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5" r:id="rId5"/>
    <p:sldId id="266" r:id="rId6"/>
    <p:sldId id="267" r:id="rId7"/>
    <p:sldId id="256" r:id="rId8"/>
    <p:sldId id="270" r:id="rId9"/>
    <p:sldId id="261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91" d="100"/>
          <a:sy n="91" d="100"/>
        </p:scale>
        <p:origin x="96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6FC8-0C62-4AB4-A169-B0618DE4170A}" type="datetimeFigureOut">
              <a:rPr lang="hr-HR" smtClean="0"/>
              <a:t>27.9.2020.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C096F-3F7B-4A5D-9AAB-24DF0CC0E8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28560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6FC8-0C62-4AB4-A169-B0618DE4170A}" type="datetimeFigureOut">
              <a:rPr lang="hr-HR" smtClean="0"/>
              <a:t>27.9.2020.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C096F-3F7B-4A5D-9AAB-24DF0CC0E8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4001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6FC8-0C62-4AB4-A169-B0618DE4170A}" type="datetimeFigureOut">
              <a:rPr lang="hr-HR" smtClean="0"/>
              <a:t>27.9.2020.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C096F-3F7B-4A5D-9AAB-24DF0CC0E8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27890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6FC8-0C62-4AB4-A169-B0618DE4170A}" type="datetimeFigureOut">
              <a:rPr lang="hr-HR" smtClean="0"/>
              <a:t>27.9.2020.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C096F-3F7B-4A5D-9AAB-24DF0CC0E8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47777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6FC8-0C62-4AB4-A169-B0618DE4170A}" type="datetimeFigureOut">
              <a:rPr lang="hr-HR" smtClean="0"/>
              <a:t>27.9.2020.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C096F-3F7B-4A5D-9AAB-24DF0CC0E8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75279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6FC8-0C62-4AB4-A169-B0618DE4170A}" type="datetimeFigureOut">
              <a:rPr lang="hr-HR" smtClean="0"/>
              <a:t>27.9.2020.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C096F-3F7B-4A5D-9AAB-24DF0CC0E8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78400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6FC8-0C62-4AB4-A169-B0618DE4170A}" type="datetimeFigureOut">
              <a:rPr lang="hr-HR" smtClean="0"/>
              <a:t>27.9.2020.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C096F-3F7B-4A5D-9AAB-24DF0CC0E8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9350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6FC8-0C62-4AB4-A169-B0618DE4170A}" type="datetimeFigureOut">
              <a:rPr lang="hr-HR" smtClean="0"/>
              <a:t>27.9.2020.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C096F-3F7B-4A5D-9AAB-24DF0CC0E8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59339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6FC8-0C62-4AB4-A169-B0618DE4170A}" type="datetimeFigureOut">
              <a:rPr lang="hr-HR" smtClean="0"/>
              <a:t>27.9.2020.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C096F-3F7B-4A5D-9AAB-24DF0CC0E8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20405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6FC8-0C62-4AB4-A169-B0618DE4170A}" type="datetimeFigureOut">
              <a:rPr lang="hr-HR" smtClean="0"/>
              <a:t>27.9.2020.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C096F-3F7B-4A5D-9AAB-24DF0CC0E8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6997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6FC8-0C62-4AB4-A169-B0618DE4170A}" type="datetimeFigureOut">
              <a:rPr lang="hr-HR" smtClean="0"/>
              <a:t>27.9.2020.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C096F-3F7B-4A5D-9AAB-24DF0CC0E8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66913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96FC8-0C62-4AB4-A169-B0618DE4170A}" type="datetimeFigureOut">
              <a:rPr lang="hr-HR" smtClean="0"/>
              <a:t>27.9.2020.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C096F-3F7B-4A5D-9AAB-24DF0CC0E8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3777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 smtClean="0"/>
              <a:t>Heksadekadski</a:t>
            </a:r>
            <a:r>
              <a:rPr lang="hr-HR" dirty="0" smtClean="0"/>
              <a:t> sustav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030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187843"/>
            <a:ext cx="10515600" cy="1325563"/>
          </a:xfrm>
        </p:spPr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Baza broj 16</a:t>
            </a:r>
          </a:p>
          <a:p>
            <a:r>
              <a:rPr lang="hr-HR" dirty="0" smtClean="0"/>
              <a:t>Znamenke:0, </a:t>
            </a:r>
            <a:r>
              <a:rPr lang="hr-HR" dirty="0" smtClean="0"/>
              <a:t>1,2,3,4,5,6,7,8,9,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       A,B,C,D,E,F</a:t>
            </a:r>
          </a:p>
          <a:p>
            <a:pPr marL="0" indent="0">
              <a:buNone/>
            </a:pPr>
            <a:r>
              <a:rPr lang="hr-HR" dirty="0" smtClean="0"/>
              <a:t>12AC</a:t>
            </a:r>
            <a:r>
              <a:rPr lang="hr-HR" baseline="-25000" dirty="0" smtClean="0"/>
              <a:t>16</a:t>
            </a:r>
            <a:r>
              <a:rPr lang="hr-HR" dirty="0" smtClean="0"/>
              <a:t> , FF</a:t>
            </a:r>
            <a:r>
              <a:rPr lang="hr-HR" baseline="-25000" dirty="0" smtClean="0"/>
              <a:t>16</a:t>
            </a:r>
            <a:r>
              <a:rPr lang="hr-HR" dirty="0" smtClean="0"/>
              <a:t> , 31</a:t>
            </a:r>
            <a:r>
              <a:rPr lang="hr-HR" baseline="-25000" dirty="0" smtClean="0"/>
              <a:t>16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Težine: 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/>
          <a:srcRect l="14153" t="56874" r="66754" b="8431"/>
          <a:stretch/>
        </p:blipFill>
        <p:spPr>
          <a:xfrm>
            <a:off x="7371184" y="729020"/>
            <a:ext cx="3700808" cy="4203181"/>
          </a:xfrm>
          <a:prstGeom prst="rect">
            <a:avLst/>
          </a:prstGeom>
        </p:spPr>
      </p:pic>
      <p:graphicFrame>
        <p:nvGraphicFramePr>
          <p:cNvPr id="5" name="Tablic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838241"/>
              </p:ext>
            </p:extLst>
          </p:nvPr>
        </p:nvGraphicFramePr>
        <p:xfrm>
          <a:off x="2121878" y="3965438"/>
          <a:ext cx="3452444" cy="252374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3452444">
                  <a:extLst>
                    <a:ext uri="{9D8B030D-6E8A-4147-A177-3AD203B41FA5}">
                      <a16:colId xmlns:a16="http://schemas.microsoft.com/office/drawing/2014/main" val="1354119910"/>
                    </a:ext>
                  </a:extLst>
                </a:gridCol>
              </a:tblGrid>
              <a:tr h="3891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16</a:t>
                      </a:r>
                      <a:r>
                        <a:rPr lang="hr-HR" sz="2400" baseline="30000" dirty="0">
                          <a:effectLst/>
                        </a:rPr>
                        <a:t>0</a:t>
                      </a:r>
                      <a:r>
                        <a:rPr lang="hr-HR" sz="2400" dirty="0">
                          <a:effectLst/>
                        </a:rPr>
                        <a:t>  </a:t>
                      </a:r>
                      <a:r>
                        <a:rPr lang="hr-HR" sz="2400" dirty="0" smtClean="0">
                          <a:effectLst/>
                        </a:rPr>
                        <a:t>=   1</a:t>
                      </a: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936319"/>
                  </a:ext>
                </a:extLst>
              </a:tr>
              <a:tr h="3891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16</a:t>
                      </a:r>
                      <a:r>
                        <a:rPr lang="hr-HR" sz="2400" baseline="30000" dirty="0">
                          <a:effectLst/>
                        </a:rPr>
                        <a:t>1</a:t>
                      </a:r>
                      <a:r>
                        <a:rPr lang="hr-HR" sz="2400" dirty="0">
                          <a:effectLst/>
                        </a:rPr>
                        <a:t>  </a:t>
                      </a:r>
                      <a:r>
                        <a:rPr lang="hr-HR" sz="2400" dirty="0" smtClean="0">
                          <a:effectLst/>
                        </a:rPr>
                        <a:t>=   </a:t>
                      </a:r>
                      <a:r>
                        <a:rPr lang="hr-HR" sz="2400" dirty="0">
                          <a:effectLst/>
                        </a:rPr>
                        <a:t>16</a:t>
                      </a: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37772827"/>
                  </a:ext>
                </a:extLst>
              </a:tr>
              <a:tr h="3891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16</a:t>
                      </a:r>
                      <a:r>
                        <a:rPr lang="hr-HR" sz="2400" baseline="30000" dirty="0">
                          <a:effectLst/>
                        </a:rPr>
                        <a:t>2</a:t>
                      </a:r>
                      <a:r>
                        <a:rPr lang="hr-HR" sz="2400" dirty="0">
                          <a:effectLst/>
                        </a:rPr>
                        <a:t>  = </a:t>
                      </a:r>
                      <a:r>
                        <a:rPr lang="hr-HR" sz="2400" dirty="0" smtClean="0">
                          <a:effectLst/>
                        </a:rPr>
                        <a:t>  </a:t>
                      </a:r>
                      <a:r>
                        <a:rPr lang="hr-HR" sz="2400" dirty="0">
                          <a:effectLst/>
                        </a:rPr>
                        <a:t>256</a:t>
                      </a: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5084702"/>
                  </a:ext>
                </a:extLst>
              </a:tr>
              <a:tr h="3891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16</a:t>
                      </a:r>
                      <a:r>
                        <a:rPr lang="hr-HR" sz="2400" baseline="30000" dirty="0">
                          <a:effectLst/>
                        </a:rPr>
                        <a:t>3</a:t>
                      </a:r>
                      <a:r>
                        <a:rPr lang="hr-HR" sz="2400" dirty="0">
                          <a:effectLst/>
                        </a:rPr>
                        <a:t>  = </a:t>
                      </a:r>
                      <a:r>
                        <a:rPr lang="hr-HR" sz="2400" dirty="0" smtClean="0">
                          <a:effectLst/>
                        </a:rPr>
                        <a:t>  </a:t>
                      </a:r>
                      <a:r>
                        <a:rPr lang="hr-HR" sz="2400" dirty="0">
                          <a:effectLst/>
                        </a:rPr>
                        <a:t>4 096</a:t>
                      </a: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55317213"/>
                  </a:ext>
                </a:extLst>
              </a:tr>
              <a:tr h="3891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16</a:t>
                      </a:r>
                      <a:r>
                        <a:rPr lang="hr-HR" sz="2400" baseline="30000" dirty="0">
                          <a:effectLst/>
                        </a:rPr>
                        <a:t>4</a:t>
                      </a:r>
                      <a:r>
                        <a:rPr lang="hr-HR" sz="2400" dirty="0">
                          <a:effectLst/>
                        </a:rPr>
                        <a:t>  = </a:t>
                      </a:r>
                      <a:r>
                        <a:rPr lang="hr-HR" sz="2400" dirty="0" smtClean="0">
                          <a:effectLst/>
                        </a:rPr>
                        <a:t>  </a:t>
                      </a:r>
                      <a:r>
                        <a:rPr lang="hr-HR" sz="2400" dirty="0">
                          <a:effectLst/>
                        </a:rPr>
                        <a:t>65 536</a:t>
                      </a: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33501499"/>
                  </a:ext>
                </a:extLst>
              </a:tr>
              <a:tr h="3891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16</a:t>
                      </a:r>
                      <a:r>
                        <a:rPr lang="hr-HR" sz="2400" baseline="30000" dirty="0">
                          <a:effectLst/>
                        </a:rPr>
                        <a:t>-1</a:t>
                      </a:r>
                      <a:r>
                        <a:rPr lang="hr-HR" sz="2400" dirty="0">
                          <a:effectLst/>
                        </a:rPr>
                        <a:t>=   </a:t>
                      </a:r>
                      <a:r>
                        <a:rPr lang="hr-HR" sz="2400" dirty="0" smtClean="0">
                          <a:effectLst/>
                        </a:rPr>
                        <a:t> </a:t>
                      </a:r>
                      <a:r>
                        <a:rPr lang="hr-HR" sz="2400" dirty="0">
                          <a:effectLst/>
                        </a:rPr>
                        <a:t>0,0625</a:t>
                      </a: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4226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72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Zadatak: pretvorba </a:t>
            </a:r>
            <a:r>
              <a:rPr lang="hr-HR" dirty="0" err="1" smtClean="0"/>
              <a:t>heksadekadski</a:t>
            </a:r>
            <a:r>
              <a:rPr lang="hr-HR" dirty="0" smtClean="0"/>
              <a:t> u dekadski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620352"/>
            <a:ext cx="10515600" cy="4351338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dirty="0" smtClean="0"/>
              <a:t> 1AF</a:t>
            </a:r>
            <a:r>
              <a:rPr lang="hr-HR" baseline="-25000" dirty="0" smtClean="0"/>
              <a:t>16</a:t>
            </a:r>
            <a:r>
              <a:rPr lang="hr-HR" dirty="0" smtClean="0"/>
              <a:t> =?</a:t>
            </a:r>
            <a:r>
              <a:rPr lang="hr-HR" baseline="-25000" dirty="0" smtClean="0"/>
              <a:t>10</a:t>
            </a:r>
            <a:r>
              <a:rPr lang="hr-HR" dirty="0" smtClean="0"/>
              <a:t>  </a:t>
            </a:r>
          </a:p>
          <a:p>
            <a:pPr marL="514350" indent="-514350">
              <a:buFont typeface="+mj-lt"/>
              <a:buAutoNum type="arabicPeriod"/>
            </a:pPr>
            <a:endParaRPr lang="hr-HR" dirty="0"/>
          </a:p>
          <a:p>
            <a:pPr marL="514350" indent="-514350">
              <a:buFont typeface="+mj-lt"/>
              <a:buAutoNum type="arabicPeriod"/>
            </a:pPr>
            <a:endParaRPr lang="hr-HR" dirty="0" smtClean="0"/>
          </a:p>
          <a:p>
            <a:pPr marL="514350" indent="-514350">
              <a:buFont typeface="+mj-lt"/>
              <a:buAutoNum type="arabicPeriod"/>
            </a:pPr>
            <a:endParaRPr lang="hr-HR" dirty="0"/>
          </a:p>
          <a:p>
            <a:pPr marL="514350" indent="-514350">
              <a:buFont typeface="+mj-lt"/>
              <a:buAutoNum type="arabicPeriod"/>
            </a:pP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1AF= 1×16</a:t>
            </a:r>
            <a:r>
              <a:rPr lang="hr-HR" baseline="30000" dirty="0"/>
              <a:t>2</a:t>
            </a:r>
            <a:r>
              <a:rPr lang="hr-HR" dirty="0" smtClean="0"/>
              <a:t> </a:t>
            </a:r>
            <a:r>
              <a:rPr lang="hr-HR" dirty="0"/>
              <a:t>+ </a:t>
            </a:r>
            <a:r>
              <a:rPr lang="hr-HR" dirty="0" smtClean="0"/>
              <a:t>A× 16</a:t>
            </a:r>
            <a:r>
              <a:rPr lang="hr-HR" baseline="30000" dirty="0"/>
              <a:t>1</a:t>
            </a:r>
            <a:r>
              <a:rPr lang="hr-HR" dirty="0" smtClean="0"/>
              <a:t> </a:t>
            </a:r>
            <a:r>
              <a:rPr lang="hr-HR" dirty="0"/>
              <a:t>+ </a:t>
            </a:r>
            <a:r>
              <a:rPr lang="hr-HR" dirty="0" smtClean="0"/>
              <a:t>F× 16</a:t>
            </a:r>
            <a:r>
              <a:rPr lang="hr-HR" baseline="30000" dirty="0" smtClean="0"/>
              <a:t>0</a:t>
            </a:r>
            <a:r>
              <a:rPr lang="hr-HR" dirty="0" smtClean="0"/>
              <a:t> =256+10×16+15×1=256+160+15=431</a:t>
            </a:r>
            <a:endParaRPr lang="hr-HR" dirty="0"/>
          </a:p>
          <a:p>
            <a:pPr marL="0" indent="0">
              <a:buNone/>
            </a:pPr>
            <a:r>
              <a:rPr lang="hr-HR" dirty="0" smtClean="0"/>
              <a:t> </a:t>
            </a:r>
            <a:endParaRPr lang="hr-HR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830382"/>
              </p:ext>
            </p:extLst>
          </p:nvPr>
        </p:nvGraphicFramePr>
        <p:xfrm>
          <a:off x="920362" y="2534751"/>
          <a:ext cx="2877197" cy="167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1554">
                  <a:extLst>
                    <a:ext uri="{9D8B030D-6E8A-4147-A177-3AD203B41FA5}">
                      <a16:colId xmlns:a16="http://schemas.microsoft.com/office/drawing/2014/main" val="1480960581"/>
                    </a:ext>
                  </a:extLst>
                </a:gridCol>
                <a:gridCol w="983346">
                  <a:extLst>
                    <a:ext uri="{9D8B030D-6E8A-4147-A177-3AD203B41FA5}">
                      <a16:colId xmlns:a16="http://schemas.microsoft.com/office/drawing/2014/main" val="272700702"/>
                    </a:ext>
                  </a:extLst>
                </a:gridCol>
                <a:gridCol w="892297">
                  <a:extLst>
                    <a:ext uri="{9D8B030D-6E8A-4147-A177-3AD203B41FA5}">
                      <a16:colId xmlns:a16="http://schemas.microsoft.com/office/drawing/2014/main" val="40024111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>
                          <a:solidFill>
                            <a:srgbClr val="FF0000"/>
                          </a:solidFill>
                        </a:rPr>
                        <a:t>256</a:t>
                      </a:r>
                      <a:endParaRPr lang="hr-HR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>
                          <a:solidFill>
                            <a:srgbClr val="FF0000"/>
                          </a:solidFill>
                        </a:rPr>
                        <a:t>16</a:t>
                      </a:r>
                      <a:endParaRPr lang="hr-HR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hr-HR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00917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3600" dirty="0" smtClean="0"/>
                        <a:t>16</a:t>
                      </a:r>
                      <a:r>
                        <a:rPr lang="hr-HR" sz="3600" baseline="30000" dirty="0" smtClean="0"/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3600" dirty="0" smtClean="0"/>
                        <a:t>16</a:t>
                      </a:r>
                      <a:r>
                        <a:rPr lang="hr-HR" sz="3600" baseline="30000" dirty="0" smtClean="0"/>
                        <a:t>1</a:t>
                      </a:r>
                      <a:endParaRPr lang="hr-HR" sz="3600" dirty="0" smtClean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600" dirty="0" smtClean="0"/>
                        <a:t>16</a:t>
                      </a:r>
                      <a:r>
                        <a:rPr lang="hr-HR" sz="3600" baseline="30000" dirty="0" smtClean="0"/>
                        <a:t>0</a:t>
                      </a:r>
                      <a:endParaRPr lang="hr-HR" sz="3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55732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3600" dirty="0" smtClean="0"/>
                        <a:t>1</a:t>
                      </a:r>
                      <a:endParaRPr lang="hr-HR" sz="3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600" dirty="0" smtClean="0"/>
                        <a:t>A</a:t>
                      </a:r>
                      <a:endParaRPr lang="hr-HR" sz="3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3600" dirty="0" smtClean="0"/>
                        <a:t>F      </a:t>
                      </a:r>
                      <a:endParaRPr lang="hr-HR" sz="3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38253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96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Zadaci: Riješite i usporedite rezultate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r-HR" dirty="0" smtClean="0"/>
              <a:t>2FC</a:t>
            </a:r>
            <a:r>
              <a:rPr lang="hr-HR" baseline="-25000" dirty="0" smtClean="0"/>
              <a:t>16 </a:t>
            </a:r>
            <a:r>
              <a:rPr lang="hr-HR" dirty="0" smtClean="0"/>
              <a:t>=?</a:t>
            </a:r>
            <a:r>
              <a:rPr lang="hr-HR" baseline="-25000" dirty="0" smtClean="0"/>
              <a:t>10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D4</a:t>
            </a:r>
            <a:r>
              <a:rPr lang="hr-HR" baseline="-25000" dirty="0" smtClean="0"/>
              <a:t>16 </a:t>
            </a:r>
            <a:r>
              <a:rPr lang="hr-HR" dirty="0"/>
              <a:t>=?</a:t>
            </a:r>
            <a:r>
              <a:rPr lang="hr-HR" baseline="-25000" dirty="0" smtClean="0"/>
              <a:t>10   </a:t>
            </a:r>
            <a:endParaRPr lang="hr-HR" dirty="0"/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9C9</a:t>
            </a:r>
            <a:r>
              <a:rPr lang="hr-HR" baseline="-25000" dirty="0" smtClean="0"/>
              <a:t>16 </a:t>
            </a:r>
            <a:r>
              <a:rPr lang="hr-HR" dirty="0"/>
              <a:t>=?</a:t>
            </a:r>
            <a:r>
              <a:rPr lang="hr-HR" baseline="-25000" dirty="0" smtClean="0"/>
              <a:t>10</a:t>
            </a:r>
          </a:p>
          <a:p>
            <a:pPr marL="514350" indent="-514350">
              <a:buFont typeface="+mj-lt"/>
              <a:buAutoNum type="arabicPeriod"/>
            </a:pPr>
            <a:endParaRPr lang="hr-HR" baseline="-25000" dirty="0"/>
          </a:p>
          <a:p>
            <a:pPr marL="0" indent="0">
              <a:buNone/>
            </a:pPr>
            <a:endParaRPr lang="hr-HR" baseline="-25000" dirty="0" smtClean="0"/>
          </a:p>
          <a:p>
            <a:pPr marL="0" indent="0">
              <a:buNone/>
            </a:pPr>
            <a:r>
              <a:rPr lang="hr-HR" dirty="0" smtClean="0"/>
              <a:t>13×16+4=208+4=212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2538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Zadatak: pretvorba dekadski u </a:t>
            </a:r>
            <a:r>
              <a:rPr lang="hr-HR" dirty="0" err="1" smtClean="0"/>
              <a:t>heksadekadski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Dijelimo sa 16 do nule, pišemo ostatke i čitamo unatrag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/>
          <a:srcRect l="14529" t="11731" r="14455" b="36294"/>
          <a:stretch/>
        </p:blipFill>
        <p:spPr>
          <a:xfrm>
            <a:off x="1118118" y="2413453"/>
            <a:ext cx="7669763" cy="3508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3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Zadaci: Riješite i usporedite rezultate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r-HR" dirty="0" smtClean="0"/>
              <a:t>Pretvori u </a:t>
            </a:r>
            <a:r>
              <a:rPr lang="hr-HR" dirty="0" err="1" smtClean="0"/>
              <a:t>heksadekadski</a:t>
            </a:r>
            <a:r>
              <a:rPr lang="hr-HR" dirty="0" smtClean="0"/>
              <a:t> sustav sljedeće dekadske brojeve</a:t>
            </a:r>
          </a:p>
          <a:p>
            <a:pPr lvl="1"/>
            <a:r>
              <a:rPr lang="hr-HR" dirty="0" smtClean="0"/>
              <a:t>43  =2B</a:t>
            </a:r>
            <a:endParaRPr lang="hr-HR" dirty="0" smtClean="0"/>
          </a:p>
          <a:p>
            <a:pPr lvl="1"/>
            <a:r>
              <a:rPr lang="hr-HR" dirty="0" smtClean="0"/>
              <a:t>88</a:t>
            </a:r>
          </a:p>
          <a:p>
            <a:pPr lvl="1"/>
            <a:r>
              <a:rPr lang="hr-HR" dirty="0" smtClean="0"/>
              <a:t>9</a:t>
            </a:r>
          </a:p>
          <a:p>
            <a:pPr marL="457200" lvl="1" indent="0">
              <a:buNone/>
            </a:pPr>
            <a:r>
              <a:rPr lang="hr-HR" dirty="0" smtClean="0"/>
              <a:t>43:16=2            11=B</a:t>
            </a:r>
          </a:p>
          <a:p>
            <a:pPr marL="457200" lvl="1" indent="0">
              <a:buNone/>
            </a:pPr>
            <a:r>
              <a:rPr lang="hr-HR" dirty="0" smtClean="0"/>
              <a:t>2:16=0               2</a:t>
            </a: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260334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Veza binarnog i </a:t>
            </a:r>
            <a:r>
              <a:rPr lang="hr-HR" dirty="0" err="1" smtClean="0"/>
              <a:t>heksadekadskog</a:t>
            </a:r>
            <a:r>
              <a:rPr lang="hr-HR" dirty="0" smtClean="0"/>
              <a:t> sustava</a:t>
            </a:r>
            <a:endParaRPr lang="hr-HR" dirty="0"/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Svaka </a:t>
            </a:r>
            <a:r>
              <a:rPr lang="hr-HR" dirty="0" err="1" smtClean="0"/>
              <a:t>heksadekadska</a:t>
            </a:r>
            <a:r>
              <a:rPr lang="hr-HR" dirty="0" smtClean="0"/>
              <a:t> znamenka može se zamijeniti sa odgovarajućom binarnom četvorkom</a:t>
            </a:r>
          </a:p>
          <a:p>
            <a:r>
              <a:rPr lang="hr-HR" dirty="0" smtClean="0"/>
              <a:t>Tablicu binarnih četvorki sa sljedećeg slajda prepisati u bilježnicu i prepisati riješene primjere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0647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3"/>
          <p:cNvGraphicFramePr>
            <a:graphicFrameLocks noGrp="1"/>
          </p:cNvGraphicFramePr>
          <p:nvPr>
            <p:extLst/>
          </p:nvPr>
        </p:nvGraphicFramePr>
        <p:xfrm>
          <a:off x="427359" y="1702683"/>
          <a:ext cx="4165661" cy="494927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172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36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6152"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Heksadekadske</a:t>
                      </a:r>
                      <a:r>
                        <a:rPr lang="hr-HR" sz="2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znamenke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Binarne četvorke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43787134"/>
                  </a:ext>
                </a:extLst>
              </a:tr>
              <a:tr h="278945"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>
                          <a:effectLst/>
                        </a:rPr>
                        <a:t>0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>
                          <a:effectLst/>
                        </a:rPr>
                        <a:t>0000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04671587"/>
                  </a:ext>
                </a:extLst>
              </a:tr>
              <a:tr h="278945"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>
                          <a:effectLst/>
                        </a:rPr>
                        <a:t>1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>
                          <a:effectLst/>
                        </a:rPr>
                        <a:t>0001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9558025"/>
                  </a:ext>
                </a:extLst>
              </a:tr>
              <a:tr h="278945"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>
                          <a:effectLst/>
                        </a:rPr>
                        <a:t>2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>
                          <a:effectLst/>
                        </a:rPr>
                        <a:t>0010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42903249"/>
                  </a:ext>
                </a:extLst>
              </a:tr>
              <a:tr h="278945"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>
                          <a:effectLst/>
                        </a:rPr>
                        <a:t>3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>
                          <a:effectLst/>
                        </a:rPr>
                        <a:t>0011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52084828"/>
                  </a:ext>
                </a:extLst>
              </a:tr>
              <a:tr h="278945"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>
                          <a:effectLst/>
                        </a:rPr>
                        <a:t>4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>
                          <a:effectLst/>
                        </a:rPr>
                        <a:t>0100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0016911"/>
                  </a:ext>
                </a:extLst>
              </a:tr>
              <a:tr h="278945"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>
                          <a:effectLst/>
                        </a:rPr>
                        <a:t>5</a:t>
                      </a:r>
                      <a:endParaRPr lang="hr-HR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>
                          <a:effectLst/>
                        </a:rPr>
                        <a:t>0101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67388392"/>
                  </a:ext>
                </a:extLst>
              </a:tr>
              <a:tr h="278945"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>
                          <a:effectLst/>
                        </a:rPr>
                        <a:t>6</a:t>
                      </a:r>
                      <a:endParaRPr lang="hr-HR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>
                          <a:effectLst/>
                        </a:rPr>
                        <a:t>0110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916770"/>
                  </a:ext>
                </a:extLst>
              </a:tr>
              <a:tr h="278945"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>
                          <a:effectLst/>
                        </a:rPr>
                        <a:t>7</a:t>
                      </a:r>
                      <a:endParaRPr lang="hr-HR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>
                          <a:effectLst/>
                        </a:rPr>
                        <a:t>0111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56267675"/>
                  </a:ext>
                </a:extLst>
              </a:tr>
              <a:tr h="278945"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>
                          <a:effectLst/>
                        </a:rPr>
                        <a:t>8</a:t>
                      </a:r>
                      <a:endParaRPr lang="hr-HR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>
                          <a:effectLst/>
                        </a:rPr>
                        <a:t>1000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24089051"/>
                  </a:ext>
                </a:extLst>
              </a:tr>
              <a:tr h="278945"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>
                          <a:effectLst/>
                        </a:rPr>
                        <a:t>9</a:t>
                      </a:r>
                      <a:endParaRPr lang="hr-HR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>
                          <a:effectLst/>
                        </a:rPr>
                        <a:t>1001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94975818"/>
                  </a:ext>
                </a:extLst>
              </a:tr>
              <a:tr h="278945"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>
                          <a:effectLst/>
                        </a:rPr>
                        <a:t>A</a:t>
                      </a:r>
                      <a:endParaRPr lang="hr-HR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>
                          <a:effectLst/>
                        </a:rPr>
                        <a:t>1010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4645206"/>
                  </a:ext>
                </a:extLst>
              </a:tr>
              <a:tr h="278945"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>
                          <a:effectLst/>
                        </a:rPr>
                        <a:t>B</a:t>
                      </a:r>
                      <a:endParaRPr lang="hr-HR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>
                          <a:effectLst/>
                        </a:rPr>
                        <a:t>1011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4602976"/>
                  </a:ext>
                </a:extLst>
              </a:tr>
              <a:tr h="278945"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>
                          <a:effectLst/>
                        </a:rPr>
                        <a:t>C</a:t>
                      </a:r>
                      <a:endParaRPr lang="hr-HR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>
                          <a:effectLst/>
                        </a:rPr>
                        <a:t>1100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1027984"/>
                  </a:ext>
                </a:extLst>
              </a:tr>
              <a:tr h="278945"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>
                          <a:effectLst/>
                        </a:rPr>
                        <a:t>D</a:t>
                      </a:r>
                      <a:endParaRPr lang="hr-HR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>
                          <a:effectLst/>
                        </a:rPr>
                        <a:t>1101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63389080"/>
                  </a:ext>
                </a:extLst>
              </a:tr>
              <a:tr h="278945"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>
                          <a:effectLst/>
                        </a:rPr>
                        <a:t>E</a:t>
                      </a:r>
                      <a:endParaRPr lang="hr-HR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>
                          <a:effectLst/>
                        </a:rPr>
                        <a:t>1110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8386146"/>
                  </a:ext>
                </a:extLst>
              </a:tr>
              <a:tr h="278945"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>
                          <a:effectLst/>
                        </a:rPr>
                        <a:t>F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-226695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88290" algn="l"/>
                          <a:tab pos="431800" algn="l"/>
                        </a:tabLst>
                      </a:pPr>
                      <a:r>
                        <a:rPr lang="hr-HR" sz="2400" dirty="0">
                          <a:effectLst/>
                        </a:rPr>
                        <a:t>1111</a:t>
                      </a:r>
                      <a:endParaRPr lang="hr-H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08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07770255"/>
                  </a:ext>
                </a:extLst>
              </a:tr>
            </a:tbl>
          </a:graphicData>
        </a:graphic>
      </p:graphicFrame>
      <p:sp>
        <p:nvSpPr>
          <p:cNvPr id="2" name="Oblačić sa strelicom lijevo 1"/>
          <p:cNvSpPr/>
          <p:nvPr/>
        </p:nvSpPr>
        <p:spPr>
          <a:xfrm>
            <a:off x="4168613" y="2257518"/>
            <a:ext cx="2939143" cy="2584580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Tablica binarnih četvorki daje vezu </a:t>
            </a:r>
            <a:r>
              <a:rPr lang="hr-HR" dirty="0" err="1" smtClean="0"/>
              <a:t>heksadekadske</a:t>
            </a:r>
            <a:r>
              <a:rPr lang="hr-HR" dirty="0" smtClean="0"/>
              <a:t> znamenke i binarne zamjene</a:t>
            </a:r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6929"/>
          </a:xfrm>
        </p:spPr>
        <p:txBody>
          <a:bodyPr/>
          <a:lstStyle/>
          <a:p>
            <a:r>
              <a:rPr lang="hr-HR" dirty="0" smtClean="0"/>
              <a:t>Veza binarnog i </a:t>
            </a:r>
            <a:r>
              <a:rPr lang="hr-HR" dirty="0" err="1" smtClean="0"/>
              <a:t>heksadekadskog</a:t>
            </a:r>
            <a:r>
              <a:rPr lang="hr-HR" dirty="0" smtClean="0"/>
              <a:t> sustava</a:t>
            </a:r>
            <a:endParaRPr lang="hr-HR" dirty="0"/>
          </a:p>
        </p:txBody>
      </p:sp>
      <p:sp>
        <p:nvSpPr>
          <p:cNvPr id="8" name="TekstniOkvir 7"/>
          <p:cNvSpPr txBox="1"/>
          <p:nvPr/>
        </p:nvSpPr>
        <p:spPr>
          <a:xfrm>
            <a:off x="7241627" y="1207275"/>
            <a:ext cx="470745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/>
              <a:t>Primjeri: pretvori zadani </a:t>
            </a:r>
            <a:r>
              <a:rPr lang="hr-HR" sz="1600" dirty="0" err="1" smtClean="0"/>
              <a:t>heksadekadski</a:t>
            </a:r>
            <a:r>
              <a:rPr lang="hr-HR" sz="1600" dirty="0" smtClean="0"/>
              <a:t> broj u binarni</a:t>
            </a:r>
          </a:p>
          <a:p>
            <a:r>
              <a:rPr lang="hr-HR" sz="1600" dirty="0" smtClean="0"/>
              <a:t>Uputa: Za svaku znamenku prepiši njenu binarnu četvorku</a:t>
            </a:r>
          </a:p>
          <a:p>
            <a:endParaRPr lang="hr-HR" sz="1600" dirty="0" smtClean="0"/>
          </a:p>
          <a:p>
            <a:r>
              <a:rPr lang="hr-HR" sz="2400" dirty="0" smtClean="0"/>
              <a:t>23F.5C =  </a:t>
            </a:r>
            <a:r>
              <a:rPr lang="hr-HR" sz="2400" dirty="0" smtClean="0">
                <a:solidFill>
                  <a:srgbClr val="FF0000"/>
                </a:solidFill>
              </a:rPr>
              <a:t>10</a:t>
            </a:r>
            <a:r>
              <a:rPr lang="hr-HR" sz="2400" dirty="0" smtClean="0"/>
              <a:t>0011</a:t>
            </a:r>
            <a:r>
              <a:rPr lang="hr-HR" sz="2400" dirty="0" smtClean="0">
                <a:solidFill>
                  <a:srgbClr val="FF0000"/>
                </a:solidFill>
              </a:rPr>
              <a:t>1111</a:t>
            </a:r>
            <a:r>
              <a:rPr lang="hr-HR" sz="2400" dirty="0" smtClean="0"/>
              <a:t>.0101</a:t>
            </a:r>
            <a:r>
              <a:rPr lang="hr-HR" sz="2400" dirty="0" smtClean="0">
                <a:solidFill>
                  <a:srgbClr val="FF0000"/>
                </a:solidFill>
              </a:rPr>
              <a:t>11</a:t>
            </a:r>
            <a:endParaRPr lang="hr-HR" sz="2400" dirty="0" smtClean="0">
              <a:solidFill>
                <a:srgbClr val="FF0000"/>
              </a:solidFill>
            </a:endParaRPr>
          </a:p>
          <a:p>
            <a:endParaRPr lang="hr-HR" sz="2400" dirty="0">
              <a:solidFill>
                <a:srgbClr val="FF0000"/>
              </a:solidFill>
            </a:endParaRPr>
          </a:p>
          <a:p>
            <a:r>
              <a:rPr lang="hr-HR" sz="2400" dirty="0" smtClean="0"/>
              <a:t>C24.1=?</a:t>
            </a:r>
          </a:p>
          <a:p>
            <a:endParaRPr lang="hr-HR" sz="2400" dirty="0" smtClean="0"/>
          </a:p>
          <a:p>
            <a:r>
              <a:rPr lang="hr-HR" sz="1600" dirty="0" smtClean="0"/>
              <a:t>Primjer: zadani binarni broj pretvori u </a:t>
            </a:r>
            <a:r>
              <a:rPr lang="hr-HR" sz="1600" dirty="0" err="1" smtClean="0"/>
              <a:t>heksadekadski</a:t>
            </a:r>
            <a:endParaRPr lang="hr-HR" sz="1600" dirty="0" smtClean="0"/>
          </a:p>
          <a:p>
            <a:r>
              <a:rPr lang="hr-HR" sz="1600" dirty="0" smtClean="0"/>
              <a:t>Uputa: Grupiraj po 4 </a:t>
            </a:r>
            <a:r>
              <a:rPr lang="hr-HR" sz="1600" dirty="0" err="1" smtClean="0"/>
              <a:t>odozada</a:t>
            </a:r>
            <a:r>
              <a:rPr lang="hr-HR" sz="1600" dirty="0" smtClean="0"/>
              <a:t> i prepiši iz tablice (dopuni nulama ispred broja ako treba ili iza zadnje decimale ako treba) </a:t>
            </a:r>
          </a:p>
          <a:p>
            <a:endParaRPr lang="hr-HR" sz="1600" dirty="0"/>
          </a:p>
          <a:p>
            <a:r>
              <a:rPr lang="hr-HR" sz="2400" dirty="0" smtClean="0">
                <a:solidFill>
                  <a:srgbClr val="FF0000"/>
                </a:solidFill>
              </a:rPr>
              <a:t>0001</a:t>
            </a:r>
            <a:r>
              <a:rPr lang="hr-HR" sz="2400" dirty="0" smtClean="0"/>
              <a:t>0110</a:t>
            </a:r>
            <a:r>
              <a:rPr lang="hr-HR" sz="2400" dirty="0" smtClean="0">
                <a:solidFill>
                  <a:srgbClr val="FF0000"/>
                </a:solidFill>
              </a:rPr>
              <a:t>0111</a:t>
            </a:r>
            <a:r>
              <a:rPr lang="hr-HR" sz="2400" baseline="-25000" dirty="0" smtClean="0">
                <a:solidFill>
                  <a:srgbClr val="FF0000"/>
                </a:solidFill>
              </a:rPr>
              <a:t>2</a:t>
            </a:r>
            <a:r>
              <a:rPr lang="hr-HR" sz="2400" dirty="0" smtClean="0"/>
              <a:t>=167</a:t>
            </a:r>
            <a:endParaRPr lang="hr-HR" sz="2400" dirty="0"/>
          </a:p>
          <a:p>
            <a:r>
              <a:rPr lang="hr-HR" sz="2400" dirty="0" smtClean="0"/>
              <a:t>0111</a:t>
            </a:r>
            <a:r>
              <a:rPr lang="hr-HR" sz="2400" dirty="0" smtClean="0">
                <a:solidFill>
                  <a:srgbClr val="FF0000"/>
                </a:solidFill>
              </a:rPr>
              <a:t>0011</a:t>
            </a:r>
            <a:r>
              <a:rPr lang="hr-HR" sz="2400" dirty="0" smtClean="0"/>
              <a:t>.1000= ?     73.8</a:t>
            </a:r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4517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Zadaci: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39649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r-HR" dirty="0" smtClean="0"/>
              <a:t>Poredaj po veličini brojeve:</a:t>
            </a:r>
          </a:p>
          <a:p>
            <a:pPr marL="971550" lvl="1" indent="-514350">
              <a:buFont typeface="+mj-lt"/>
              <a:buAutoNum type="alphaLcParenR"/>
            </a:pPr>
            <a:r>
              <a:rPr lang="hr-HR" dirty="0" smtClean="0"/>
              <a:t>78</a:t>
            </a:r>
            <a:r>
              <a:rPr lang="hr-HR" baseline="-25000" dirty="0" smtClean="0"/>
              <a:t>10</a:t>
            </a:r>
            <a:endParaRPr lang="hr-HR" dirty="0" smtClean="0"/>
          </a:p>
          <a:p>
            <a:pPr marL="971550" lvl="1" indent="-514350">
              <a:buFont typeface="+mj-lt"/>
              <a:buAutoNum type="alphaLcParenR"/>
            </a:pPr>
            <a:r>
              <a:rPr lang="hr-HR" dirty="0" smtClean="0"/>
              <a:t>4F</a:t>
            </a:r>
            <a:r>
              <a:rPr lang="hr-HR" baseline="-25000" dirty="0" smtClean="0"/>
              <a:t>16</a:t>
            </a:r>
            <a:endParaRPr lang="hr-HR" dirty="0" smtClean="0"/>
          </a:p>
          <a:p>
            <a:pPr marL="971550" lvl="1" indent="-514350">
              <a:buFont typeface="+mj-lt"/>
              <a:buAutoNum type="alphaLcParenR"/>
            </a:pPr>
            <a:r>
              <a:rPr lang="hr-HR" dirty="0" smtClean="0"/>
              <a:t>1010000</a:t>
            </a:r>
            <a:r>
              <a:rPr lang="hr-HR" baseline="-25000" dirty="0" smtClean="0"/>
              <a:t>2</a:t>
            </a:r>
          </a:p>
          <a:p>
            <a:pPr marL="457200" lvl="1" indent="0">
              <a:buNone/>
            </a:pPr>
            <a:endParaRPr lang="hr-HR" baseline="-25000" dirty="0"/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K</a:t>
            </a:r>
            <a:r>
              <a:rPr lang="hr-HR" dirty="0" smtClean="0"/>
              <a:t>oliko </a:t>
            </a:r>
            <a:r>
              <a:rPr lang="hr-HR" dirty="0"/>
              <a:t>znamenaka „0“ ima broj </a:t>
            </a:r>
            <a:r>
              <a:rPr lang="hr-HR" dirty="0" smtClean="0"/>
              <a:t>A7B8</a:t>
            </a:r>
            <a:r>
              <a:rPr lang="hr-HR" baseline="-25000" dirty="0" smtClean="0"/>
              <a:t>16</a:t>
            </a:r>
            <a:r>
              <a:rPr lang="hr-HR" dirty="0" smtClean="0"/>
              <a:t> zapisan binarno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Neka svaki znak * predstavlja znamenku u zadanom brojevnom sustavu. Napiši cijeli izraz tako da jednakost bude </a:t>
            </a:r>
            <a:r>
              <a:rPr lang="hr-HR" dirty="0" smtClean="0"/>
              <a:t>valjana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     </a:t>
            </a:r>
            <a:r>
              <a:rPr lang="hr-HR" dirty="0" smtClean="0"/>
              <a:t>1011001010</a:t>
            </a:r>
            <a:r>
              <a:rPr lang="hr-HR" baseline="-25000" dirty="0" smtClean="0"/>
              <a:t>2</a:t>
            </a:r>
            <a:r>
              <a:rPr lang="hr-HR" dirty="0" smtClean="0"/>
              <a:t> =2CA</a:t>
            </a:r>
            <a:r>
              <a:rPr lang="hr-HR" baseline="-25000" dirty="0" smtClean="0"/>
              <a:t>16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462715"/>
              </p:ext>
            </p:extLst>
          </p:nvPr>
        </p:nvGraphicFramePr>
        <p:xfrm>
          <a:off x="592083" y="5986219"/>
          <a:ext cx="5251675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3975">
                  <a:extLst>
                    <a:ext uri="{9D8B030D-6E8A-4147-A177-3AD203B41FA5}">
                      <a16:colId xmlns:a16="http://schemas.microsoft.com/office/drawing/2014/main" val="1161722443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3952105077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425633128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75046491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1801913379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3857568861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3439213639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891967995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2357464412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3823890904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3489923719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2573873710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37250700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806350"/>
                  </a:ext>
                </a:extLst>
              </a:tr>
            </a:tbl>
          </a:graphicData>
        </a:graphic>
      </p:graphicFrame>
      <p:graphicFrame>
        <p:nvGraphicFramePr>
          <p:cNvPr id="5" name="Tablic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105210"/>
              </p:ext>
            </p:extLst>
          </p:nvPr>
        </p:nvGraphicFramePr>
        <p:xfrm>
          <a:off x="6102125" y="5986219"/>
          <a:ext cx="5251675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3975">
                  <a:extLst>
                    <a:ext uri="{9D8B030D-6E8A-4147-A177-3AD203B41FA5}">
                      <a16:colId xmlns:a16="http://schemas.microsoft.com/office/drawing/2014/main" val="1161722443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3952105077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425633128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75046491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1801913379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3857568861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3439213639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891967995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2357464412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3823890904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3489923719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2573873710"/>
                    </a:ext>
                  </a:extLst>
                </a:gridCol>
                <a:gridCol w="403975">
                  <a:extLst>
                    <a:ext uri="{9D8B030D-6E8A-4147-A177-3AD203B41FA5}">
                      <a16:colId xmlns:a16="http://schemas.microsoft.com/office/drawing/2014/main" val="37250700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806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753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2013</TotalTime>
  <Words>329</Words>
  <Application>Microsoft Office PowerPoint</Application>
  <PresentationFormat>Široki zaslon</PresentationFormat>
  <Paragraphs>130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Tema sustava Office</vt:lpstr>
      <vt:lpstr>Heksadekadski sustav</vt:lpstr>
      <vt:lpstr>PowerPoint prezentacija</vt:lpstr>
      <vt:lpstr>Zadatak: pretvorba heksadekadski u dekadski</vt:lpstr>
      <vt:lpstr>Zadaci: Riješite i usporedite rezultate</vt:lpstr>
      <vt:lpstr>Zadatak: pretvorba dekadski u heksadekadski</vt:lpstr>
      <vt:lpstr>Zadaci: Riješite i usporedite rezultate</vt:lpstr>
      <vt:lpstr>Veza binarnog i heksadekadskog sustava</vt:lpstr>
      <vt:lpstr>Veza binarnog i heksadekadskog sustava</vt:lpstr>
      <vt:lpstr>Zadaci: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Karlo</dc:creator>
  <cp:lastModifiedBy>Snježana Milinović</cp:lastModifiedBy>
  <cp:revision>27</cp:revision>
  <dcterms:created xsi:type="dcterms:W3CDTF">2018-11-12T19:21:37Z</dcterms:created>
  <dcterms:modified xsi:type="dcterms:W3CDTF">2020-09-27T20:37:35Z</dcterms:modified>
</cp:coreProperties>
</file>