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BE76C8-7F87-44E4-891B-4FB8DCE23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E6BA984-4B07-4F52-97DF-2F10657ED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099142-F5BA-4F31-824C-B7F4D695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C536-3F6B-40DF-86CC-35F334D78F69}" type="datetimeFigureOut">
              <a:rPr lang="hr-HR" smtClean="0"/>
              <a:t>19.4.2021.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02B48CE-36EB-42DD-9C50-AD950700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924DF14-E993-470C-AB03-D46D7DEC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31F1-283A-4DC4-9D5D-208C433C1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802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8F8A20-1032-4E9E-9F1F-6E8186907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EF80ED3-196C-4DBE-9370-81F5B8447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A20ADF5-DF46-4F58-B0F5-72BF7A14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C536-3F6B-40DF-86CC-35F334D78F69}" type="datetimeFigureOut">
              <a:rPr lang="hr-HR" smtClean="0"/>
              <a:t>19.4.2021.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E700464-DA70-4B96-86C4-7538B05D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7E8AAC-87E5-42F5-B93C-A0C8A991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31F1-283A-4DC4-9D5D-208C433C1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576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B8419CD-5666-4B2B-A29A-F7AC0A411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3697637-D18A-4509-8431-F06672AA0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37B8679-B3ED-4F2A-A4FC-23EED0F51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C536-3F6B-40DF-86CC-35F334D78F69}" type="datetimeFigureOut">
              <a:rPr lang="hr-HR" smtClean="0"/>
              <a:t>19.4.2021.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78765D7-C84C-418B-8571-98B762BC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C228359-3E39-4413-A07A-E7EBFD87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31F1-283A-4DC4-9D5D-208C433C1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177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C8F2B2-57CF-4DF4-A069-6DF4BC92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647309-7687-41EB-ADA1-23B845D37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5A915F1-4747-411C-B16A-8F77834C4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C536-3F6B-40DF-86CC-35F334D78F69}" type="datetimeFigureOut">
              <a:rPr lang="hr-HR" smtClean="0"/>
              <a:t>19.4.2021.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3FE2AC8-719D-4A52-AEC5-04AE87C17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34ABA34-FFDD-479B-A5E4-A021669D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31F1-283A-4DC4-9D5D-208C433C1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480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95CD4C-F820-4836-9C0B-03EBBE35E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46D4830-3BDB-4C4E-BDAD-7B6888403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307015-044C-4727-A4FE-3765DD9A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C536-3F6B-40DF-86CC-35F334D78F69}" type="datetimeFigureOut">
              <a:rPr lang="hr-HR" smtClean="0"/>
              <a:t>19.4.2021.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F8CCDFB-A69F-4F9F-BB38-D5608DFB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2DB7205-CF4C-48CB-B2BD-5CCA9AC5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31F1-283A-4DC4-9D5D-208C433C1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018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D8A989-7CDB-4DBD-AD75-946CA3395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68A41D-A8A2-44FF-A870-B4BF6547C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8799403-F8FE-4383-B46A-8FEA30EA9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F2329BC-205E-41C0-9CDC-199B2818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C536-3F6B-40DF-86CC-35F334D78F69}" type="datetimeFigureOut">
              <a:rPr lang="hr-HR" smtClean="0"/>
              <a:t>19.4.2021.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0AA0EF3-569B-472B-B4A6-E4DC4FBE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BCA4667-5DB3-43BD-B838-9DC964B9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31F1-283A-4DC4-9D5D-208C433C1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60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8387E3-4CA9-4F2A-8E48-3941CDADE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46F353E-0B74-4BD0-AAB5-4E1142484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C52D999-3A8E-4572-A846-3D51A4FB7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596AF6C-CE89-4035-B95E-64670E424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62D98CC-C134-4E51-8CC1-585B0F39E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ABB787D-70C6-4442-87B4-D9B25BF60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C536-3F6B-40DF-86CC-35F334D78F69}" type="datetimeFigureOut">
              <a:rPr lang="hr-HR" smtClean="0"/>
              <a:t>19.4.2021.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B781EBA-2375-4727-9ADC-EEB05751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D59DCAB-BB66-4CB2-9455-B9381C0B1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31F1-283A-4DC4-9D5D-208C433C1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379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007FE-E0FB-4310-BFA0-ED46479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48066BA-AB9B-48F9-A6D7-B98B78AA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C536-3F6B-40DF-86CC-35F334D78F69}" type="datetimeFigureOut">
              <a:rPr lang="hr-HR" smtClean="0"/>
              <a:t>19.4.2021.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675613F-D285-467F-AA36-A681CE01D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B71AC7C-0773-460F-A80F-C9E29ABE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31F1-283A-4DC4-9D5D-208C433C1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232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341AF35-2667-4435-AE20-DD97F60D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C536-3F6B-40DF-86CC-35F334D78F69}" type="datetimeFigureOut">
              <a:rPr lang="hr-HR" smtClean="0"/>
              <a:t>19.4.2021.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B1BFACE-FB8D-4A11-A968-4C19860A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5F3272F-11BC-47DF-8E86-0AF6598B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31F1-283A-4DC4-9D5D-208C433C1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825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76EED8-BE62-42DD-9295-41414BA0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017AC8-0326-4E62-9021-E28407BBA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C8D8F27-9A54-408F-BE08-16BFCA9B6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2692C43-FFF4-4348-B3B8-F4ADEEEC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C536-3F6B-40DF-86CC-35F334D78F69}" type="datetimeFigureOut">
              <a:rPr lang="hr-HR" smtClean="0"/>
              <a:t>19.4.2021.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EFA188-B454-481F-A9E7-D4F99F89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E7028B2-BDAD-4611-9C71-8C25700DB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31F1-283A-4DC4-9D5D-208C433C1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412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553341-D640-4ED0-A444-9F5ABB518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2056C79-A9F9-4B1D-B9B1-8B4E8A002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85EC0F2-6D3D-4199-AF86-F646AC723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C2A3FD1-B9A8-43E0-801D-9D217824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C536-3F6B-40DF-86CC-35F334D78F69}" type="datetimeFigureOut">
              <a:rPr lang="hr-HR" smtClean="0"/>
              <a:t>19.4.2021.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976C4E3-9394-4475-97EE-AA5344D1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F8C5AE2-F945-4D4D-B9C9-2B2FB161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31F1-283A-4DC4-9D5D-208C433C1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50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90937A0-7264-4763-8731-92B020CE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8E0EA2C-4AB1-4999-BEA5-8A6895C6D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502105-2C13-4CE1-8147-79B8E5E5E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4C536-3F6B-40DF-86CC-35F334D78F69}" type="datetimeFigureOut">
              <a:rPr lang="hr-HR" smtClean="0"/>
              <a:t>19.4.2021.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CD2425-4FCA-4C2D-9D59-C0EA8933B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CCB3065-CDDE-499F-B814-970794CEE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31F1-283A-4DC4-9D5D-208C433C16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95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yqf8CFK9Mk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J:\dnevnik, pripreme i sl\Marof\Šk. god. 2016.2017\4.g\slike\yu-1950.gif">
            <a:extLst>
              <a:ext uri="{FF2B5EF4-FFF2-40B4-BE49-F238E27FC236}">
                <a16:creationId xmlns:a16="http://schemas.microsoft.com/office/drawing/2014/main" id="{1D1166D6-ADB5-4783-BBFA-4D70E39B7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" r="4673" b="-2"/>
          <a:stretch/>
        </p:blipFill>
        <p:spPr bwMode="auto">
          <a:xfrm>
            <a:off x="4476307" y="595421"/>
            <a:ext cx="7715693" cy="5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0C6A250-F635-4EF1-93E3-12C195CFA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2546823"/>
            <a:ext cx="3948269" cy="2383844"/>
          </a:xfrm>
        </p:spPr>
        <p:txBody>
          <a:bodyPr anchor="t">
            <a:normAutofit/>
          </a:bodyPr>
          <a:lstStyle/>
          <a:p>
            <a:r>
              <a:rPr lang="hr-HR" sz="4800" b="1" dirty="0">
                <a:solidFill>
                  <a:srgbClr val="000000"/>
                </a:solidFill>
              </a:rPr>
              <a:t>Hrvatska u socijalističkoj Jugoslaviji</a:t>
            </a:r>
          </a:p>
        </p:txBody>
      </p:sp>
    </p:spTree>
    <p:extLst>
      <p:ext uri="{BB962C8B-B14F-4D97-AF65-F5344CB8AC3E}">
        <p14:creationId xmlns:p14="http://schemas.microsoft.com/office/powerpoint/2010/main" val="248234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3F46B5-C57F-458E-A49C-86EDAA386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ubrzan gospodarski razvoj, raste životni standard</a:t>
            </a:r>
          </a:p>
          <a:p>
            <a:r>
              <a:rPr lang="hr-HR" sz="2400" dirty="0"/>
              <a:t>dobivanje kredita koji se ne mogu vraćati – propast gospodarstva u 70-im </a:t>
            </a:r>
          </a:p>
          <a:p>
            <a:endParaRPr lang="hr-HR" sz="2400" dirty="0"/>
          </a:p>
          <a:p>
            <a:r>
              <a:rPr lang="hr-HR" sz="2400" dirty="0"/>
              <a:t>politička emigracija – aktivnosti jugoslavenskih tajnih službi (ubojstvo Brune Bušića u Parizu 1978.)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uspostava diplomatskih odnosa s Crkvom</a:t>
            </a:r>
          </a:p>
          <a:p>
            <a:pPr marL="0" indent="0">
              <a:buNone/>
            </a:pPr>
            <a:r>
              <a:rPr lang="hr-HR" sz="2400" dirty="0"/>
              <a:t>   1966.g. ; omalovažavanje vjere </a:t>
            </a:r>
          </a:p>
        </p:txBody>
      </p:sp>
      <p:pic>
        <p:nvPicPr>
          <p:cNvPr id="4" name="Picture 2" descr="J:\dnevnik, pripreme i sl\Marof\Šk. god. 2016.2017\4.g\slike\bruno-busic.jpg">
            <a:extLst>
              <a:ext uri="{FF2B5EF4-FFF2-40B4-BE49-F238E27FC236}">
                <a16:creationId xmlns:a16="http://schemas.microsoft.com/office/drawing/2014/main" id="{38381F62-5AD5-49AD-A961-7B9DCB931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177" y="3755010"/>
            <a:ext cx="4583070" cy="28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E33607-E28E-4EFA-BE8E-2210CD877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28" y="543580"/>
            <a:ext cx="10515600" cy="4351338"/>
          </a:xfrm>
        </p:spPr>
        <p:txBody>
          <a:bodyPr>
            <a:normAutofit/>
          </a:bodyPr>
          <a:lstStyle/>
          <a:p>
            <a:r>
              <a:rPr lang="hr-HR" sz="2400" dirty="0"/>
              <a:t>teško gospodarsko stanje nakon rata ; dobivanje međunarodne pomoći</a:t>
            </a:r>
          </a:p>
          <a:p>
            <a:r>
              <a:rPr lang="hr-HR" sz="2400" dirty="0"/>
              <a:t>obnova zemlje kroz masovne radne akcije</a:t>
            </a:r>
          </a:p>
          <a:p>
            <a:r>
              <a:rPr lang="hr-HR" sz="2400" i="1" dirty="0"/>
              <a:t>križari </a:t>
            </a:r>
            <a:r>
              <a:rPr lang="hr-HR" sz="2400" dirty="0"/>
              <a:t>ugrožavaju sigurnost u zemlji</a:t>
            </a:r>
          </a:p>
          <a:p>
            <a:endParaRPr lang="hr-HR" sz="2400" dirty="0"/>
          </a:p>
          <a:p>
            <a:r>
              <a:rPr lang="hr-HR" sz="2400" dirty="0"/>
              <a:t>formiranje predstavničkih tijela tijekom rata – </a:t>
            </a:r>
            <a:r>
              <a:rPr lang="hr-HR" sz="2400" b="1" dirty="0"/>
              <a:t>AVNOJ, ZAVNOH, NKOJ</a:t>
            </a:r>
          </a:p>
          <a:p>
            <a:r>
              <a:rPr lang="hr-HR" sz="2400" dirty="0"/>
              <a:t>komunisti s Titom preuzimaju vlast – na izborima u studenom 1945.g. pobjeđuje </a:t>
            </a:r>
            <a:r>
              <a:rPr lang="hr-HR" sz="2400" b="1" dirty="0"/>
              <a:t>Narodna fronta</a:t>
            </a:r>
          </a:p>
          <a:p>
            <a:r>
              <a:rPr lang="hr-HR" sz="2400" b="1" dirty="0"/>
              <a:t>FNRJ – federativni sustav (6 republika)</a:t>
            </a:r>
          </a:p>
          <a:p>
            <a:r>
              <a:rPr lang="hr-HR" sz="2400" dirty="0"/>
              <a:t>obračun s izdajnicima i protivnicima režima</a:t>
            </a:r>
          </a:p>
        </p:txBody>
      </p:sp>
      <p:pic>
        <p:nvPicPr>
          <p:cNvPr id="4" name="Picture 2" descr="J:\dnevnik, pripreme i sl\Marof\Šk. god. 2016.2017\4.g\slike\Emblem_of_SFR_Yugoslavia.svg.png">
            <a:extLst>
              <a:ext uri="{FF2B5EF4-FFF2-40B4-BE49-F238E27FC236}">
                <a16:creationId xmlns:a16="http://schemas.microsoft.com/office/drawing/2014/main" id="{C5F871F2-8773-4736-937D-E40F89AC9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133" y="3189662"/>
            <a:ext cx="3412331" cy="349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dnevnik, pripreme i sl\Marof\Šk. god. 2016.2017\4.g\slike\IMG_9925B2-2A54DF-AE72D1-387D41-83DE9B-FEB6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83" y="183823"/>
            <a:ext cx="886491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1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1310F0-3BFB-440D-9A51-83AEAA9D1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041" y="1297724"/>
            <a:ext cx="10515600" cy="4351338"/>
          </a:xfrm>
        </p:spPr>
        <p:txBody>
          <a:bodyPr>
            <a:normAutofit/>
          </a:bodyPr>
          <a:lstStyle/>
          <a:p>
            <a:r>
              <a:rPr lang="hr-HR" sz="2400" b="1" dirty="0"/>
              <a:t>Rezolucija Informbiroa 1948.g.</a:t>
            </a:r>
            <a:r>
              <a:rPr lang="hr-HR" sz="2400" dirty="0"/>
              <a:t> – KPJ optužena za idejna skretanja, Tito ne želi slijediti Staljinove upute – izolacija Jugoslavije</a:t>
            </a:r>
          </a:p>
          <a:p>
            <a:r>
              <a:rPr lang="hr-HR" sz="2400" dirty="0"/>
              <a:t>progon Staljinovih pristaša – </a:t>
            </a:r>
            <a:r>
              <a:rPr lang="hr-HR" sz="2400" b="1" dirty="0"/>
              <a:t>UDBA</a:t>
            </a:r>
          </a:p>
          <a:p>
            <a:r>
              <a:rPr lang="hr-HR" sz="2400" dirty="0"/>
              <a:t>logor na Golom otoku</a:t>
            </a:r>
          </a:p>
        </p:txBody>
      </p:sp>
      <p:pic>
        <p:nvPicPr>
          <p:cNvPr id="4" name="Picture 2" descr="J:\dnevnik, pripreme i sl\Marof\Šk. god. 2016.2017\4.g\slike\slika.jpg">
            <a:extLst>
              <a:ext uri="{FF2B5EF4-FFF2-40B4-BE49-F238E27FC236}">
                <a16:creationId xmlns:a16="http://schemas.microsoft.com/office/drawing/2014/main" id="{97CCC6CC-2AC1-4FED-AFFF-B4FB1C97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01" y="2524814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:\dnevnik, pripreme i sl\Marof\Šk. god. 2016.2017\4.g\slike\Goli_otok_zatvor.jpg">
            <a:extLst>
              <a:ext uri="{FF2B5EF4-FFF2-40B4-BE49-F238E27FC236}">
                <a16:creationId xmlns:a16="http://schemas.microsoft.com/office/drawing/2014/main" id="{5F734661-B009-492A-976D-15E080726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33" y="330763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570BC8-BC9A-4D01-8799-4FF2C14DD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27" y="534153"/>
            <a:ext cx="10515600" cy="5451868"/>
          </a:xfrm>
        </p:spPr>
        <p:txBody>
          <a:bodyPr>
            <a:normAutofit/>
          </a:bodyPr>
          <a:lstStyle/>
          <a:p>
            <a:r>
              <a:rPr lang="hr-HR" sz="2400" dirty="0"/>
              <a:t>proces </a:t>
            </a:r>
            <a:r>
              <a:rPr lang="hr-HR" sz="2400" b="1" dirty="0" err="1"/>
              <a:t>kolektivizacije</a:t>
            </a:r>
            <a:r>
              <a:rPr lang="hr-HR" sz="2400" b="1" dirty="0"/>
              <a:t> </a:t>
            </a:r>
            <a:r>
              <a:rPr lang="hr-HR" sz="2400" dirty="0"/>
              <a:t>od 1949.g. – stvaranje zadruga ; neuspješno</a:t>
            </a:r>
          </a:p>
          <a:p>
            <a:r>
              <a:rPr lang="hr-HR" sz="2400" dirty="0"/>
              <a:t>ideja </a:t>
            </a:r>
            <a:r>
              <a:rPr lang="hr-HR" sz="2400" b="1" dirty="0"/>
              <a:t>samoupravljanja</a:t>
            </a:r>
            <a:r>
              <a:rPr lang="hr-HR" sz="2400" dirty="0"/>
              <a:t> - upravljanje poduzećima preko radničkih savjeta</a:t>
            </a:r>
          </a:p>
          <a:p>
            <a:r>
              <a:rPr lang="hr-HR" sz="2400" dirty="0"/>
              <a:t>okretanje Zapadu (dobivanje povoljnih kredita), poboljšanje odnosa sa SSSR-om nakon Staljinove smrti 1953.g.</a:t>
            </a:r>
          </a:p>
          <a:p>
            <a:r>
              <a:rPr lang="hr-HR" sz="2400" dirty="0"/>
              <a:t>stvaranje </a:t>
            </a:r>
            <a:r>
              <a:rPr lang="hr-HR" sz="2400" b="1" dirty="0"/>
              <a:t>Pokreta nesvrstanih </a:t>
            </a:r>
            <a:r>
              <a:rPr lang="hr-HR" sz="2400" dirty="0"/>
              <a:t>1961.g.</a:t>
            </a:r>
          </a:p>
          <a:p>
            <a:r>
              <a:rPr lang="hr-HR" sz="2400" dirty="0"/>
              <a:t>otvaranje granica – turizam, odlazak na </a:t>
            </a:r>
          </a:p>
          <a:p>
            <a:pPr marL="0" indent="0">
              <a:buNone/>
            </a:pPr>
            <a:r>
              <a:rPr lang="hr-HR" sz="2400" dirty="0"/>
              <a:t>    rad u inozemstvo</a:t>
            </a:r>
          </a:p>
          <a:p>
            <a:r>
              <a:rPr lang="hr-HR" sz="2400" b="1" dirty="0"/>
              <a:t>slučaj </a:t>
            </a:r>
            <a:r>
              <a:rPr lang="hr-HR" sz="2400" b="1" dirty="0" err="1"/>
              <a:t>Đilas</a:t>
            </a:r>
            <a:r>
              <a:rPr lang="hr-HR" sz="2400" b="1" dirty="0"/>
              <a:t> </a:t>
            </a:r>
            <a:r>
              <a:rPr lang="hr-HR" sz="2400" dirty="0"/>
              <a:t>– kritizira komunističku vlast</a:t>
            </a:r>
          </a:p>
          <a:p>
            <a:r>
              <a:rPr lang="hr-HR" sz="2400" b="1" dirty="0"/>
              <a:t>novi ustav donesen 1963.g.</a:t>
            </a:r>
          </a:p>
          <a:p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                      SFRJ (6+2)</a:t>
            </a:r>
          </a:p>
          <a:p>
            <a:pPr marL="0" indent="0">
              <a:buNone/>
            </a:pPr>
            <a:endParaRPr lang="hr-HR" sz="2400" b="1" dirty="0"/>
          </a:p>
        </p:txBody>
      </p:sp>
      <p:pic>
        <p:nvPicPr>
          <p:cNvPr id="4" name="Picture 2" descr="J:\dnevnik, pripreme i sl\Marof\Šk. god. 2016.2017\4.g\slike\nesvrstani-1960.jpg">
            <a:extLst>
              <a:ext uri="{FF2B5EF4-FFF2-40B4-BE49-F238E27FC236}">
                <a16:creationId xmlns:a16="http://schemas.microsoft.com/office/drawing/2014/main" id="{002BB74A-2C5B-477F-98E4-893D6259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26" y="2241390"/>
            <a:ext cx="5105400" cy="36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D2966667-3F35-4DC4-BB04-9F1BD9019ACA}"/>
              </a:ext>
            </a:extLst>
          </p:cNvPr>
          <p:cNvCxnSpPr/>
          <p:nvPr/>
        </p:nvCxnSpPr>
        <p:spPr>
          <a:xfrm>
            <a:off x="2535810" y="4487159"/>
            <a:ext cx="0" cy="509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17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CC5EEE-89F3-48CC-9F70-069097F2E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64" y="1486260"/>
            <a:ext cx="10515600" cy="4351338"/>
          </a:xfrm>
        </p:spPr>
        <p:txBody>
          <a:bodyPr>
            <a:normAutofit/>
          </a:bodyPr>
          <a:lstStyle/>
          <a:p>
            <a:r>
              <a:rPr lang="hr-HR" sz="2400" dirty="0"/>
              <a:t>zabranjen rad svim političkim strankama u Hrvatskoj osim KPH</a:t>
            </a:r>
          </a:p>
          <a:p>
            <a:r>
              <a:rPr lang="hr-HR" sz="2400" dirty="0"/>
              <a:t>obračun sa svima koji su surađivali sa ustašama</a:t>
            </a:r>
          </a:p>
          <a:p>
            <a:r>
              <a:rPr lang="hr-HR" sz="2400" dirty="0"/>
              <a:t>sukob sa Katoličkom Crkvom – vrhunac tijekom </a:t>
            </a:r>
            <a:r>
              <a:rPr lang="hr-HR" sz="2400" b="1" dirty="0"/>
              <a:t>suđenja Stepincu 1946.g.</a:t>
            </a:r>
          </a:p>
          <a:p>
            <a:r>
              <a:rPr lang="hr-HR" sz="2400" b="1" dirty="0"/>
              <a:t>Andrija Hebrang – </a:t>
            </a:r>
            <a:r>
              <a:rPr lang="hr-HR" sz="2400" dirty="0"/>
              <a:t>optužen za suradnju s ustašama, optužen na zatvorsku kaznu te ubijen u Beogradu 1948.g.</a:t>
            </a:r>
          </a:p>
          <a:p>
            <a:r>
              <a:rPr lang="hr-HR" sz="2400" dirty="0"/>
              <a:t>najrazvijenija jugoslavenska republika</a:t>
            </a:r>
          </a:p>
        </p:txBody>
      </p:sp>
      <p:pic>
        <p:nvPicPr>
          <p:cNvPr id="4" name="Picture 2" descr="J:\dnevnik, pripreme i sl\Marof\Šk. god. 2016.2017\4.g\slike\Kardinal_Alojzije_Stepinac.jpg">
            <a:extLst>
              <a:ext uri="{FF2B5EF4-FFF2-40B4-BE49-F238E27FC236}">
                <a16:creationId xmlns:a16="http://schemas.microsoft.com/office/drawing/2014/main" id="{AA8B2B5C-7E89-446F-A3A6-1BA35F3AF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921" y="3569303"/>
            <a:ext cx="243840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:\dnevnik, pripreme i sl\Marof\Šk. god. 2016.2017\4.g\slike\Andrija_Hebrang_stariji.jpg">
            <a:extLst>
              <a:ext uri="{FF2B5EF4-FFF2-40B4-BE49-F238E27FC236}">
                <a16:creationId xmlns:a16="http://schemas.microsoft.com/office/drawing/2014/main" id="{531F6FE4-020E-40CD-AE19-7A4AAF99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933" y="3594343"/>
            <a:ext cx="2475321" cy="294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614B085-0EC9-4987-975C-A91F875B4BDF}"/>
              </a:ext>
            </a:extLst>
          </p:cNvPr>
          <p:cNvSpPr txBox="1"/>
          <p:nvPr/>
        </p:nvSpPr>
        <p:spPr>
          <a:xfrm>
            <a:off x="443060" y="386499"/>
            <a:ext cx="6909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Položaj Hrvatske</a:t>
            </a:r>
          </a:p>
        </p:txBody>
      </p:sp>
    </p:spTree>
    <p:extLst>
      <p:ext uri="{BB962C8B-B14F-4D97-AF65-F5344CB8AC3E}">
        <p14:creationId xmlns:p14="http://schemas.microsoft.com/office/powerpoint/2010/main" val="207827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85E2B6-CCC6-4591-9B32-DDE0DD20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38" y="228938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dirty="0"/>
              <a:t>Titov kult ličnosti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4B4892-4A04-4CA6-8625-AEA76B2A5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361" y="1543523"/>
            <a:ext cx="10515600" cy="4351338"/>
          </a:xfrm>
        </p:spPr>
        <p:txBody>
          <a:bodyPr>
            <a:normAutofit/>
          </a:bodyPr>
          <a:lstStyle/>
          <a:p>
            <a:r>
              <a:rPr lang="hr-HR" sz="2400" dirty="0"/>
              <a:t>obožavanje lika i djela Josipa Broza Tita</a:t>
            </a:r>
          </a:p>
          <a:p>
            <a:r>
              <a:rPr lang="hr-HR" sz="2400" dirty="0"/>
              <a:t>pisanje pjesama Titu u čast, slavljenje Dana mladosti, trčanje štafete, masovni sletovi, slike u javnim prostorijama, nazivanje gradova po njemu, pioniri</a:t>
            </a:r>
          </a:p>
        </p:txBody>
      </p:sp>
      <p:pic>
        <p:nvPicPr>
          <p:cNvPr id="6" name="Slika 5" descr="Slika na kojoj se prikazuje na otvorenom, grad, mnogo, voda&#10;&#10;Opis je automatski generiran">
            <a:extLst>
              <a:ext uri="{FF2B5EF4-FFF2-40B4-BE49-F238E27FC236}">
                <a16:creationId xmlns:a16="http://schemas.microsoft.com/office/drawing/2014/main" id="{565653C4-EB4B-4382-94FB-250C7569B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59" y="2874928"/>
            <a:ext cx="7048500" cy="3905250"/>
          </a:xfrm>
          <a:prstGeom prst="rect">
            <a:avLst/>
          </a:prstGeom>
        </p:spPr>
      </p:pic>
      <p:pic>
        <p:nvPicPr>
          <p:cNvPr id="8" name="Slika 7" descr="Slika na kojoj se prikazuje osoba, torta, grupa, stol&#10;&#10;Opis je automatski generiran">
            <a:extLst>
              <a:ext uri="{FF2B5EF4-FFF2-40B4-BE49-F238E27FC236}">
                <a16:creationId xmlns:a16="http://schemas.microsoft.com/office/drawing/2014/main" id="{72996920-EA24-4592-9CB2-AEDF47477E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4" y="310555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9CA1DB-F760-4849-A3CF-75A67D58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Hrvatsko proljeće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6EC9ED-53A4-443E-8025-84B67F40E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studentske demonstracije 1968.g</a:t>
            </a:r>
            <a:r>
              <a:rPr lang="hr-HR" sz="2400" dirty="0"/>
              <a:t>. – traže demokratizaciju</a:t>
            </a:r>
          </a:p>
          <a:p>
            <a:r>
              <a:rPr lang="hr-HR" sz="2400" dirty="0"/>
              <a:t>nacionalno buđenje, izabrano novo republičko vodstvo</a:t>
            </a:r>
          </a:p>
          <a:p>
            <a:r>
              <a:rPr lang="hr-HR" sz="2400" b="1" dirty="0" err="1"/>
              <a:t>Miko</a:t>
            </a:r>
            <a:r>
              <a:rPr lang="hr-HR" sz="2400" b="1" dirty="0"/>
              <a:t> Tripalo, Savka Dabčević-Kučar </a:t>
            </a:r>
            <a:r>
              <a:rPr lang="hr-HR" sz="2400" dirty="0"/>
              <a:t>– za „politiku čistih računa”</a:t>
            </a:r>
          </a:p>
          <a:p>
            <a:r>
              <a:rPr lang="hr-HR" sz="2400" b="1" dirty="0"/>
              <a:t>Deklaracija o nazivu i položaju hrvatskog književnog jezika </a:t>
            </a:r>
            <a:r>
              <a:rPr lang="hr-HR" sz="2400" dirty="0"/>
              <a:t>prihvaćena 1967.g.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" name="Picture 2" descr="J:\dnevnik, pripreme i sl\Marof\Šk. god. 2016.2017\4.g\slike\Hrvatsko-proljece-11.01.1972-364x245.jpg">
            <a:extLst>
              <a:ext uri="{FF2B5EF4-FFF2-40B4-BE49-F238E27FC236}">
                <a16:creationId xmlns:a16="http://schemas.microsoft.com/office/drawing/2014/main" id="{0004D291-3670-47C7-BE1F-A8C16ABB6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286" y="3803703"/>
            <a:ext cx="4388978" cy="29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:\dnevnik, pripreme i sl\Marof\Šk. god. 2016.2017\4.g\slike\d6c8ebafad351d3285d275ba7b42f115.jpg">
            <a:extLst>
              <a:ext uri="{FF2B5EF4-FFF2-40B4-BE49-F238E27FC236}">
                <a16:creationId xmlns:a16="http://schemas.microsoft.com/office/drawing/2014/main" id="{71A56445-FB2F-4984-9BE6-2CEADDE1A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81" y="3793786"/>
            <a:ext cx="3022482" cy="290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0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87BF37-DB2B-423E-866E-BE3D549B6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82" y="1014920"/>
            <a:ext cx="10728489" cy="4351338"/>
          </a:xfrm>
        </p:spPr>
        <p:txBody>
          <a:bodyPr>
            <a:normAutofit/>
          </a:bodyPr>
          <a:lstStyle/>
          <a:p>
            <a:r>
              <a:rPr lang="hr-HR" sz="2400" dirty="0"/>
              <a:t>demonstracije i mitinzi (važnost studentskog štrajka) za veću hrvatsku samostalnost</a:t>
            </a:r>
          </a:p>
          <a:p>
            <a:r>
              <a:rPr lang="hr-HR" sz="2400" b="1" dirty="0"/>
              <a:t>sastanak u </a:t>
            </a:r>
            <a:r>
              <a:rPr lang="hr-HR" sz="2400" b="1" dirty="0" err="1"/>
              <a:t>Karađorđevu</a:t>
            </a:r>
            <a:r>
              <a:rPr lang="hr-HR" sz="2400" b="1" dirty="0"/>
              <a:t> 1971.</a:t>
            </a:r>
            <a:r>
              <a:rPr lang="hr-HR" sz="2400" dirty="0"/>
              <a:t> – hrvatsko komunističko vodstvo primorano dati ostavke</a:t>
            </a:r>
          </a:p>
          <a:p>
            <a:r>
              <a:rPr lang="hr-HR" sz="2400" dirty="0"/>
              <a:t>represije prema Hrvatima, uhićenja, cenzure, doušnička aktivnost</a:t>
            </a:r>
          </a:p>
          <a:p>
            <a:endParaRPr lang="hr-HR" sz="2400" dirty="0"/>
          </a:p>
          <a:p>
            <a:r>
              <a:rPr lang="hr-HR" sz="2400" b="1" dirty="0"/>
              <a:t>donošenje novog ustava 1974.g. </a:t>
            </a:r>
            <a:r>
              <a:rPr lang="hr-HR" sz="2400" dirty="0"/>
              <a:t>– republike</a:t>
            </a:r>
          </a:p>
          <a:p>
            <a:pPr marL="0" indent="0">
              <a:buNone/>
            </a:pPr>
            <a:r>
              <a:rPr lang="hr-HR" sz="2400" dirty="0"/>
              <a:t>   dobivaju veću autonomiju</a:t>
            </a:r>
          </a:p>
        </p:txBody>
      </p:sp>
      <p:pic>
        <p:nvPicPr>
          <p:cNvPr id="4" name="Picture 2" descr="J:\dnevnik, pripreme i sl\Marof\Šk. god. 2016.2017\4.g\slike\a5ad81229052a805f239aafb04a063aa_700x550.jpg">
            <a:hlinkClick r:id="rId2"/>
            <a:extLst>
              <a:ext uri="{FF2B5EF4-FFF2-40B4-BE49-F238E27FC236}">
                <a16:creationId xmlns:a16="http://schemas.microsoft.com/office/drawing/2014/main" id="{09736C84-BF12-4DDF-B81C-7FDD18B8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61" y="3113068"/>
            <a:ext cx="5212376" cy="341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2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401</Words>
  <Application>Microsoft Office PowerPoint</Application>
  <PresentationFormat>Široki zaslon</PresentationFormat>
  <Paragraphs>49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Hrvatska u socijalističkoj Jugoslaviji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Titov kult ličnosti</vt:lpstr>
      <vt:lpstr>Hrvatsko proljeće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Hrvatska u socijalističkoj Jugoslaviji</dc:title>
  <dc:creator>Korisnik</dc:creator>
  <cp:lastModifiedBy>Korisnik</cp:lastModifiedBy>
  <cp:revision>12</cp:revision>
  <dcterms:created xsi:type="dcterms:W3CDTF">2020-04-22T08:04:04Z</dcterms:created>
  <dcterms:modified xsi:type="dcterms:W3CDTF">2021-04-19T05:56:03Z</dcterms:modified>
</cp:coreProperties>
</file>