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5" r:id="rId8"/>
    <p:sldId id="266" r:id="rId9"/>
    <p:sldId id="262" r:id="rId10"/>
    <p:sldId id="267" r:id="rId11"/>
    <p:sldId id="268" r:id="rId12"/>
    <p:sldId id="270" r:id="rId13"/>
    <p:sldId id="271" r:id="rId14"/>
    <p:sldId id="272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C0CCE-22E4-4909-1DCA-49D4643155D3}" v="1170" dt="2020-09-04T13:54:45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8041" y="1555531"/>
            <a:ext cx="8915399" cy="43254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ea typeface="+mj-lt"/>
                <a:cs typeface="+mj-lt"/>
              </a:rPr>
              <a:t>Smjernice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početak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nastavne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godine</a:t>
            </a:r>
            <a:r>
              <a:rPr lang="en-US" b="1" dirty="0">
                <a:ea typeface="+mj-lt"/>
                <a:cs typeface="+mj-lt"/>
              </a:rPr>
              <a:t> 2020./2021. (u </a:t>
            </a:r>
            <a:r>
              <a:rPr lang="en-US" b="1" dirty="0" err="1">
                <a:ea typeface="+mj-lt"/>
                <a:cs typeface="+mj-lt"/>
              </a:rPr>
              <a:t>uvjetima</a:t>
            </a:r>
            <a:r>
              <a:rPr lang="en-US" b="1" dirty="0">
                <a:ea typeface="+mj-lt"/>
                <a:cs typeface="+mj-lt"/>
              </a:rPr>
              <a:t> COVID-19 </a:t>
            </a:r>
            <a:r>
              <a:rPr lang="en-US" b="1" dirty="0" err="1">
                <a:ea typeface="+mj-lt"/>
                <a:cs typeface="+mj-lt"/>
              </a:rPr>
              <a:t>epidemije</a:t>
            </a:r>
            <a:r>
              <a:rPr lang="en-US" b="1" dirty="0">
                <a:ea typeface="+mj-lt"/>
                <a:cs typeface="+mj-lt"/>
              </a:rPr>
              <a:t>) u </a:t>
            </a:r>
            <a:r>
              <a:rPr lang="en-US" b="1" dirty="0" err="1">
                <a:ea typeface="+mj-lt"/>
                <a:cs typeface="+mj-lt"/>
              </a:rPr>
              <a:t>Srednjoj</a:t>
            </a:r>
            <a:r>
              <a:rPr lang="en-US" b="1" dirty="0">
                <a:ea typeface="+mj-lt"/>
                <a:cs typeface="+mj-lt"/>
              </a:rPr>
              <a:t> </a:t>
            </a:r>
            <a:r>
              <a:rPr lang="en-US" b="1" dirty="0" err="1">
                <a:ea typeface="+mj-lt"/>
                <a:cs typeface="+mj-lt"/>
              </a:rPr>
              <a:t>školi</a:t>
            </a:r>
            <a:r>
              <a:rPr lang="en-US" b="1" dirty="0">
                <a:ea typeface="+mj-lt"/>
                <a:cs typeface="+mj-lt"/>
              </a:rPr>
              <a:t> Marka </a:t>
            </a:r>
            <a:r>
              <a:rPr lang="en-US" b="1" dirty="0" err="1">
                <a:ea typeface="+mj-lt"/>
                <a:cs typeface="+mj-lt"/>
              </a:rPr>
              <a:t>Marulića</a:t>
            </a:r>
            <a:r>
              <a:rPr lang="en-US" b="1" dirty="0">
                <a:ea typeface="+mj-lt"/>
                <a:cs typeface="+mj-lt"/>
              </a:rPr>
              <a:t> Slatina</a:t>
            </a:r>
            <a:endParaRPr lang="en-US" dirty="0"/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7247" y="1121980"/>
            <a:ext cx="8915400" cy="407979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 sz="3600" dirty="0"/>
          </a:p>
          <a:p>
            <a:r>
              <a:rPr lang="en-US" sz="3600" dirty="0" err="1">
                <a:ea typeface="+mn-lt"/>
                <a:cs typeface="+mn-lt"/>
              </a:rPr>
              <a:t>izlazak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iz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škole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svesti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na</a:t>
            </a:r>
            <a:r>
              <a:rPr lang="en-US" sz="3600" dirty="0">
                <a:ea typeface="+mn-lt"/>
                <a:cs typeface="+mn-lt"/>
              </a:rPr>
              <a:t> minimum</a:t>
            </a:r>
          </a:p>
          <a:p>
            <a:r>
              <a:rPr lang="en-US" sz="3600" dirty="0" err="1">
                <a:ea typeface="+mn-lt"/>
                <a:cs typeface="+mn-lt"/>
              </a:rPr>
              <a:t>hranu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ponijeti</a:t>
            </a:r>
            <a:r>
              <a:rPr lang="en-US" sz="3600" dirty="0">
                <a:ea typeface="+mn-lt"/>
                <a:cs typeface="+mn-lt"/>
              </a:rPr>
              <a:t> od </a:t>
            </a:r>
            <a:r>
              <a:rPr lang="en-US" sz="3600" dirty="0" err="1">
                <a:ea typeface="+mn-lt"/>
                <a:cs typeface="+mn-lt"/>
              </a:rPr>
              <a:t>kuće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konzumirati</a:t>
            </a:r>
            <a:r>
              <a:rPr lang="en-US" sz="3600" dirty="0">
                <a:ea typeface="+mn-lt"/>
                <a:cs typeface="+mn-lt"/>
              </a:rPr>
              <a:t> u </a:t>
            </a:r>
            <a:r>
              <a:rPr lang="en-US" sz="3600" dirty="0" err="1">
                <a:ea typeface="+mn-lt"/>
                <a:cs typeface="+mn-lt"/>
              </a:rPr>
              <a:t>učionici</a:t>
            </a:r>
            <a:r>
              <a:rPr lang="en-US" sz="3600" dirty="0">
                <a:ea typeface="+mn-lt"/>
                <a:cs typeface="+mn-lt"/>
              </a:rPr>
              <a:t>, </a:t>
            </a:r>
            <a:r>
              <a:rPr lang="en-US" sz="3600" dirty="0" err="1">
                <a:ea typeface="+mn-lt"/>
                <a:cs typeface="+mn-lt"/>
              </a:rPr>
              <a:t>uz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obvezno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pranje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ruku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prije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konzumacije</a:t>
            </a:r>
            <a:endParaRPr lang="en-US" sz="3600" dirty="0" err="1"/>
          </a:p>
          <a:p>
            <a:r>
              <a:rPr lang="en-US" sz="3600" dirty="0" err="1"/>
              <a:t>smeće</a:t>
            </a:r>
            <a:r>
              <a:rPr lang="en-US" sz="3600" dirty="0"/>
              <a:t> se </a:t>
            </a:r>
            <a:r>
              <a:rPr lang="en-US" sz="3600" dirty="0" err="1"/>
              <a:t>baca</a:t>
            </a:r>
            <a:r>
              <a:rPr lang="en-US" sz="3600" dirty="0"/>
              <a:t> u </a:t>
            </a:r>
            <a:r>
              <a:rPr lang="en-US" sz="3600" dirty="0" err="1"/>
              <a:t>koš</a:t>
            </a:r>
            <a:r>
              <a:rPr lang="en-US" sz="3600" dirty="0"/>
              <a:t> s </a:t>
            </a:r>
            <a:r>
              <a:rPr lang="en-US" sz="3600" dirty="0" err="1"/>
              <a:t>poklopcem</a:t>
            </a:r>
            <a:r>
              <a:rPr lang="en-US" sz="3600" dirty="0"/>
              <a:t> koji se </a:t>
            </a:r>
            <a:r>
              <a:rPr lang="en-US" sz="3600" dirty="0" err="1"/>
              <a:t>nalazi</a:t>
            </a:r>
            <a:r>
              <a:rPr lang="en-US" sz="3600" dirty="0"/>
              <a:t> </a:t>
            </a:r>
            <a:r>
              <a:rPr lang="en-US" sz="3600" dirty="0" err="1"/>
              <a:t>izvan</a:t>
            </a:r>
            <a:r>
              <a:rPr lang="en-US" sz="3600" dirty="0"/>
              <a:t> </a:t>
            </a:r>
            <a:r>
              <a:rPr lang="en-US" sz="3600" dirty="0" err="1"/>
              <a:t>učionice</a:t>
            </a:r>
            <a:endParaRPr lang="en-US" sz="3600"/>
          </a:p>
          <a:p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79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ea typeface="+mn-lt"/>
                <a:cs typeface="+mn-lt"/>
              </a:rPr>
              <a:t>u </a:t>
            </a:r>
            <a:r>
              <a:rPr lang="en-US" sz="3600" err="1">
                <a:ea typeface="+mn-lt"/>
                <a:cs typeface="+mn-lt"/>
              </a:rPr>
              <a:t>školu</a:t>
            </a:r>
            <a:r>
              <a:rPr lang="en-US" sz="3600" dirty="0">
                <a:ea typeface="+mn-lt"/>
                <a:cs typeface="+mn-lt"/>
              </a:rPr>
              <a:t> se ne </a:t>
            </a:r>
            <a:r>
              <a:rPr lang="en-US" sz="3600" err="1">
                <a:ea typeface="+mn-lt"/>
                <a:cs typeface="+mn-lt"/>
              </a:rPr>
              <a:t>dolazi</a:t>
            </a:r>
            <a:r>
              <a:rPr lang="en-US" sz="3600" dirty="0">
                <a:ea typeface="+mn-lt"/>
                <a:cs typeface="+mn-lt"/>
              </a:rPr>
              <a:t>: </a:t>
            </a:r>
            <a:r>
              <a:rPr lang="en-US" sz="3600" err="1">
                <a:ea typeface="+mn-lt"/>
                <a:cs typeface="+mn-lt"/>
              </a:rPr>
              <a:t>ako</a:t>
            </a:r>
            <a:r>
              <a:rPr lang="en-US" sz="3600" dirty="0">
                <a:ea typeface="+mn-lt"/>
                <a:cs typeface="+mn-lt"/>
              </a:rPr>
              <a:t> je </a:t>
            </a:r>
            <a:r>
              <a:rPr lang="en-US" sz="3600" err="1">
                <a:ea typeface="+mn-lt"/>
                <a:cs typeface="+mn-lt"/>
              </a:rPr>
              <a:t>učenik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zaražen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virusom</a:t>
            </a:r>
            <a:r>
              <a:rPr lang="en-US" sz="3600" dirty="0">
                <a:ea typeface="+mn-lt"/>
                <a:cs typeface="+mn-lt"/>
              </a:rPr>
              <a:t> COVID-19, </a:t>
            </a:r>
            <a:r>
              <a:rPr lang="en-US" sz="3600" err="1">
                <a:ea typeface="+mn-lt"/>
                <a:cs typeface="+mn-lt"/>
              </a:rPr>
              <a:t>ako</a:t>
            </a:r>
            <a:r>
              <a:rPr lang="en-US" sz="3600" dirty="0">
                <a:ea typeface="+mn-lt"/>
                <a:cs typeface="+mn-lt"/>
              </a:rPr>
              <a:t> je </a:t>
            </a:r>
            <a:r>
              <a:rPr lang="en-US" sz="3600" err="1">
                <a:ea typeface="+mn-lt"/>
                <a:cs typeface="+mn-lt"/>
              </a:rPr>
              <a:t>učeniku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izrečena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mjera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samoizolacije</a:t>
            </a:r>
            <a:r>
              <a:rPr lang="en-US" sz="3600" dirty="0">
                <a:ea typeface="+mn-lt"/>
                <a:cs typeface="+mn-lt"/>
              </a:rPr>
              <a:t>, </a:t>
            </a:r>
            <a:r>
              <a:rPr lang="en-US" sz="3600" err="1">
                <a:ea typeface="+mn-lt"/>
                <a:cs typeface="+mn-lt"/>
              </a:rPr>
              <a:t>ako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učenik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ima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visoku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temperaturu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err="1">
                <a:ea typeface="+mn-lt"/>
                <a:cs typeface="+mn-lt"/>
              </a:rPr>
              <a:t>kašlje</a:t>
            </a:r>
            <a:r>
              <a:rPr lang="en-US" sz="3600" dirty="0">
                <a:ea typeface="+mn-lt"/>
                <a:cs typeface="+mn-lt"/>
              </a:rPr>
              <a:t> </a:t>
            </a:r>
            <a:endParaRPr lang="en-US" sz="3600" dirty="0" err="1">
              <a:ea typeface="+mn-lt"/>
              <a:cs typeface="+mn-lt"/>
            </a:endParaRPr>
          </a:p>
          <a:p>
            <a:r>
              <a:rPr lang="en-US" sz="3600" dirty="0">
                <a:ea typeface="+mn-lt"/>
                <a:cs typeface="+mn-lt"/>
              </a:rPr>
              <a:t>o tome </a:t>
            </a:r>
            <a:r>
              <a:rPr lang="en-US" sz="3600" dirty="0" err="1">
                <a:ea typeface="+mn-lt"/>
                <a:cs typeface="+mn-lt"/>
              </a:rPr>
              <a:t>treba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obavijestiti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razrednika</a:t>
            </a:r>
            <a:endParaRPr lang="en-US" sz="3600" dirty="0"/>
          </a:p>
          <a:p>
            <a:endParaRPr lang="en-US" sz="3600" dirty="0"/>
          </a:p>
          <a:p>
            <a:endParaRPr lang="en-US" sz="3600" dirty="0">
              <a:ea typeface="+mn-lt"/>
              <a:cs typeface="+mn-lt"/>
            </a:endParaRPr>
          </a:p>
          <a:p>
            <a:endParaRPr lang="en-US" sz="3600" dirty="0">
              <a:ea typeface="+mn-lt"/>
              <a:cs typeface="+mn-lt"/>
            </a:endParaRPr>
          </a:p>
          <a:p>
            <a:endParaRPr lang="en-US" sz="3600"/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45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7833" y="1397876"/>
            <a:ext cx="8915400" cy="37776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3600"/>
          </a:p>
          <a:p>
            <a:r>
              <a:rPr lang="en-US" sz="3600" dirty="0" err="1">
                <a:ea typeface="+mn-lt"/>
                <a:cs typeface="+mn-lt"/>
              </a:rPr>
              <a:t>ako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učeniku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pozli</a:t>
            </a:r>
            <a:r>
              <a:rPr lang="en-US" sz="3600" dirty="0">
                <a:ea typeface="+mn-lt"/>
                <a:cs typeface="+mn-lt"/>
              </a:rPr>
              <a:t> u </a:t>
            </a:r>
            <a:r>
              <a:rPr lang="en-US" sz="3600" dirty="0" err="1">
                <a:ea typeface="+mn-lt"/>
                <a:cs typeface="+mn-lt"/>
              </a:rPr>
              <a:t>školi</a:t>
            </a:r>
            <a:r>
              <a:rPr lang="en-US" sz="3600" dirty="0">
                <a:ea typeface="+mn-lt"/>
                <a:cs typeface="+mn-lt"/>
              </a:rPr>
              <a:t> (</a:t>
            </a:r>
            <a:r>
              <a:rPr lang="en-US" sz="3600" dirty="0" err="1">
                <a:ea typeface="+mn-lt"/>
                <a:cs typeface="+mn-lt"/>
              </a:rPr>
              <a:t>povišena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temperatura</a:t>
            </a:r>
            <a:r>
              <a:rPr lang="en-US" sz="3600" dirty="0">
                <a:ea typeface="+mn-lt"/>
                <a:cs typeface="+mn-lt"/>
              </a:rPr>
              <a:t>, </a:t>
            </a:r>
            <a:r>
              <a:rPr lang="en-US" sz="3600" dirty="0" err="1">
                <a:ea typeface="+mn-lt"/>
                <a:cs typeface="+mn-lt"/>
              </a:rPr>
              <a:t>kašalj</a:t>
            </a:r>
            <a:r>
              <a:rPr lang="en-US" sz="3600" dirty="0">
                <a:ea typeface="+mn-lt"/>
                <a:cs typeface="+mn-lt"/>
              </a:rPr>
              <a:t>, </a:t>
            </a:r>
            <a:r>
              <a:rPr lang="en-US" sz="3600" dirty="0" err="1">
                <a:ea typeface="+mn-lt"/>
                <a:cs typeface="+mn-lt"/>
              </a:rPr>
              <a:t>bolovi</a:t>
            </a:r>
            <a:r>
              <a:rPr lang="en-US" sz="3600" dirty="0">
                <a:ea typeface="+mn-lt"/>
                <a:cs typeface="+mn-lt"/>
              </a:rPr>
              <a:t> u </a:t>
            </a:r>
            <a:r>
              <a:rPr lang="en-US" sz="3600" dirty="0" err="1">
                <a:ea typeface="+mn-lt"/>
                <a:cs typeface="+mn-lt"/>
              </a:rPr>
              <a:t>plućima</a:t>
            </a:r>
            <a:r>
              <a:rPr lang="en-US" sz="3600" dirty="0">
                <a:ea typeface="+mn-lt"/>
                <a:cs typeface="+mn-lt"/>
              </a:rPr>
              <a:t>) bit </a:t>
            </a:r>
            <a:r>
              <a:rPr lang="en-US" sz="3600" dirty="0" err="1">
                <a:ea typeface="+mn-lt"/>
                <a:cs typeface="+mn-lt"/>
              </a:rPr>
              <a:t>će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prepraćen</a:t>
            </a:r>
            <a:r>
              <a:rPr lang="en-US" sz="3600" dirty="0">
                <a:ea typeface="+mn-lt"/>
                <a:cs typeface="+mn-lt"/>
              </a:rPr>
              <a:t> u </a:t>
            </a:r>
            <a:r>
              <a:rPr lang="en-US" sz="3600" dirty="0" err="1">
                <a:ea typeface="+mn-lt"/>
                <a:cs typeface="+mn-lt"/>
              </a:rPr>
              <a:t>prostoriju</a:t>
            </a:r>
            <a:r>
              <a:rPr lang="en-US" sz="3600" dirty="0">
                <a:ea typeface="+mn-lt"/>
                <a:cs typeface="+mn-lt"/>
              </a:rPr>
              <a:t> za </a:t>
            </a:r>
            <a:r>
              <a:rPr lang="en-US" sz="3600" dirty="0" err="1">
                <a:ea typeface="+mn-lt"/>
                <a:cs typeface="+mn-lt"/>
              </a:rPr>
              <a:t>izolaciju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te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će</a:t>
            </a:r>
            <a:r>
              <a:rPr lang="en-US" sz="3600" dirty="0">
                <a:ea typeface="+mn-lt"/>
                <a:cs typeface="+mn-lt"/>
              </a:rPr>
              <a:t> po </a:t>
            </a:r>
            <a:r>
              <a:rPr lang="en-US" sz="3600" dirty="0" err="1">
                <a:ea typeface="+mn-lt"/>
                <a:cs typeface="+mn-lt"/>
              </a:rPr>
              <a:t>njega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doći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roditelj</a:t>
            </a:r>
            <a:r>
              <a:rPr lang="en-US" sz="3600" dirty="0">
                <a:ea typeface="+mn-lt"/>
                <a:cs typeface="+mn-lt"/>
              </a:rPr>
              <a:t>/</a:t>
            </a:r>
            <a:r>
              <a:rPr lang="en-US" sz="3600" dirty="0" err="1">
                <a:ea typeface="+mn-lt"/>
                <a:cs typeface="+mn-lt"/>
              </a:rPr>
              <a:t>staratelj</a:t>
            </a:r>
          </a:p>
          <a:p>
            <a:endParaRPr lang="en-US" sz="3600" dirty="0">
              <a:ea typeface="+mn-lt"/>
              <a:cs typeface="+mn-lt"/>
            </a:endParaRPr>
          </a:p>
          <a:p>
            <a:endParaRPr lang="en-US" sz="3600" dirty="0">
              <a:ea typeface="+mn-lt"/>
              <a:cs typeface="+mn-lt"/>
            </a:endParaRPr>
          </a:p>
          <a:p>
            <a:endParaRPr lang="en-US" sz="3600" dirty="0"/>
          </a:p>
          <a:p>
            <a:endParaRPr lang="en-US" sz="3600"/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2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454" y="1660635"/>
            <a:ext cx="8915400" cy="37776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600" dirty="0" err="1"/>
              <a:t>Učenici</a:t>
            </a:r>
            <a:r>
              <a:rPr lang="en-US" sz="3600" dirty="0"/>
              <a:t> ne </a:t>
            </a:r>
            <a:r>
              <a:rPr lang="en-US" sz="3600" dirty="0" err="1"/>
              <a:t>smiju</a:t>
            </a:r>
            <a:endParaRPr lang="en-US" dirty="0" err="1"/>
          </a:p>
          <a:p>
            <a:r>
              <a:rPr lang="en-US" sz="3600" dirty="0">
                <a:ea typeface="+mn-lt"/>
                <a:cs typeface="+mn-lt"/>
              </a:rPr>
              <a:t> </a:t>
            </a:r>
            <a:r>
              <a:rPr lang="en-US" sz="3600" dirty="0" err="1">
                <a:ea typeface="+mn-lt"/>
                <a:cs typeface="+mn-lt"/>
              </a:rPr>
              <a:t>posuđivati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razmjenjivati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pribor</a:t>
            </a:r>
            <a:endParaRPr lang="en-US" sz="3600" dirty="0">
              <a:ea typeface="+mn-lt"/>
              <a:cs typeface="+mn-lt"/>
            </a:endParaRPr>
          </a:p>
          <a:p>
            <a:r>
              <a:rPr lang="en-US" sz="3600" dirty="0">
                <a:ea typeface="+mn-lt"/>
                <a:cs typeface="+mn-lt"/>
              </a:rPr>
              <a:t> </a:t>
            </a:r>
            <a:r>
              <a:rPr lang="en-US" sz="3600" dirty="0" err="1">
                <a:ea typeface="+mn-lt"/>
                <a:cs typeface="+mn-lt"/>
              </a:rPr>
              <a:t>naročito</a:t>
            </a:r>
            <a:r>
              <a:rPr lang="en-US" sz="3600" dirty="0">
                <a:ea typeface="+mn-lt"/>
                <a:cs typeface="+mn-lt"/>
              </a:rPr>
              <a:t> ne </a:t>
            </a:r>
            <a:r>
              <a:rPr lang="en-US" sz="3600" dirty="0" err="1">
                <a:ea typeface="+mn-lt"/>
                <a:cs typeface="+mn-lt"/>
              </a:rPr>
              <a:t>smiju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posuđivati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svoju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masku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drugim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učenicima</a:t>
            </a:r>
            <a:endParaRPr lang="en-US" sz="3600" dirty="0">
              <a:ea typeface="+mn-lt"/>
              <a:cs typeface="+mn-lt"/>
            </a:endParaRPr>
          </a:p>
          <a:p>
            <a:endParaRPr lang="en-US" sz="3600" dirty="0"/>
          </a:p>
          <a:p>
            <a:endParaRPr lang="en-US">
              <a:ea typeface="+mn-lt"/>
              <a:cs typeface="+mn-lt"/>
            </a:endParaRPr>
          </a:p>
          <a:p>
            <a:endParaRPr lang="en-US" sz="3600" dirty="0">
              <a:ea typeface="+mn-lt"/>
              <a:cs typeface="+mn-lt"/>
            </a:endParaRPr>
          </a:p>
          <a:p>
            <a:endParaRPr lang="en-US" sz="3600" dirty="0"/>
          </a:p>
          <a:p>
            <a:endParaRPr lang="en-US" sz="3600" dirty="0"/>
          </a:p>
          <a:p>
            <a:endParaRPr lang="en-US" sz="3600"/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696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454" y="1660635"/>
            <a:ext cx="8915400" cy="37776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600" dirty="0" err="1"/>
              <a:t>Učenici</a:t>
            </a:r>
            <a:r>
              <a:rPr lang="en-US" sz="3600" dirty="0"/>
              <a:t> </a:t>
            </a:r>
            <a:r>
              <a:rPr lang="en-US" sz="3600" dirty="0" err="1"/>
              <a:t>trebaju</a:t>
            </a:r>
            <a:endParaRPr lang="en-US" dirty="0" err="1"/>
          </a:p>
          <a:p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često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ruke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održavati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osobnu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higijenu</a:t>
            </a:r>
            <a:endParaRPr lang="en-US" sz="3600" dirty="0">
              <a:ea typeface="+mn-lt"/>
              <a:cs typeface="+mn-lt"/>
            </a:endParaRPr>
          </a:p>
          <a:p>
            <a:r>
              <a:rPr lang="en-US" sz="3600" dirty="0" err="1">
                <a:ea typeface="+mn-lt"/>
                <a:cs typeface="+mn-lt"/>
              </a:rPr>
              <a:t>upozoravati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jedni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druge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pridržavanje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propisanih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mjera</a:t>
            </a:r>
          </a:p>
          <a:p>
            <a:endParaRPr lang="en-US" sz="3600" dirty="0">
              <a:ea typeface="+mn-lt"/>
              <a:cs typeface="+mn-lt"/>
            </a:endParaRPr>
          </a:p>
          <a:p>
            <a:endParaRPr lang="en-US" sz="3600" dirty="0">
              <a:ea typeface="+mn-lt"/>
              <a:cs typeface="+mn-lt"/>
            </a:endParaRPr>
          </a:p>
          <a:p>
            <a:endParaRPr lang="en-US" sz="3600" dirty="0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/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937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92FF92-BBCB-42C3-8D2C-19F7F7B08C99}"/>
              </a:ext>
            </a:extLst>
          </p:cNvPr>
          <p:cNvSpPr txBox="1"/>
          <p:nvPr/>
        </p:nvSpPr>
        <p:spPr>
          <a:xfrm>
            <a:off x="2057401" y="1965434"/>
            <a:ext cx="9325302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>
                <a:latin typeface="Times New Roman"/>
                <a:cs typeface="Times New Roman"/>
              </a:rPr>
              <a:t>U  </a:t>
            </a:r>
            <a:r>
              <a:rPr lang="en-US" sz="4000" dirty="0" err="1">
                <a:latin typeface="Times New Roman"/>
                <a:cs typeface="Times New Roman"/>
              </a:rPr>
              <a:t>skladu</a:t>
            </a:r>
            <a:r>
              <a:rPr lang="en-US" sz="4000" dirty="0">
                <a:latin typeface="Times New Roman"/>
                <a:cs typeface="Times New Roman"/>
              </a:rPr>
              <a:t> s </a:t>
            </a:r>
            <a:r>
              <a:rPr lang="en-US" sz="4000" dirty="0" err="1">
                <a:latin typeface="Times New Roman"/>
                <a:cs typeface="Times New Roman"/>
              </a:rPr>
              <a:t>razvojem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epidemiološke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situacije</a:t>
            </a:r>
            <a:r>
              <a:rPr lang="en-US" sz="4000" dirty="0">
                <a:latin typeface="Times New Roman"/>
                <a:cs typeface="Times New Roman"/>
              </a:rPr>
              <a:t> u </a:t>
            </a:r>
            <a:r>
              <a:rPr lang="en-US" sz="4000" dirty="0" err="1">
                <a:latin typeface="Times New Roman"/>
                <a:cs typeface="Times New Roman"/>
              </a:rPr>
              <a:t>Virovitičko-podravskoj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županiji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ove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su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mjere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podložne</a:t>
            </a:r>
            <a:r>
              <a:rPr lang="en-US" sz="4000" dirty="0">
                <a:latin typeface="Times New Roman"/>
                <a:cs typeface="Times New Roman"/>
              </a:rPr>
              <a:t> </a:t>
            </a:r>
            <a:r>
              <a:rPr lang="en-US" sz="4000" dirty="0" err="1">
                <a:latin typeface="Times New Roman"/>
                <a:cs typeface="Times New Roman"/>
              </a:rPr>
              <a:t>promjenama</a:t>
            </a:r>
            <a:endParaRPr lang="en-US" sz="4000" dirty="0">
              <a:latin typeface="Times New Roman"/>
              <a:cs typeface="Times New Roman"/>
            </a:endParaRPr>
          </a:p>
          <a:p>
            <a:endParaRPr lang="en-US" sz="4000" dirty="0">
              <a:latin typeface="Times New Roman"/>
              <a:cs typeface="Times New Roman"/>
            </a:endParaRPr>
          </a:p>
          <a:p>
            <a:r>
              <a:rPr lang="en-US" sz="4000" dirty="0">
                <a:latin typeface="Times New Roman"/>
                <a:cs typeface="Times New Roman"/>
              </a:rPr>
              <a:t>Slatina, 07.09.2020.</a:t>
            </a:r>
          </a:p>
        </p:txBody>
      </p:sp>
    </p:spTree>
    <p:extLst>
      <p:ext uri="{BB962C8B-B14F-4D97-AF65-F5344CB8AC3E}">
        <p14:creationId xmlns:p14="http://schemas.microsoft.com/office/powerpoint/2010/main" val="3099272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 err="1">
                <a:ea typeface="+mn-lt"/>
                <a:cs typeface="+mn-lt"/>
              </a:rPr>
              <a:t>prije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dolaska</a:t>
            </a:r>
            <a:r>
              <a:rPr lang="en-US" sz="3600" dirty="0">
                <a:ea typeface="+mn-lt"/>
                <a:cs typeface="+mn-lt"/>
              </a:rPr>
              <a:t> u </a:t>
            </a:r>
            <a:r>
              <a:rPr lang="en-US" sz="3600" dirty="0" err="1">
                <a:ea typeface="+mn-lt"/>
                <a:cs typeface="+mn-lt"/>
              </a:rPr>
              <a:t>školu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izmjeriti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temperaturu</a:t>
            </a:r>
            <a:r>
              <a:rPr lang="en-US" sz="3600" dirty="0">
                <a:ea typeface="+mn-lt"/>
                <a:cs typeface="+mn-lt"/>
              </a:rPr>
              <a:t> - </a:t>
            </a:r>
            <a:r>
              <a:rPr lang="en-US" sz="3600" dirty="0" err="1">
                <a:ea typeface="+mn-lt"/>
                <a:cs typeface="+mn-lt"/>
              </a:rPr>
              <a:t>ako</a:t>
            </a:r>
            <a:r>
              <a:rPr lang="en-US" sz="3600" dirty="0">
                <a:ea typeface="+mn-lt"/>
                <a:cs typeface="+mn-lt"/>
              </a:rPr>
              <a:t> je </a:t>
            </a:r>
            <a:r>
              <a:rPr lang="en-US" sz="3600" dirty="0" err="1">
                <a:ea typeface="+mn-lt"/>
                <a:cs typeface="+mn-lt"/>
              </a:rPr>
              <a:t>temperatura</a:t>
            </a:r>
            <a:r>
              <a:rPr lang="en-US" sz="3600" dirty="0">
                <a:ea typeface="+mn-lt"/>
                <a:cs typeface="+mn-lt"/>
              </a:rPr>
              <a:t> 37,3 </a:t>
            </a:r>
            <a:r>
              <a:rPr lang="en-US" sz="3600" dirty="0" err="1">
                <a:ea typeface="+mn-lt"/>
                <a:cs typeface="+mn-lt"/>
              </a:rPr>
              <a:t>stupnja</a:t>
            </a:r>
            <a:r>
              <a:rPr lang="hr-HR" sz="3600" dirty="0">
                <a:ea typeface="+mn-lt"/>
                <a:cs typeface="+mn-lt"/>
              </a:rPr>
              <a:t> ili viša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učenik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ima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respiratornih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poteškoća</a:t>
            </a:r>
            <a:r>
              <a:rPr lang="en-US" sz="3600" dirty="0">
                <a:ea typeface="+mn-lt"/>
                <a:cs typeface="+mn-lt"/>
              </a:rPr>
              <a:t>, ne </a:t>
            </a:r>
            <a:r>
              <a:rPr lang="en-US" sz="3600" dirty="0" err="1">
                <a:ea typeface="+mn-lt"/>
                <a:cs typeface="+mn-lt"/>
              </a:rPr>
              <a:t>dolazi</a:t>
            </a:r>
            <a:r>
              <a:rPr lang="en-US" sz="3600" dirty="0">
                <a:ea typeface="+mn-lt"/>
                <a:cs typeface="+mn-lt"/>
              </a:rPr>
              <a:t> u </a:t>
            </a:r>
            <a:r>
              <a:rPr lang="en-US" sz="3600" dirty="0" err="1">
                <a:ea typeface="+mn-lt"/>
                <a:cs typeface="+mn-lt"/>
              </a:rPr>
              <a:t>školu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o tome </a:t>
            </a:r>
            <a:r>
              <a:rPr lang="en-US" sz="3600" dirty="0" err="1">
                <a:ea typeface="+mn-lt"/>
                <a:cs typeface="+mn-lt"/>
              </a:rPr>
              <a:t>treba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obavijestiti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razrednika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obiteljskog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liječnika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337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 err="1">
                <a:ea typeface="+mn-lt"/>
                <a:cs typeface="+mn-lt"/>
              </a:rPr>
              <a:t>prilikom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ulaska</a:t>
            </a:r>
            <a:r>
              <a:rPr lang="en-US" sz="3600" dirty="0">
                <a:ea typeface="+mn-lt"/>
                <a:cs typeface="+mn-lt"/>
              </a:rPr>
              <a:t> u </a:t>
            </a:r>
            <a:r>
              <a:rPr lang="en-US" sz="3600" dirty="0" err="1">
                <a:ea typeface="+mn-lt"/>
                <a:cs typeface="+mn-lt"/>
              </a:rPr>
              <a:t>školu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učenik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treba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dezinficirati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ruke</a:t>
            </a:r>
            <a:r>
              <a:rPr lang="en-US" sz="3600" dirty="0">
                <a:ea typeface="+mn-lt"/>
                <a:cs typeface="+mn-lt"/>
              </a:rPr>
              <a:t>, </a:t>
            </a:r>
            <a:r>
              <a:rPr lang="en-US" sz="3600" dirty="0" err="1">
                <a:ea typeface="+mn-lt"/>
                <a:cs typeface="+mn-lt"/>
              </a:rPr>
              <a:t>staviti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masku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kretati</a:t>
            </a:r>
            <a:r>
              <a:rPr lang="en-US" sz="3600" dirty="0">
                <a:ea typeface="+mn-lt"/>
                <a:cs typeface="+mn-lt"/>
              </a:rPr>
              <a:t> se po </a:t>
            </a:r>
            <a:r>
              <a:rPr lang="en-US" sz="3600" dirty="0" err="1">
                <a:ea typeface="+mn-lt"/>
                <a:cs typeface="+mn-lt"/>
              </a:rPr>
              <a:t>unaprijed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označenoj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ruti</a:t>
            </a:r>
            <a:r>
              <a:rPr lang="en-US" sz="3600" dirty="0">
                <a:ea typeface="+mn-lt"/>
                <a:cs typeface="+mn-lt"/>
              </a:rPr>
              <a:t>, </a:t>
            </a:r>
            <a:r>
              <a:rPr lang="en-US" sz="3600" dirty="0" err="1">
                <a:ea typeface="+mn-lt"/>
                <a:cs typeface="+mn-lt"/>
              </a:rPr>
              <a:t>uz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održavanje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fizičke</a:t>
            </a:r>
            <a:r>
              <a:rPr lang="en-US" sz="3600" dirty="0">
                <a:ea typeface="+mn-lt"/>
                <a:cs typeface="+mn-lt"/>
              </a:rPr>
              <a:t> distance do 2m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887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35118"/>
            <a:ext cx="8915400" cy="477610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3600" dirty="0"/>
          </a:p>
          <a:p>
            <a:r>
              <a:rPr lang="en-US" sz="3600" dirty="0" err="1">
                <a:ea typeface="+mn-lt"/>
                <a:cs typeface="+mn-lt"/>
              </a:rPr>
              <a:t>nošenje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maske</a:t>
            </a:r>
            <a:r>
              <a:rPr lang="en-US" sz="3600" dirty="0">
                <a:ea typeface="+mn-lt"/>
                <a:cs typeface="+mn-lt"/>
              </a:rPr>
              <a:t> je </a:t>
            </a:r>
            <a:r>
              <a:rPr lang="en-US" sz="3600" dirty="0" err="1">
                <a:ea typeface="+mn-lt"/>
                <a:cs typeface="+mn-lt"/>
              </a:rPr>
              <a:t>obvezno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tijekom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izvođenja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nastave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pod </a:t>
            </a:r>
            <a:r>
              <a:rPr lang="en-US" sz="3600" dirty="0" err="1">
                <a:ea typeface="+mn-lt"/>
                <a:cs typeface="+mn-lt"/>
              </a:rPr>
              <a:t>odmorom</a:t>
            </a:r>
            <a:endParaRPr lang="en-US" sz="3600" dirty="0"/>
          </a:p>
          <a:p>
            <a:r>
              <a:rPr lang="en-US" sz="3600" dirty="0" err="1">
                <a:ea typeface="+mn-lt"/>
                <a:cs typeface="+mn-lt"/>
              </a:rPr>
              <a:t>maske</a:t>
            </a:r>
            <a:r>
              <a:rPr lang="en-US" sz="3600" dirty="0">
                <a:ea typeface="+mn-lt"/>
                <a:cs typeface="+mn-lt"/>
              </a:rPr>
              <a:t> se </a:t>
            </a:r>
            <a:r>
              <a:rPr lang="en-US" sz="3600" dirty="0" err="1">
                <a:ea typeface="+mn-lt"/>
                <a:cs typeface="+mn-lt"/>
              </a:rPr>
              <a:t>moraju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nositi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pravilno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tako</a:t>
            </a:r>
            <a:r>
              <a:rPr lang="en-US" sz="3600" dirty="0">
                <a:ea typeface="+mn-lt"/>
                <a:cs typeface="+mn-lt"/>
              </a:rPr>
              <a:t> da </a:t>
            </a:r>
            <a:r>
              <a:rPr lang="en-US" sz="3600" dirty="0" err="1">
                <a:ea typeface="+mn-lt"/>
                <a:cs typeface="+mn-lt"/>
              </a:rPr>
              <a:t>prekrivaju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nos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usta</a:t>
            </a:r>
            <a:endParaRPr lang="en-US" sz="3600" dirty="0"/>
          </a:p>
          <a:p>
            <a:r>
              <a:rPr lang="en-US" sz="3600" dirty="0" err="1"/>
              <a:t>učionice</a:t>
            </a:r>
            <a:r>
              <a:rPr lang="en-US" sz="3600" dirty="0"/>
              <a:t> u </a:t>
            </a:r>
            <a:r>
              <a:rPr lang="en-US" sz="3600" dirty="0" err="1"/>
              <a:t>kojima</a:t>
            </a:r>
            <a:r>
              <a:rPr lang="en-US" sz="3600" dirty="0"/>
              <a:t> </a:t>
            </a:r>
            <a:r>
              <a:rPr lang="en-US" sz="3600" dirty="0" err="1"/>
              <a:t>borave</a:t>
            </a:r>
            <a:r>
              <a:rPr lang="en-US" sz="3600" dirty="0"/>
              <a:t> </a:t>
            </a:r>
            <a:r>
              <a:rPr lang="en-US" sz="3600" dirty="0" err="1"/>
              <a:t>učenici</a:t>
            </a:r>
            <a:r>
              <a:rPr lang="en-US" sz="3600" dirty="0"/>
              <a:t> </a:t>
            </a:r>
            <a:r>
              <a:rPr lang="en-US" sz="3600" dirty="0" err="1"/>
              <a:t>moraju</a:t>
            </a:r>
            <a:r>
              <a:rPr lang="en-US" sz="3600" dirty="0"/>
              <a:t> </a:t>
            </a:r>
            <a:r>
              <a:rPr lang="en-US" sz="3600" dirty="0" err="1"/>
              <a:t>imati</a:t>
            </a:r>
            <a:r>
              <a:rPr lang="en-US" sz="3600" dirty="0"/>
              <a:t> </a:t>
            </a:r>
            <a:r>
              <a:rPr lang="en-US" sz="3600" dirty="0" err="1"/>
              <a:t>stalno</a:t>
            </a:r>
            <a:r>
              <a:rPr lang="en-US" sz="3600" dirty="0"/>
              <a:t> </a:t>
            </a:r>
            <a:r>
              <a:rPr lang="en-US" sz="3600" dirty="0" err="1"/>
              <a:t>otvorene</a:t>
            </a:r>
            <a:r>
              <a:rPr lang="en-US" sz="3600" dirty="0"/>
              <a:t> </a:t>
            </a:r>
            <a:r>
              <a:rPr lang="en-US" sz="3600" dirty="0" err="1"/>
              <a:t>prozore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pritvorene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kipu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098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600" dirty="0" err="1">
                <a:ea typeface="+mn-lt"/>
                <a:cs typeface="+mn-lt"/>
              </a:rPr>
              <a:t>učenici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su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cijelo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vrijeme</a:t>
            </a:r>
            <a:r>
              <a:rPr lang="en-US" sz="3600" dirty="0">
                <a:ea typeface="+mn-lt"/>
                <a:cs typeface="+mn-lt"/>
              </a:rPr>
              <a:t> u </a:t>
            </a:r>
            <a:r>
              <a:rPr lang="en-US" sz="3600" dirty="0" err="1">
                <a:ea typeface="+mn-lt"/>
                <a:cs typeface="+mn-lt"/>
              </a:rPr>
              <a:t>jednoj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učionici</a:t>
            </a:r>
            <a:r>
              <a:rPr lang="en-US" sz="3600" dirty="0">
                <a:ea typeface="+mn-lt"/>
                <a:cs typeface="+mn-lt"/>
              </a:rPr>
              <a:t>, a </a:t>
            </a:r>
            <a:r>
              <a:rPr lang="en-US" sz="3600" dirty="0" err="1">
                <a:ea typeface="+mn-lt"/>
                <a:cs typeface="+mn-lt"/>
              </a:rPr>
              <a:t>predmetni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nastavnici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dolaze</a:t>
            </a:r>
            <a:r>
              <a:rPr lang="en-US" sz="3600" dirty="0">
                <a:ea typeface="+mn-lt"/>
                <a:cs typeface="+mn-lt"/>
              </a:rPr>
              <a:t> u </a:t>
            </a:r>
            <a:r>
              <a:rPr lang="en-US" sz="3600" dirty="0" err="1">
                <a:ea typeface="+mn-lt"/>
                <a:cs typeface="+mn-lt"/>
              </a:rPr>
              <a:t>učionicu</a:t>
            </a:r>
            <a:endParaRPr lang="en-US" sz="3600" dirty="0" err="1"/>
          </a:p>
          <a:p>
            <a:r>
              <a:rPr lang="en-US" sz="3600" dirty="0" err="1">
                <a:ea typeface="+mn-lt"/>
                <a:cs typeface="+mn-lt"/>
              </a:rPr>
              <a:t>nastava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Informatike</a:t>
            </a:r>
            <a:r>
              <a:rPr lang="en-US" sz="3600" dirty="0">
                <a:ea typeface="+mn-lt"/>
                <a:cs typeface="+mn-lt"/>
              </a:rPr>
              <a:t>, </a:t>
            </a:r>
            <a:r>
              <a:rPr lang="en-US" sz="3600" dirty="0" err="1">
                <a:ea typeface="+mn-lt"/>
                <a:cs typeface="+mn-lt"/>
              </a:rPr>
              <a:t>Radioničke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vježbe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Laboratorijske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vježbe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izvode</a:t>
            </a:r>
            <a:r>
              <a:rPr lang="en-US" sz="3600" dirty="0">
                <a:ea typeface="+mn-lt"/>
                <a:cs typeface="+mn-lt"/>
              </a:rPr>
              <a:t> se u </a:t>
            </a:r>
            <a:r>
              <a:rPr lang="en-US" sz="3600" dirty="0" err="1">
                <a:ea typeface="+mn-lt"/>
                <a:cs typeface="+mn-lt"/>
              </a:rPr>
              <a:t>istom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prostoru</a:t>
            </a:r>
            <a:r>
              <a:rPr lang="en-US" sz="3600" dirty="0">
                <a:ea typeface="+mn-lt"/>
                <a:cs typeface="+mn-lt"/>
              </a:rPr>
              <a:t> (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vremenu</a:t>
            </a:r>
            <a:r>
              <a:rPr lang="en-US" sz="3600" dirty="0">
                <a:ea typeface="+mn-lt"/>
                <a:cs typeface="+mn-lt"/>
              </a:rPr>
              <a:t>) </a:t>
            </a:r>
            <a:r>
              <a:rPr lang="en-US" sz="3600" dirty="0" err="1">
                <a:ea typeface="+mn-lt"/>
                <a:cs typeface="+mn-lt"/>
              </a:rPr>
              <a:t>samo</a:t>
            </a:r>
            <a:r>
              <a:rPr lang="en-US" sz="3600" dirty="0">
                <a:ea typeface="+mn-lt"/>
                <a:cs typeface="+mn-lt"/>
              </a:rPr>
              <a:t> s </a:t>
            </a:r>
            <a:r>
              <a:rPr lang="en-US" sz="3600" dirty="0" err="1">
                <a:ea typeface="+mn-lt"/>
                <a:cs typeface="+mn-lt"/>
              </a:rPr>
              <a:t>učenicima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istoga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razrednog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odjela</a:t>
            </a:r>
            <a:endParaRPr lang="en-US" sz="3600" dirty="0" err="1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90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8419" y="911773"/>
            <a:ext cx="8915400" cy="49600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r>
              <a:rPr lang="en-US" sz="3600" dirty="0" err="1">
                <a:ea typeface="+mn-lt"/>
                <a:cs typeface="+mn-lt"/>
              </a:rPr>
              <a:t>Učenici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trebaju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maksimalno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izbjegavati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kontakt</a:t>
            </a:r>
            <a:r>
              <a:rPr lang="en-US" sz="3600" dirty="0">
                <a:ea typeface="+mn-lt"/>
                <a:cs typeface="+mn-lt"/>
              </a:rPr>
              <a:t> s </a:t>
            </a:r>
            <a:r>
              <a:rPr lang="en-US" sz="3600" dirty="0" err="1">
                <a:ea typeface="+mn-lt"/>
                <a:cs typeface="+mn-lt"/>
              </a:rPr>
              <a:t>učenicima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iz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drugih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razrednih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odjela</a:t>
            </a:r>
            <a:endParaRPr lang="en-US" sz="3600" dirty="0" err="1"/>
          </a:p>
          <a:p>
            <a:r>
              <a:rPr lang="en-US" sz="3600" dirty="0" err="1">
                <a:ea typeface="+mn-lt"/>
                <a:cs typeface="+mn-lt"/>
              </a:rPr>
              <a:t>prije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dolaska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drugoga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razrednog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odjela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prostor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treba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dezinficirati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prozračiti</a:t>
            </a:r>
            <a:endParaRPr lang="en-US" sz="3600" dirty="0" err="1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596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0384" y="1542393"/>
            <a:ext cx="8915400" cy="377762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3600" dirty="0"/>
          </a:p>
          <a:p>
            <a:r>
              <a:rPr lang="en-US" sz="3600" dirty="0" err="1">
                <a:ea typeface="+mn-lt"/>
                <a:cs typeface="+mn-lt"/>
              </a:rPr>
              <a:t>nastava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Informatike</a:t>
            </a:r>
            <a:r>
              <a:rPr lang="en-US" sz="3600" dirty="0">
                <a:ea typeface="+mn-lt"/>
                <a:cs typeface="+mn-lt"/>
              </a:rPr>
              <a:t>, </a:t>
            </a:r>
            <a:r>
              <a:rPr lang="en-US" sz="3600" dirty="0" err="1">
                <a:ea typeface="+mn-lt"/>
                <a:cs typeface="+mn-lt"/>
              </a:rPr>
              <a:t>Radioničke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vježbe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Laboratorijske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vježbe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izvode</a:t>
            </a:r>
            <a:r>
              <a:rPr lang="en-US" sz="3600" dirty="0">
                <a:ea typeface="+mn-lt"/>
                <a:cs typeface="+mn-lt"/>
              </a:rPr>
              <a:t> se u </a:t>
            </a:r>
            <a:r>
              <a:rPr lang="en-US" sz="3600" dirty="0" err="1">
                <a:ea typeface="+mn-lt"/>
                <a:cs typeface="+mn-lt"/>
              </a:rPr>
              <a:t>istom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prostoru</a:t>
            </a:r>
            <a:r>
              <a:rPr lang="en-US" sz="3600" dirty="0">
                <a:ea typeface="+mn-lt"/>
                <a:cs typeface="+mn-lt"/>
              </a:rPr>
              <a:t> (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vremenu</a:t>
            </a:r>
            <a:r>
              <a:rPr lang="en-US" sz="3600" dirty="0">
                <a:ea typeface="+mn-lt"/>
                <a:cs typeface="+mn-lt"/>
              </a:rPr>
              <a:t>) </a:t>
            </a:r>
            <a:r>
              <a:rPr lang="en-US" sz="3600" dirty="0" err="1">
                <a:ea typeface="+mn-lt"/>
                <a:cs typeface="+mn-lt"/>
              </a:rPr>
              <a:t>samo</a:t>
            </a:r>
            <a:r>
              <a:rPr lang="en-US" sz="3600" dirty="0">
                <a:ea typeface="+mn-lt"/>
                <a:cs typeface="+mn-lt"/>
              </a:rPr>
              <a:t> s </a:t>
            </a:r>
            <a:r>
              <a:rPr lang="en-US" sz="3600" dirty="0" err="1">
                <a:ea typeface="+mn-lt"/>
                <a:cs typeface="+mn-lt"/>
              </a:rPr>
              <a:t>učenicima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istoga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razrednog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odjela</a:t>
            </a:r>
            <a:endParaRPr lang="en-US" sz="3600" dirty="0" err="1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562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85497"/>
            <a:ext cx="8915400" cy="442138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endParaRPr lang="en-US" sz="3600" dirty="0"/>
          </a:p>
          <a:p>
            <a:r>
              <a:rPr lang="en-US" sz="3600" dirty="0" err="1">
                <a:ea typeface="+mn-lt"/>
                <a:cs typeface="+mn-lt"/>
              </a:rPr>
              <a:t>nastava</a:t>
            </a:r>
            <a:r>
              <a:rPr lang="en-US" sz="3600" dirty="0">
                <a:ea typeface="+mn-lt"/>
                <a:cs typeface="+mn-lt"/>
              </a:rPr>
              <a:t> TZK-a </a:t>
            </a:r>
            <a:r>
              <a:rPr lang="en-US" sz="3600" dirty="0" err="1">
                <a:ea typeface="+mn-lt"/>
                <a:cs typeface="+mn-lt"/>
              </a:rPr>
              <a:t>održava</a:t>
            </a:r>
            <a:r>
              <a:rPr lang="en-US" sz="3600" dirty="0">
                <a:ea typeface="+mn-lt"/>
                <a:cs typeface="+mn-lt"/>
              </a:rPr>
              <a:t> se </a:t>
            </a:r>
            <a:r>
              <a:rPr lang="en-US" sz="3600" dirty="0" err="1">
                <a:ea typeface="+mn-lt"/>
                <a:cs typeface="+mn-lt"/>
              </a:rPr>
              <a:t>koliko</a:t>
            </a:r>
            <a:r>
              <a:rPr lang="en-US" sz="3600" dirty="0">
                <a:ea typeface="+mn-lt"/>
                <a:cs typeface="+mn-lt"/>
              </a:rPr>
              <a:t> god je </a:t>
            </a:r>
            <a:r>
              <a:rPr lang="en-US" sz="3600" dirty="0" err="1">
                <a:ea typeface="+mn-lt"/>
                <a:cs typeface="+mn-lt"/>
              </a:rPr>
              <a:t>moguće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otvorenome</a:t>
            </a:r>
            <a:endParaRPr lang="en-US" sz="3600" dirty="0" err="1"/>
          </a:p>
          <a:p>
            <a:r>
              <a:rPr lang="en-US" sz="3600" dirty="0" err="1">
                <a:ea typeface="+mn-lt"/>
                <a:cs typeface="+mn-lt"/>
              </a:rPr>
              <a:t>korištenje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dvorane</a:t>
            </a:r>
            <a:r>
              <a:rPr lang="en-US" sz="3600" dirty="0">
                <a:ea typeface="+mn-lt"/>
                <a:cs typeface="+mn-lt"/>
              </a:rPr>
              <a:t> za TZK </a:t>
            </a:r>
            <a:r>
              <a:rPr lang="en-US" sz="3600" dirty="0" err="1">
                <a:ea typeface="+mn-lt"/>
                <a:cs typeface="+mn-lt"/>
              </a:rPr>
              <a:t>sadrži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vremenik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izvođenja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nastave</a:t>
            </a:r>
            <a:r>
              <a:rPr lang="en-US" sz="3600" dirty="0">
                <a:ea typeface="+mn-lt"/>
                <a:cs typeface="+mn-lt"/>
              </a:rPr>
              <a:t> za </a:t>
            </a:r>
            <a:r>
              <a:rPr lang="en-US" sz="3600" dirty="0" err="1">
                <a:ea typeface="+mn-lt"/>
                <a:cs typeface="+mn-lt"/>
              </a:rPr>
              <a:t>sve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razredne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odjele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dviju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škola</a:t>
            </a:r>
            <a:r>
              <a:rPr lang="en-US" sz="3600" dirty="0">
                <a:ea typeface="+mn-lt"/>
                <a:cs typeface="+mn-lt"/>
              </a:rPr>
              <a:t>, a </a:t>
            </a:r>
            <a:r>
              <a:rPr lang="en-US" sz="3600" dirty="0" err="1">
                <a:ea typeface="+mn-lt"/>
                <a:cs typeface="+mn-lt"/>
              </a:rPr>
              <a:t>odvija</a:t>
            </a:r>
            <a:r>
              <a:rPr lang="en-US" sz="3600" dirty="0">
                <a:ea typeface="+mn-lt"/>
                <a:cs typeface="+mn-lt"/>
              </a:rPr>
              <a:t> se </a:t>
            </a:r>
            <a:r>
              <a:rPr lang="en-US" sz="3600" dirty="0" err="1">
                <a:ea typeface="+mn-lt"/>
                <a:cs typeface="+mn-lt"/>
              </a:rPr>
              <a:t>prema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Uputama</a:t>
            </a:r>
            <a:r>
              <a:rPr lang="en-US" sz="3600" dirty="0">
                <a:ea typeface="+mn-lt"/>
                <a:cs typeface="+mn-lt"/>
              </a:rPr>
              <a:t> HZJZ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Preporukama</a:t>
            </a:r>
            <a:r>
              <a:rPr lang="en-US" sz="3600" dirty="0">
                <a:ea typeface="+mn-lt"/>
                <a:cs typeface="+mn-lt"/>
              </a:rPr>
              <a:t> za </a:t>
            </a:r>
            <a:r>
              <a:rPr lang="en-US" sz="3600" dirty="0" err="1">
                <a:ea typeface="+mn-lt"/>
                <a:cs typeface="+mn-lt"/>
              </a:rPr>
              <a:t>treninge</a:t>
            </a:r>
            <a:endParaRPr lang="en-US" sz="3600" dirty="0" err="1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33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8BC1-F1E3-4F6B-8DC0-3C8EEE7D5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+mj-lt"/>
                <a:cs typeface="+mj-lt"/>
              </a:rPr>
              <a:t>Mjere</a:t>
            </a:r>
            <a:r>
              <a:rPr lang="en-US" b="1" dirty="0">
                <a:ea typeface="+mj-lt"/>
                <a:cs typeface="+mj-lt"/>
              </a:rPr>
              <a:t> za </a:t>
            </a:r>
            <a:r>
              <a:rPr lang="en-US" b="1" dirty="0" err="1">
                <a:ea typeface="+mj-lt"/>
                <a:cs typeface="+mj-lt"/>
              </a:rPr>
              <a:t>učenike</a:t>
            </a:r>
            <a:endParaRPr lang="en-US" dirty="0" err="1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56A9C-C4DB-43A8-B986-6126E9A98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01566"/>
            <a:ext cx="8915400" cy="52096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sz="3600" dirty="0">
              <a:ea typeface="+mn-lt"/>
              <a:cs typeface="+mn-lt"/>
            </a:endParaRPr>
          </a:p>
          <a:p>
            <a:r>
              <a:rPr lang="en-US" sz="3600" dirty="0" err="1">
                <a:ea typeface="+mn-lt"/>
                <a:cs typeface="+mn-lt"/>
              </a:rPr>
              <a:t>nepotrebnu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šetnju</a:t>
            </a:r>
            <a:r>
              <a:rPr lang="en-US" sz="3600" dirty="0">
                <a:ea typeface="+mn-lt"/>
                <a:cs typeface="+mn-lt"/>
              </a:rPr>
              <a:t> po </a:t>
            </a:r>
            <a:r>
              <a:rPr lang="en-US" sz="3600" dirty="0" err="1">
                <a:ea typeface="+mn-lt"/>
                <a:cs typeface="+mn-lt"/>
              </a:rPr>
              <a:t>hodnicima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škole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smanjiti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na</a:t>
            </a:r>
            <a:r>
              <a:rPr lang="en-US" sz="3600" dirty="0">
                <a:ea typeface="+mn-lt"/>
                <a:cs typeface="+mn-lt"/>
              </a:rPr>
              <a:t> minimum</a:t>
            </a:r>
            <a:endParaRPr lang="en-US" sz="3600"/>
          </a:p>
          <a:p>
            <a:r>
              <a:rPr lang="en-US" sz="3600" dirty="0" err="1">
                <a:ea typeface="+mn-lt"/>
                <a:cs typeface="+mn-lt"/>
              </a:rPr>
              <a:t>držati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međusobnu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distancu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izbjegavati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fizički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kontakt</a:t>
            </a:r>
            <a:endParaRPr lang="en-US" sz="3600"/>
          </a:p>
          <a:p>
            <a:r>
              <a:rPr lang="en-US" sz="3600" dirty="0">
                <a:ea typeface="+mn-lt"/>
                <a:cs typeface="+mn-lt"/>
              </a:rPr>
              <a:t>u WC-u </a:t>
            </a:r>
            <a:r>
              <a:rPr lang="en-US" sz="3600" dirty="0" err="1">
                <a:ea typeface="+mn-lt"/>
                <a:cs typeface="+mn-lt"/>
              </a:rPr>
              <a:t>smije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biti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samo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onoliko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učenika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koliko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ima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kabina</a:t>
            </a:r>
            <a:r>
              <a:rPr lang="en-US" sz="3600" dirty="0">
                <a:ea typeface="+mn-lt"/>
                <a:cs typeface="+mn-lt"/>
              </a:rPr>
              <a:t>, </a:t>
            </a:r>
            <a:r>
              <a:rPr lang="en-US" sz="3600" dirty="0" err="1">
                <a:ea typeface="+mn-lt"/>
                <a:cs typeface="+mn-lt"/>
              </a:rPr>
              <a:t>ostali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čekaju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vani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na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međusobnoj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udaljenosti</a:t>
            </a:r>
            <a:endParaRPr lang="en-US" sz="3600" dirty="0" err="1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27946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449</Words>
  <Application>Microsoft Office PowerPoint</Application>
  <PresentationFormat>Široki zaslon</PresentationFormat>
  <Paragraphs>112</Paragraphs>
  <Slides>15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 New Roman</vt:lpstr>
      <vt:lpstr>Wingdings 3</vt:lpstr>
      <vt:lpstr>Wisp</vt:lpstr>
      <vt:lpstr>Smjernice za početak nastavne godine 2020./2021. (u uvjetima COVID-19 epidemije) u Srednjoj školi Marka Marulića Slatina </vt:lpstr>
      <vt:lpstr>Mjere za učenike </vt:lpstr>
      <vt:lpstr>Mjere za učenike </vt:lpstr>
      <vt:lpstr>Mjere za učenike </vt:lpstr>
      <vt:lpstr>Mjere za učenike </vt:lpstr>
      <vt:lpstr>Mjere za učenike </vt:lpstr>
      <vt:lpstr>Mjere za učenike </vt:lpstr>
      <vt:lpstr>Mjere za učenike </vt:lpstr>
      <vt:lpstr>Mjere za učenike </vt:lpstr>
      <vt:lpstr>Mjere za učenike </vt:lpstr>
      <vt:lpstr>Mjere za učenike </vt:lpstr>
      <vt:lpstr>Mjere za učenike </vt:lpstr>
      <vt:lpstr>Mjere za učenike </vt:lpstr>
      <vt:lpstr>Mjere za učenike 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Željka Korlević</cp:lastModifiedBy>
  <cp:revision>295</cp:revision>
  <dcterms:created xsi:type="dcterms:W3CDTF">2020-09-04T13:03:11Z</dcterms:created>
  <dcterms:modified xsi:type="dcterms:W3CDTF">2020-09-06T18:07:43Z</dcterms:modified>
</cp:coreProperties>
</file>