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96" r:id="rId2"/>
    <p:sldId id="290" r:id="rId3"/>
    <p:sldId id="284" r:id="rId4"/>
    <p:sldId id="279" r:id="rId5"/>
    <p:sldId id="285" r:id="rId6"/>
    <p:sldId id="275" r:id="rId7"/>
    <p:sldId id="280" r:id="rId8"/>
    <p:sldId id="276" r:id="rId9"/>
    <p:sldId id="282" r:id="rId10"/>
    <p:sldId id="287" r:id="rId11"/>
    <p:sldId id="283" r:id="rId12"/>
    <p:sldId id="288" r:id="rId13"/>
    <p:sldId id="289" r:id="rId14"/>
    <p:sldId id="297" r:id="rId15"/>
    <p:sldId id="299" r:id="rId16"/>
  </p:sldIdLst>
  <p:sldSz cx="9144000" cy="6858000" type="screen4x3"/>
  <p:notesSz cx="6858000" cy="9144000"/>
  <p:custDataLst>
    <p:tags r:id="rId18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21E"/>
    <a:srgbClr val="007839"/>
    <a:srgbClr val="006CAE"/>
    <a:srgbClr val="439D3D"/>
    <a:srgbClr val="9C9F2F"/>
    <a:srgbClr val="06418B"/>
    <a:srgbClr val="611F7B"/>
    <a:srgbClr val="9C2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94660"/>
  </p:normalViewPr>
  <p:slideViewPr>
    <p:cSldViewPr>
      <p:cViewPr varScale="1">
        <p:scale>
          <a:sx n="105" d="100"/>
          <a:sy n="105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500-2BF1-448A-B3B5-CAE852E0D32A}" type="datetimeFigureOut">
              <a:rPr lang="sr-Latn-CS" smtClean="0"/>
              <a:pPr/>
              <a:t>4.8.2020.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7805-E2B3-4F88-880E-2E794E57C7D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534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73CF-5569-4366-AB0E-2AEAFCFF5C6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12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ED080-9569-468D-B1AA-E11A3DB8BDA0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E10AB-DDD5-4F9C-81CB-6F66D78E74B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29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CD5C6-D113-4477-AC42-098D07FC7C37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5843E-362E-4FE6-B022-8F758DA3378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68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0E3E-A798-4A32-A2EF-CD66216D3776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76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4FEED-9C3F-4054-9109-412251D9C971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750C-ABBF-4908-8AB1-0210A96B53A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04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104A5-0F3C-423C-94E2-237D0DD6CD32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158D9-0015-4561-A58D-508964C8DE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98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D7923F-F8AB-4EC5-A771-E169C8581A28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13F89-BD93-47B3-BF36-D373AE2C4FA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30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842D7-23E2-4AA5-9DD0-0DD270626331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86227-A84B-4C84-9DDB-F6D02AC115E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26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3DBE5-264E-42D8-9090-87BFEC49C80E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EC861-9BC1-4891-9AB2-B6CA775A1FE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3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9C9EE-2121-4DCE-9400-EF4A16881F80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2228E-FE5E-46B5-BA76-2054D1E86BB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18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824E9-3C7B-4D5E-8EC7-FEE6408CBAF2}" type="datetime1">
              <a:rPr lang="sr-Latn-CS" smtClean="0"/>
              <a:pPr>
                <a:defRPr/>
              </a:pPr>
              <a:t>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8BB00-F36D-489C-AEDE-3543D5BB7F9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43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73CF-5569-4366-AB0E-2AEAFCFF5C6C}" type="datetimeFigureOut">
              <a:rPr lang="hr-HR" smtClean="0"/>
              <a:t>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3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Vanjske memorije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84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00113" y="1773238"/>
            <a:ext cx="7848600" cy="4319587"/>
            <a:chOff x="900113" y="1773238"/>
            <a:chExt cx="7848600" cy="4319587"/>
          </a:xfrm>
        </p:grpSpPr>
        <p:pic>
          <p:nvPicPr>
            <p:cNvPr id="3584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113" y="1773238"/>
              <a:ext cx="1744662" cy="431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6238" y="1844675"/>
              <a:ext cx="5832475" cy="24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 Box 7"/>
            <p:cNvSpPr txBox="1">
              <a:spLocks noChangeArrowheads="1"/>
            </p:cNvSpPr>
            <p:nvPr/>
          </p:nvSpPr>
          <p:spPr bwMode="auto">
            <a:xfrm>
              <a:off x="3203575" y="4868863"/>
              <a:ext cx="53292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/>
                <a:t>DVD ima veću gustoću zapisa od </a:t>
              </a:r>
              <a:br>
                <a:rPr lang="hr-HR"/>
              </a:br>
              <a:r>
                <a:rPr lang="hr-HR"/>
                <a:t>CD-ROM diskova</a:t>
              </a:r>
              <a:endParaRPr lang="en-US"/>
            </a:p>
          </p:txBody>
        </p:sp>
        <p:sp>
          <p:nvSpPr>
            <p:cNvPr id="35847" name="Text Box 8"/>
            <p:cNvSpPr txBox="1">
              <a:spLocks noChangeArrowheads="1"/>
            </p:cNvSpPr>
            <p:nvPr/>
          </p:nvSpPr>
          <p:spPr bwMode="auto">
            <a:xfrm>
              <a:off x="3779838" y="4292600"/>
              <a:ext cx="11525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r-HR" sz="2000"/>
                <a:t>CD ROM</a:t>
              </a:r>
              <a:endParaRPr lang="en-US" sz="2000"/>
            </a:p>
          </p:txBody>
        </p:sp>
        <p:sp>
          <p:nvSpPr>
            <p:cNvPr id="35848" name="Text Box 9"/>
            <p:cNvSpPr txBox="1">
              <a:spLocks noChangeArrowheads="1"/>
            </p:cNvSpPr>
            <p:nvPr/>
          </p:nvSpPr>
          <p:spPr bwMode="auto">
            <a:xfrm>
              <a:off x="7091363" y="4292600"/>
              <a:ext cx="8651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r-HR" sz="2000"/>
                <a:t>DVD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ws.gtc.edu/departments/Library/Library%20Technology%20Tips%20webpage/5398-jvcsinglesidedvddl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842"/>
            <a:ext cx="2071702" cy="2071702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Izvedbe:</a:t>
            </a:r>
          </a:p>
          <a:p>
            <a:r>
              <a:rPr lang="hr-HR" b="1" dirty="0" smtClean="0"/>
              <a:t>CD-ROM, DVD-ROM- </a:t>
            </a:r>
            <a:r>
              <a:rPr lang="hr-HR" dirty="0" smtClean="0"/>
              <a:t>tvornički tiskani koje možemo samo čitati</a:t>
            </a:r>
          </a:p>
          <a:p>
            <a:r>
              <a:rPr lang="hr-HR" b="1" dirty="0" smtClean="0"/>
              <a:t>CD-R, DVD-R- </a:t>
            </a:r>
            <a:r>
              <a:rPr lang="hr-HR" dirty="0" smtClean="0"/>
              <a:t>mediji na kojima  sami snimamo podatke (R – </a:t>
            </a:r>
            <a:r>
              <a:rPr lang="hr-HR" i="1" dirty="0" err="1" smtClean="0"/>
              <a:t>recordable</a:t>
            </a:r>
            <a:r>
              <a:rPr lang="hr-HR" dirty="0" smtClean="0"/>
              <a:t>).……</a:t>
            </a:r>
            <a:r>
              <a:rPr lang="hr-HR" i="1" dirty="0" smtClean="0"/>
              <a:t>nema brisanja</a:t>
            </a:r>
          </a:p>
          <a:p>
            <a:r>
              <a:rPr lang="hr-HR" b="1" dirty="0" smtClean="0"/>
              <a:t>CD-RW, DVD-RW- </a:t>
            </a:r>
            <a:r>
              <a:rPr lang="hr-HR" dirty="0" smtClean="0"/>
              <a:t>možemo zapisivati i brisati  više puta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5" name="Slika 4" descr="3-3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24999"/>
            <a:ext cx="1855533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3. Poluvodičke memorije (</a:t>
            </a:r>
            <a:r>
              <a:rPr lang="hr-HR" b="1" dirty="0" err="1"/>
              <a:t>flash</a:t>
            </a:r>
            <a:r>
              <a:rPr lang="hr-HR" b="1" dirty="0"/>
              <a:t>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431582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r-HR" dirty="0" smtClean="0"/>
              <a:t>male dimenzije, veliki kapacitet, niska cijena, pouzdano snimanje podataka</a:t>
            </a:r>
          </a:p>
          <a:p>
            <a:pPr fontAlgn="auto">
              <a:spcAft>
                <a:spcPts val="0"/>
              </a:spcAft>
            </a:pPr>
            <a:r>
              <a:rPr lang="hr-HR" dirty="0" smtClean="0">
                <a:solidFill>
                  <a:srgbClr val="FF0000"/>
                </a:solidFill>
              </a:rPr>
              <a:t>memorijska kartica</a:t>
            </a:r>
          </a:p>
          <a:p>
            <a:pPr lvl="1" fontAlgn="auto">
              <a:spcAft>
                <a:spcPts val="0"/>
              </a:spcAft>
            </a:pPr>
            <a:r>
              <a:rPr lang="hr-HR" dirty="0" smtClean="0"/>
              <a:t>u digitalnim fotoaparatima i mobitelima</a:t>
            </a:r>
          </a:p>
          <a:p>
            <a:pPr fontAlgn="auto">
              <a:spcAft>
                <a:spcPts val="0"/>
              </a:spcAft>
            </a:pPr>
            <a:r>
              <a:rPr lang="hr-HR" dirty="0" smtClean="0">
                <a:solidFill>
                  <a:srgbClr val="FF0000"/>
                </a:solidFill>
              </a:rPr>
              <a:t>memorijski ključić</a:t>
            </a:r>
          </a:p>
          <a:p>
            <a:pPr fontAlgn="auto">
              <a:spcAft>
                <a:spcPts val="0"/>
              </a:spcAft>
            </a:pPr>
            <a:r>
              <a:rPr lang="hr-HR" dirty="0" smtClean="0">
                <a:solidFill>
                  <a:srgbClr val="FF0000"/>
                </a:solidFill>
              </a:rPr>
              <a:t>Tvrdi diskovi sa poluvodičkom tehnologijom SSD ( </a:t>
            </a:r>
            <a:r>
              <a:rPr lang="hr-HR" dirty="0" err="1" smtClean="0">
                <a:solidFill>
                  <a:srgbClr val="FF0000"/>
                </a:solidFill>
              </a:rPr>
              <a:t>Solid</a:t>
            </a:r>
            <a:r>
              <a:rPr lang="hr-HR" dirty="0" smtClean="0">
                <a:solidFill>
                  <a:srgbClr val="FF0000"/>
                </a:solidFill>
              </a:rPr>
              <a:t> State Disk)</a:t>
            </a:r>
          </a:p>
          <a:p>
            <a:pPr fontAlgn="auto">
              <a:spcAft>
                <a:spcPts val="0"/>
              </a:spcAft>
            </a:pPr>
            <a:endParaRPr lang="hr-HR" dirty="0"/>
          </a:p>
        </p:txBody>
      </p:sp>
      <p:pic>
        <p:nvPicPr>
          <p:cNvPr id="7" name="Picture 6" descr="http://www.odeecompany.net/imgodee/silver-memory-stick_chica.jpg"/>
          <p:cNvPicPr>
            <a:picLocks noChangeAspect="1" noChangeArrowheads="1"/>
          </p:cNvPicPr>
          <p:nvPr/>
        </p:nvPicPr>
        <p:blipFill rotWithShape="1">
          <a:blip r:embed="rId2" cstate="print"/>
          <a:srcRect t="25500" b="29700"/>
          <a:stretch/>
        </p:blipFill>
        <p:spPr bwMode="auto">
          <a:xfrm>
            <a:off x="3491880" y="5373216"/>
            <a:ext cx="2857500" cy="1280160"/>
          </a:xfrm>
          <a:prstGeom prst="rect">
            <a:avLst/>
          </a:prstGeom>
          <a:noFill/>
        </p:spPr>
      </p:pic>
      <p:pic>
        <p:nvPicPr>
          <p:cNvPr id="8" name="Slika 7" descr="3-3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869160"/>
            <a:ext cx="2571768" cy="171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3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/>
              <a:t>Zadatak:</a:t>
            </a:r>
            <a:r>
              <a:rPr lang="en-US" dirty="0"/>
              <a:t> 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179512" y="1409662"/>
            <a:ext cx="8856984" cy="468363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Načiniti digitalni plakat na kojemu ćeš prikazati pojmove i slike  vezane uz vanjske memorije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</a:t>
            </a:r>
            <a:r>
              <a:rPr lang="hr-HR" dirty="0" smtClean="0"/>
              <a:t>iktochart.com   (registrirati se sa svojim školskim podacima)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Grupirati informacije na magnetske, optičke i poluvodičke memorije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Prikazati barem jednu sliku po vrsti memorije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Navesti veličine memorija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Navesti za svaku vrstu barem jednu memoriju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Plakat preuzeti  i postaviti u svoju školsku mapu na </a:t>
            </a:r>
            <a:r>
              <a:rPr lang="hr-HR" dirty="0" err="1" smtClean="0"/>
              <a:t>OneDriveu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9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158D9-0015-4561-A58D-508964C8DE48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320480" cy="6538052"/>
          </a:xfrm>
        </p:spPr>
      </p:pic>
    </p:spTree>
    <p:extLst>
      <p:ext uri="{BB962C8B-B14F-4D97-AF65-F5344CB8AC3E}">
        <p14:creationId xmlns:p14="http://schemas.microsoft.com/office/powerpoint/2010/main" val="398906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4" y="21541"/>
            <a:ext cx="4218768" cy="6821415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464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hr-HR" dirty="0"/>
              <a:t>Gdje su snimljeni vaši podatci- slike, prezentacije, word dokumenti, aplikacije koje ste instalirali?</a:t>
            </a:r>
            <a:r>
              <a:rPr lang="en-US" dirty="0"/>
              <a:t> </a:t>
            </a:r>
            <a:endParaRPr lang="hr-HR" dirty="0" smtClean="0"/>
          </a:p>
          <a:p>
            <a:pPr marL="0" indent="0" fontAlgn="base">
              <a:buNone/>
            </a:pPr>
            <a:endParaRPr lang="hr-HR" dirty="0" smtClean="0"/>
          </a:p>
          <a:p>
            <a:pPr marL="0" indent="0" fontAlgn="base">
              <a:buNone/>
            </a:pPr>
            <a:r>
              <a:rPr lang="hr-HR" dirty="0" smtClean="0"/>
              <a:t>Brišu li se kada se računalo ugasi?</a:t>
            </a:r>
          </a:p>
          <a:p>
            <a:pPr marL="0" indent="0" fontAlgn="base">
              <a:buNone/>
            </a:pPr>
            <a:endParaRPr lang="hr-HR" dirty="0" smtClean="0"/>
          </a:p>
          <a:p>
            <a:pPr marL="0" indent="0" fontAlgn="base">
              <a:buNone/>
            </a:pPr>
            <a:r>
              <a:rPr lang="hr-HR" dirty="0" smtClean="0"/>
              <a:t>Zaključujemo da se pamćenje podataka mora ostvariti bez struje korištenjem nekih drugih zakona fizike (magnet, svjetlost)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hr-HR" dirty="0"/>
              <a:t>Gdje mogu snimiti datoteku ako ju moram donijeti u školu?</a:t>
            </a:r>
            <a:r>
              <a:rPr lang="en-US" dirty="0"/>
              <a:t> </a:t>
            </a:r>
            <a:endParaRPr lang="hr-HR" dirty="0" smtClean="0"/>
          </a:p>
          <a:p>
            <a:pPr marL="0" indent="0" fontAlgn="base">
              <a:buNone/>
            </a:pPr>
            <a:r>
              <a:rPr lang="hr-HR" dirty="0" smtClean="0"/>
              <a:t>Podaci se pamte digitalno u obliku 0 i 1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9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vanjskih memorija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Mogu biti:</a:t>
            </a:r>
          </a:p>
          <a:p>
            <a:pPr>
              <a:buSzPct val="136000"/>
              <a:buFont typeface="+mj-lt"/>
              <a:buAutoNum type="arabicPeriod"/>
            </a:pPr>
            <a:r>
              <a:rPr lang="hr-HR" b="1" dirty="0" smtClean="0"/>
              <a:t> magnetske</a:t>
            </a:r>
            <a:r>
              <a:rPr lang="hr-HR" dirty="0" smtClean="0"/>
              <a:t> </a:t>
            </a:r>
            <a:r>
              <a:rPr lang="hr-HR" dirty="0" smtClean="0"/>
              <a:t>(koristi se magnetska tehnologija zapisa za jedinice i nule)</a:t>
            </a:r>
          </a:p>
          <a:p>
            <a:pPr>
              <a:buSzPct val="136000"/>
              <a:buFont typeface="+mj-lt"/>
              <a:buAutoNum type="arabicPeriod"/>
            </a:pPr>
            <a:r>
              <a:rPr lang="hr-HR" b="1" dirty="0" smtClean="0"/>
              <a:t> optičke</a:t>
            </a:r>
            <a:r>
              <a:rPr lang="hr-HR" dirty="0" smtClean="0"/>
              <a:t> </a:t>
            </a:r>
            <a:r>
              <a:rPr lang="hr-HR" dirty="0" smtClean="0"/>
              <a:t>(koristi se laserska tehnologija za zapis jedinica i nula )</a:t>
            </a:r>
          </a:p>
          <a:p>
            <a:pPr>
              <a:buSzPct val="136000"/>
              <a:buFont typeface="+mj-lt"/>
              <a:buAutoNum type="arabicPeriod"/>
            </a:pPr>
            <a:r>
              <a:rPr lang="hr-HR" b="1" dirty="0" smtClean="0"/>
              <a:t> poluvodičke</a:t>
            </a:r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1. Magnetske memorije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3543311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tvrdi disk </a:t>
            </a:r>
            <a:r>
              <a:rPr lang="hr-HR" dirty="0">
                <a:solidFill>
                  <a:srgbClr val="FF0000"/>
                </a:solidFill>
              </a:rPr>
              <a:t>-</a:t>
            </a:r>
            <a:r>
              <a:rPr lang="hr-HR" dirty="0" smtClean="0">
                <a:solidFill>
                  <a:srgbClr val="FF0000"/>
                </a:solidFill>
              </a:rPr>
              <a:t>hard disk, disketa, magnetska kartica</a:t>
            </a:r>
          </a:p>
          <a:p>
            <a:r>
              <a:rPr lang="hr-HR" dirty="0" smtClean="0"/>
              <a:t>Sitne površine na ploči magnetiziraju se jednim smjerom magnetskih silnica  </a:t>
            </a:r>
            <a:r>
              <a:rPr lang="hr-HR" u="sng" dirty="0" smtClean="0"/>
              <a:t>za pamćenje  0 </a:t>
            </a:r>
            <a:r>
              <a:rPr lang="hr-HR" dirty="0" smtClean="0"/>
              <a:t>, a drugim smjerom magnetskih silnica </a:t>
            </a:r>
            <a:r>
              <a:rPr lang="hr-HR" u="sng" dirty="0" smtClean="0"/>
              <a:t>za pamćenje 1 </a:t>
            </a:r>
          </a:p>
          <a:p>
            <a:pPr lvl="0"/>
            <a:r>
              <a:rPr lang="hr-HR" dirty="0" smtClean="0"/>
              <a:t>podaci se mogu višekratno pisati i brisati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pic>
        <p:nvPicPr>
          <p:cNvPr id="6" name="Slika 5" descr="3-33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5053871"/>
            <a:ext cx="2487712" cy="1849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Tvrdi disk iznutra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5" name="Picture 6" descr="HDisk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3784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 Tvrdi disk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124744"/>
            <a:ext cx="5976664" cy="5976664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 smtClean="0"/>
              <a:t>smješteni svi podaci i programi koje trebamo na računalu</a:t>
            </a:r>
          </a:p>
          <a:p>
            <a:r>
              <a:rPr lang="hr-HR" i="1" dirty="0" smtClean="0"/>
              <a:t>sastoji se od nekoliko metalnih ploča, zatvorenih u metalnom kućištu </a:t>
            </a:r>
          </a:p>
          <a:p>
            <a:r>
              <a:rPr lang="hr-HR" i="1" dirty="0" smtClean="0"/>
              <a:t>Podaci se zapisuju u nizu   koncentričnih krugova-staza</a:t>
            </a:r>
          </a:p>
          <a:p>
            <a:r>
              <a:rPr lang="hr-HR" i="1" dirty="0" smtClean="0"/>
              <a:t>staze su podijeljene na sektore (osnovna jedinica čitanja i pisanja na disku)</a:t>
            </a:r>
          </a:p>
          <a:p>
            <a:r>
              <a:rPr lang="hr-HR" b="1" dirty="0" smtClean="0"/>
              <a:t>Formatiranje diska</a:t>
            </a:r>
            <a:r>
              <a:rPr lang="hr-HR" dirty="0" smtClean="0"/>
              <a:t>: proces kreiranja staza po površini ( brišu se svi postojeći podaci)</a:t>
            </a:r>
          </a:p>
          <a:p>
            <a:r>
              <a:rPr lang="hr-HR" dirty="0" smtClean="0"/>
              <a:t>Veličina: 512 Gb, 1 TB,2 TB</a:t>
            </a:r>
          </a:p>
          <a:p>
            <a:r>
              <a:rPr lang="hr-HR" i="1" dirty="0" smtClean="0"/>
              <a:t>Danas imamo prijenosne diskove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9218" name="Picture 2" descr="https://encrypted-tbn0.gstatic.com/images?q=tbn:ANd9GcR-HM0kRmUsBRlxJ2NGIFXZLFObWPspE1QZGpr9r3uaEU7JYoHI"/>
          <p:cNvPicPr>
            <a:picLocks noChangeAspect="1" noChangeArrowheads="1"/>
          </p:cNvPicPr>
          <p:nvPr/>
        </p:nvPicPr>
        <p:blipFill rotWithShape="1">
          <a:blip r:embed="rId2" cstate="print"/>
          <a:srcRect l="6384" r="7548"/>
          <a:stretch/>
        </p:blipFill>
        <p:spPr bwMode="auto">
          <a:xfrm>
            <a:off x="6084168" y="260648"/>
            <a:ext cx="3271912" cy="3520513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ROELzbqs4QQ6T8qieyoTAeBQbiN3bLzcZFVU1MNm_jngfG0H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10601"/>
            <a:ext cx="1800200" cy="185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35433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r-HR" dirty="0" smtClean="0"/>
          </a:p>
          <a:p>
            <a:pPr lvl="0"/>
            <a:r>
              <a:rPr lang="hr-HR" dirty="0" smtClean="0"/>
              <a:t>ostali predstavnici:</a:t>
            </a:r>
          </a:p>
          <a:p>
            <a:pPr lvl="1"/>
            <a:r>
              <a:rPr lang="hr-HR" dirty="0" smtClean="0"/>
              <a:t>magnetske kartice</a:t>
            </a:r>
          </a:p>
          <a:p>
            <a:pPr lvl="1"/>
            <a:r>
              <a:rPr lang="hr-HR" dirty="0" smtClean="0"/>
              <a:t>magnetske trake</a:t>
            </a:r>
          </a:p>
          <a:p>
            <a:pPr lvl="1"/>
            <a:r>
              <a:rPr lang="hr-HR" dirty="0" smtClean="0"/>
              <a:t>Diskete (1.44. MB)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2050" name="Picture 2" descr="http://www.starnet.net16.net/productos/di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941168"/>
            <a:ext cx="1438652" cy="1500198"/>
          </a:xfrm>
          <a:prstGeom prst="rect">
            <a:avLst/>
          </a:prstGeom>
          <a:noFill/>
        </p:spPr>
      </p:pic>
      <p:pic>
        <p:nvPicPr>
          <p:cNvPr id="2054" name="Picture 6" descr="http://www.techsouq.com/images/Q1997A.jpg"/>
          <p:cNvPicPr>
            <a:picLocks noChangeAspect="1" noChangeArrowheads="1"/>
          </p:cNvPicPr>
          <p:nvPr/>
        </p:nvPicPr>
        <p:blipFill>
          <a:blip r:embed="rId3" cstate="print"/>
          <a:srcRect t="15239" b="28896"/>
          <a:stretch>
            <a:fillRect/>
          </a:stretch>
        </p:blipFill>
        <p:spPr bwMode="auto">
          <a:xfrm>
            <a:off x="107504" y="4786298"/>
            <a:ext cx="3810000" cy="207170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r="35728"/>
          <a:stretch>
            <a:fillRect/>
          </a:stretch>
        </p:blipFill>
        <p:spPr bwMode="auto">
          <a:xfrm>
            <a:off x="7452320" y="0"/>
            <a:ext cx="169168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76872"/>
            <a:ext cx="24288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0700" y="4221088"/>
            <a:ext cx="3543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logs.pcworld.com/staffblog/archives/blue-ray-dis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-24"/>
            <a:ext cx="2071702" cy="207170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2. Optičke memorije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075240" cy="4824536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CD, DVD, </a:t>
            </a:r>
            <a:r>
              <a:rPr lang="hr-HR" dirty="0" smtClean="0">
                <a:solidFill>
                  <a:srgbClr val="FF0000"/>
                </a:solidFill>
              </a:rPr>
              <a:t>BD(</a:t>
            </a:r>
            <a:r>
              <a:rPr lang="hr-HR" dirty="0" err="1" smtClean="0">
                <a:solidFill>
                  <a:srgbClr val="FF0000"/>
                </a:solidFill>
              </a:rPr>
              <a:t>Blueray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disc</a:t>
            </a:r>
            <a:r>
              <a:rPr lang="hr-HR" dirty="0" smtClean="0">
                <a:solidFill>
                  <a:srgbClr val="FF0000"/>
                </a:solidFill>
              </a:rPr>
              <a:t>)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Za zapis i čitanje koristi se laserska zraka i svojstvo refleksije svjetlosti</a:t>
            </a:r>
          </a:p>
          <a:p>
            <a:r>
              <a:rPr lang="hr-HR" b="1" u="sng" dirty="0" smtClean="0"/>
              <a:t>Podaci se zapisuju pomoću laserske zrake </a:t>
            </a:r>
            <a:r>
              <a:rPr lang="hr-HR" dirty="0" smtClean="0"/>
              <a:t>koja načini </a:t>
            </a:r>
            <a:r>
              <a:rPr lang="hr-HR" dirty="0"/>
              <a:t>(“sprži” ) utor na </a:t>
            </a:r>
            <a:r>
              <a:rPr lang="hr-HR" dirty="0" smtClean="0"/>
              <a:t>površini za pamćenje 0 ili ostavi netaknutu površinu za pamćenje 1</a:t>
            </a:r>
          </a:p>
          <a:p>
            <a:r>
              <a:rPr lang="hr-HR" b="1" u="sng" dirty="0" smtClean="0"/>
              <a:t>Podaci se čitaju tako da se laserska zraka </a:t>
            </a:r>
            <a:r>
              <a:rPr lang="hr-HR" dirty="0" smtClean="0"/>
              <a:t>obasjava površinu pločice a odbijena zraka iz udubine tretira se kao „0”, a od ravnine kao „1”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Veličina (količina podataka)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CD….650-700 MB</a:t>
            </a:r>
          </a:p>
          <a:p>
            <a:r>
              <a:rPr lang="hr-HR" dirty="0" smtClean="0"/>
              <a:t>DVD……..4,7 GB, 8,5 GB, 17 GB</a:t>
            </a:r>
          </a:p>
          <a:p>
            <a:r>
              <a:rPr lang="hr-HR" dirty="0" smtClean="0"/>
              <a:t>BD…….50 GB</a:t>
            </a:r>
          </a:p>
          <a:p>
            <a:endParaRPr lang="hr-HR" dirty="0"/>
          </a:p>
          <a:p>
            <a:r>
              <a:rPr lang="hr-HR" dirty="0" smtClean="0"/>
              <a:t>Naprednija sredstva koriste uži snop laserske zrake tako da na istu površinu stane više podataka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457</Words>
  <Application>Microsoft Office PowerPoint</Application>
  <PresentationFormat>Prikaz na zaslonu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sustava Office</vt:lpstr>
      <vt:lpstr>Vanjske memorije</vt:lpstr>
      <vt:lpstr>PowerPoint prezentacija</vt:lpstr>
      <vt:lpstr>Vrste vanjskih memorija</vt:lpstr>
      <vt:lpstr>1. Magnetske memorije</vt:lpstr>
      <vt:lpstr>Tvrdi disk iznutra</vt:lpstr>
      <vt:lpstr> Tvrdi disk</vt:lpstr>
      <vt:lpstr>PowerPoint prezentacija</vt:lpstr>
      <vt:lpstr>2. Optičke memorije</vt:lpstr>
      <vt:lpstr>Veličina (količina podataka)</vt:lpstr>
      <vt:lpstr>PowerPoint prezentacija</vt:lpstr>
      <vt:lpstr>PowerPoint prezentacija</vt:lpstr>
      <vt:lpstr>3. Poluvodičke memorije (flash)</vt:lpstr>
      <vt:lpstr>Zadatak: 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INFORMACIJSKE I KOMUNIKACIJSKE TEHNOLOGIJE</dc:title>
  <dc:creator>prof</dc:creator>
  <cp:lastModifiedBy>Snježana Milinović</cp:lastModifiedBy>
  <cp:revision>34</cp:revision>
  <dcterms:created xsi:type="dcterms:W3CDTF">2010-04-25T09:25:43Z</dcterms:created>
  <dcterms:modified xsi:type="dcterms:W3CDTF">2020-08-04T12:14:45Z</dcterms:modified>
</cp:coreProperties>
</file>