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0"/>
  </p:notesMasterIdLst>
  <p:sldIdLst>
    <p:sldId id="298" r:id="rId2"/>
    <p:sldId id="299" r:id="rId3"/>
    <p:sldId id="300" r:id="rId4"/>
    <p:sldId id="277" r:id="rId5"/>
    <p:sldId id="301" r:id="rId6"/>
    <p:sldId id="302" r:id="rId7"/>
    <p:sldId id="292" r:id="rId8"/>
    <p:sldId id="293" r:id="rId9"/>
    <p:sldId id="296" r:id="rId10"/>
    <p:sldId id="303" r:id="rId11"/>
    <p:sldId id="304" r:id="rId12"/>
    <p:sldId id="294" r:id="rId13"/>
    <p:sldId id="282" r:id="rId14"/>
    <p:sldId id="285" r:id="rId15"/>
    <p:sldId id="290" r:id="rId16"/>
    <p:sldId id="305" r:id="rId17"/>
    <p:sldId id="281" r:id="rId18"/>
    <p:sldId id="297" r:id="rId19"/>
  </p:sldIdLst>
  <p:sldSz cx="9144000" cy="6858000" type="screen4x3"/>
  <p:notesSz cx="6858000" cy="9144000"/>
  <p:custDataLst>
    <p:tags r:id="rId21"/>
  </p:custDataLst>
  <p:defaultTextStyle>
    <a:defPPr>
      <a:defRPr lang="sr-Latn-C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CAE"/>
    <a:srgbClr val="D6521E"/>
    <a:srgbClr val="007839"/>
    <a:srgbClr val="439D3D"/>
    <a:srgbClr val="9C9F2F"/>
    <a:srgbClr val="06418B"/>
    <a:srgbClr val="611F7B"/>
    <a:srgbClr val="9C258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rednji stil 2 - Isticanj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Srednji stil 2 - Isticanje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940675A-B579-460E-94D1-54222C63F5DA}" styleName="Bez stila, s rešetkom tablice">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886" autoAdjust="0"/>
    <p:restoredTop sz="94660"/>
  </p:normalViewPr>
  <p:slideViewPr>
    <p:cSldViewPr>
      <p:cViewPr varScale="1">
        <p:scale>
          <a:sx n="105" d="100"/>
          <a:sy n="105" d="100"/>
        </p:scale>
        <p:origin x="846" y="11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85" d="100"/>
          <a:sy n="85" d="100"/>
        </p:scale>
        <p:origin x="-3150" y="-7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ags" Target="tags/tag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zervirano mjesto zaglavlja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hr-HR"/>
          </a:p>
        </p:txBody>
      </p:sp>
      <p:sp>
        <p:nvSpPr>
          <p:cNvPr id="3" name="Rezervirano mjesto datum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2ECA266-5BFC-4397-A285-E77FDE1CBF55}" type="datetimeFigureOut">
              <a:rPr lang="sr-Latn-CS" smtClean="0"/>
              <a:pPr/>
              <a:t>25.10.2020.</a:t>
            </a:fld>
            <a:endParaRPr lang="hr-HR"/>
          </a:p>
        </p:txBody>
      </p:sp>
      <p:sp>
        <p:nvSpPr>
          <p:cNvPr id="4" name="Rezervirano mjesto slike slajd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hr-HR"/>
          </a:p>
        </p:txBody>
      </p:sp>
      <p:sp>
        <p:nvSpPr>
          <p:cNvPr id="5" name="Rezervirano mjesto bilježaka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hr-HR" smtClean="0"/>
              <a:t>Kliknite da biste uredili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6" name="Rezervirano mjesto podnožj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hr-HR"/>
          </a:p>
        </p:txBody>
      </p:sp>
      <p:sp>
        <p:nvSpPr>
          <p:cNvPr id="7" name="Rezervirano mjesto broja slajd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C06EDA5-58FC-4DB3-AC1E-1FBA83F1AC64}" type="slidenum">
              <a:rPr lang="hr-HR" smtClean="0"/>
              <a:pPr/>
              <a:t>‹#›</a:t>
            </a:fld>
            <a:endParaRPr lang="hr-HR"/>
          </a:p>
        </p:txBody>
      </p:sp>
    </p:spTree>
    <p:extLst>
      <p:ext uri="{BB962C8B-B14F-4D97-AF65-F5344CB8AC3E}">
        <p14:creationId xmlns:p14="http://schemas.microsoft.com/office/powerpoint/2010/main" val="23015893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slajd">
    <p:spTree>
      <p:nvGrpSpPr>
        <p:cNvPr id="1" name=""/>
        <p:cNvGrpSpPr/>
        <p:nvPr/>
      </p:nvGrpSpPr>
      <p:grpSpPr>
        <a:xfrm>
          <a:off x="0" y="0"/>
          <a:ext cx="0" cy="0"/>
          <a:chOff x="0" y="0"/>
          <a:chExt cx="0" cy="0"/>
        </a:xfrm>
      </p:grpSpPr>
      <p:sp>
        <p:nvSpPr>
          <p:cNvPr id="2" name="Naslov 1"/>
          <p:cNvSpPr>
            <a:spLocks noGrp="1"/>
          </p:cNvSpPr>
          <p:nvPr>
            <p:ph type="ctrTitle"/>
          </p:nvPr>
        </p:nvSpPr>
        <p:spPr>
          <a:xfrm>
            <a:off x="685800" y="2130425"/>
            <a:ext cx="7772400" cy="1470025"/>
          </a:xfrm>
        </p:spPr>
        <p:txBody>
          <a:bodyPr/>
          <a:lstStyle/>
          <a:p>
            <a:r>
              <a:rPr lang="hr-HR" smtClean="0"/>
              <a:t>Kliknite da biste uredili stil naslova matrice</a:t>
            </a:r>
            <a:endParaRPr lang="hr-HR"/>
          </a:p>
        </p:txBody>
      </p:sp>
      <p:sp>
        <p:nvSpPr>
          <p:cNvPr id="3" name="Podnaslov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r-HR" smtClean="0"/>
              <a:t>Kliknite da biste uredili stil podnaslova matrice</a:t>
            </a:r>
            <a:endParaRPr lang="hr-HR"/>
          </a:p>
        </p:txBody>
      </p:sp>
      <p:sp>
        <p:nvSpPr>
          <p:cNvPr id="4" name="Rezervirano mjesto datuma 3"/>
          <p:cNvSpPr>
            <a:spLocks noGrp="1"/>
          </p:cNvSpPr>
          <p:nvPr>
            <p:ph type="dt" sz="half" idx="10"/>
          </p:nvPr>
        </p:nvSpPr>
        <p:spPr/>
        <p:txBody>
          <a:bodyPr/>
          <a:lstStyle/>
          <a:p>
            <a:pPr>
              <a:defRPr/>
            </a:pPr>
            <a:fld id="{2D5FF17C-768F-4757-AB78-5A050144764E}" type="datetime1">
              <a:rPr lang="sr-Latn-CS" smtClean="0"/>
              <a:pPr>
                <a:defRPr/>
              </a:pPr>
              <a:t>25.10.2020.</a:t>
            </a:fld>
            <a:endParaRPr lang="hr-HR"/>
          </a:p>
        </p:txBody>
      </p:sp>
      <p:sp>
        <p:nvSpPr>
          <p:cNvPr id="5" name="Rezervirano mjesto podnožja 4"/>
          <p:cNvSpPr>
            <a:spLocks noGrp="1"/>
          </p:cNvSpPr>
          <p:nvPr>
            <p:ph type="ftr" sz="quarter" idx="11"/>
          </p:nvPr>
        </p:nvSpPr>
        <p:spPr/>
        <p:txBody>
          <a:bodyPr/>
          <a:lstStyle/>
          <a:p>
            <a:pPr>
              <a:defRPr/>
            </a:pPr>
            <a:endParaRPr lang="hr-HR"/>
          </a:p>
        </p:txBody>
      </p:sp>
      <p:sp>
        <p:nvSpPr>
          <p:cNvPr id="6" name="Rezervirano mjesto broja slajda 5"/>
          <p:cNvSpPr>
            <a:spLocks noGrp="1"/>
          </p:cNvSpPr>
          <p:nvPr>
            <p:ph type="sldNum" sz="quarter" idx="12"/>
          </p:nvPr>
        </p:nvSpPr>
        <p:spPr/>
        <p:txBody>
          <a:bodyPr/>
          <a:lstStyle/>
          <a:p>
            <a:pPr>
              <a:defRPr/>
            </a:pPr>
            <a:fld id="{FD2DAF8E-D374-4052-9B31-5BA48B58158B}" type="slidenum">
              <a:rPr lang="hr-HR" smtClean="0"/>
              <a:pPr>
                <a:defRPr/>
              </a:pPr>
              <a:t>‹#›</a:t>
            </a:fld>
            <a:endParaRPr lang="hr-HR"/>
          </a:p>
        </p:txBody>
      </p:sp>
      <p:sp>
        <p:nvSpPr>
          <p:cNvPr id="7" name="Rectangle 14"/>
          <p:cNvSpPr/>
          <p:nvPr userDrawn="1"/>
        </p:nvSpPr>
        <p:spPr>
          <a:xfrm>
            <a:off x="1500188" y="6715125"/>
            <a:ext cx="5000625" cy="142875"/>
          </a:xfrm>
          <a:prstGeom prst="rect">
            <a:avLst/>
          </a:prstGeom>
          <a:solidFill>
            <a:srgbClr val="FF7F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hr-H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 okomiti tekst">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smtClean="0"/>
              <a:t>Kliknite da biste uredili stil naslova matrice</a:t>
            </a:r>
            <a:endParaRPr lang="hr-HR"/>
          </a:p>
        </p:txBody>
      </p:sp>
      <p:sp>
        <p:nvSpPr>
          <p:cNvPr id="3" name="Rezervirano mjesto okomitog teksta 2"/>
          <p:cNvSpPr>
            <a:spLocks noGrp="1"/>
          </p:cNvSpPr>
          <p:nvPr>
            <p:ph type="body" orient="vert" idx="1"/>
          </p:nvPr>
        </p:nvSpPr>
        <p:spPr/>
        <p:txBody>
          <a:bodyPr vert="eaVert"/>
          <a:lstStyle/>
          <a:p>
            <a:pPr lvl="0"/>
            <a:r>
              <a:rPr lang="hr-HR" smtClean="0"/>
              <a:t>Kliknite da biste uredili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4" name="Rezervirano mjesto datuma 3"/>
          <p:cNvSpPr>
            <a:spLocks noGrp="1"/>
          </p:cNvSpPr>
          <p:nvPr>
            <p:ph type="dt" sz="half" idx="10"/>
          </p:nvPr>
        </p:nvSpPr>
        <p:spPr/>
        <p:txBody>
          <a:bodyPr/>
          <a:lstStyle/>
          <a:p>
            <a:pPr>
              <a:defRPr/>
            </a:pPr>
            <a:fld id="{92EB650B-A54D-45D7-A0FA-438DB370441E}" type="datetime1">
              <a:rPr lang="sr-Latn-CS" smtClean="0"/>
              <a:pPr>
                <a:defRPr/>
              </a:pPr>
              <a:t>25.10.2020.</a:t>
            </a:fld>
            <a:endParaRPr lang="hr-HR"/>
          </a:p>
        </p:txBody>
      </p:sp>
      <p:sp>
        <p:nvSpPr>
          <p:cNvPr id="5" name="Rezervirano mjesto podnožja 4"/>
          <p:cNvSpPr>
            <a:spLocks noGrp="1"/>
          </p:cNvSpPr>
          <p:nvPr>
            <p:ph type="ftr" sz="quarter" idx="11"/>
          </p:nvPr>
        </p:nvSpPr>
        <p:spPr/>
        <p:txBody>
          <a:bodyPr/>
          <a:lstStyle/>
          <a:p>
            <a:pPr>
              <a:defRPr/>
            </a:pPr>
            <a:endParaRPr lang="hr-HR"/>
          </a:p>
        </p:txBody>
      </p:sp>
      <p:sp>
        <p:nvSpPr>
          <p:cNvPr id="6" name="Rezervirano mjesto broja slajda 5"/>
          <p:cNvSpPr>
            <a:spLocks noGrp="1"/>
          </p:cNvSpPr>
          <p:nvPr>
            <p:ph type="sldNum" sz="quarter" idx="12"/>
          </p:nvPr>
        </p:nvSpPr>
        <p:spPr/>
        <p:txBody>
          <a:bodyPr/>
          <a:lstStyle/>
          <a:p>
            <a:pPr>
              <a:defRPr/>
            </a:pPr>
            <a:fld id="{0F6E10AB-DDD5-4F9C-81CB-6F66D78E74BE}" type="slidenum">
              <a:rPr lang="hr-HR" smtClean="0"/>
              <a:pPr>
                <a:defRPr/>
              </a:pPr>
              <a:t>‹#›</a:t>
            </a:fld>
            <a:endParaRPr lang="hr-H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Okomiti naslov i tekst">
    <p:spTree>
      <p:nvGrpSpPr>
        <p:cNvPr id="1" name=""/>
        <p:cNvGrpSpPr/>
        <p:nvPr/>
      </p:nvGrpSpPr>
      <p:grpSpPr>
        <a:xfrm>
          <a:off x="0" y="0"/>
          <a:ext cx="0" cy="0"/>
          <a:chOff x="0" y="0"/>
          <a:chExt cx="0" cy="0"/>
        </a:xfrm>
      </p:grpSpPr>
      <p:sp>
        <p:nvSpPr>
          <p:cNvPr id="2" name="Okomiti naslov 1"/>
          <p:cNvSpPr>
            <a:spLocks noGrp="1"/>
          </p:cNvSpPr>
          <p:nvPr>
            <p:ph type="title" orient="vert"/>
          </p:nvPr>
        </p:nvSpPr>
        <p:spPr>
          <a:xfrm>
            <a:off x="6629400" y="274638"/>
            <a:ext cx="2057400" cy="5851525"/>
          </a:xfrm>
        </p:spPr>
        <p:txBody>
          <a:bodyPr vert="eaVert"/>
          <a:lstStyle/>
          <a:p>
            <a:r>
              <a:rPr lang="hr-HR" smtClean="0"/>
              <a:t>Kliknite da biste uredili stil naslova matrice</a:t>
            </a:r>
            <a:endParaRPr lang="hr-HR"/>
          </a:p>
        </p:txBody>
      </p:sp>
      <p:sp>
        <p:nvSpPr>
          <p:cNvPr id="3" name="Rezervirano mjesto okomitog teksta 2"/>
          <p:cNvSpPr>
            <a:spLocks noGrp="1"/>
          </p:cNvSpPr>
          <p:nvPr>
            <p:ph type="body" orient="vert" idx="1"/>
          </p:nvPr>
        </p:nvSpPr>
        <p:spPr>
          <a:xfrm>
            <a:off x="457200" y="274638"/>
            <a:ext cx="6019800" cy="5851525"/>
          </a:xfrm>
        </p:spPr>
        <p:txBody>
          <a:bodyPr vert="eaVert"/>
          <a:lstStyle/>
          <a:p>
            <a:pPr lvl="0"/>
            <a:r>
              <a:rPr lang="hr-HR" smtClean="0"/>
              <a:t>Kliknite da biste uredili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4" name="Rezervirano mjesto datuma 3"/>
          <p:cNvSpPr>
            <a:spLocks noGrp="1"/>
          </p:cNvSpPr>
          <p:nvPr>
            <p:ph type="dt" sz="half" idx="10"/>
          </p:nvPr>
        </p:nvSpPr>
        <p:spPr/>
        <p:txBody>
          <a:bodyPr/>
          <a:lstStyle/>
          <a:p>
            <a:pPr>
              <a:defRPr/>
            </a:pPr>
            <a:fld id="{4407D97B-D421-43AE-9578-61FE0608B18C}" type="datetime1">
              <a:rPr lang="sr-Latn-CS" smtClean="0"/>
              <a:pPr>
                <a:defRPr/>
              </a:pPr>
              <a:t>25.10.2020.</a:t>
            </a:fld>
            <a:endParaRPr lang="hr-HR"/>
          </a:p>
        </p:txBody>
      </p:sp>
      <p:sp>
        <p:nvSpPr>
          <p:cNvPr id="5" name="Rezervirano mjesto podnožja 4"/>
          <p:cNvSpPr>
            <a:spLocks noGrp="1"/>
          </p:cNvSpPr>
          <p:nvPr>
            <p:ph type="ftr" sz="quarter" idx="11"/>
          </p:nvPr>
        </p:nvSpPr>
        <p:spPr/>
        <p:txBody>
          <a:bodyPr/>
          <a:lstStyle/>
          <a:p>
            <a:pPr>
              <a:defRPr/>
            </a:pPr>
            <a:endParaRPr lang="hr-HR"/>
          </a:p>
        </p:txBody>
      </p:sp>
      <p:sp>
        <p:nvSpPr>
          <p:cNvPr id="6" name="Rezervirano mjesto broja slajda 5"/>
          <p:cNvSpPr>
            <a:spLocks noGrp="1"/>
          </p:cNvSpPr>
          <p:nvPr>
            <p:ph type="sldNum" sz="quarter" idx="12"/>
          </p:nvPr>
        </p:nvSpPr>
        <p:spPr/>
        <p:txBody>
          <a:bodyPr/>
          <a:lstStyle/>
          <a:p>
            <a:pPr>
              <a:defRPr/>
            </a:pPr>
            <a:fld id="{F5E5843E-362E-4FE6-B022-8F758DA33787}" type="slidenum">
              <a:rPr lang="hr-HR" smtClean="0"/>
              <a:pPr>
                <a:defRPr/>
              </a:pPr>
              <a:t>‹#›</a:t>
            </a:fld>
            <a:endParaRPr lang="hr-H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smtClean="0"/>
              <a:t>Kliknite da biste uredili stil naslova matrice</a:t>
            </a:r>
            <a:endParaRPr lang="hr-HR"/>
          </a:p>
        </p:txBody>
      </p:sp>
      <p:sp>
        <p:nvSpPr>
          <p:cNvPr id="3" name="Rezervirano mjesto sadržaja 2"/>
          <p:cNvSpPr>
            <a:spLocks noGrp="1"/>
          </p:cNvSpPr>
          <p:nvPr>
            <p:ph idx="1"/>
          </p:nvPr>
        </p:nvSpPr>
        <p:spPr/>
        <p:txBody>
          <a:bodyPr/>
          <a:lstStyle/>
          <a:p>
            <a:pPr lvl="0"/>
            <a:r>
              <a:rPr lang="hr-HR" smtClean="0"/>
              <a:t>Kliknite da biste uredili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4" name="Rezervirano mjesto datuma 3"/>
          <p:cNvSpPr>
            <a:spLocks noGrp="1"/>
          </p:cNvSpPr>
          <p:nvPr>
            <p:ph type="dt" sz="half" idx="10"/>
          </p:nvPr>
        </p:nvSpPr>
        <p:spPr/>
        <p:txBody>
          <a:bodyPr/>
          <a:lstStyle/>
          <a:p>
            <a:pPr>
              <a:defRPr/>
            </a:pPr>
            <a:fld id="{D96689A2-F84A-429B-8D87-2331F24F9075}" type="datetime1">
              <a:rPr lang="sr-Latn-CS" smtClean="0"/>
              <a:pPr>
                <a:defRPr/>
              </a:pPr>
              <a:t>25.10.2020.</a:t>
            </a:fld>
            <a:endParaRPr lang="hr-HR"/>
          </a:p>
        </p:txBody>
      </p:sp>
      <p:sp>
        <p:nvSpPr>
          <p:cNvPr id="5" name="Rezervirano mjesto podnožja 4"/>
          <p:cNvSpPr>
            <a:spLocks noGrp="1"/>
          </p:cNvSpPr>
          <p:nvPr>
            <p:ph type="ftr" sz="quarter" idx="11"/>
          </p:nvPr>
        </p:nvSpPr>
        <p:spPr/>
        <p:txBody>
          <a:bodyPr/>
          <a:lstStyle/>
          <a:p>
            <a:pPr>
              <a:defRPr/>
            </a:pPr>
            <a:endParaRPr lang="hr-HR"/>
          </a:p>
        </p:txBody>
      </p:sp>
      <p:sp>
        <p:nvSpPr>
          <p:cNvPr id="6" name="Rezervirano mjesto broja slajda 5"/>
          <p:cNvSpPr>
            <a:spLocks noGrp="1"/>
          </p:cNvSpPr>
          <p:nvPr>
            <p:ph type="sldNum" sz="quarter" idx="12"/>
          </p:nvPr>
        </p:nvSpPr>
        <p:spPr/>
        <p:txBody>
          <a:bodyPr/>
          <a:lstStyle/>
          <a:p>
            <a:pPr>
              <a:defRPr/>
            </a:pPr>
            <a:fld id="{3FFC963F-55BC-4442-AEC5-EEBAC78D97A4}" type="slidenum">
              <a:rPr lang="hr-HR" smtClean="0"/>
              <a:pPr>
                <a:defRPr/>
              </a:pPr>
              <a:t>‹#›</a:t>
            </a:fld>
            <a:endParaRPr lang="hr-H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aglavlje odjeljka">
    <p:spTree>
      <p:nvGrpSpPr>
        <p:cNvPr id="1" name=""/>
        <p:cNvGrpSpPr/>
        <p:nvPr/>
      </p:nvGrpSpPr>
      <p:grpSpPr>
        <a:xfrm>
          <a:off x="0" y="0"/>
          <a:ext cx="0" cy="0"/>
          <a:chOff x="0" y="0"/>
          <a:chExt cx="0" cy="0"/>
        </a:xfrm>
      </p:grpSpPr>
      <p:sp>
        <p:nvSpPr>
          <p:cNvPr id="2" name="Naslov 1"/>
          <p:cNvSpPr>
            <a:spLocks noGrp="1"/>
          </p:cNvSpPr>
          <p:nvPr>
            <p:ph type="title"/>
          </p:nvPr>
        </p:nvSpPr>
        <p:spPr>
          <a:xfrm>
            <a:off x="722313" y="4406900"/>
            <a:ext cx="7772400" cy="1362075"/>
          </a:xfrm>
        </p:spPr>
        <p:txBody>
          <a:bodyPr anchor="t"/>
          <a:lstStyle>
            <a:lvl1pPr algn="l">
              <a:defRPr sz="4000" b="1" cap="all"/>
            </a:lvl1pPr>
          </a:lstStyle>
          <a:p>
            <a:r>
              <a:rPr lang="hr-HR" smtClean="0"/>
              <a:t>Kliknite da biste uredili stil naslova matrice</a:t>
            </a:r>
            <a:endParaRPr lang="hr-HR"/>
          </a:p>
        </p:txBody>
      </p:sp>
      <p:sp>
        <p:nvSpPr>
          <p:cNvPr id="3" name="Rezervirano mjesto teksta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smtClean="0"/>
              <a:t>Kliknite da biste uredili stilove teksta matrice</a:t>
            </a:r>
          </a:p>
        </p:txBody>
      </p:sp>
      <p:sp>
        <p:nvSpPr>
          <p:cNvPr id="4" name="Rezervirano mjesto datuma 3"/>
          <p:cNvSpPr>
            <a:spLocks noGrp="1"/>
          </p:cNvSpPr>
          <p:nvPr>
            <p:ph type="dt" sz="half" idx="10"/>
          </p:nvPr>
        </p:nvSpPr>
        <p:spPr/>
        <p:txBody>
          <a:bodyPr/>
          <a:lstStyle/>
          <a:p>
            <a:pPr>
              <a:defRPr/>
            </a:pPr>
            <a:fld id="{0533D7ED-7C67-4AF3-AF56-7100C3AACB5C}" type="datetime1">
              <a:rPr lang="sr-Latn-CS" smtClean="0"/>
              <a:pPr>
                <a:defRPr/>
              </a:pPr>
              <a:t>25.10.2020.</a:t>
            </a:fld>
            <a:endParaRPr lang="hr-HR"/>
          </a:p>
        </p:txBody>
      </p:sp>
      <p:sp>
        <p:nvSpPr>
          <p:cNvPr id="5" name="Rezervirano mjesto podnožja 4"/>
          <p:cNvSpPr>
            <a:spLocks noGrp="1"/>
          </p:cNvSpPr>
          <p:nvPr>
            <p:ph type="ftr" sz="quarter" idx="11"/>
          </p:nvPr>
        </p:nvSpPr>
        <p:spPr/>
        <p:txBody>
          <a:bodyPr/>
          <a:lstStyle/>
          <a:p>
            <a:pPr>
              <a:defRPr/>
            </a:pPr>
            <a:endParaRPr lang="hr-HR"/>
          </a:p>
        </p:txBody>
      </p:sp>
      <p:sp>
        <p:nvSpPr>
          <p:cNvPr id="6" name="Rezervirano mjesto broja slajda 5"/>
          <p:cNvSpPr>
            <a:spLocks noGrp="1"/>
          </p:cNvSpPr>
          <p:nvPr>
            <p:ph type="sldNum" sz="quarter" idx="12"/>
          </p:nvPr>
        </p:nvSpPr>
        <p:spPr/>
        <p:txBody>
          <a:bodyPr/>
          <a:lstStyle/>
          <a:p>
            <a:pPr>
              <a:defRPr/>
            </a:pPr>
            <a:fld id="{3F1A750C-ABBF-4908-8AB1-0210A96B53A7}" type="slidenum">
              <a:rPr lang="hr-HR" smtClean="0"/>
              <a:pPr>
                <a:defRPr/>
              </a:pPr>
              <a:t>‹#›</a:t>
            </a:fld>
            <a:endParaRPr lang="hr-H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smtClean="0"/>
              <a:t>Kliknite da biste uredili stil naslova matrice</a:t>
            </a:r>
            <a:endParaRPr lang="hr-HR"/>
          </a:p>
        </p:txBody>
      </p:sp>
      <p:sp>
        <p:nvSpPr>
          <p:cNvPr id="3" name="Rezervirano mjesto sadržaja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r-HR" smtClean="0"/>
              <a:t>Kliknite da biste uredili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4" name="Rezervirano mjesto sadržaja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r-HR" smtClean="0"/>
              <a:t>Kliknite da biste uredili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5" name="Rezervirano mjesto datuma 4"/>
          <p:cNvSpPr>
            <a:spLocks noGrp="1"/>
          </p:cNvSpPr>
          <p:nvPr>
            <p:ph type="dt" sz="half" idx="10"/>
          </p:nvPr>
        </p:nvSpPr>
        <p:spPr/>
        <p:txBody>
          <a:bodyPr/>
          <a:lstStyle/>
          <a:p>
            <a:pPr>
              <a:defRPr/>
            </a:pPr>
            <a:fld id="{5E6F731F-BC69-4E8F-8103-3E182871B412}" type="datetime1">
              <a:rPr lang="sr-Latn-CS" smtClean="0"/>
              <a:pPr>
                <a:defRPr/>
              </a:pPr>
              <a:t>25.10.2020.</a:t>
            </a:fld>
            <a:endParaRPr lang="hr-HR"/>
          </a:p>
        </p:txBody>
      </p:sp>
      <p:sp>
        <p:nvSpPr>
          <p:cNvPr id="6" name="Rezervirano mjesto podnožja 5"/>
          <p:cNvSpPr>
            <a:spLocks noGrp="1"/>
          </p:cNvSpPr>
          <p:nvPr>
            <p:ph type="ftr" sz="quarter" idx="11"/>
          </p:nvPr>
        </p:nvSpPr>
        <p:spPr/>
        <p:txBody>
          <a:bodyPr/>
          <a:lstStyle/>
          <a:p>
            <a:pPr>
              <a:defRPr/>
            </a:pPr>
            <a:endParaRPr lang="hr-HR"/>
          </a:p>
        </p:txBody>
      </p:sp>
      <p:sp>
        <p:nvSpPr>
          <p:cNvPr id="7" name="Rezervirano mjesto broja slajda 6"/>
          <p:cNvSpPr>
            <a:spLocks noGrp="1"/>
          </p:cNvSpPr>
          <p:nvPr>
            <p:ph type="sldNum" sz="quarter" idx="12"/>
          </p:nvPr>
        </p:nvSpPr>
        <p:spPr/>
        <p:txBody>
          <a:bodyPr/>
          <a:lstStyle/>
          <a:p>
            <a:pPr>
              <a:defRPr/>
            </a:pPr>
            <a:fld id="{387158D9-0015-4561-A58D-508964C8DE48}" type="slidenum">
              <a:rPr lang="hr-HR" smtClean="0"/>
              <a:pPr>
                <a:defRPr/>
              </a:pPr>
              <a:t>‹#›</a:t>
            </a:fld>
            <a:endParaRPr lang="hr-H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Usporedb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lvl1pPr>
              <a:defRPr/>
            </a:lvl1pPr>
          </a:lstStyle>
          <a:p>
            <a:r>
              <a:rPr lang="hr-HR" smtClean="0"/>
              <a:t>Kliknite da biste uredili stil naslova matrice</a:t>
            </a:r>
            <a:endParaRPr lang="hr-HR"/>
          </a:p>
        </p:txBody>
      </p:sp>
      <p:sp>
        <p:nvSpPr>
          <p:cNvPr id="3" name="Rezervirano mjesto teksta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smtClean="0"/>
              <a:t>Kliknite da biste uredili stilove teksta matrice</a:t>
            </a:r>
          </a:p>
        </p:txBody>
      </p:sp>
      <p:sp>
        <p:nvSpPr>
          <p:cNvPr id="4" name="Rezervirano mjesto sadržaja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r-HR" smtClean="0"/>
              <a:t>Kliknite da biste uredili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5" name="Rezervirano mjesto teksta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smtClean="0"/>
              <a:t>Kliknite da biste uredili stilove teksta matrice</a:t>
            </a:r>
          </a:p>
        </p:txBody>
      </p:sp>
      <p:sp>
        <p:nvSpPr>
          <p:cNvPr id="6" name="Rezervirano mjesto sadržaja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r-HR" smtClean="0"/>
              <a:t>Kliknite da biste uredili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7" name="Rezervirano mjesto datuma 6"/>
          <p:cNvSpPr>
            <a:spLocks noGrp="1"/>
          </p:cNvSpPr>
          <p:nvPr>
            <p:ph type="dt" sz="half" idx="10"/>
          </p:nvPr>
        </p:nvSpPr>
        <p:spPr/>
        <p:txBody>
          <a:bodyPr/>
          <a:lstStyle/>
          <a:p>
            <a:pPr>
              <a:defRPr/>
            </a:pPr>
            <a:fld id="{B7325F97-E083-45F6-B7C6-CFDAEA71678A}" type="datetime1">
              <a:rPr lang="sr-Latn-CS" smtClean="0"/>
              <a:pPr>
                <a:defRPr/>
              </a:pPr>
              <a:t>25.10.2020.</a:t>
            </a:fld>
            <a:endParaRPr lang="hr-HR"/>
          </a:p>
        </p:txBody>
      </p:sp>
      <p:sp>
        <p:nvSpPr>
          <p:cNvPr id="8" name="Rezervirano mjesto podnožja 7"/>
          <p:cNvSpPr>
            <a:spLocks noGrp="1"/>
          </p:cNvSpPr>
          <p:nvPr>
            <p:ph type="ftr" sz="quarter" idx="11"/>
          </p:nvPr>
        </p:nvSpPr>
        <p:spPr/>
        <p:txBody>
          <a:bodyPr/>
          <a:lstStyle/>
          <a:p>
            <a:pPr>
              <a:defRPr/>
            </a:pPr>
            <a:endParaRPr lang="hr-HR"/>
          </a:p>
        </p:txBody>
      </p:sp>
      <p:sp>
        <p:nvSpPr>
          <p:cNvPr id="9" name="Rezervirano mjesto broja slajda 8"/>
          <p:cNvSpPr>
            <a:spLocks noGrp="1"/>
          </p:cNvSpPr>
          <p:nvPr>
            <p:ph type="sldNum" sz="quarter" idx="12"/>
          </p:nvPr>
        </p:nvSpPr>
        <p:spPr/>
        <p:txBody>
          <a:bodyPr/>
          <a:lstStyle/>
          <a:p>
            <a:pPr>
              <a:defRPr/>
            </a:pPr>
            <a:fld id="{4DB13F89-BD93-47B3-BF36-D373AE2C4FAC}" type="slidenum">
              <a:rPr lang="hr-HR" smtClean="0"/>
              <a:pPr>
                <a:defRPr/>
              </a:pPr>
              <a:t>‹#›</a:t>
            </a:fld>
            <a:endParaRPr lang="hr-H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smtClean="0"/>
              <a:t>Kliknite da biste uredili stil naslova matrice</a:t>
            </a:r>
            <a:endParaRPr lang="hr-HR"/>
          </a:p>
        </p:txBody>
      </p:sp>
      <p:sp>
        <p:nvSpPr>
          <p:cNvPr id="3" name="Rezervirano mjesto datuma 2"/>
          <p:cNvSpPr>
            <a:spLocks noGrp="1"/>
          </p:cNvSpPr>
          <p:nvPr>
            <p:ph type="dt" sz="half" idx="10"/>
          </p:nvPr>
        </p:nvSpPr>
        <p:spPr/>
        <p:txBody>
          <a:bodyPr/>
          <a:lstStyle/>
          <a:p>
            <a:pPr>
              <a:defRPr/>
            </a:pPr>
            <a:fld id="{9ACF7409-7C9F-4810-91AA-FE480F1A8499}" type="datetime1">
              <a:rPr lang="sr-Latn-CS" smtClean="0"/>
              <a:pPr>
                <a:defRPr/>
              </a:pPr>
              <a:t>25.10.2020.</a:t>
            </a:fld>
            <a:endParaRPr lang="hr-HR"/>
          </a:p>
        </p:txBody>
      </p:sp>
      <p:sp>
        <p:nvSpPr>
          <p:cNvPr id="4" name="Rezervirano mjesto podnožja 3"/>
          <p:cNvSpPr>
            <a:spLocks noGrp="1"/>
          </p:cNvSpPr>
          <p:nvPr>
            <p:ph type="ftr" sz="quarter" idx="11"/>
          </p:nvPr>
        </p:nvSpPr>
        <p:spPr/>
        <p:txBody>
          <a:bodyPr/>
          <a:lstStyle/>
          <a:p>
            <a:pPr>
              <a:defRPr/>
            </a:pPr>
            <a:endParaRPr lang="hr-HR"/>
          </a:p>
        </p:txBody>
      </p:sp>
      <p:sp>
        <p:nvSpPr>
          <p:cNvPr id="5" name="Rezervirano mjesto broja slajda 4"/>
          <p:cNvSpPr>
            <a:spLocks noGrp="1"/>
          </p:cNvSpPr>
          <p:nvPr>
            <p:ph type="sldNum" sz="quarter" idx="12"/>
          </p:nvPr>
        </p:nvSpPr>
        <p:spPr/>
        <p:txBody>
          <a:bodyPr/>
          <a:lstStyle/>
          <a:p>
            <a:pPr>
              <a:defRPr/>
            </a:pPr>
            <a:fld id="{D1C86227-A84B-4C84-9DDB-F6D02AC115E3}" type="slidenum">
              <a:rPr lang="hr-HR" smtClean="0"/>
              <a:pPr>
                <a:defRPr/>
              </a:pPr>
              <a:t>‹#›</a:t>
            </a:fld>
            <a:endParaRPr lang="hr-H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Rezervirano mjesto datuma 1"/>
          <p:cNvSpPr>
            <a:spLocks noGrp="1"/>
          </p:cNvSpPr>
          <p:nvPr>
            <p:ph type="dt" sz="half" idx="10"/>
          </p:nvPr>
        </p:nvSpPr>
        <p:spPr/>
        <p:txBody>
          <a:bodyPr/>
          <a:lstStyle/>
          <a:p>
            <a:pPr>
              <a:defRPr/>
            </a:pPr>
            <a:fld id="{8550BCAC-20F3-43D1-9940-AD34BD805928}" type="datetime1">
              <a:rPr lang="sr-Latn-CS" smtClean="0"/>
              <a:pPr>
                <a:defRPr/>
              </a:pPr>
              <a:t>25.10.2020.</a:t>
            </a:fld>
            <a:endParaRPr lang="hr-HR"/>
          </a:p>
        </p:txBody>
      </p:sp>
      <p:sp>
        <p:nvSpPr>
          <p:cNvPr id="3" name="Rezervirano mjesto podnožja 2"/>
          <p:cNvSpPr>
            <a:spLocks noGrp="1"/>
          </p:cNvSpPr>
          <p:nvPr>
            <p:ph type="ftr" sz="quarter" idx="11"/>
          </p:nvPr>
        </p:nvSpPr>
        <p:spPr/>
        <p:txBody>
          <a:bodyPr/>
          <a:lstStyle/>
          <a:p>
            <a:pPr>
              <a:defRPr/>
            </a:pPr>
            <a:endParaRPr lang="hr-HR"/>
          </a:p>
        </p:txBody>
      </p:sp>
      <p:sp>
        <p:nvSpPr>
          <p:cNvPr id="4" name="Rezervirano mjesto broja slajda 3"/>
          <p:cNvSpPr>
            <a:spLocks noGrp="1"/>
          </p:cNvSpPr>
          <p:nvPr>
            <p:ph type="sldNum" sz="quarter" idx="12"/>
          </p:nvPr>
        </p:nvSpPr>
        <p:spPr/>
        <p:txBody>
          <a:bodyPr/>
          <a:lstStyle/>
          <a:p>
            <a:pPr>
              <a:defRPr/>
            </a:pPr>
            <a:fld id="{DE4EC861-9BC1-4891-9AB2-B6CA775A1FE2}" type="slidenum">
              <a:rPr lang="hr-HR" smtClean="0"/>
              <a:pPr>
                <a:defRPr/>
              </a:pPr>
              <a:t>‹#›</a:t>
            </a:fld>
            <a:endParaRPr lang="hr-H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držaj s opisom">
    <p:spTree>
      <p:nvGrpSpPr>
        <p:cNvPr id="1" name=""/>
        <p:cNvGrpSpPr/>
        <p:nvPr/>
      </p:nvGrpSpPr>
      <p:grpSpPr>
        <a:xfrm>
          <a:off x="0" y="0"/>
          <a:ext cx="0" cy="0"/>
          <a:chOff x="0" y="0"/>
          <a:chExt cx="0" cy="0"/>
        </a:xfrm>
      </p:grpSpPr>
      <p:sp>
        <p:nvSpPr>
          <p:cNvPr id="2" name="Naslov 1"/>
          <p:cNvSpPr>
            <a:spLocks noGrp="1"/>
          </p:cNvSpPr>
          <p:nvPr>
            <p:ph type="title"/>
          </p:nvPr>
        </p:nvSpPr>
        <p:spPr>
          <a:xfrm>
            <a:off x="457200" y="273050"/>
            <a:ext cx="3008313" cy="1162050"/>
          </a:xfrm>
        </p:spPr>
        <p:txBody>
          <a:bodyPr anchor="b"/>
          <a:lstStyle>
            <a:lvl1pPr algn="l">
              <a:defRPr sz="2000" b="1"/>
            </a:lvl1pPr>
          </a:lstStyle>
          <a:p>
            <a:r>
              <a:rPr lang="hr-HR" smtClean="0"/>
              <a:t>Kliknite da biste uredili stil naslova matrice</a:t>
            </a:r>
            <a:endParaRPr lang="hr-HR"/>
          </a:p>
        </p:txBody>
      </p:sp>
      <p:sp>
        <p:nvSpPr>
          <p:cNvPr id="3" name="Rezervirano mjesto sadržaja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r-HR" smtClean="0"/>
              <a:t>Kliknite da biste uredili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4" name="Rezervirano mjesto teksta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r-HR" smtClean="0"/>
              <a:t>Kliknite da biste uredili stilove teksta matrice</a:t>
            </a:r>
          </a:p>
        </p:txBody>
      </p:sp>
      <p:sp>
        <p:nvSpPr>
          <p:cNvPr id="5" name="Rezervirano mjesto datuma 4"/>
          <p:cNvSpPr>
            <a:spLocks noGrp="1"/>
          </p:cNvSpPr>
          <p:nvPr>
            <p:ph type="dt" sz="half" idx="10"/>
          </p:nvPr>
        </p:nvSpPr>
        <p:spPr/>
        <p:txBody>
          <a:bodyPr/>
          <a:lstStyle/>
          <a:p>
            <a:pPr>
              <a:defRPr/>
            </a:pPr>
            <a:fld id="{6694D157-EA1B-45C6-8169-D0092DD06176}" type="datetime1">
              <a:rPr lang="sr-Latn-CS" smtClean="0"/>
              <a:pPr>
                <a:defRPr/>
              </a:pPr>
              <a:t>25.10.2020.</a:t>
            </a:fld>
            <a:endParaRPr lang="hr-HR"/>
          </a:p>
        </p:txBody>
      </p:sp>
      <p:sp>
        <p:nvSpPr>
          <p:cNvPr id="6" name="Rezervirano mjesto podnožja 5"/>
          <p:cNvSpPr>
            <a:spLocks noGrp="1"/>
          </p:cNvSpPr>
          <p:nvPr>
            <p:ph type="ftr" sz="quarter" idx="11"/>
          </p:nvPr>
        </p:nvSpPr>
        <p:spPr/>
        <p:txBody>
          <a:bodyPr/>
          <a:lstStyle/>
          <a:p>
            <a:pPr>
              <a:defRPr/>
            </a:pPr>
            <a:endParaRPr lang="hr-HR"/>
          </a:p>
        </p:txBody>
      </p:sp>
      <p:sp>
        <p:nvSpPr>
          <p:cNvPr id="7" name="Rezervirano mjesto broja slajda 6"/>
          <p:cNvSpPr>
            <a:spLocks noGrp="1"/>
          </p:cNvSpPr>
          <p:nvPr>
            <p:ph type="sldNum" sz="quarter" idx="12"/>
          </p:nvPr>
        </p:nvSpPr>
        <p:spPr/>
        <p:txBody>
          <a:bodyPr/>
          <a:lstStyle/>
          <a:p>
            <a:pPr>
              <a:defRPr/>
            </a:pPr>
            <a:fld id="{39F2228E-FE5E-46B5-BA76-2054D1E86BB9}" type="slidenum">
              <a:rPr lang="hr-HR" smtClean="0"/>
              <a:pPr>
                <a:defRPr/>
              </a:pPr>
              <a:t>‹#›</a:t>
            </a:fld>
            <a:endParaRPr lang="hr-H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Slika s opisom">
    <p:spTree>
      <p:nvGrpSpPr>
        <p:cNvPr id="1" name=""/>
        <p:cNvGrpSpPr/>
        <p:nvPr/>
      </p:nvGrpSpPr>
      <p:grpSpPr>
        <a:xfrm>
          <a:off x="0" y="0"/>
          <a:ext cx="0" cy="0"/>
          <a:chOff x="0" y="0"/>
          <a:chExt cx="0" cy="0"/>
        </a:xfrm>
      </p:grpSpPr>
      <p:sp>
        <p:nvSpPr>
          <p:cNvPr id="2" name="Naslov 1"/>
          <p:cNvSpPr>
            <a:spLocks noGrp="1"/>
          </p:cNvSpPr>
          <p:nvPr>
            <p:ph type="title"/>
          </p:nvPr>
        </p:nvSpPr>
        <p:spPr>
          <a:xfrm>
            <a:off x="1792288" y="4800600"/>
            <a:ext cx="5486400" cy="566738"/>
          </a:xfrm>
        </p:spPr>
        <p:txBody>
          <a:bodyPr anchor="b"/>
          <a:lstStyle>
            <a:lvl1pPr algn="l">
              <a:defRPr sz="2000" b="1"/>
            </a:lvl1pPr>
          </a:lstStyle>
          <a:p>
            <a:r>
              <a:rPr lang="hr-HR" smtClean="0"/>
              <a:t>Kliknite da biste uredili stil naslova matrice</a:t>
            </a:r>
            <a:endParaRPr lang="hr-HR"/>
          </a:p>
        </p:txBody>
      </p:sp>
      <p:sp>
        <p:nvSpPr>
          <p:cNvPr id="3" name="Rezervirano mjesto slik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r-HR"/>
          </a:p>
        </p:txBody>
      </p:sp>
      <p:sp>
        <p:nvSpPr>
          <p:cNvPr id="4" name="Rezervirano mjesto teksta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r-HR" smtClean="0"/>
              <a:t>Kliknite da biste uredili stilove teksta matrice</a:t>
            </a:r>
          </a:p>
        </p:txBody>
      </p:sp>
      <p:sp>
        <p:nvSpPr>
          <p:cNvPr id="5" name="Rezervirano mjesto datuma 4"/>
          <p:cNvSpPr>
            <a:spLocks noGrp="1"/>
          </p:cNvSpPr>
          <p:nvPr>
            <p:ph type="dt" sz="half" idx="10"/>
          </p:nvPr>
        </p:nvSpPr>
        <p:spPr/>
        <p:txBody>
          <a:bodyPr/>
          <a:lstStyle/>
          <a:p>
            <a:pPr>
              <a:defRPr/>
            </a:pPr>
            <a:fld id="{7404D038-C185-4C08-AF39-AA37D61E4063}" type="datetime1">
              <a:rPr lang="sr-Latn-CS" smtClean="0"/>
              <a:pPr>
                <a:defRPr/>
              </a:pPr>
              <a:t>25.10.2020.</a:t>
            </a:fld>
            <a:endParaRPr lang="hr-HR"/>
          </a:p>
        </p:txBody>
      </p:sp>
      <p:sp>
        <p:nvSpPr>
          <p:cNvPr id="6" name="Rezervirano mjesto podnožja 5"/>
          <p:cNvSpPr>
            <a:spLocks noGrp="1"/>
          </p:cNvSpPr>
          <p:nvPr>
            <p:ph type="ftr" sz="quarter" idx="11"/>
          </p:nvPr>
        </p:nvSpPr>
        <p:spPr/>
        <p:txBody>
          <a:bodyPr/>
          <a:lstStyle/>
          <a:p>
            <a:pPr>
              <a:defRPr/>
            </a:pPr>
            <a:endParaRPr lang="hr-HR"/>
          </a:p>
        </p:txBody>
      </p:sp>
      <p:sp>
        <p:nvSpPr>
          <p:cNvPr id="7" name="Rezervirano mjesto broja slajda 6"/>
          <p:cNvSpPr>
            <a:spLocks noGrp="1"/>
          </p:cNvSpPr>
          <p:nvPr>
            <p:ph type="sldNum" sz="quarter" idx="12"/>
          </p:nvPr>
        </p:nvSpPr>
        <p:spPr/>
        <p:txBody>
          <a:bodyPr/>
          <a:lstStyle/>
          <a:p>
            <a:pPr>
              <a:defRPr/>
            </a:pPr>
            <a:fld id="{E448BB00-F36D-489C-AEDE-3543D5BB7F99}" type="slidenum">
              <a:rPr lang="hr-HR" smtClean="0"/>
              <a:pPr>
                <a:defRPr/>
              </a:pPr>
              <a:t>‹#›</a:t>
            </a:fld>
            <a:endParaRPr lang="hr-H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zervirano mjesto naslova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hr-HR" smtClean="0"/>
              <a:t>Kliknite da biste uredili stil naslova matrice</a:t>
            </a:r>
            <a:endParaRPr lang="hr-HR"/>
          </a:p>
        </p:txBody>
      </p:sp>
      <p:sp>
        <p:nvSpPr>
          <p:cNvPr id="3" name="Rezervirano mjesto teksta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hr-HR" smtClean="0"/>
              <a:t>Kliknite da biste uredili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4" name="Rezervirano mjesto datum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28CC812A-47B7-441B-952F-4C969B2A651C}" type="datetime1">
              <a:rPr lang="sr-Latn-CS" smtClean="0"/>
              <a:pPr>
                <a:defRPr/>
              </a:pPr>
              <a:t>25.10.2020.</a:t>
            </a:fld>
            <a:endParaRPr lang="hr-HR"/>
          </a:p>
        </p:txBody>
      </p:sp>
      <p:sp>
        <p:nvSpPr>
          <p:cNvPr id="5" name="Rezervirano mjesto podnožj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hr-HR"/>
          </a:p>
        </p:txBody>
      </p:sp>
      <p:sp>
        <p:nvSpPr>
          <p:cNvPr id="6" name="Rezervirano mjesto broja slajd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F1C16847-63A2-4CB8-BDD4-060802E59FB1}" type="slidenum">
              <a:rPr lang="hr-HR" smtClean="0"/>
              <a:pPr>
                <a:defRPr/>
              </a:pPr>
              <a:t>‹#›</a:t>
            </a:fld>
            <a:endParaRPr lang="hr-H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r-Latn-C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carnet-my.sharepoint.com/:w:/g/personal/snjezana_milinovic_skole_hr/EXfixIMWP85EqNt6iYVR8VsBGklUdxoLixebd7UyyQZU-w?e=LsczMl"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p:txBody>
          <a:bodyPr/>
          <a:lstStyle/>
          <a:p>
            <a:r>
              <a:rPr lang="hr-HR" dirty="0" smtClean="0"/>
              <a:t>Pamćenje cijelih brojeva u računalu</a:t>
            </a:r>
            <a:endParaRPr lang="hr-HR" dirty="0"/>
          </a:p>
        </p:txBody>
      </p:sp>
      <p:sp>
        <p:nvSpPr>
          <p:cNvPr id="3" name="Podnaslov 2"/>
          <p:cNvSpPr>
            <a:spLocks noGrp="1"/>
          </p:cNvSpPr>
          <p:nvPr>
            <p:ph type="subTitle" idx="1"/>
          </p:nvPr>
        </p:nvSpPr>
        <p:spPr/>
        <p:txBody>
          <a:bodyPr/>
          <a:lstStyle/>
          <a:p>
            <a:endParaRPr lang="hr-HR" dirty="0"/>
          </a:p>
        </p:txBody>
      </p:sp>
    </p:spTree>
    <p:extLst>
      <p:ext uri="{BB962C8B-B14F-4D97-AF65-F5344CB8AC3E}">
        <p14:creationId xmlns:p14="http://schemas.microsoft.com/office/powerpoint/2010/main" val="13683180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idx="1"/>
          </p:nvPr>
        </p:nvSpPr>
        <p:spPr>
          <a:xfrm>
            <a:off x="323528" y="692696"/>
            <a:ext cx="8229600" cy="5400600"/>
          </a:xfrm>
        </p:spPr>
        <p:txBody>
          <a:bodyPr>
            <a:normAutofit fontScale="92500" lnSpcReduction="10000"/>
          </a:bodyPr>
          <a:lstStyle/>
          <a:p>
            <a:r>
              <a:rPr lang="hr-HR" dirty="0" smtClean="0"/>
              <a:t>Kako se u računalu pamti broj -24</a:t>
            </a:r>
          </a:p>
          <a:p>
            <a:pPr marL="0" indent="0">
              <a:buNone/>
            </a:pPr>
            <a:r>
              <a:rPr lang="hr-HR" dirty="0" smtClean="0"/>
              <a:t>      24</a:t>
            </a:r>
            <a:r>
              <a:rPr lang="hr-HR" baseline="-25000" dirty="0" smtClean="0"/>
              <a:t>10</a:t>
            </a:r>
            <a:r>
              <a:rPr lang="hr-HR" dirty="0" smtClean="0"/>
              <a:t> </a:t>
            </a:r>
            <a:r>
              <a:rPr lang="hr-HR" dirty="0" smtClean="0"/>
              <a:t>= 11000</a:t>
            </a:r>
            <a:r>
              <a:rPr lang="hr-HR" baseline="-25000" dirty="0" smtClean="0"/>
              <a:t>2</a:t>
            </a:r>
            <a:r>
              <a:rPr lang="hr-HR" dirty="0" smtClean="0"/>
              <a:t> </a:t>
            </a:r>
          </a:p>
          <a:p>
            <a:pPr marL="0" indent="0">
              <a:buNone/>
            </a:pPr>
            <a:r>
              <a:rPr lang="hr-HR" dirty="0"/>
              <a:t> </a:t>
            </a:r>
            <a:r>
              <a:rPr lang="hr-HR" dirty="0" smtClean="0"/>
              <a:t>       </a:t>
            </a:r>
          </a:p>
          <a:p>
            <a:pPr marL="0" indent="0">
              <a:buNone/>
            </a:pPr>
            <a:r>
              <a:rPr lang="hr-HR" dirty="0"/>
              <a:t> </a:t>
            </a:r>
            <a:r>
              <a:rPr lang="hr-HR" dirty="0" smtClean="0"/>
              <a:t>                      00011000           </a:t>
            </a:r>
            <a:r>
              <a:rPr lang="hr-HR" dirty="0" smtClean="0"/>
              <a:t>nadopuni</a:t>
            </a:r>
            <a:endParaRPr lang="hr-HR" dirty="0" smtClean="0"/>
          </a:p>
          <a:p>
            <a:pPr marL="0" indent="0">
              <a:buNone/>
            </a:pPr>
            <a:r>
              <a:rPr lang="hr-HR" dirty="0"/>
              <a:t> </a:t>
            </a:r>
            <a:r>
              <a:rPr lang="hr-HR" dirty="0" smtClean="0"/>
              <a:t>                     </a:t>
            </a:r>
          </a:p>
          <a:p>
            <a:pPr marL="0" indent="0">
              <a:buNone/>
            </a:pPr>
            <a:r>
              <a:rPr lang="hr-HR" dirty="0"/>
              <a:t> </a:t>
            </a:r>
            <a:r>
              <a:rPr lang="hr-HR" dirty="0" smtClean="0"/>
              <a:t>                        11100111           </a:t>
            </a:r>
            <a:r>
              <a:rPr lang="hr-HR" dirty="0" smtClean="0"/>
              <a:t>okreni</a:t>
            </a:r>
            <a:endParaRPr lang="hr-HR" dirty="0" smtClean="0"/>
          </a:p>
          <a:p>
            <a:pPr marL="0" indent="0">
              <a:buNone/>
            </a:pPr>
            <a:r>
              <a:rPr lang="hr-HR" dirty="0"/>
              <a:t> </a:t>
            </a:r>
            <a:r>
              <a:rPr lang="hr-HR" dirty="0" smtClean="0"/>
              <a:t>                                        </a:t>
            </a:r>
            <a:r>
              <a:rPr lang="hr-HR" dirty="0" smtClean="0"/>
              <a:t>1          +1</a:t>
            </a:r>
            <a:endParaRPr lang="hr-HR" dirty="0" smtClean="0"/>
          </a:p>
          <a:p>
            <a:pPr marL="0" indent="0">
              <a:buNone/>
            </a:pPr>
            <a:r>
              <a:rPr lang="hr-HR" dirty="0" smtClean="0"/>
              <a:t>               </a:t>
            </a:r>
            <a:r>
              <a:rPr lang="hr-HR" dirty="0" smtClean="0"/>
              <a:t>          11101000</a:t>
            </a:r>
          </a:p>
          <a:p>
            <a:pPr marL="0" indent="0">
              <a:buNone/>
            </a:pPr>
            <a:endParaRPr lang="hr-HR" dirty="0" smtClean="0"/>
          </a:p>
          <a:p>
            <a:pPr marL="0" indent="0">
              <a:buNone/>
            </a:pPr>
            <a:r>
              <a:rPr lang="hr-HR" dirty="0" smtClean="0"/>
              <a:t>dvojni </a:t>
            </a:r>
            <a:r>
              <a:rPr lang="hr-HR" dirty="0" smtClean="0"/>
              <a:t>komplement od +24 je broj -24 </a:t>
            </a:r>
            <a:endParaRPr lang="hr-HR" dirty="0"/>
          </a:p>
        </p:txBody>
      </p:sp>
      <p:cxnSp>
        <p:nvCxnSpPr>
          <p:cNvPr id="5" name="Ravni poveznik 4"/>
          <p:cNvCxnSpPr/>
          <p:nvPr/>
        </p:nvCxnSpPr>
        <p:spPr>
          <a:xfrm>
            <a:off x="2483768" y="4149080"/>
            <a:ext cx="1656184"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536013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308610" y="1131094"/>
            <a:ext cx="8675370" cy="994172"/>
          </a:xfrm>
        </p:spPr>
        <p:txBody>
          <a:bodyPr>
            <a:normAutofit fontScale="90000"/>
          </a:bodyPr>
          <a:lstStyle/>
          <a:p>
            <a:r>
              <a:rPr lang="hr-HR" dirty="0" smtClean="0"/>
              <a:t>Obratno, ako znam sadržaj registra, koji je to broj?</a:t>
            </a:r>
            <a:endParaRPr lang="hr-HR" dirty="0"/>
          </a:p>
        </p:txBody>
      </p:sp>
      <p:sp>
        <p:nvSpPr>
          <p:cNvPr id="3" name="Rezervirano mjesto sadržaja 2"/>
          <p:cNvSpPr>
            <a:spLocks noGrp="1"/>
          </p:cNvSpPr>
          <p:nvPr>
            <p:ph idx="1"/>
          </p:nvPr>
        </p:nvSpPr>
        <p:spPr/>
        <p:txBody>
          <a:bodyPr>
            <a:normAutofit lnSpcReduction="10000"/>
          </a:bodyPr>
          <a:lstStyle/>
          <a:p>
            <a:endParaRPr lang="hr-HR" dirty="0" smtClean="0"/>
          </a:p>
          <a:p>
            <a:endParaRPr lang="hr-HR" dirty="0"/>
          </a:p>
          <a:p>
            <a:endParaRPr lang="hr-HR" dirty="0" smtClean="0"/>
          </a:p>
          <a:p>
            <a:endParaRPr lang="hr-HR" dirty="0"/>
          </a:p>
          <a:p>
            <a:pPr marL="0" indent="0">
              <a:buNone/>
            </a:pPr>
            <a:endParaRPr lang="hr-HR" dirty="0" smtClean="0"/>
          </a:p>
          <a:p>
            <a:pPr marL="0" indent="0">
              <a:buNone/>
            </a:pPr>
            <a:endParaRPr lang="hr-HR" dirty="0" smtClean="0"/>
          </a:p>
          <a:p>
            <a:r>
              <a:rPr lang="hr-HR" dirty="0" smtClean="0"/>
              <a:t>Negativni brojevi se otkriju tako da je prva težina </a:t>
            </a:r>
            <a:r>
              <a:rPr lang="hr-HR" dirty="0" smtClean="0">
                <a:solidFill>
                  <a:srgbClr val="FF0000"/>
                </a:solidFill>
              </a:rPr>
              <a:t>-128</a:t>
            </a:r>
            <a:r>
              <a:rPr lang="hr-HR" dirty="0" smtClean="0"/>
              <a:t>, a sve ostalo je po starom</a:t>
            </a:r>
          </a:p>
        </p:txBody>
      </p:sp>
      <p:graphicFrame>
        <p:nvGraphicFramePr>
          <p:cNvPr id="5" name="Tablica 4"/>
          <p:cNvGraphicFramePr>
            <a:graphicFrameLocks noGrp="1"/>
          </p:cNvGraphicFramePr>
          <p:nvPr>
            <p:extLst/>
          </p:nvPr>
        </p:nvGraphicFramePr>
        <p:xfrm>
          <a:off x="600071" y="2259313"/>
          <a:ext cx="2636905" cy="1375427"/>
        </p:xfrm>
        <a:graphic>
          <a:graphicData uri="http://schemas.openxmlformats.org/drawingml/2006/table">
            <a:tbl>
              <a:tblPr firstRow="1" bandRow="1">
                <a:tableStyleId>{5940675A-B579-460E-94D1-54222C63F5DA}</a:tableStyleId>
              </a:tblPr>
              <a:tblGrid>
                <a:gridCol w="388898">
                  <a:extLst>
                    <a:ext uri="{9D8B030D-6E8A-4147-A177-3AD203B41FA5}">
                      <a16:colId xmlns:a16="http://schemas.microsoft.com/office/drawing/2014/main" val="2805872674"/>
                    </a:ext>
                  </a:extLst>
                </a:gridCol>
                <a:gridCol w="270329">
                  <a:extLst>
                    <a:ext uri="{9D8B030D-6E8A-4147-A177-3AD203B41FA5}">
                      <a16:colId xmlns:a16="http://schemas.microsoft.com/office/drawing/2014/main" val="736426289"/>
                    </a:ext>
                  </a:extLst>
                </a:gridCol>
                <a:gridCol w="329613">
                  <a:extLst>
                    <a:ext uri="{9D8B030D-6E8A-4147-A177-3AD203B41FA5}">
                      <a16:colId xmlns:a16="http://schemas.microsoft.com/office/drawing/2014/main" val="2406536390"/>
                    </a:ext>
                  </a:extLst>
                </a:gridCol>
                <a:gridCol w="329613">
                  <a:extLst>
                    <a:ext uri="{9D8B030D-6E8A-4147-A177-3AD203B41FA5}">
                      <a16:colId xmlns:a16="http://schemas.microsoft.com/office/drawing/2014/main" val="2337546559"/>
                    </a:ext>
                  </a:extLst>
                </a:gridCol>
                <a:gridCol w="329613">
                  <a:extLst>
                    <a:ext uri="{9D8B030D-6E8A-4147-A177-3AD203B41FA5}">
                      <a16:colId xmlns:a16="http://schemas.microsoft.com/office/drawing/2014/main" val="2391336398"/>
                    </a:ext>
                  </a:extLst>
                </a:gridCol>
                <a:gridCol w="329613">
                  <a:extLst>
                    <a:ext uri="{9D8B030D-6E8A-4147-A177-3AD203B41FA5}">
                      <a16:colId xmlns:a16="http://schemas.microsoft.com/office/drawing/2014/main" val="3633746774"/>
                    </a:ext>
                  </a:extLst>
                </a:gridCol>
                <a:gridCol w="329613">
                  <a:extLst>
                    <a:ext uri="{9D8B030D-6E8A-4147-A177-3AD203B41FA5}">
                      <a16:colId xmlns:a16="http://schemas.microsoft.com/office/drawing/2014/main" val="892845379"/>
                    </a:ext>
                  </a:extLst>
                </a:gridCol>
                <a:gridCol w="329613">
                  <a:extLst>
                    <a:ext uri="{9D8B030D-6E8A-4147-A177-3AD203B41FA5}">
                      <a16:colId xmlns:a16="http://schemas.microsoft.com/office/drawing/2014/main" val="3257981571"/>
                    </a:ext>
                  </a:extLst>
                </a:gridCol>
              </a:tblGrid>
              <a:tr h="270140">
                <a:tc>
                  <a:txBody>
                    <a:bodyPr/>
                    <a:lstStyle/>
                    <a:p>
                      <a:pPr algn="ctr"/>
                      <a:r>
                        <a:rPr lang="hr-HR" sz="600" dirty="0" smtClean="0"/>
                        <a:t>-128</a:t>
                      </a:r>
                      <a:endParaRPr lang="hr-HR" sz="600" dirty="0"/>
                    </a:p>
                  </a:txBody>
                  <a:tcPr marL="68580" marR="68580" marT="34290" marB="34290" anchor="ctr">
                    <a:solidFill>
                      <a:schemeClr val="bg2"/>
                    </a:solidFill>
                  </a:tcPr>
                </a:tc>
                <a:tc>
                  <a:txBody>
                    <a:bodyPr/>
                    <a:lstStyle/>
                    <a:p>
                      <a:pPr algn="ctr"/>
                      <a:r>
                        <a:rPr lang="hr-HR" sz="600" dirty="0" smtClean="0"/>
                        <a:t>64</a:t>
                      </a:r>
                      <a:endParaRPr lang="hr-HR" sz="600" dirty="0"/>
                    </a:p>
                  </a:txBody>
                  <a:tcPr marL="68580" marR="68580" marT="34290" marB="34290" anchor="ctr"/>
                </a:tc>
                <a:tc>
                  <a:txBody>
                    <a:bodyPr/>
                    <a:lstStyle/>
                    <a:p>
                      <a:pPr algn="ctr"/>
                      <a:r>
                        <a:rPr lang="hr-HR" sz="600" dirty="0" smtClean="0"/>
                        <a:t>32</a:t>
                      </a:r>
                      <a:endParaRPr lang="hr-HR" sz="600" dirty="0"/>
                    </a:p>
                  </a:txBody>
                  <a:tcPr marL="68580" marR="68580" marT="34290" marB="34290" anchor="ctr"/>
                </a:tc>
                <a:tc>
                  <a:txBody>
                    <a:bodyPr/>
                    <a:lstStyle/>
                    <a:p>
                      <a:pPr algn="ctr"/>
                      <a:r>
                        <a:rPr lang="hr-HR" sz="600" dirty="0" smtClean="0"/>
                        <a:t>16</a:t>
                      </a:r>
                      <a:endParaRPr lang="hr-HR" sz="600" dirty="0"/>
                    </a:p>
                  </a:txBody>
                  <a:tcPr marL="68580" marR="68580" marT="34290" marB="34290" anchor="ctr"/>
                </a:tc>
                <a:tc>
                  <a:txBody>
                    <a:bodyPr/>
                    <a:lstStyle/>
                    <a:p>
                      <a:pPr algn="ctr"/>
                      <a:r>
                        <a:rPr lang="hr-HR" sz="600" dirty="0" smtClean="0"/>
                        <a:t>8</a:t>
                      </a:r>
                      <a:endParaRPr lang="hr-HR" sz="600" dirty="0"/>
                    </a:p>
                  </a:txBody>
                  <a:tcPr marL="68580" marR="68580" marT="34290" marB="34290" anchor="ctr"/>
                </a:tc>
                <a:tc>
                  <a:txBody>
                    <a:bodyPr/>
                    <a:lstStyle/>
                    <a:p>
                      <a:pPr algn="ctr"/>
                      <a:r>
                        <a:rPr lang="hr-HR" sz="600" dirty="0" smtClean="0"/>
                        <a:t>4</a:t>
                      </a:r>
                      <a:endParaRPr lang="hr-HR" sz="600" dirty="0"/>
                    </a:p>
                  </a:txBody>
                  <a:tcPr marL="68580" marR="68580" marT="34290" marB="34290" anchor="ctr"/>
                </a:tc>
                <a:tc>
                  <a:txBody>
                    <a:bodyPr/>
                    <a:lstStyle/>
                    <a:p>
                      <a:pPr algn="ctr"/>
                      <a:r>
                        <a:rPr lang="hr-HR" sz="600" dirty="0" smtClean="0"/>
                        <a:t>2</a:t>
                      </a:r>
                      <a:endParaRPr lang="hr-HR" sz="600" dirty="0"/>
                    </a:p>
                  </a:txBody>
                  <a:tcPr marL="68580" marR="68580" marT="34290" marB="34290" anchor="ctr"/>
                </a:tc>
                <a:tc>
                  <a:txBody>
                    <a:bodyPr/>
                    <a:lstStyle/>
                    <a:p>
                      <a:pPr algn="ctr"/>
                      <a:r>
                        <a:rPr lang="hr-HR" sz="600" dirty="0" smtClean="0"/>
                        <a:t>1</a:t>
                      </a:r>
                      <a:endParaRPr lang="hr-HR" sz="600" dirty="0"/>
                    </a:p>
                  </a:txBody>
                  <a:tcPr marL="68580" marR="68580" marT="34290" marB="34290" anchor="ctr"/>
                </a:tc>
                <a:extLst>
                  <a:ext uri="{0D108BD9-81ED-4DB2-BD59-A6C34878D82A}">
                    <a16:rowId xmlns:a16="http://schemas.microsoft.com/office/drawing/2014/main" val="4277390018"/>
                  </a:ext>
                </a:extLst>
              </a:tr>
              <a:tr h="344099">
                <a:tc>
                  <a:txBody>
                    <a:bodyPr/>
                    <a:lstStyle/>
                    <a:p>
                      <a:pPr algn="ctr"/>
                      <a:r>
                        <a:rPr lang="hr-HR" sz="1200" dirty="0" smtClean="0"/>
                        <a:t>0</a:t>
                      </a:r>
                      <a:endParaRPr lang="hr-HR" sz="1200" dirty="0"/>
                    </a:p>
                  </a:txBody>
                  <a:tcPr marL="68580" marR="68580" marT="34290" marB="34290" anchor="ctr">
                    <a:solidFill>
                      <a:schemeClr val="bg2"/>
                    </a:solidFill>
                  </a:tcPr>
                </a:tc>
                <a:tc>
                  <a:txBody>
                    <a:bodyPr/>
                    <a:lstStyle/>
                    <a:p>
                      <a:pPr algn="ctr"/>
                      <a:r>
                        <a:rPr lang="hr-HR" sz="1200" dirty="0" smtClean="0"/>
                        <a:t>1</a:t>
                      </a:r>
                      <a:endParaRPr lang="hr-HR" sz="1200" dirty="0"/>
                    </a:p>
                  </a:txBody>
                  <a:tcPr marL="68580" marR="68580" marT="34290" marB="34290" anchor="ctr"/>
                </a:tc>
                <a:tc>
                  <a:txBody>
                    <a:bodyPr/>
                    <a:lstStyle/>
                    <a:p>
                      <a:pPr algn="ctr"/>
                      <a:r>
                        <a:rPr lang="hr-HR" sz="1200" dirty="0" smtClean="0"/>
                        <a:t>0</a:t>
                      </a:r>
                      <a:endParaRPr lang="hr-HR" sz="1200" dirty="0"/>
                    </a:p>
                  </a:txBody>
                  <a:tcPr marL="68580" marR="68580" marT="34290" marB="34290" anchor="ctr"/>
                </a:tc>
                <a:tc>
                  <a:txBody>
                    <a:bodyPr/>
                    <a:lstStyle/>
                    <a:p>
                      <a:pPr algn="ctr"/>
                      <a:r>
                        <a:rPr lang="hr-HR" sz="1200" dirty="0" smtClean="0"/>
                        <a:t>1</a:t>
                      </a:r>
                      <a:endParaRPr lang="hr-HR" sz="1200" dirty="0"/>
                    </a:p>
                  </a:txBody>
                  <a:tcPr marL="68580" marR="68580" marT="34290" marB="34290" anchor="ctr"/>
                </a:tc>
                <a:tc>
                  <a:txBody>
                    <a:bodyPr/>
                    <a:lstStyle/>
                    <a:p>
                      <a:pPr algn="ctr"/>
                      <a:r>
                        <a:rPr lang="hr-HR" sz="1200" dirty="0" smtClean="0"/>
                        <a:t>1</a:t>
                      </a:r>
                      <a:endParaRPr lang="hr-HR" sz="1200" dirty="0"/>
                    </a:p>
                  </a:txBody>
                  <a:tcPr marL="68580" marR="68580" marT="34290" marB="34290" anchor="ctr"/>
                </a:tc>
                <a:tc>
                  <a:txBody>
                    <a:bodyPr/>
                    <a:lstStyle/>
                    <a:p>
                      <a:pPr algn="ctr"/>
                      <a:r>
                        <a:rPr lang="hr-HR" sz="1200" dirty="0" smtClean="0"/>
                        <a:t>1</a:t>
                      </a:r>
                      <a:endParaRPr lang="hr-HR" sz="1200" dirty="0"/>
                    </a:p>
                  </a:txBody>
                  <a:tcPr marL="68580" marR="68580" marT="34290" marB="34290" anchor="ctr"/>
                </a:tc>
                <a:tc>
                  <a:txBody>
                    <a:bodyPr/>
                    <a:lstStyle/>
                    <a:p>
                      <a:pPr algn="ctr"/>
                      <a:r>
                        <a:rPr lang="hr-HR" sz="1200" dirty="0" smtClean="0"/>
                        <a:t>1</a:t>
                      </a:r>
                      <a:endParaRPr lang="hr-HR" sz="1200" dirty="0"/>
                    </a:p>
                  </a:txBody>
                  <a:tcPr marL="68580" marR="68580" marT="34290" marB="34290" anchor="ctr"/>
                </a:tc>
                <a:tc>
                  <a:txBody>
                    <a:bodyPr/>
                    <a:lstStyle/>
                    <a:p>
                      <a:pPr algn="ctr"/>
                      <a:r>
                        <a:rPr lang="hr-HR" sz="1200" dirty="0" smtClean="0"/>
                        <a:t>1</a:t>
                      </a:r>
                      <a:endParaRPr lang="hr-HR" sz="1200" dirty="0"/>
                    </a:p>
                  </a:txBody>
                  <a:tcPr marL="68580" marR="68580" marT="34290" marB="34290" anchor="ctr"/>
                </a:tc>
                <a:extLst>
                  <a:ext uri="{0D108BD9-81ED-4DB2-BD59-A6C34878D82A}">
                    <a16:rowId xmlns:a16="http://schemas.microsoft.com/office/drawing/2014/main" val="3371166278"/>
                  </a:ext>
                </a:extLst>
              </a:tr>
              <a:tr h="380594">
                <a:tc>
                  <a:txBody>
                    <a:bodyPr/>
                    <a:lstStyle/>
                    <a:p>
                      <a:pPr algn="ctr"/>
                      <a:r>
                        <a:rPr lang="hr-HR" sz="1200" dirty="0" smtClean="0"/>
                        <a:t>1</a:t>
                      </a:r>
                      <a:endParaRPr lang="hr-HR" sz="1200" dirty="0"/>
                    </a:p>
                  </a:txBody>
                  <a:tcPr marL="68580" marR="68580" marT="34290" marB="34290" anchor="ctr">
                    <a:solidFill>
                      <a:schemeClr val="bg2"/>
                    </a:solidFill>
                  </a:tcPr>
                </a:tc>
                <a:tc>
                  <a:txBody>
                    <a:bodyPr/>
                    <a:lstStyle/>
                    <a:p>
                      <a:pPr algn="ctr"/>
                      <a:r>
                        <a:rPr lang="hr-HR" sz="1200" dirty="0" smtClean="0"/>
                        <a:t>0</a:t>
                      </a:r>
                      <a:endParaRPr lang="hr-HR" sz="1200" dirty="0"/>
                    </a:p>
                  </a:txBody>
                  <a:tcPr marL="68580" marR="68580" marT="34290" marB="34290" anchor="ctr"/>
                </a:tc>
                <a:tc>
                  <a:txBody>
                    <a:bodyPr/>
                    <a:lstStyle/>
                    <a:p>
                      <a:pPr algn="ctr"/>
                      <a:r>
                        <a:rPr lang="hr-HR" sz="1200" dirty="0" smtClean="0"/>
                        <a:t>1</a:t>
                      </a:r>
                      <a:endParaRPr lang="hr-HR" sz="1200" dirty="0"/>
                    </a:p>
                  </a:txBody>
                  <a:tcPr marL="68580" marR="68580" marT="34290" marB="34290" anchor="ctr"/>
                </a:tc>
                <a:tc>
                  <a:txBody>
                    <a:bodyPr/>
                    <a:lstStyle/>
                    <a:p>
                      <a:pPr algn="ctr"/>
                      <a:r>
                        <a:rPr lang="hr-HR" sz="1200" dirty="0" smtClean="0"/>
                        <a:t>0</a:t>
                      </a:r>
                      <a:endParaRPr lang="hr-HR" sz="1200" dirty="0"/>
                    </a:p>
                  </a:txBody>
                  <a:tcPr marL="68580" marR="68580" marT="34290" marB="34290" anchor="ctr"/>
                </a:tc>
                <a:tc>
                  <a:txBody>
                    <a:bodyPr/>
                    <a:lstStyle/>
                    <a:p>
                      <a:pPr algn="ctr"/>
                      <a:r>
                        <a:rPr lang="hr-HR" sz="1200" dirty="0" smtClean="0"/>
                        <a:t>1</a:t>
                      </a:r>
                      <a:endParaRPr lang="hr-HR" sz="1200" dirty="0"/>
                    </a:p>
                  </a:txBody>
                  <a:tcPr marL="68580" marR="68580" marT="34290" marB="34290" anchor="ctr"/>
                </a:tc>
                <a:tc>
                  <a:txBody>
                    <a:bodyPr/>
                    <a:lstStyle/>
                    <a:p>
                      <a:pPr algn="ctr"/>
                      <a:r>
                        <a:rPr lang="hr-HR" sz="1200" dirty="0" smtClean="0"/>
                        <a:t>1</a:t>
                      </a:r>
                      <a:endParaRPr lang="hr-HR" sz="1200" dirty="0"/>
                    </a:p>
                  </a:txBody>
                  <a:tcPr marL="68580" marR="68580" marT="34290" marB="34290" anchor="ctr"/>
                </a:tc>
                <a:tc>
                  <a:txBody>
                    <a:bodyPr/>
                    <a:lstStyle/>
                    <a:p>
                      <a:pPr algn="ctr"/>
                      <a:r>
                        <a:rPr lang="hr-HR" sz="1200" dirty="0" smtClean="0"/>
                        <a:t>0</a:t>
                      </a:r>
                      <a:endParaRPr lang="hr-HR" sz="1200" dirty="0"/>
                    </a:p>
                  </a:txBody>
                  <a:tcPr marL="68580" marR="68580" marT="34290" marB="34290" anchor="ctr"/>
                </a:tc>
                <a:tc>
                  <a:txBody>
                    <a:bodyPr/>
                    <a:lstStyle/>
                    <a:p>
                      <a:pPr algn="ctr"/>
                      <a:r>
                        <a:rPr lang="hr-HR" sz="1200" dirty="0" smtClean="0"/>
                        <a:t>1</a:t>
                      </a:r>
                      <a:endParaRPr lang="hr-HR" sz="1200" dirty="0"/>
                    </a:p>
                  </a:txBody>
                  <a:tcPr marL="68580" marR="68580" marT="34290" marB="34290" anchor="ctr"/>
                </a:tc>
                <a:extLst>
                  <a:ext uri="{0D108BD9-81ED-4DB2-BD59-A6C34878D82A}">
                    <a16:rowId xmlns:a16="http://schemas.microsoft.com/office/drawing/2014/main" val="1254478627"/>
                  </a:ext>
                </a:extLst>
              </a:tr>
              <a:tr h="380594">
                <a:tc>
                  <a:txBody>
                    <a:bodyPr/>
                    <a:lstStyle/>
                    <a:p>
                      <a:pPr algn="ctr"/>
                      <a:r>
                        <a:rPr lang="hr-HR" sz="1200" dirty="0" smtClean="0"/>
                        <a:t>1</a:t>
                      </a:r>
                      <a:endParaRPr lang="hr-HR" sz="1200" dirty="0"/>
                    </a:p>
                  </a:txBody>
                  <a:tcPr marL="68580" marR="68580" marT="34290" marB="34290" anchor="ctr">
                    <a:solidFill>
                      <a:schemeClr val="bg2"/>
                    </a:solidFill>
                  </a:tcPr>
                </a:tc>
                <a:tc>
                  <a:txBody>
                    <a:bodyPr/>
                    <a:lstStyle/>
                    <a:p>
                      <a:pPr algn="ctr"/>
                      <a:r>
                        <a:rPr lang="hr-HR" sz="1200" dirty="0" smtClean="0"/>
                        <a:t>1</a:t>
                      </a:r>
                      <a:endParaRPr lang="hr-HR" sz="1200" dirty="0"/>
                    </a:p>
                  </a:txBody>
                  <a:tcPr marL="68580" marR="68580" marT="34290" marB="34290" anchor="ctr"/>
                </a:tc>
                <a:tc>
                  <a:txBody>
                    <a:bodyPr/>
                    <a:lstStyle/>
                    <a:p>
                      <a:pPr algn="ctr"/>
                      <a:r>
                        <a:rPr lang="hr-HR" sz="1200" dirty="0" smtClean="0"/>
                        <a:t>0</a:t>
                      </a:r>
                      <a:endParaRPr lang="hr-HR" sz="1200" dirty="0"/>
                    </a:p>
                  </a:txBody>
                  <a:tcPr marL="68580" marR="68580" marT="34290" marB="34290" anchor="ctr"/>
                </a:tc>
                <a:tc>
                  <a:txBody>
                    <a:bodyPr/>
                    <a:lstStyle/>
                    <a:p>
                      <a:pPr algn="ctr"/>
                      <a:r>
                        <a:rPr lang="hr-HR" sz="1200" dirty="0" smtClean="0"/>
                        <a:t>0</a:t>
                      </a:r>
                      <a:endParaRPr lang="hr-HR" sz="1200" dirty="0"/>
                    </a:p>
                  </a:txBody>
                  <a:tcPr marL="68580" marR="68580" marT="34290" marB="34290" anchor="ctr"/>
                </a:tc>
                <a:tc>
                  <a:txBody>
                    <a:bodyPr/>
                    <a:lstStyle/>
                    <a:p>
                      <a:pPr algn="ctr"/>
                      <a:r>
                        <a:rPr lang="hr-HR" sz="1200" dirty="0" smtClean="0"/>
                        <a:t>0</a:t>
                      </a:r>
                      <a:endParaRPr lang="hr-HR" sz="1200" dirty="0"/>
                    </a:p>
                  </a:txBody>
                  <a:tcPr marL="68580" marR="68580" marT="34290" marB="34290" anchor="ctr"/>
                </a:tc>
                <a:tc>
                  <a:txBody>
                    <a:bodyPr/>
                    <a:lstStyle/>
                    <a:p>
                      <a:pPr algn="ctr"/>
                      <a:r>
                        <a:rPr lang="hr-HR" sz="1200" dirty="0" smtClean="0"/>
                        <a:t>1</a:t>
                      </a:r>
                      <a:endParaRPr lang="hr-HR" sz="1200" dirty="0"/>
                    </a:p>
                  </a:txBody>
                  <a:tcPr marL="68580" marR="68580" marT="34290" marB="34290" anchor="ctr"/>
                </a:tc>
                <a:tc>
                  <a:txBody>
                    <a:bodyPr/>
                    <a:lstStyle/>
                    <a:p>
                      <a:pPr algn="ctr"/>
                      <a:r>
                        <a:rPr lang="hr-HR" sz="1200" dirty="0" smtClean="0"/>
                        <a:t>1</a:t>
                      </a:r>
                      <a:endParaRPr lang="hr-HR" sz="1200" dirty="0"/>
                    </a:p>
                  </a:txBody>
                  <a:tcPr marL="68580" marR="68580" marT="34290" marB="34290" anchor="ctr"/>
                </a:tc>
                <a:tc>
                  <a:txBody>
                    <a:bodyPr/>
                    <a:lstStyle/>
                    <a:p>
                      <a:pPr algn="ctr"/>
                      <a:r>
                        <a:rPr lang="hr-HR" sz="1200" dirty="0" smtClean="0"/>
                        <a:t>1</a:t>
                      </a:r>
                      <a:endParaRPr lang="hr-HR" sz="1200" dirty="0"/>
                    </a:p>
                  </a:txBody>
                  <a:tcPr marL="68580" marR="68580" marT="34290" marB="34290" anchor="ctr"/>
                </a:tc>
                <a:extLst>
                  <a:ext uri="{0D108BD9-81ED-4DB2-BD59-A6C34878D82A}">
                    <a16:rowId xmlns:a16="http://schemas.microsoft.com/office/drawing/2014/main" val="1174845360"/>
                  </a:ext>
                </a:extLst>
              </a:tr>
            </a:tbl>
          </a:graphicData>
        </a:graphic>
      </p:graphicFrame>
      <p:graphicFrame>
        <p:nvGraphicFramePr>
          <p:cNvPr id="6" name="Tablica 5"/>
          <p:cNvGraphicFramePr>
            <a:graphicFrameLocks noGrp="1"/>
          </p:cNvGraphicFramePr>
          <p:nvPr>
            <p:extLst/>
          </p:nvPr>
        </p:nvGraphicFramePr>
        <p:xfrm>
          <a:off x="3456742" y="2543165"/>
          <a:ext cx="3956756" cy="1091574"/>
        </p:xfrm>
        <a:graphic>
          <a:graphicData uri="http://schemas.openxmlformats.org/drawingml/2006/table">
            <a:tbl>
              <a:tblPr firstRow="1" bandRow="1">
                <a:tableStyleId>{5940675A-B579-460E-94D1-54222C63F5DA}</a:tableStyleId>
              </a:tblPr>
              <a:tblGrid>
                <a:gridCol w="3956756">
                  <a:extLst>
                    <a:ext uri="{9D8B030D-6E8A-4147-A177-3AD203B41FA5}">
                      <a16:colId xmlns:a16="http://schemas.microsoft.com/office/drawing/2014/main" val="2805872674"/>
                    </a:ext>
                  </a:extLst>
                </a:gridCol>
              </a:tblGrid>
              <a:tr h="339830">
                <a:tc>
                  <a:txBody>
                    <a:bodyPr/>
                    <a:lstStyle/>
                    <a:p>
                      <a:pPr algn="ctr"/>
                      <a:r>
                        <a:rPr lang="hr-HR" sz="1200" dirty="0" smtClean="0"/>
                        <a:t>64+16+8+4+2+1= 95</a:t>
                      </a:r>
                      <a:endParaRPr lang="hr-HR" sz="1200" dirty="0"/>
                    </a:p>
                  </a:txBody>
                  <a:tcPr marL="68580" marR="68580" marT="34290" marB="34290" anchor="ctr">
                    <a:solidFill>
                      <a:schemeClr val="bg1"/>
                    </a:solidFill>
                  </a:tcPr>
                </a:tc>
                <a:extLst>
                  <a:ext uri="{0D108BD9-81ED-4DB2-BD59-A6C34878D82A}">
                    <a16:rowId xmlns:a16="http://schemas.microsoft.com/office/drawing/2014/main" val="3371166278"/>
                  </a:ext>
                </a:extLst>
              </a:tr>
              <a:tr h="375872">
                <a:tc>
                  <a:txBody>
                    <a:bodyPr/>
                    <a:lstStyle/>
                    <a:p>
                      <a:pPr algn="ctr"/>
                      <a:r>
                        <a:rPr lang="hr-HR" sz="1200" dirty="0" smtClean="0"/>
                        <a:t>-128+32+8+4+1=  -83</a:t>
                      </a:r>
                      <a:endParaRPr lang="hr-HR" sz="1200" dirty="0"/>
                    </a:p>
                  </a:txBody>
                  <a:tcPr marL="68580" marR="68580" marT="34290" marB="34290" anchor="ctr">
                    <a:solidFill>
                      <a:schemeClr val="bg1"/>
                    </a:solidFill>
                  </a:tcPr>
                </a:tc>
                <a:extLst>
                  <a:ext uri="{0D108BD9-81ED-4DB2-BD59-A6C34878D82A}">
                    <a16:rowId xmlns:a16="http://schemas.microsoft.com/office/drawing/2014/main" val="1254478627"/>
                  </a:ext>
                </a:extLst>
              </a:tr>
              <a:tr h="375872">
                <a:tc>
                  <a:txBody>
                    <a:bodyPr/>
                    <a:lstStyle/>
                    <a:p>
                      <a:pPr algn="ctr"/>
                      <a:r>
                        <a:rPr lang="hr-HR" sz="1200" dirty="0" smtClean="0"/>
                        <a:t>-128+64+4+2+1=  -57</a:t>
                      </a:r>
                      <a:endParaRPr lang="hr-HR" sz="1200" dirty="0"/>
                    </a:p>
                  </a:txBody>
                  <a:tcPr marL="68580" marR="68580" marT="34290" marB="34290" anchor="ctr">
                    <a:solidFill>
                      <a:schemeClr val="bg1"/>
                    </a:solidFill>
                  </a:tcPr>
                </a:tc>
                <a:extLst>
                  <a:ext uri="{0D108BD9-81ED-4DB2-BD59-A6C34878D82A}">
                    <a16:rowId xmlns:a16="http://schemas.microsoft.com/office/drawing/2014/main" val="1174845360"/>
                  </a:ext>
                </a:extLst>
              </a:tr>
            </a:tbl>
          </a:graphicData>
        </a:graphic>
      </p:graphicFrame>
    </p:spTree>
    <p:extLst>
      <p:ext uri="{BB962C8B-B14F-4D97-AF65-F5344CB8AC3E}">
        <p14:creationId xmlns:p14="http://schemas.microsoft.com/office/powerpoint/2010/main" val="6616170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idx="1"/>
          </p:nvPr>
        </p:nvSpPr>
        <p:spPr>
          <a:xfrm>
            <a:off x="485800" y="548680"/>
            <a:ext cx="8229600" cy="6172795"/>
          </a:xfrm>
        </p:spPr>
        <p:txBody>
          <a:bodyPr>
            <a:normAutofit/>
          </a:bodyPr>
          <a:lstStyle/>
          <a:p>
            <a:pPr>
              <a:buNone/>
            </a:pPr>
            <a:r>
              <a:rPr lang="hr-HR" dirty="0"/>
              <a:t>Zadatak 3: koji broj je upamćen u 8 bitnom registru </a:t>
            </a:r>
            <a:r>
              <a:rPr lang="hr-HR" dirty="0" smtClean="0"/>
              <a:t>ako </a:t>
            </a:r>
            <a:r>
              <a:rPr lang="hr-HR" dirty="0"/>
              <a:t>je sadržaj    registra         </a:t>
            </a:r>
            <a:br>
              <a:rPr lang="hr-HR" dirty="0"/>
            </a:br>
            <a:r>
              <a:rPr lang="hr-HR" dirty="0"/>
              <a:t>                    10010011</a:t>
            </a:r>
          </a:p>
          <a:p>
            <a:pPr>
              <a:buNone/>
            </a:pPr>
            <a:endParaRPr lang="hr-HR" dirty="0" smtClean="0">
              <a:solidFill>
                <a:srgbClr val="FF0000"/>
              </a:solidFill>
            </a:endParaRPr>
          </a:p>
          <a:p>
            <a:pPr>
              <a:buNone/>
            </a:pPr>
            <a:r>
              <a:rPr lang="hr-HR" dirty="0" smtClean="0"/>
              <a:t>RJEŠENJE</a:t>
            </a:r>
            <a:r>
              <a:rPr lang="hr-HR" dirty="0"/>
              <a:t>:  10010011= </a:t>
            </a:r>
            <a:r>
              <a:rPr lang="hr-HR" dirty="0" smtClean="0"/>
              <a:t>-</a:t>
            </a:r>
            <a:r>
              <a:rPr lang="hr-HR" dirty="0"/>
              <a:t>128+16+2+1=-109</a:t>
            </a:r>
          </a:p>
          <a:p>
            <a:endParaRPr lang="hr-HR" dirty="0"/>
          </a:p>
        </p:txBody>
      </p:sp>
      <p:sp>
        <p:nvSpPr>
          <p:cNvPr id="4" name="Rezervirano mjesto broja slajda 3"/>
          <p:cNvSpPr>
            <a:spLocks noGrp="1"/>
          </p:cNvSpPr>
          <p:nvPr>
            <p:ph type="sldNum" sz="quarter" idx="12"/>
          </p:nvPr>
        </p:nvSpPr>
        <p:spPr/>
        <p:txBody>
          <a:bodyPr/>
          <a:lstStyle/>
          <a:p>
            <a:pPr>
              <a:defRPr/>
            </a:pPr>
            <a:fld id="{3FFC963F-55BC-4442-AEC5-EEBAC78D97A4}" type="slidenum">
              <a:rPr lang="hr-HR" smtClean="0"/>
              <a:pPr>
                <a:defRPr/>
              </a:pPr>
              <a:t>12</a:t>
            </a:fld>
            <a:endParaRPr lang="hr-HR"/>
          </a:p>
        </p:txBody>
      </p:sp>
      <p:graphicFrame>
        <p:nvGraphicFramePr>
          <p:cNvPr id="2" name="Tablica 1"/>
          <p:cNvGraphicFramePr>
            <a:graphicFrameLocks noGrp="1"/>
          </p:cNvGraphicFramePr>
          <p:nvPr>
            <p:extLst>
              <p:ext uri="{D42A27DB-BD31-4B8C-83A1-F6EECF244321}">
                <p14:modId xmlns:p14="http://schemas.microsoft.com/office/powerpoint/2010/main" val="2040460723"/>
              </p:ext>
            </p:extLst>
          </p:nvPr>
        </p:nvGraphicFramePr>
        <p:xfrm>
          <a:off x="899592" y="4365104"/>
          <a:ext cx="6096000" cy="828040"/>
        </p:xfrm>
        <a:graphic>
          <a:graphicData uri="http://schemas.openxmlformats.org/drawingml/2006/table">
            <a:tbl>
              <a:tblPr firstRow="1" bandRow="1">
                <a:tableStyleId>{5940675A-B579-460E-94D1-54222C63F5DA}</a:tableStyleId>
              </a:tblPr>
              <a:tblGrid>
                <a:gridCol w="762000">
                  <a:extLst>
                    <a:ext uri="{9D8B030D-6E8A-4147-A177-3AD203B41FA5}">
                      <a16:colId xmlns:a16="http://schemas.microsoft.com/office/drawing/2014/main" val="3563945403"/>
                    </a:ext>
                  </a:extLst>
                </a:gridCol>
                <a:gridCol w="762000">
                  <a:extLst>
                    <a:ext uri="{9D8B030D-6E8A-4147-A177-3AD203B41FA5}">
                      <a16:colId xmlns:a16="http://schemas.microsoft.com/office/drawing/2014/main" val="2517159850"/>
                    </a:ext>
                  </a:extLst>
                </a:gridCol>
                <a:gridCol w="762000">
                  <a:extLst>
                    <a:ext uri="{9D8B030D-6E8A-4147-A177-3AD203B41FA5}">
                      <a16:colId xmlns:a16="http://schemas.microsoft.com/office/drawing/2014/main" val="2481359550"/>
                    </a:ext>
                  </a:extLst>
                </a:gridCol>
                <a:gridCol w="762000">
                  <a:extLst>
                    <a:ext uri="{9D8B030D-6E8A-4147-A177-3AD203B41FA5}">
                      <a16:colId xmlns:a16="http://schemas.microsoft.com/office/drawing/2014/main" val="2344865107"/>
                    </a:ext>
                  </a:extLst>
                </a:gridCol>
                <a:gridCol w="762000">
                  <a:extLst>
                    <a:ext uri="{9D8B030D-6E8A-4147-A177-3AD203B41FA5}">
                      <a16:colId xmlns:a16="http://schemas.microsoft.com/office/drawing/2014/main" val="2004496701"/>
                    </a:ext>
                  </a:extLst>
                </a:gridCol>
                <a:gridCol w="762000">
                  <a:extLst>
                    <a:ext uri="{9D8B030D-6E8A-4147-A177-3AD203B41FA5}">
                      <a16:colId xmlns:a16="http://schemas.microsoft.com/office/drawing/2014/main" val="3246232764"/>
                    </a:ext>
                  </a:extLst>
                </a:gridCol>
                <a:gridCol w="762000">
                  <a:extLst>
                    <a:ext uri="{9D8B030D-6E8A-4147-A177-3AD203B41FA5}">
                      <a16:colId xmlns:a16="http://schemas.microsoft.com/office/drawing/2014/main" val="362055691"/>
                    </a:ext>
                  </a:extLst>
                </a:gridCol>
                <a:gridCol w="762000">
                  <a:extLst>
                    <a:ext uri="{9D8B030D-6E8A-4147-A177-3AD203B41FA5}">
                      <a16:colId xmlns:a16="http://schemas.microsoft.com/office/drawing/2014/main" val="1853288439"/>
                    </a:ext>
                  </a:extLst>
                </a:gridCol>
              </a:tblGrid>
              <a:tr h="370840">
                <a:tc>
                  <a:txBody>
                    <a:bodyPr/>
                    <a:lstStyle/>
                    <a:p>
                      <a:pPr algn="ctr"/>
                      <a:r>
                        <a:rPr lang="hr-HR" b="1" dirty="0" smtClean="0">
                          <a:solidFill>
                            <a:srgbClr val="006CAE"/>
                          </a:solidFill>
                        </a:rPr>
                        <a:t>-128</a:t>
                      </a:r>
                      <a:endParaRPr lang="hr-HR" b="1" dirty="0">
                        <a:solidFill>
                          <a:srgbClr val="006CAE"/>
                        </a:solidFill>
                      </a:endParaRPr>
                    </a:p>
                  </a:txBody>
                  <a:tcPr/>
                </a:tc>
                <a:tc>
                  <a:txBody>
                    <a:bodyPr/>
                    <a:lstStyle/>
                    <a:p>
                      <a:pPr algn="ctr"/>
                      <a:r>
                        <a:rPr lang="hr-HR" b="1" dirty="0" smtClean="0">
                          <a:solidFill>
                            <a:srgbClr val="006CAE"/>
                          </a:solidFill>
                        </a:rPr>
                        <a:t>64</a:t>
                      </a:r>
                      <a:endParaRPr lang="hr-HR" b="1" dirty="0">
                        <a:solidFill>
                          <a:srgbClr val="006CAE"/>
                        </a:solidFill>
                      </a:endParaRPr>
                    </a:p>
                  </a:txBody>
                  <a:tcPr/>
                </a:tc>
                <a:tc>
                  <a:txBody>
                    <a:bodyPr/>
                    <a:lstStyle/>
                    <a:p>
                      <a:pPr algn="ctr"/>
                      <a:r>
                        <a:rPr lang="hr-HR" b="1" dirty="0" smtClean="0">
                          <a:solidFill>
                            <a:srgbClr val="006CAE"/>
                          </a:solidFill>
                        </a:rPr>
                        <a:t>32</a:t>
                      </a:r>
                      <a:endParaRPr lang="hr-HR" b="1" dirty="0">
                        <a:solidFill>
                          <a:srgbClr val="006CAE"/>
                        </a:solidFill>
                      </a:endParaRPr>
                    </a:p>
                  </a:txBody>
                  <a:tcPr/>
                </a:tc>
                <a:tc>
                  <a:txBody>
                    <a:bodyPr/>
                    <a:lstStyle/>
                    <a:p>
                      <a:pPr algn="ctr"/>
                      <a:r>
                        <a:rPr lang="hr-HR" b="1" dirty="0" smtClean="0">
                          <a:solidFill>
                            <a:srgbClr val="006CAE"/>
                          </a:solidFill>
                        </a:rPr>
                        <a:t>16</a:t>
                      </a:r>
                      <a:endParaRPr lang="hr-HR" b="1" dirty="0">
                        <a:solidFill>
                          <a:srgbClr val="006CAE"/>
                        </a:solidFill>
                      </a:endParaRPr>
                    </a:p>
                  </a:txBody>
                  <a:tcPr/>
                </a:tc>
                <a:tc>
                  <a:txBody>
                    <a:bodyPr/>
                    <a:lstStyle/>
                    <a:p>
                      <a:pPr algn="ctr"/>
                      <a:r>
                        <a:rPr lang="hr-HR" b="1" dirty="0" smtClean="0">
                          <a:solidFill>
                            <a:srgbClr val="006CAE"/>
                          </a:solidFill>
                        </a:rPr>
                        <a:t>8</a:t>
                      </a:r>
                      <a:endParaRPr lang="hr-HR" b="1" dirty="0">
                        <a:solidFill>
                          <a:srgbClr val="006CAE"/>
                        </a:solidFill>
                      </a:endParaRPr>
                    </a:p>
                  </a:txBody>
                  <a:tcPr/>
                </a:tc>
                <a:tc>
                  <a:txBody>
                    <a:bodyPr/>
                    <a:lstStyle/>
                    <a:p>
                      <a:pPr algn="ctr"/>
                      <a:r>
                        <a:rPr lang="hr-HR" b="1" dirty="0" smtClean="0">
                          <a:solidFill>
                            <a:srgbClr val="006CAE"/>
                          </a:solidFill>
                        </a:rPr>
                        <a:t>4</a:t>
                      </a:r>
                      <a:endParaRPr lang="hr-HR" b="1" dirty="0">
                        <a:solidFill>
                          <a:srgbClr val="006CAE"/>
                        </a:solidFill>
                      </a:endParaRPr>
                    </a:p>
                  </a:txBody>
                  <a:tcPr/>
                </a:tc>
                <a:tc>
                  <a:txBody>
                    <a:bodyPr/>
                    <a:lstStyle/>
                    <a:p>
                      <a:pPr algn="ctr"/>
                      <a:r>
                        <a:rPr lang="hr-HR" b="1" dirty="0" smtClean="0">
                          <a:solidFill>
                            <a:srgbClr val="006CAE"/>
                          </a:solidFill>
                        </a:rPr>
                        <a:t>2</a:t>
                      </a:r>
                      <a:endParaRPr lang="hr-HR" b="1" dirty="0">
                        <a:solidFill>
                          <a:srgbClr val="006CAE"/>
                        </a:solidFill>
                      </a:endParaRPr>
                    </a:p>
                  </a:txBody>
                  <a:tcPr/>
                </a:tc>
                <a:tc>
                  <a:txBody>
                    <a:bodyPr/>
                    <a:lstStyle/>
                    <a:p>
                      <a:pPr algn="ctr"/>
                      <a:r>
                        <a:rPr lang="hr-HR" b="1" dirty="0" smtClean="0">
                          <a:solidFill>
                            <a:srgbClr val="006CAE"/>
                          </a:solidFill>
                        </a:rPr>
                        <a:t>1</a:t>
                      </a:r>
                      <a:endParaRPr lang="hr-HR" b="1" dirty="0">
                        <a:solidFill>
                          <a:srgbClr val="006CAE"/>
                        </a:solidFill>
                      </a:endParaRPr>
                    </a:p>
                  </a:txBody>
                  <a:tcPr/>
                </a:tc>
                <a:extLst>
                  <a:ext uri="{0D108BD9-81ED-4DB2-BD59-A6C34878D82A}">
                    <a16:rowId xmlns:a16="http://schemas.microsoft.com/office/drawing/2014/main" val="2102903542"/>
                  </a:ext>
                </a:extLst>
              </a:tr>
              <a:tr h="370840">
                <a:tc>
                  <a:txBody>
                    <a:bodyPr/>
                    <a:lstStyle/>
                    <a:p>
                      <a:pPr algn="ctr"/>
                      <a:r>
                        <a:rPr lang="hr-HR" sz="2400" b="1" dirty="0" smtClean="0"/>
                        <a:t>1</a:t>
                      </a:r>
                      <a:endParaRPr lang="hr-HR" sz="2400" b="1" dirty="0"/>
                    </a:p>
                  </a:txBody>
                  <a:tcPr/>
                </a:tc>
                <a:tc>
                  <a:txBody>
                    <a:bodyPr/>
                    <a:lstStyle/>
                    <a:p>
                      <a:pPr algn="ctr"/>
                      <a:r>
                        <a:rPr lang="hr-HR" sz="2400" b="1" dirty="0" smtClean="0"/>
                        <a:t>0</a:t>
                      </a:r>
                      <a:endParaRPr lang="hr-HR" sz="2400" b="1" dirty="0"/>
                    </a:p>
                  </a:txBody>
                  <a:tcPr/>
                </a:tc>
                <a:tc>
                  <a:txBody>
                    <a:bodyPr/>
                    <a:lstStyle/>
                    <a:p>
                      <a:pPr algn="ctr"/>
                      <a:r>
                        <a:rPr lang="hr-HR" sz="2400" b="1" dirty="0" smtClean="0"/>
                        <a:t>0</a:t>
                      </a:r>
                      <a:endParaRPr lang="hr-HR" sz="2400" b="1" dirty="0"/>
                    </a:p>
                  </a:txBody>
                  <a:tcPr/>
                </a:tc>
                <a:tc>
                  <a:txBody>
                    <a:bodyPr/>
                    <a:lstStyle/>
                    <a:p>
                      <a:pPr algn="ctr"/>
                      <a:r>
                        <a:rPr lang="hr-HR" sz="2400" b="1" dirty="0" smtClean="0"/>
                        <a:t>1</a:t>
                      </a:r>
                      <a:endParaRPr lang="hr-HR" sz="2400" b="1" dirty="0"/>
                    </a:p>
                  </a:txBody>
                  <a:tcPr/>
                </a:tc>
                <a:tc>
                  <a:txBody>
                    <a:bodyPr/>
                    <a:lstStyle/>
                    <a:p>
                      <a:pPr algn="ctr"/>
                      <a:r>
                        <a:rPr lang="hr-HR" sz="2400" b="1" dirty="0" smtClean="0"/>
                        <a:t>0</a:t>
                      </a:r>
                      <a:endParaRPr lang="hr-HR" sz="2400" b="1" dirty="0"/>
                    </a:p>
                  </a:txBody>
                  <a:tcPr/>
                </a:tc>
                <a:tc>
                  <a:txBody>
                    <a:bodyPr/>
                    <a:lstStyle/>
                    <a:p>
                      <a:pPr algn="ctr"/>
                      <a:r>
                        <a:rPr lang="hr-HR" sz="2400" b="1" dirty="0" smtClean="0"/>
                        <a:t>0</a:t>
                      </a:r>
                      <a:endParaRPr lang="hr-HR" sz="2400" b="1" dirty="0"/>
                    </a:p>
                  </a:txBody>
                  <a:tcPr/>
                </a:tc>
                <a:tc>
                  <a:txBody>
                    <a:bodyPr/>
                    <a:lstStyle/>
                    <a:p>
                      <a:pPr algn="ctr"/>
                      <a:r>
                        <a:rPr lang="hr-HR" sz="2400" b="1" dirty="0" smtClean="0"/>
                        <a:t>1</a:t>
                      </a:r>
                      <a:endParaRPr lang="hr-HR" sz="2400" b="1" dirty="0"/>
                    </a:p>
                  </a:txBody>
                  <a:tcPr/>
                </a:tc>
                <a:tc>
                  <a:txBody>
                    <a:bodyPr/>
                    <a:lstStyle/>
                    <a:p>
                      <a:pPr algn="ctr"/>
                      <a:r>
                        <a:rPr lang="hr-HR" sz="2400" b="1" dirty="0" smtClean="0"/>
                        <a:t>1</a:t>
                      </a:r>
                      <a:endParaRPr lang="hr-HR" sz="2400" b="1" dirty="0"/>
                    </a:p>
                  </a:txBody>
                  <a:tcPr/>
                </a:tc>
                <a:extLst>
                  <a:ext uri="{0D108BD9-81ED-4DB2-BD59-A6C34878D82A}">
                    <a16:rowId xmlns:a16="http://schemas.microsoft.com/office/drawing/2014/main" val="2976482983"/>
                  </a:ext>
                </a:extLst>
              </a:tr>
            </a:tbl>
          </a:graphicData>
        </a:graphic>
      </p:graphicFrame>
    </p:spTree>
    <p:extLst>
      <p:ext uri="{BB962C8B-B14F-4D97-AF65-F5344CB8AC3E}">
        <p14:creationId xmlns:p14="http://schemas.microsoft.com/office/powerpoint/2010/main" val="323154724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b="1" dirty="0"/>
              <a:t>Zapis cijelih brojeva u računalu</a:t>
            </a:r>
            <a:endParaRPr lang="hr-HR" dirty="0"/>
          </a:p>
        </p:txBody>
      </p:sp>
      <p:sp>
        <p:nvSpPr>
          <p:cNvPr id="3" name="Rezervirano mjesto sadržaja 2"/>
          <p:cNvSpPr>
            <a:spLocks noGrp="1"/>
          </p:cNvSpPr>
          <p:nvPr>
            <p:ph idx="1"/>
          </p:nvPr>
        </p:nvSpPr>
        <p:spPr/>
        <p:txBody>
          <a:bodyPr>
            <a:normAutofit/>
          </a:bodyPr>
          <a:lstStyle/>
          <a:p>
            <a:pPr marL="0" indent="0">
              <a:buNone/>
            </a:pPr>
            <a:r>
              <a:rPr lang="hr-HR" dirty="0" smtClean="0"/>
              <a:t>Koji je dekadski broj zapisan u 8-bitnom registru ako znamo da se radi o zapisu cijeloga broja metodom  dvojnoga komplementa?</a:t>
            </a:r>
          </a:p>
          <a:p>
            <a:pPr marL="0" indent="0">
              <a:buNone/>
            </a:pPr>
            <a:endParaRPr lang="hr-HR" dirty="0" smtClean="0"/>
          </a:p>
          <a:p>
            <a:pPr marL="0" indent="0">
              <a:buNone/>
            </a:pPr>
            <a:endParaRPr lang="hr-HR" dirty="0" smtClean="0"/>
          </a:p>
          <a:p>
            <a:pPr marL="0" indent="0">
              <a:buNone/>
            </a:pPr>
            <a:r>
              <a:rPr lang="hr-HR" dirty="0" smtClean="0"/>
              <a:t>10101110</a:t>
            </a:r>
            <a:r>
              <a:rPr lang="hr-HR" baseline="-25000" dirty="0" smtClean="0"/>
              <a:t>2</a:t>
            </a:r>
            <a:r>
              <a:rPr lang="hr-HR" dirty="0" smtClean="0"/>
              <a:t>= –1∙2</a:t>
            </a:r>
            <a:r>
              <a:rPr lang="hr-HR" baseline="30000" dirty="0" smtClean="0"/>
              <a:t>7</a:t>
            </a:r>
            <a:r>
              <a:rPr lang="hr-HR" dirty="0" smtClean="0"/>
              <a:t>+0∙2</a:t>
            </a:r>
            <a:r>
              <a:rPr lang="hr-HR" baseline="30000" dirty="0" smtClean="0"/>
              <a:t>6</a:t>
            </a:r>
            <a:r>
              <a:rPr lang="hr-HR" dirty="0" smtClean="0"/>
              <a:t>+1∙2</a:t>
            </a:r>
            <a:r>
              <a:rPr lang="hr-HR" baseline="30000" dirty="0" smtClean="0"/>
              <a:t>5</a:t>
            </a:r>
            <a:r>
              <a:rPr lang="hr-HR" dirty="0" smtClean="0"/>
              <a:t>+0∙2</a:t>
            </a:r>
            <a:r>
              <a:rPr lang="hr-HR" baseline="30000" dirty="0" smtClean="0"/>
              <a:t>4</a:t>
            </a:r>
            <a:r>
              <a:rPr lang="hr-HR" dirty="0" smtClean="0"/>
              <a:t>+1∙2</a:t>
            </a:r>
            <a:r>
              <a:rPr lang="hr-HR" baseline="30000" dirty="0" smtClean="0"/>
              <a:t>3</a:t>
            </a:r>
            <a:r>
              <a:rPr lang="hr-HR" dirty="0" smtClean="0"/>
              <a:t>+1∙2</a:t>
            </a:r>
            <a:r>
              <a:rPr lang="hr-HR" baseline="30000" dirty="0" smtClean="0"/>
              <a:t>2</a:t>
            </a:r>
            <a:r>
              <a:rPr lang="hr-HR" dirty="0" smtClean="0"/>
              <a:t>+1∙2</a:t>
            </a:r>
            <a:r>
              <a:rPr lang="hr-HR" baseline="30000" dirty="0" smtClean="0"/>
              <a:t>1</a:t>
            </a:r>
            <a:r>
              <a:rPr lang="hr-HR" dirty="0" smtClean="0"/>
              <a:t>+0∙2</a:t>
            </a:r>
            <a:r>
              <a:rPr lang="hr-HR" baseline="30000" dirty="0" smtClean="0"/>
              <a:t>0</a:t>
            </a:r>
            <a:r>
              <a:rPr lang="hr-HR" dirty="0" smtClean="0"/>
              <a:t>= </a:t>
            </a:r>
            <a:br>
              <a:rPr lang="hr-HR" dirty="0" smtClean="0"/>
            </a:br>
            <a:r>
              <a:rPr lang="hr-HR" dirty="0" smtClean="0"/>
              <a:t>–128+32+8+4+2= –82</a:t>
            </a:r>
          </a:p>
          <a:p>
            <a:pPr marL="0" indent="0">
              <a:buNone/>
            </a:pPr>
            <a:endParaRPr lang="hr-HR" dirty="0" smtClean="0"/>
          </a:p>
          <a:p>
            <a:endParaRPr lang="hr-HR" dirty="0"/>
          </a:p>
        </p:txBody>
      </p:sp>
      <p:sp>
        <p:nvSpPr>
          <p:cNvPr id="4" name="Rezervirano mjesto broja slajda 3"/>
          <p:cNvSpPr>
            <a:spLocks noGrp="1"/>
          </p:cNvSpPr>
          <p:nvPr>
            <p:ph type="sldNum" sz="quarter" idx="12"/>
          </p:nvPr>
        </p:nvSpPr>
        <p:spPr/>
        <p:txBody>
          <a:bodyPr/>
          <a:lstStyle/>
          <a:p>
            <a:pPr>
              <a:defRPr/>
            </a:pPr>
            <a:fld id="{3FFC963F-55BC-4442-AEC5-EEBAC78D97A4}" type="slidenum">
              <a:rPr lang="hr-HR" smtClean="0"/>
              <a:pPr>
                <a:defRPr/>
              </a:pPr>
              <a:t>13</a:t>
            </a:fld>
            <a:endParaRPr lang="hr-HR"/>
          </a:p>
        </p:txBody>
      </p:sp>
      <p:graphicFrame>
        <p:nvGraphicFramePr>
          <p:cNvPr id="5" name="Tablica 4"/>
          <p:cNvGraphicFramePr>
            <a:graphicFrameLocks noGrp="1"/>
          </p:cNvGraphicFramePr>
          <p:nvPr/>
        </p:nvGraphicFramePr>
        <p:xfrm>
          <a:off x="1475656" y="3356992"/>
          <a:ext cx="2259330" cy="274320"/>
        </p:xfrm>
        <a:graphic>
          <a:graphicData uri="http://schemas.openxmlformats.org/drawingml/2006/table">
            <a:tbl>
              <a:tblPr/>
              <a:tblGrid>
                <a:gridCol w="281305">
                  <a:extLst>
                    <a:ext uri="{9D8B030D-6E8A-4147-A177-3AD203B41FA5}">
                      <a16:colId xmlns:a16="http://schemas.microsoft.com/office/drawing/2014/main" val="20000"/>
                    </a:ext>
                  </a:extLst>
                </a:gridCol>
                <a:gridCol w="282575">
                  <a:extLst>
                    <a:ext uri="{9D8B030D-6E8A-4147-A177-3AD203B41FA5}">
                      <a16:colId xmlns:a16="http://schemas.microsoft.com/office/drawing/2014/main" val="20001"/>
                    </a:ext>
                  </a:extLst>
                </a:gridCol>
                <a:gridCol w="282575">
                  <a:extLst>
                    <a:ext uri="{9D8B030D-6E8A-4147-A177-3AD203B41FA5}">
                      <a16:colId xmlns:a16="http://schemas.microsoft.com/office/drawing/2014/main" val="20002"/>
                    </a:ext>
                  </a:extLst>
                </a:gridCol>
                <a:gridCol w="282575">
                  <a:extLst>
                    <a:ext uri="{9D8B030D-6E8A-4147-A177-3AD203B41FA5}">
                      <a16:colId xmlns:a16="http://schemas.microsoft.com/office/drawing/2014/main" val="20003"/>
                    </a:ext>
                  </a:extLst>
                </a:gridCol>
                <a:gridCol w="282575">
                  <a:extLst>
                    <a:ext uri="{9D8B030D-6E8A-4147-A177-3AD203B41FA5}">
                      <a16:colId xmlns:a16="http://schemas.microsoft.com/office/drawing/2014/main" val="20004"/>
                    </a:ext>
                  </a:extLst>
                </a:gridCol>
                <a:gridCol w="282575">
                  <a:extLst>
                    <a:ext uri="{9D8B030D-6E8A-4147-A177-3AD203B41FA5}">
                      <a16:colId xmlns:a16="http://schemas.microsoft.com/office/drawing/2014/main" val="20005"/>
                    </a:ext>
                  </a:extLst>
                </a:gridCol>
                <a:gridCol w="282575">
                  <a:extLst>
                    <a:ext uri="{9D8B030D-6E8A-4147-A177-3AD203B41FA5}">
                      <a16:colId xmlns:a16="http://schemas.microsoft.com/office/drawing/2014/main" val="20006"/>
                    </a:ext>
                  </a:extLst>
                </a:gridCol>
                <a:gridCol w="282575">
                  <a:extLst>
                    <a:ext uri="{9D8B030D-6E8A-4147-A177-3AD203B41FA5}">
                      <a16:colId xmlns:a16="http://schemas.microsoft.com/office/drawing/2014/main" val="20007"/>
                    </a:ext>
                  </a:extLst>
                </a:gridCol>
              </a:tblGrid>
              <a:tr h="171450">
                <a:tc>
                  <a:txBody>
                    <a:bodyPr/>
                    <a:lstStyle/>
                    <a:p>
                      <a:pPr algn="l">
                        <a:spcAft>
                          <a:spcPts val="0"/>
                        </a:spcAft>
                      </a:pPr>
                      <a:r>
                        <a:rPr lang="hr-HR" sz="1800" dirty="0">
                          <a:latin typeface="Arial" pitchFamily="34" charset="0"/>
                          <a:ea typeface="Calibri"/>
                          <a:cs typeface="Arial" pitchFamily="34" charset="0"/>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hr-HR" sz="1800">
                          <a:latin typeface="Arial" pitchFamily="34" charset="0"/>
                          <a:ea typeface="Calibri"/>
                          <a:cs typeface="Arial" pitchFamily="34" charset="0"/>
                        </a:rPr>
                        <a:t>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hr-HR" sz="1800">
                          <a:latin typeface="Arial" pitchFamily="34" charset="0"/>
                          <a:ea typeface="Calibri"/>
                          <a:cs typeface="Arial" pitchFamily="34" charset="0"/>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hr-HR" sz="1800">
                          <a:latin typeface="Arial" pitchFamily="34" charset="0"/>
                          <a:ea typeface="Calibri"/>
                          <a:cs typeface="Arial" pitchFamily="34" charset="0"/>
                        </a:rPr>
                        <a:t>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hr-HR" sz="1800">
                          <a:latin typeface="Arial" pitchFamily="34" charset="0"/>
                          <a:ea typeface="Calibri"/>
                          <a:cs typeface="Arial" pitchFamily="34" charset="0"/>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hr-HR" sz="1800" dirty="0">
                          <a:latin typeface="Arial" pitchFamily="34" charset="0"/>
                          <a:ea typeface="Calibri"/>
                          <a:cs typeface="Arial" pitchFamily="34" charset="0"/>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hr-HR" sz="1800" dirty="0">
                          <a:latin typeface="Arial" pitchFamily="34" charset="0"/>
                          <a:ea typeface="Calibri"/>
                          <a:cs typeface="Arial" pitchFamily="34" charset="0"/>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hr-HR" sz="1800" dirty="0">
                          <a:latin typeface="Arial" pitchFamily="34" charset="0"/>
                          <a:ea typeface="Calibri"/>
                          <a:cs typeface="Arial" pitchFamily="34" charset="0"/>
                        </a:rPr>
                        <a:t>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6" name="Pravokutnik 5"/>
          <p:cNvSpPr/>
          <p:nvPr/>
        </p:nvSpPr>
        <p:spPr>
          <a:xfrm>
            <a:off x="539552" y="4149080"/>
            <a:ext cx="7776864" cy="1800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grpId="0" nodeType="clickEffect">
                                  <p:stCondLst>
                                    <p:cond delay="0"/>
                                  </p:stCondLst>
                                  <p:childTnLst>
                                    <p:anim calcmode="lin" valueType="num">
                                      <p:cBhvr additive="base">
                                        <p:cTn id="6" dur="500"/>
                                        <p:tgtEl>
                                          <p:spTgt spid="6"/>
                                        </p:tgtEl>
                                        <p:attrNameLst>
                                          <p:attrName>ppt_x</p:attrName>
                                        </p:attrNameLst>
                                      </p:cBhvr>
                                      <p:tavLst>
                                        <p:tav tm="0">
                                          <p:val>
                                            <p:strVal val="ppt_x"/>
                                          </p:val>
                                        </p:tav>
                                        <p:tav tm="100000">
                                          <p:val>
                                            <p:strVal val="ppt_x"/>
                                          </p:val>
                                        </p:tav>
                                      </p:tavLst>
                                    </p:anim>
                                    <p:anim calcmode="lin" valueType="num">
                                      <p:cBhvr additive="base">
                                        <p:cTn id="7" dur="500"/>
                                        <p:tgtEl>
                                          <p:spTgt spid="6"/>
                                        </p:tgtEl>
                                        <p:attrNameLst>
                                          <p:attrName>ppt_y</p:attrName>
                                        </p:attrNameLst>
                                      </p:cBhvr>
                                      <p:tavLst>
                                        <p:tav tm="0">
                                          <p:val>
                                            <p:strVal val="ppt_y"/>
                                          </p:val>
                                        </p:tav>
                                        <p:tav tm="100000">
                                          <p:val>
                                            <p:strVal val="1+ppt_h/2"/>
                                          </p:val>
                                        </p:tav>
                                      </p:tavLst>
                                    </p:anim>
                                    <p:set>
                                      <p:cBhvr>
                                        <p:cTn id="8" dur="1" fill="hold">
                                          <p:stCondLst>
                                            <p:cond delay="499"/>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smtClean="0"/>
              <a:t>Domaća zadaća</a:t>
            </a:r>
            <a:endParaRPr lang="hr-HR" dirty="0"/>
          </a:p>
        </p:txBody>
      </p:sp>
      <p:sp>
        <p:nvSpPr>
          <p:cNvPr id="3" name="Rezervirano mjesto sadržaja 2"/>
          <p:cNvSpPr>
            <a:spLocks noGrp="1"/>
          </p:cNvSpPr>
          <p:nvPr>
            <p:ph idx="1"/>
          </p:nvPr>
        </p:nvSpPr>
        <p:spPr/>
        <p:txBody>
          <a:bodyPr/>
          <a:lstStyle/>
          <a:p>
            <a:pPr marL="514350" indent="-514350">
              <a:buFont typeface="+mj-lt"/>
              <a:buAutoNum type="arabicPeriod"/>
            </a:pPr>
            <a:r>
              <a:rPr lang="hr-HR" dirty="0" smtClean="0"/>
              <a:t>Zapiši brojeve u 8 bitnom registru zadanim metodama</a:t>
            </a:r>
          </a:p>
          <a:p>
            <a:pPr marL="971550" lvl="1" indent="-514350">
              <a:buFont typeface="+mj-lt"/>
              <a:buAutoNum type="alphaLcPeriod"/>
            </a:pPr>
            <a:r>
              <a:rPr lang="hr-HR" dirty="0" smtClean="0"/>
              <a:t>-101 MPIAV</a:t>
            </a:r>
          </a:p>
          <a:p>
            <a:pPr marL="971550" lvl="1" indent="-514350">
              <a:buFont typeface="+mj-lt"/>
              <a:buAutoNum type="alphaLcPeriod"/>
            </a:pPr>
            <a:r>
              <a:rPr lang="hr-HR" dirty="0" smtClean="0"/>
              <a:t>-101 MDK</a:t>
            </a:r>
          </a:p>
          <a:p>
            <a:pPr marL="971550" lvl="1" indent="-514350">
              <a:buFont typeface="+mj-lt"/>
              <a:buAutoNum type="alphaLcPeriod"/>
            </a:pPr>
            <a:r>
              <a:rPr lang="hr-HR" dirty="0" smtClean="0"/>
              <a:t>55 MPIAV</a:t>
            </a:r>
          </a:p>
          <a:p>
            <a:pPr marL="571500" indent="-514350">
              <a:buFont typeface="+mj-lt"/>
              <a:buAutoNum type="arabicPeriod"/>
            </a:pPr>
            <a:r>
              <a:rPr lang="hr-HR" dirty="0" smtClean="0"/>
              <a:t>Koji broj je zapisan u 8 bitnom registru </a:t>
            </a:r>
          </a:p>
          <a:p>
            <a:pPr marL="971550" lvl="1" indent="-514350">
              <a:buFont typeface="+mj-lt"/>
              <a:buAutoNum type="alphaLcPeriod"/>
            </a:pPr>
            <a:r>
              <a:rPr lang="hr-HR" dirty="0" smtClean="0"/>
              <a:t> 10101011 (MPIAV)</a:t>
            </a:r>
          </a:p>
          <a:p>
            <a:pPr marL="971550" lvl="1" indent="-514350">
              <a:buFont typeface="+mj-lt"/>
              <a:buAutoNum type="alphaLcPeriod"/>
            </a:pPr>
            <a:r>
              <a:rPr lang="hr-HR" dirty="0" smtClean="0"/>
              <a:t>10111011 (MDK)</a:t>
            </a:r>
            <a:endParaRPr lang="hr-HR" dirty="0"/>
          </a:p>
        </p:txBody>
      </p:sp>
      <p:sp>
        <p:nvSpPr>
          <p:cNvPr id="4" name="Rezervirano mjesto broja slajda 3"/>
          <p:cNvSpPr>
            <a:spLocks noGrp="1"/>
          </p:cNvSpPr>
          <p:nvPr>
            <p:ph type="sldNum" sz="quarter" idx="12"/>
          </p:nvPr>
        </p:nvSpPr>
        <p:spPr/>
        <p:txBody>
          <a:bodyPr/>
          <a:lstStyle/>
          <a:p>
            <a:pPr>
              <a:defRPr/>
            </a:pPr>
            <a:fld id="{3FFC963F-55BC-4442-AEC5-EEBAC78D97A4}" type="slidenum">
              <a:rPr lang="hr-HR" smtClean="0"/>
              <a:pPr>
                <a:defRPr/>
              </a:pPr>
              <a:t>14</a:t>
            </a:fld>
            <a:endParaRPr lang="hr-H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smtClean="0"/>
              <a:t>Rješenja</a:t>
            </a:r>
            <a:endParaRPr lang="hr-HR" dirty="0"/>
          </a:p>
        </p:txBody>
      </p:sp>
      <p:sp>
        <p:nvSpPr>
          <p:cNvPr id="3" name="Rezervirano mjesto sadržaja 2"/>
          <p:cNvSpPr>
            <a:spLocks noGrp="1"/>
          </p:cNvSpPr>
          <p:nvPr>
            <p:ph idx="1"/>
          </p:nvPr>
        </p:nvSpPr>
        <p:spPr/>
        <p:txBody>
          <a:bodyPr>
            <a:normAutofit fontScale="77500" lnSpcReduction="20000"/>
          </a:bodyPr>
          <a:lstStyle/>
          <a:p>
            <a:pPr>
              <a:buNone/>
            </a:pPr>
            <a:r>
              <a:rPr lang="hr-HR" dirty="0" smtClean="0"/>
              <a:t>1 . Zadatak</a:t>
            </a:r>
          </a:p>
          <a:p>
            <a:pPr marL="514350" indent="-514350">
              <a:buFont typeface="+mj-lt"/>
              <a:buAutoNum type="alphaLcPeriod"/>
            </a:pPr>
            <a:r>
              <a:rPr lang="hr-HR" dirty="0" smtClean="0"/>
              <a:t>11100101</a:t>
            </a:r>
          </a:p>
          <a:p>
            <a:pPr marL="514350" indent="-514350">
              <a:buFont typeface="+mj-lt"/>
              <a:buAutoNum type="alphaLcPeriod"/>
            </a:pPr>
            <a:r>
              <a:rPr lang="hr-HR" dirty="0" smtClean="0"/>
              <a:t>10011011</a:t>
            </a:r>
          </a:p>
          <a:p>
            <a:pPr marL="514350" indent="-514350">
              <a:buFont typeface="+mj-lt"/>
              <a:buAutoNum type="alphaLcPeriod"/>
            </a:pPr>
            <a:r>
              <a:rPr lang="hr-HR" dirty="0" smtClean="0"/>
              <a:t>00110111</a:t>
            </a:r>
          </a:p>
          <a:p>
            <a:pPr marL="514350" indent="-514350">
              <a:buNone/>
            </a:pPr>
            <a:endParaRPr lang="hr-HR" dirty="0" smtClean="0"/>
          </a:p>
          <a:p>
            <a:pPr marL="514350" indent="-514350">
              <a:buNone/>
            </a:pPr>
            <a:r>
              <a:rPr lang="hr-HR" dirty="0" smtClean="0"/>
              <a:t>2. Zadatak</a:t>
            </a:r>
          </a:p>
          <a:p>
            <a:pPr marL="514350" indent="-514350">
              <a:buFont typeface="+mj-lt"/>
              <a:buAutoNum type="alphaLcPeriod"/>
            </a:pPr>
            <a:r>
              <a:rPr lang="hr-HR" dirty="0" smtClean="0"/>
              <a:t>-43</a:t>
            </a:r>
          </a:p>
          <a:p>
            <a:pPr marL="514350" indent="-514350">
              <a:buFont typeface="+mj-lt"/>
              <a:buAutoNum type="alphaLcPeriod"/>
            </a:pPr>
            <a:r>
              <a:rPr lang="hr-HR" dirty="0" smtClean="0"/>
              <a:t>-69</a:t>
            </a:r>
          </a:p>
          <a:p>
            <a:pPr marL="514350" indent="-514350">
              <a:buFont typeface="+mj-lt"/>
              <a:buAutoNum type="alphaLcPeriod"/>
            </a:pPr>
            <a:endParaRPr lang="hr-HR" dirty="0" smtClean="0"/>
          </a:p>
          <a:p>
            <a:pPr marL="514350" indent="-514350">
              <a:buFont typeface="+mj-lt"/>
              <a:buAutoNum type="alphaLcPeriod"/>
            </a:pPr>
            <a:endParaRPr lang="hr-HR" dirty="0" smtClean="0"/>
          </a:p>
          <a:p>
            <a:pPr>
              <a:buNone/>
            </a:pPr>
            <a:r>
              <a:rPr lang="hr-HR" dirty="0" smtClean="0"/>
              <a:t>      </a:t>
            </a:r>
          </a:p>
          <a:p>
            <a:pPr marL="914400" lvl="1" indent="-514350">
              <a:buFont typeface="+mj-lt"/>
              <a:buAutoNum type="alphaLcPeriod"/>
            </a:pPr>
            <a:endParaRPr lang="hr-HR" dirty="0" smtClean="0"/>
          </a:p>
          <a:p>
            <a:pPr>
              <a:buNone/>
            </a:pPr>
            <a:endParaRPr lang="hr-HR" dirty="0"/>
          </a:p>
        </p:txBody>
      </p:sp>
      <p:sp>
        <p:nvSpPr>
          <p:cNvPr id="4" name="Rezervirano mjesto broja slajda 3"/>
          <p:cNvSpPr>
            <a:spLocks noGrp="1"/>
          </p:cNvSpPr>
          <p:nvPr>
            <p:ph type="sldNum" sz="quarter" idx="12"/>
          </p:nvPr>
        </p:nvSpPr>
        <p:spPr/>
        <p:txBody>
          <a:bodyPr/>
          <a:lstStyle/>
          <a:p>
            <a:pPr>
              <a:defRPr/>
            </a:pPr>
            <a:fld id="{3FFC963F-55BC-4442-AEC5-EEBAC78D97A4}" type="slidenum">
              <a:rPr lang="hr-HR" smtClean="0"/>
              <a:pPr>
                <a:defRPr/>
              </a:pPr>
              <a:t>15</a:t>
            </a:fld>
            <a:endParaRPr lang="hr-H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smtClean="0"/>
              <a:t>Oduzimanje binarnih brojeva</a:t>
            </a:r>
            <a:endParaRPr lang="hr-HR" dirty="0"/>
          </a:p>
        </p:txBody>
      </p:sp>
      <p:sp>
        <p:nvSpPr>
          <p:cNvPr id="3" name="Rezervirano mjesto sadržaja 2"/>
          <p:cNvSpPr>
            <a:spLocks noGrp="1"/>
          </p:cNvSpPr>
          <p:nvPr>
            <p:ph idx="1"/>
          </p:nvPr>
        </p:nvSpPr>
        <p:spPr>
          <a:xfrm>
            <a:off x="457200" y="1600200"/>
            <a:ext cx="8229600" cy="4756150"/>
          </a:xfrm>
        </p:spPr>
        <p:txBody>
          <a:bodyPr>
            <a:normAutofit fontScale="92500" lnSpcReduction="10000"/>
          </a:bodyPr>
          <a:lstStyle/>
          <a:p>
            <a:r>
              <a:rPr lang="hr-HR" dirty="0" smtClean="0"/>
              <a:t>55-13=?   55+ (-13) , a zbrajati znamo</a:t>
            </a:r>
          </a:p>
          <a:p>
            <a:pPr marL="0" indent="0">
              <a:buNone/>
            </a:pPr>
            <a:r>
              <a:rPr lang="hr-HR" dirty="0" smtClean="0"/>
              <a:t>13=1101                00001101</a:t>
            </a:r>
          </a:p>
          <a:p>
            <a:pPr marL="0" indent="0">
              <a:buNone/>
            </a:pPr>
            <a:r>
              <a:rPr lang="hr-HR" dirty="0"/>
              <a:t> </a:t>
            </a:r>
            <a:r>
              <a:rPr lang="hr-HR" dirty="0" smtClean="0"/>
              <a:t>                               11110010</a:t>
            </a:r>
          </a:p>
          <a:p>
            <a:pPr marL="0" indent="0">
              <a:buNone/>
            </a:pPr>
            <a:r>
              <a:rPr lang="hr-HR" dirty="0"/>
              <a:t> </a:t>
            </a:r>
            <a:r>
              <a:rPr lang="hr-HR" dirty="0" smtClean="0"/>
              <a:t>                                               1</a:t>
            </a:r>
          </a:p>
          <a:p>
            <a:pPr marL="0" indent="0">
              <a:buNone/>
            </a:pPr>
            <a:r>
              <a:rPr lang="hr-HR" dirty="0"/>
              <a:t> </a:t>
            </a:r>
            <a:r>
              <a:rPr lang="hr-HR" dirty="0" smtClean="0"/>
              <a:t>                                11110011 ….. -13   </a:t>
            </a:r>
          </a:p>
          <a:p>
            <a:pPr marL="0" indent="0">
              <a:buNone/>
            </a:pPr>
            <a:r>
              <a:rPr lang="hr-HR" dirty="0"/>
              <a:t> </a:t>
            </a:r>
            <a:r>
              <a:rPr lang="hr-HR" dirty="0" smtClean="0"/>
              <a:t>  </a:t>
            </a:r>
          </a:p>
          <a:p>
            <a:pPr marL="0" indent="0">
              <a:buNone/>
            </a:pPr>
            <a:r>
              <a:rPr lang="hr-HR" dirty="0"/>
              <a:t> </a:t>
            </a:r>
            <a:r>
              <a:rPr lang="hr-HR" dirty="0" smtClean="0"/>
              <a:t>                               00110111 ……….55</a:t>
            </a:r>
          </a:p>
          <a:p>
            <a:pPr marL="0" indent="0">
              <a:buNone/>
            </a:pPr>
            <a:r>
              <a:rPr lang="hr-HR" dirty="0"/>
              <a:t> </a:t>
            </a:r>
            <a:r>
              <a:rPr lang="hr-HR" dirty="0" smtClean="0"/>
              <a:t>                               11110011………..-13</a:t>
            </a:r>
          </a:p>
          <a:p>
            <a:pPr marL="0" indent="0">
              <a:buNone/>
            </a:pPr>
            <a:r>
              <a:rPr lang="hr-HR" dirty="0"/>
              <a:t> </a:t>
            </a:r>
            <a:r>
              <a:rPr lang="hr-HR" dirty="0" smtClean="0"/>
              <a:t>                             </a:t>
            </a:r>
            <a:r>
              <a:rPr lang="hr-HR" dirty="0" smtClean="0">
                <a:solidFill>
                  <a:srgbClr val="FF0000"/>
                </a:solidFill>
              </a:rPr>
              <a:t>1</a:t>
            </a:r>
            <a:r>
              <a:rPr lang="hr-HR" dirty="0" smtClean="0"/>
              <a:t>00101010……....   42</a:t>
            </a:r>
            <a:endParaRPr lang="hr-HR" dirty="0"/>
          </a:p>
        </p:txBody>
      </p:sp>
      <p:sp>
        <p:nvSpPr>
          <p:cNvPr id="4" name="Rezervirano mjesto broja slajda 3"/>
          <p:cNvSpPr>
            <a:spLocks noGrp="1"/>
          </p:cNvSpPr>
          <p:nvPr>
            <p:ph type="sldNum" sz="quarter" idx="12"/>
          </p:nvPr>
        </p:nvSpPr>
        <p:spPr/>
        <p:txBody>
          <a:bodyPr/>
          <a:lstStyle/>
          <a:p>
            <a:pPr>
              <a:defRPr/>
            </a:pPr>
            <a:fld id="{3FFC963F-55BC-4442-AEC5-EEBAC78D97A4}" type="slidenum">
              <a:rPr lang="hr-HR" smtClean="0"/>
              <a:pPr>
                <a:defRPr/>
              </a:pPr>
              <a:t>16</a:t>
            </a:fld>
            <a:endParaRPr lang="hr-HR"/>
          </a:p>
        </p:txBody>
      </p:sp>
      <p:cxnSp>
        <p:nvCxnSpPr>
          <p:cNvPr id="6" name="Ravni poveznik 5"/>
          <p:cNvCxnSpPr/>
          <p:nvPr/>
        </p:nvCxnSpPr>
        <p:spPr>
          <a:xfrm>
            <a:off x="3347864" y="4005064"/>
            <a:ext cx="187220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Ravni poveznik 6"/>
          <p:cNvCxnSpPr/>
          <p:nvPr/>
        </p:nvCxnSpPr>
        <p:spPr>
          <a:xfrm>
            <a:off x="3203848" y="5589240"/>
            <a:ext cx="1872208"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345074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b="1" dirty="0"/>
              <a:t>Zapis cijelih brojeva u računalu</a:t>
            </a:r>
            <a:endParaRPr lang="hr-HR" dirty="0"/>
          </a:p>
        </p:txBody>
      </p:sp>
      <p:sp>
        <p:nvSpPr>
          <p:cNvPr id="3" name="Rezervirano mjesto sadržaja 2"/>
          <p:cNvSpPr>
            <a:spLocks noGrp="1"/>
          </p:cNvSpPr>
          <p:nvPr>
            <p:ph idx="1"/>
          </p:nvPr>
        </p:nvSpPr>
        <p:spPr/>
        <p:txBody>
          <a:bodyPr/>
          <a:lstStyle/>
          <a:p>
            <a:r>
              <a:rPr lang="hr-HR" dirty="0" smtClean="0"/>
              <a:t>ograničenost intervala prikazanih brojeva</a:t>
            </a:r>
          </a:p>
          <a:p>
            <a:pPr lvl="1"/>
            <a:r>
              <a:rPr lang="hr-HR" sz="1800" dirty="0" smtClean="0"/>
              <a:t>s 8 bitova prikazujemo brojeve od -128 do 127</a:t>
            </a:r>
          </a:p>
          <a:p>
            <a:pPr lvl="1"/>
            <a:r>
              <a:rPr lang="hr-HR" sz="1800" dirty="0" smtClean="0"/>
              <a:t>sa 16 bitova prikazujemo brojeve od -32768 do 32767 </a:t>
            </a:r>
          </a:p>
          <a:p>
            <a:pPr lvl="1"/>
            <a:r>
              <a:rPr lang="hr-HR" sz="1800" dirty="0" smtClean="0"/>
              <a:t>s 32 bita brojeve -2147483648 do 2147483647</a:t>
            </a:r>
          </a:p>
          <a:p>
            <a:pPr lvl="1"/>
            <a:r>
              <a:rPr lang="hr-HR" sz="1800" dirty="0" smtClean="0"/>
              <a:t>sa n bitova brojeve -2</a:t>
            </a:r>
            <a:r>
              <a:rPr lang="hr-HR" sz="1800" baseline="30000" dirty="0" smtClean="0"/>
              <a:t>n-1</a:t>
            </a:r>
            <a:r>
              <a:rPr lang="hr-HR" sz="1800" dirty="0" smtClean="0"/>
              <a:t> do 2</a:t>
            </a:r>
            <a:r>
              <a:rPr lang="hr-HR" sz="1800" baseline="30000" dirty="0" smtClean="0"/>
              <a:t>n-1</a:t>
            </a:r>
            <a:r>
              <a:rPr lang="hr-HR" sz="1800" dirty="0" smtClean="0"/>
              <a:t> – 1.</a:t>
            </a:r>
          </a:p>
          <a:p>
            <a:endParaRPr lang="hr-HR" dirty="0" smtClean="0"/>
          </a:p>
          <a:p>
            <a:endParaRPr lang="hr-HR" dirty="0"/>
          </a:p>
        </p:txBody>
      </p:sp>
      <p:sp>
        <p:nvSpPr>
          <p:cNvPr id="4" name="Rezervirano mjesto broja slajda 3"/>
          <p:cNvSpPr>
            <a:spLocks noGrp="1"/>
          </p:cNvSpPr>
          <p:nvPr>
            <p:ph type="sldNum" sz="quarter" idx="12"/>
          </p:nvPr>
        </p:nvSpPr>
        <p:spPr/>
        <p:txBody>
          <a:bodyPr/>
          <a:lstStyle/>
          <a:p>
            <a:pPr>
              <a:defRPr/>
            </a:pPr>
            <a:fld id="{3FFC963F-55BC-4442-AEC5-EEBAC78D97A4}" type="slidenum">
              <a:rPr lang="hr-HR" smtClean="0"/>
              <a:pPr>
                <a:defRPr/>
              </a:pPr>
              <a:t>17</a:t>
            </a:fld>
            <a:endParaRPr lang="hr-H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smtClean="0"/>
              <a:t>Zadatak DM</a:t>
            </a:r>
            <a:endParaRPr lang="hr-HR" dirty="0"/>
          </a:p>
        </p:txBody>
      </p:sp>
      <p:sp>
        <p:nvSpPr>
          <p:cNvPr id="3" name="Rezervirano mjesto sadržaja 2"/>
          <p:cNvSpPr>
            <a:spLocks noGrp="1"/>
          </p:cNvSpPr>
          <p:nvPr>
            <p:ph idx="1"/>
          </p:nvPr>
        </p:nvSpPr>
        <p:spPr>
          <a:xfrm>
            <a:off x="323528" y="1196752"/>
            <a:ext cx="8229600" cy="5328592"/>
          </a:xfrm>
        </p:spPr>
        <p:txBody>
          <a:bodyPr>
            <a:normAutofit/>
          </a:bodyPr>
          <a:lstStyle/>
          <a:p>
            <a:r>
              <a:rPr lang="hr-HR" dirty="0" smtClean="0">
                <a:hlinkClick r:id="rId2"/>
              </a:rPr>
              <a:t>Zadaci</a:t>
            </a:r>
            <a:endParaRPr lang="hr-HR" dirty="0" smtClean="0"/>
          </a:p>
          <a:p>
            <a:r>
              <a:rPr lang="hr-HR" sz="2200" dirty="0"/>
              <a:t>Iva, Luka i Marko igraju zanimljivu igru. Iva kaže Luki jedan cijeli broj. Luka treba taj broj zapisati na način kako bi bio zapisan u 8-bitovnome registru metodom predznaka i apsolutne vrijednosti. Tako dobiveni zapis Luka kaže Marku, ali mu kaže da je to zapis cijeloga broja metodom dvojnoga komplementa. Marko treba naći pripadnu dekadsku vrijednost toga broja.  Koji bi broj trebao dobiti Marko ako je Iva rekla Luki broj –5?   (ljeto 2013)</a:t>
            </a:r>
          </a:p>
          <a:p>
            <a:pPr marL="0" indent="0">
              <a:buNone/>
            </a:pPr>
            <a:endParaRPr lang="hr-HR" sz="1600" dirty="0"/>
          </a:p>
          <a:p>
            <a:pPr marL="0" indent="0">
              <a:buNone/>
            </a:pPr>
            <a:r>
              <a:rPr lang="hr-HR" sz="1600" dirty="0" smtClean="0"/>
              <a:t>Iva          -5</a:t>
            </a:r>
          </a:p>
          <a:p>
            <a:pPr marL="0" indent="0">
              <a:buNone/>
            </a:pPr>
            <a:r>
              <a:rPr lang="hr-HR" sz="1600" dirty="0" smtClean="0"/>
              <a:t>Luka      10000101   metoda predznaka</a:t>
            </a:r>
            <a:endParaRPr lang="hr-HR" sz="1600" dirty="0"/>
          </a:p>
          <a:p>
            <a:pPr marL="0" indent="0">
              <a:buNone/>
            </a:pPr>
            <a:r>
              <a:rPr lang="hr-HR" sz="1600" dirty="0" smtClean="0"/>
              <a:t>Marko   10000101   metoda dvojnog komplementa          </a:t>
            </a:r>
            <a:r>
              <a:rPr lang="hr-HR" sz="1600" dirty="0" err="1" smtClean="0"/>
              <a:t>rj</a:t>
            </a:r>
            <a:r>
              <a:rPr lang="hr-HR" sz="1600" dirty="0" smtClean="0"/>
              <a:t>: -128 +5=-123</a:t>
            </a:r>
          </a:p>
        </p:txBody>
      </p:sp>
      <p:sp>
        <p:nvSpPr>
          <p:cNvPr id="4" name="Rezervirano mjesto broja slajda 3"/>
          <p:cNvSpPr>
            <a:spLocks noGrp="1"/>
          </p:cNvSpPr>
          <p:nvPr>
            <p:ph type="sldNum" sz="quarter" idx="12"/>
          </p:nvPr>
        </p:nvSpPr>
        <p:spPr/>
        <p:txBody>
          <a:bodyPr/>
          <a:lstStyle/>
          <a:p>
            <a:pPr>
              <a:defRPr/>
            </a:pPr>
            <a:fld id="{3FFC963F-55BC-4442-AEC5-EEBAC78D97A4}" type="slidenum">
              <a:rPr lang="hr-HR" smtClean="0"/>
              <a:pPr>
                <a:defRPr/>
              </a:pPr>
              <a:t>18</a:t>
            </a:fld>
            <a:endParaRPr lang="hr-HR"/>
          </a:p>
        </p:txBody>
      </p:sp>
    </p:spTree>
    <p:extLst>
      <p:ext uri="{BB962C8B-B14F-4D97-AF65-F5344CB8AC3E}">
        <p14:creationId xmlns:p14="http://schemas.microsoft.com/office/powerpoint/2010/main" val="415770450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smtClean="0"/>
              <a:t>Cijeli brojevi</a:t>
            </a:r>
            <a:endParaRPr lang="hr-HR" dirty="0"/>
          </a:p>
        </p:txBody>
      </p:sp>
      <p:sp>
        <p:nvSpPr>
          <p:cNvPr id="3" name="Rezervirano mjesto sadržaja 2"/>
          <p:cNvSpPr>
            <a:spLocks noGrp="1"/>
          </p:cNvSpPr>
          <p:nvPr>
            <p:ph idx="1"/>
          </p:nvPr>
        </p:nvSpPr>
        <p:spPr/>
        <p:txBody>
          <a:bodyPr/>
          <a:lstStyle/>
          <a:p>
            <a:pPr marL="0" indent="0">
              <a:buNone/>
            </a:pPr>
            <a:r>
              <a:rPr lang="hr-HR" dirty="0" smtClean="0"/>
              <a:t>257</a:t>
            </a:r>
          </a:p>
          <a:p>
            <a:pPr marL="0" indent="0">
              <a:buNone/>
            </a:pPr>
            <a:r>
              <a:rPr lang="hr-HR" dirty="0" smtClean="0"/>
              <a:t>-315</a:t>
            </a:r>
          </a:p>
          <a:p>
            <a:pPr marL="0" indent="0">
              <a:buNone/>
            </a:pPr>
            <a:r>
              <a:rPr lang="hr-HR" dirty="0" smtClean="0"/>
              <a:t>315 </a:t>
            </a:r>
          </a:p>
          <a:p>
            <a:pPr marL="0" indent="0">
              <a:buNone/>
            </a:pPr>
            <a:endParaRPr lang="hr-HR" dirty="0"/>
          </a:p>
        </p:txBody>
      </p:sp>
    </p:spTree>
    <p:extLst>
      <p:ext uri="{BB962C8B-B14F-4D97-AF65-F5344CB8AC3E}">
        <p14:creationId xmlns:p14="http://schemas.microsoft.com/office/powerpoint/2010/main" val="35099781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idx="1"/>
          </p:nvPr>
        </p:nvSpPr>
        <p:spPr>
          <a:xfrm>
            <a:off x="467544" y="1314904"/>
            <a:ext cx="8346498" cy="4260857"/>
          </a:xfrm>
        </p:spPr>
        <p:txBody>
          <a:bodyPr>
            <a:normAutofit fontScale="70000" lnSpcReduction="20000"/>
          </a:bodyPr>
          <a:lstStyle/>
          <a:p>
            <a:r>
              <a:rPr lang="hr-HR" dirty="0"/>
              <a:t>Cijele brojeve pamtimo binarno </a:t>
            </a:r>
            <a:r>
              <a:rPr lang="hr-HR" dirty="0" smtClean="0"/>
              <a:t>npr. </a:t>
            </a:r>
            <a:r>
              <a:rPr lang="hr-HR" dirty="0"/>
              <a:t>u 8 bitnom registru</a:t>
            </a:r>
          </a:p>
          <a:p>
            <a:r>
              <a:rPr lang="hr-HR" dirty="0" smtClean="0"/>
              <a:t>Prvi lijevi bit je za </a:t>
            </a:r>
            <a:r>
              <a:rPr lang="hr-HR" dirty="0" smtClean="0">
                <a:solidFill>
                  <a:srgbClr val="FF0000"/>
                </a:solidFill>
              </a:rPr>
              <a:t>predznak</a:t>
            </a:r>
            <a:r>
              <a:rPr lang="hr-HR" dirty="0" smtClean="0"/>
              <a:t>  0-broj je pozitivan,  1-broj je negativan</a:t>
            </a:r>
          </a:p>
          <a:p>
            <a:pPr marL="0" indent="0">
              <a:buNone/>
            </a:pPr>
            <a:endParaRPr lang="hr-HR" dirty="0" smtClean="0"/>
          </a:p>
          <a:p>
            <a:pPr marL="0" indent="0">
              <a:buNone/>
            </a:pPr>
            <a:endParaRPr lang="hr-HR" dirty="0"/>
          </a:p>
          <a:p>
            <a:pPr marL="0" indent="0">
              <a:buNone/>
            </a:pPr>
            <a:endParaRPr lang="hr-HR" dirty="0" smtClean="0"/>
          </a:p>
          <a:p>
            <a:endParaRPr lang="hr-HR" dirty="0" smtClean="0"/>
          </a:p>
          <a:p>
            <a:endParaRPr lang="hr-HR" dirty="0" smtClean="0"/>
          </a:p>
          <a:p>
            <a:pPr marL="0" indent="0">
              <a:buNone/>
            </a:pPr>
            <a:endParaRPr lang="hr-HR" dirty="0"/>
          </a:p>
          <a:p>
            <a:r>
              <a:rPr lang="hr-HR" dirty="0" smtClean="0"/>
              <a:t>Zapiši neki pozitivan broj u 8 bitnom registru. Koliko on iznosi?</a:t>
            </a:r>
          </a:p>
          <a:p>
            <a:r>
              <a:rPr lang="hr-HR" dirty="0" smtClean="0"/>
              <a:t>Zapiši najveći pozitivan broj  zapamćen u 8 bitnom registru</a:t>
            </a:r>
          </a:p>
          <a:p>
            <a:r>
              <a:rPr lang="hr-HR" dirty="0" smtClean="0"/>
              <a:t>Koliko on iznosi</a:t>
            </a:r>
            <a:r>
              <a:rPr lang="hr-HR" dirty="0" smtClean="0"/>
              <a:t>? </a:t>
            </a:r>
            <a:r>
              <a:rPr lang="hr-HR" dirty="0"/>
              <a:t>(</a:t>
            </a:r>
            <a:r>
              <a:rPr lang="hr-HR" dirty="0" smtClean="0"/>
              <a:t>127)</a:t>
            </a:r>
            <a:endParaRPr lang="hr-HR" dirty="0" smtClean="0"/>
          </a:p>
          <a:p>
            <a:endParaRPr lang="hr-HR" dirty="0"/>
          </a:p>
          <a:p>
            <a:pPr marL="0" indent="0">
              <a:buNone/>
            </a:pPr>
            <a:endParaRPr lang="hr-HR" dirty="0" smtClean="0"/>
          </a:p>
          <a:p>
            <a:pPr marL="0" indent="0">
              <a:buNone/>
            </a:pPr>
            <a:endParaRPr lang="hr-HR" dirty="0" smtClean="0"/>
          </a:p>
          <a:p>
            <a:pPr marL="0" indent="0">
              <a:buNone/>
            </a:pPr>
            <a:endParaRPr lang="hr-HR" dirty="0"/>
          </a:p>
        </p:txBody>
      </p:sp>
      <p:graphicFrame>
        <p:nvGraphicFramePr>
          <p:cNvPr id="7" name="Tablica 6"/>
          <p:cNvGraphicFramePr>
            <a:graphicFrameLocks noGrp="1"/>
          </p:cNvGraphicFramePr>
          <p:nvPr>
            <p:extLst/>
          </p:nvPr>
        </p:nvGraphicFramePr>
        <p:xfrm>
          <a:off x="782374" y="2395401"/>
          <a:ext cx="2111080" cy="1005132"/>
        </p:xfrm>
        <a:graphic>
          <a:graphicData uri="http://schemas.openxmlformats.org/drawingml/2006/table">
            <a:tbl>
              <a:tblPr firstRow="1" bandRow="1">
                <a:tableStyleId>{5940675A-B579-460E-94D1-54222C63F5DA}</a:tableStyleId>
              </a:tblPr>
              <a:tblGrid>
                <a:gridCol w="263885">
                  <a:extLst>
                    <a:ext uri="{9D8B030D-6E8A-4147-A177-3AD203B41FA5}">
                      <a16:colId xmlns:a16="http://schemas.microsoft.com/office/drawing/2014/main" val="2805872674"/>
                    </a:ext>
                  </a:extLst>
                </a:gridCol>
                <a:gridCol w="263885">
                  <a:extLst>
                    <a:ext uri="{9D8B030D-6E8A-4147-A177-3AD203B41FA5}">
                      <a16:colId xmlns:a16="http://schemas.microsoft.com/office/drawing/2014/main" val="736426289"/>
                    </a:ext>
                  </a:extLst>
                </a:gridCol>
                <a:gridCol w="263885">
                  <a:extLst>
                    <a:ext uri="{9D8B030D-6E8A-4147-A177-3AD203B41FA5}">
                      <a16:colId xmlns:a16="http://schemas.microsoft.com/office/drawing/2014/main" val="2406536390"/>
                    </a:ext>
                  </a:extLst>
                </a:gridCol>
                <a:gridCol w="263885">
                  <a:extLst>
                    <a:ext uri="{9D8B030D-6E8A-4147-A177-3AD203B41FA5}">
                      <a16:colId xmlns:a16="http://schemas.microsoft.com/office/drawing/2014/main" val="2337546559"/>
                    </a:ext>
                  </a:extLst>
                </a:gridCol>
                <a:gridCol w="263885">
                  <a:extLst>
                    <a:ext uri="{9D8B030D-6E8A-4147-A177-3AD203B41FA5}">
                      <a16:colId xmlns:a16="http://schemas.microsoft.com/office/drawing/2014/main" val="2391336398"/>
                    </a:ext>
                  </a:extLst>
                </a:gridCol>
                <a:gridCol w="263885">
                  <a:extLst>
                    <a:ext uri="{9D8B030D-6E8A-4147-A177-3AD203B41FA5}">
                      <a16:colId xmlns:a16="http://schemas.microsoft.com/office/drawing/2014/main" val="3633746774"/>
                    </a:ext>
                  </a:extLst>
                </a:gridCol>
                <a:gridCol w="263885">
                  <a:extLst>
                    <a:ext uri="{9D8B030D-6E8A-4147-A177-3AD203B41FA5}">
                      <a16:colId xmlns:a16="http://schemas.microsoft.com/office/drawing/2014/main" val="892845379"/>
                    </a:ext>
                  </a:extLst>
                </a:gridCol>
                <a:gridCol w="263885">
                  <a:extLst>
                    <a:ext uri="{9D8B030D-6E8A-4147-A177-3AD203B41FA5}">
                      <a16:colId xmlns:a16="http://schemas.microsoft.com/office/drawing/2014/main" val="3257981571"/>
                    </a:ext>
                  </a:extLst>
                </a:gridCol>
              </a:tblGrid>
              <a:tr h="197412">
                <a:tc>
                  <a:txBody>
                    <a:bodyPr/>
                    <a:lstStyle/>
                    <a:p>
                      <a:pPr algn="ctr"/>
                      <a:r>
                        <a:rPr lang="hr-HR" sz="600" dirty="0" smtClean="0"/>
                        <a:t>128</a:t>
                      </a:r>
                      <a:endParaRPr lang="hr-HR" sz="600" dirty="0"/>
                    </a:p>
                  </a:txBody>
                  <a:tcPr marL="68580" marR="68580" marT="34290" marB="34290" anchor="ctr">
                    <a:solidFill>
                      <a:schemeClr val="bg2"/>
                    </a:solidFill>
                  </a:tcPr>
                </a:tc>
                <a:tc>
                  <a:txBody>
                    <a:bodyPr/>
                    <a:lstStyle/>
                    <a:p>
                      <a:pPr algn="ctr"/>
                      <a:r>
                        <a:rPr lang="hr-HR" sz="600" dirty="0" smtClean="0"/>
                        <a:t>64</a:t>
                      </a:r>
                      <a:endParaRPr lang="hr-HR" sz="600" dirty="0"/>
                    </a:p>
                  </a:txBody>
                  <a:tcPr marL="68580" marR="68580" marT="34290" marB="34290" anchor="ctr"/>
                </a:tc>
                <a:tc>
                  <a:txBody>
                    <a:bodyPr/>
                    <a:lstStyle/>
                    <a:p>
                      <a:pPr algn="ctr"/>
                      <a:r>
                        <a:rPr lang="hr-HR" sz="600" dirty="0" smtClean="0"/>
                        <a:t>32</a:t>
                      </a:r>
                      <a:endParaRPr lang="hr-HR" sz="600" dirty="0"/>
                    </a:p>
                  </a:txBody>
                  <a:tcPr marL="68580" marR="68580" marT="34290" marB="34290" anchor="ctr"/>
                </a:tc>
                <a:tc>
                  <a:txBody>
                    <a:bodyPr/>
                    <a:lstStyle/>
                    <a:p>
                      <a:pPr algn="ctr"/>
                      <a:r>
                        <a:rPr lang="hr-HR" sz="600" dirty="0" smtClean="0"/>
                        <a:t>16</a:t>
                      </a:r>
                      <a:endParaRPr lang="hr-HR" sz="600" dirty="0"/>
                    </a:p>
                  </a:txBody>
                  <a:tcPr marL="68580" marR="68580" marT="34290" marB="34290" anchor="ctr"/>
                </a:tc>
                <a:tc>
                  <a:txBody>
                    <a:bodyPr/>
                    <a:lstStyle/>
                    <a:p>
                      <a:pPr algn="ctr"/>
                      <a:r>
                        <a:rPr lang="hr-HR" sz="600" dirty="0" smtClean="0"/>
                        <a:t>8</a:t>
                      </a:r>
                      <a:endParaRPr lang="hr-HR" sz="600" dirty="0"/>
                    </a:p>
                  </a:txBody>
                  <a:tcPr marL="68580" marR="68580" marT="34290" marB="34290" anchor="ctr"/>
                </a:tc>
                <a:tc>
                  <a:txBody>
                    <a:bodyPr/>
                    <a:lstStyle/>
                    <a:p>
                      <a:pPr algn="ctr"/>
                      <a:r>
                        <a:rPr lang="hr-HR" sz="600" dirty="0" smtClean="0"/>
                        <a:t>4</a:t>
                      </a:r>
                      <a:endParaRPr lang="hr-HR" sz="600" dirty="0"/>
                    </a:p>
                  </a:txBody>
                  <a:tcPr marL="68580" marR="68580" marT="34290" marB="34290" anchor="ctr"/>
                </a:tc>
                <a:tc>
                  <a:txBody>
                    <a:bodyPr/>
                    <a:lstStyle/>
                    <a:p>
                      <a:pPr algn="ctr"/>
                      <a:r>
                        <a:rPr lang="hr-HR" sz="600" dirty="0" smtClean="0"/>
                        <a:t>2</a:t>
                      </a:r>
                      <a:endParaRPr lang="hr-HR" sz="600" dirty="0"/>
                    </a:p>
                  </a:txBody>
                  <a:tcPr marL="68580" marR="68580" marT="34290" marB="34290" anchor="ctr"/>
                </a:tc>
                <a:tc>
                  <a:txBody>
                    <a:bodyPr/>
                    <a:lstStyle/>
                    <a:p>
                      <a:pPr algn="ctr"/>
                      <a:r>
                        <a:rPr lang="hr-HR" sz="600" dirty="0" smtClean="0"/>
                        <a:t>1</a:t>
                      </a:r>
                      <a:endParaRPr lang="hr-HR" sz="600" dirty="0"/>
                    </a:p>
                  </a:txBody>
                  <a:tcPr marL="68580" marR="68580" marT="34290" marB="34290" anchor="ctr"/>
                </a:tc>
                <a:extLst>
                  <a:ext uri="{0D108BD9-81ED-4DB2-BD59-A6C34878D82A}">
                    <a16:rowId xmlns:a16="http://schemas.microsoft.com/office/drawing/2014/main" val="4277390018"/>
                  </a:ext>
                </a:extLst>
              </a:tr>
              <a:tr h="251460">
                <a:tc>
                  <a:txBody>
                    <a:bodyPr/>
                    <a:lstStyle/>
                    <a:p>
                      <a:pPr algn="ctr"/>
                      <a:r>
                        <a:rPr lang="hr-HR" sz="1200" dirty="0" smtClean="0"/>
                        <a:t>0</a:t>
                      </a:r>
                      <a:endParaRPr lang="hr-HR" sz="1200" dirty="0"/>
                    </a:p>
                  </a:txBody>
                  <a:tcPr marL="68580" marR="68580" marT="34290" marB="34290" anchor="ctr">
                    <a:solidFill>
                      <a:schemeClr val="bg2"/>
                    </a:solidFill>
                  </a:tcPr>
                </a:tc>
                <a:tc>
                  <a:txBody>
                    <a:bodyPr/>
                    <a:lstStyle/>
                    <a:p>
                      <a:pPr algn="ctr"/>
                      <a:r>
                        <a:rPr lang="hr-HR" sz="1200" dirty="0" smtClean="0"/>
                        <a:t>1</a:t>
                      </a:r>
                      <a:endParaRPr lang="hr-HR" sz="1200" dirty="0"/>
                    </a:p>
                  </a:txBody>
                  <a:tcPr marL="68580" marR="68580" marT="34290" marB="34290" anchor="ctr"/>
                </a:tc>
                <a:tc>
                  <a:txBody>
                    <a:bodyPr/>
                    <a:lstStyle/>
                    <a:p>
                      <a:pPr algn="ctr"/>
                      <a:r>
                        <a:rPr lang="hr-HR" sz="1200" dirty="0" smtClean="0"/>
                        <a:t>0</a:t>
                      </a:r>
                      <a:endParaRPr lang="hr-HR" sz="1200" dirty="0"/>
                    </a:p>
                  </a:txBody>
                  <a:tcPr marL="68580" marR="68580" marT="34290" marB="34290" anchor="ctr"/>
                </a:tc>
                <a:tc>
                  <a:txBody>
                    <a:bodyPr/>
                    <a:lstStyle/>
                    <a:p>
                      <a:pPr algn="ctr"/>
                      <a:r>
                        <a:rPr lang="hr-HR" sz="1200" dirty="0" smtClean="0"/>
                        <a:t>1</a:t>
                      </a:r>
                      <a:endParaRPr lang="hr-HR" sz="1200" dirty="0"/>
                    </a:p>
                  </a:txBody>
                  <a:tcPr marL="68580" marR="68580" marT="34290" marB="34290" anchor="ctr"/>
                </a:tc>
                <a:tc>
                  <a:txBody>
                    <a:bodyPr/>
                    <a:lstStyle/>
                    <a:p>
                      <a:pPr algn="ctr"/>
                      <a:r>
                        <a:rPr lang="hr-HR" sz="1200" dirty="0" smtClean="0"/>
                        <a:t>1</a:t>
                      </a:r>
                      <a:endParaRPr lang="hr-HR" sz="1200" dirty="0"/>
                    </a:p>
                  </a:txBody>
                  <a:tcPr marL="68580" marR="68580" marT="34290" marB="34290" anchor="ctr"/>
                </a:tc>
                <a:tc>
                  <a:txBody>
                    <a:bodyPr/>
                    <a:lstStyle/>
                    <a:p>
                      <a:pPr algn="ctr"/>
                      <a:r>
                        <a:rPr lang="hr-HR" sz="1200" dirty="0" smtClean="0"/>
                        <a:t>1</a:t>
                      </a:r>
                      <a:endParaRPr lang="hr-HR" sz="1200" dirty="0"/>
                    </a:p>
                  </a:txBody>
                  <a:tcPr marL="68580" marR="68580" marT="34290" marB="34290" anchor="ctr"/>
                </a:tc>
                <a:tc>
                  <a:txBody>
                    <a:bodyPr/>
                    <a:lstStyle/>
                    <a:p>
                      <a:pPr algn="ctr"/>
                      <a:r>
                        <a:rPr lang="hr-HR" sz="1200" dirty="0" smtClean="0"/>
                        <a:t>1</a:t>
                      </a:r>
                      <a:endParaRPr lang="hr-HR" sz="1200" dirty="0"/>
                    </a:p>
                  </a:txBody>
                  <a:tcPr marL="68580" marR="68580" marT="34290" marB="34290" anchor="ctr"/>
                </a:tc>
                <a:tc>
                  <a:txBody>
                    <a:bodyPr/>
                    <a:lstStyle/>
                    <a:p>
                      <a:pPr algn="ctr"/>
                      <a:r>
                        <a:rPr lang="hr-HR" sz="1200" dirty="0" smtClean="0"/>
                        <a:t>1</a:t>
                      </a:r>
                      <a:endParaRPr lang="hr-HR" sz="1200" dirty="0"/>
                    </a:p>
                  </a:txBody>
                  <a:tcPr marL="68580" marR="68580" marT="34290" marB="34290" anchor="ctr"/>
                </a:tc>
                <a:extLst>
                  <a:ext uri="{0D108BD9-81ED-4DB2-BD59-A6C34878D82A}">
                    <a16:rowId xmlns:a16="http://schemas.microsoft.com/office/drawing/2014/main" val="3371166278"/>
                  </a:ext>
                </a:extLst>
              </a:tr>
              <a:tr h="278130">
                <a:tc>
                  <a:txBody>
                    <a:bodyPr/>
                    <a:lstStyle/>
                    <a:p>
                      <a:pPr algn="ctr"/>
                      <a:r>
                        <a:rPr lang="hr-HR" sz="1200" dirty="0" smtClean="0"/>
                        <a:t>1</a:t>
                      </a:r>
                      <a:endParaRPr lang="hr-HR" sz="1200" dirty="0"/>
                    </a:p>
                  </a:txBody>
                  <a:tcPr marL="68580" marR="68580" marT="34290" marB="34290" anchor="ctr">
                    <a:solidFill>
                      <a:schemeClr val="bg2"/>
                    </a:solidFill>
                  </a:tcPr>
                </a:tc>
                <a:tc>
                  <a:txBody>
                    <a:bodyPr/>
                    <a:lstStyle/>
                    <a:p>
                      <a:pPr algn="ctr"/>
                      <a:r>
                        <a:rPr lang="hr-HR" sz="1200" dirty="0" smtClean="0"/>
                        <a:t>0</a:t>
                      </a:r>
                      <a:endParaRPr lang="hr-HR" sz="1200" dirty="0"/>
                    </a:p>
                  </a:txBody>
                  <a:tcPr marL="68580" marR="68580" marT="34290" marB="34290" anchor="ctr"/>
                </a:tc>
                <a:tc>
                  <a:txBody>
                    <a:bodyPr/>
                    <a:lstStyle/>
                    <a:p>
                      <a:pPr algn="ctr"/>
                      <a:r>
                        <a:rPr lang="hr-HR" sz="1200" dirty="0" smtClean="0"/>
                        <a:t>1</a:t>
                      </a:r>
                      <a:endParaRPr lang="hr-HR" sz="1200" dirty="0"/>
                    </a:p>
                  </a:txBody>
                  <a:tcPr marL="68580" marR="68580" marT="34290" marB="34290" anchor="ctr"/>
                </a:tc>
                <a:tc>
                  <a:txBody>
                    <a:bodyPr/>
                    <a:lstStyle/>
                    <a:p>
                      <a:pPr algn="ctr"/>
                      <a:r>
                        <a:rPr lang="hr-HR" sz="1200" dirty="0" smtClean="0"/>
                        <a:t>0</a:t>
                      </a:r>
                      <a:endParaRPr lang="hr-HR" sz="1200" dirty="0"/>
                    </a:p>
                  </a:txBody>
                  <a:tcPr marL="68580" marR="68580" marT="34290" marB="34290" anchor="ctr"/>
                </a:tc>
                <a:tc>
                  <a:txBody>
                    <a:bodyPr/>
                    <a:lstStyle/>
                    <a:p>
                      <a:pPr algn="ctr"/>
                      <a:r>
                        <a:rPr lang="hr-HR" sz="1200" dirty="0" smtClean="0"/>
                        <a:t>1</a:t>
                      </a:r>
                      <a:endParaRPr lang="hr-HR" sz="1200" dirty="0"/>
                    </a:p>
                  </a:txBody>
                  <a:tcPr marL="68580" marR="68580" marT="34290" marB="34290" anchor="ctr"/>
                </a:tc>
                <a:tc>
                  <a:txBody>
                    <a:bodyPr/>
                    <a:lstStyle/>
                    <a:p>
                      <a:pPr algn="ctr"/>
                      <a:r>
                        <a:rPr lang="hr-HR" sz="1200" dirty="0" smtClean="0"/>
                        <a:t>1</a:t>
                      </a:r>
                      <a:endParaRPr lang="hr-HR" sz="1200" dirty="0"/>
                    </a:p>
                  </a:txBody>
                  <a:tcPr marL="68580" marR="68580" marT="34290" marB="34290" anchor="ctr"/>
                </a:tc>
                <a:tc>
                  <a:txBody>
                    <a:bodyPr/>
                    <a:lstStyle/>
                    <a:p>
                      <a:pPr algn="ctr"/>
                      <a:r>
                        <a:rPr lang="hr-HR" sz="1200" dirty="0" smtClean="0"/>
                        <a:t>1</a:t>
                      </a:r>
                      <a:endParaRPr lang="hr-HR" sz="1200" dirty="0"/>
                    </a:p>
                  </a:txBody>
                  <a:tcPr marL="68580" marR="68580" marT="34290" marB="34290" anchor="ctr"/>
                </a:tc>
                <a:tc>
                  <a:txBody>
                    <a:bodyPr/>
                    <a:lstStyle/>
                    <a:p>
                      <a:pPr algn="ctr"/>
                      <a:r>
                        <a:rPr lang="hr-HR" sz="1200" dirty="0" smtClean="0"/>
                        <a:t>1</a:t>
                      </a:r>
                      <a:endParaRPr lang="hr-HR" sz="1200" dirty="0"/>
                    </a:p>
                  </a:txBody>
                  <a:tcPr marL="68580" marR="68580" marT="34290" marB="34290" anchor="ctr"/>
                </a:tc>
                <a:extLst>
                  <a:ext uri="{0D108BD9-81ED-4DB2-BD59-A6C34878D82A}">
                    <a16:rowId xmlns:a16="http://schemas.microsoft.com/office/drawing/2014/main" val="1254478627"/>
                  </a:ext>
                </a:extLst>
              </a:tr>
              <a:tr h="278130">
                <a:tc>
                  <a:txBody>
                    <a:bodyPr/>
                    <a:lstStyle/>
                    <a:p>
                      <a:pPr algn="ctr"/>
                      <a:r>
                        <a:rPr lang="hr-HR" sz="1200" dirty="0" smtClean="0"/>
                        <a:t>1</a:t>
                      </a:r>
                      <a:endParaRPr lang="hr-HR" sz="1200" dirty="0"/>
                    </a:p>
                  </a:txBody>
                  <a:tcPr marL="68580" marR="68580" marT="34290" marB="34290" anchor="ctr">
                    <a:solidFill>
                      <a:schemeClr val="bg2"/>
                    </a:solidFill>
                  </a:tcPr>
                </a:tc>
                <a:tc>
                  <a:txBody>
                    <a:bodyPr/>
                    <a:lstStyle/>
                    <a:p>
                      <a:pPr algn="ctr"/>
                      <a:r>
                        <a:rPr lang="hr-HR" sz="1200" dirty="0" smtClean="0"/>
                        <a:t>1</a:t>
                      </a:r>
                      <a:endParaRPr lang="hr-HR" sz="1200" dirty="0"/>
                    </a:p>
                  </a:txBody>
                  <a:tcPr marL="68580" marR="68580" marT="34290" marB="34290" anchor="ctr"/>
                </a:tc>
                <a:tc>
                  <a:txBody>
                    <a:bodyPr/>
                    <a:lstStyle/>
                    <a:p>
                      <a:pPr algn="ctr"/>
                      <a:r>
                        <a:rPr lang="hr-HR" sz="1200" dirty="0" smtClean="0"/>
                        <a:t>0</a:t>
                      </a:r>
                      <a:endParaRPr lang="hr-HR" sz="1200" dirty="0"/>
                    </a:p>
                  </a:txBody>
                  <a:tcPr marL="68580" marR="68580" marT="34290" marB="34290" anchor="ctr"/>
                </a:tc>
                <a:tc>
                  <a:txBody>
                    <a:bodyPr/>
                    <a:lstStyle/>
                    <a:p>
                      <a:pPr algn="ctr"/>
                      <a:r>
                        <a:rPr lang="hr-HR" sz="1200" dirty="0" smtClean="0"/>
                        <a:t>0</a:t>
                      </a:r>
                      <a:endParaRPr lang="hr-HR" sz="1200" dirty="0"/>
                    </a:p>
                  </a:txBody>
                  <a:tcPr marL="68580" marR="68580" marT="34290" marB="34290" anchor="ctr"/>
                </a:tc>
                <a:tc>
                  <a:txBody>
                    <a:bodyPr/>
                    <a:lstStyle/>
                    <a:p>
                      <a:pPr algn="ctr"/>
                      <a:r>
                        <a:rPr lang="hr-HR" sz="1200" dirty="0" smtClean="0"/>
                        <a:t>0</a:t>
                      </a:r>
                      <a:endParaRPr lang="hr-HR" sz="1200" dirty="0"/>
                    </a:p>
                  </a:txBody>
                  <a:tcPr marL="68580" marR="68580" marT="34290" marB="34290" anchor="ctr"/>
                </a:tc>
                <a:tc>
                  <a:txBody>
                    <a:bodyPr/>
                    <a:lstStyle/>
                    <a:p>
                      <a:pPr algn="ctr"/>
                      <a:r>
                        <a:rPr lang="hr-HR" sz="1200" dirty="0" smtClean="0"/>
                        <a:t>1</a:t>
                      </a:r>
                      <a:endParaRPr lang="hr-HR" sz="1200" dirty="0"/>
                    </a:p>
                  </a:txBody>
                  <a:tcPr marL="68580" marR="68580" marT="34290" marB="34290" anchor="ctr"/>
                </a:tc>
                <a:tc>
                  <a:txBody>
                    <a:bodyPr/>
                    <a:lstStyle/>
                    <a:p>
                      <a:pPr algn="ctr"/>
                      <a:r>
                        <a:rPr lang="hr-HR" sz="1200" dirty="0" smtClean="0"/>
                        <a:t>1</a:t>
                      </a:r>
                      <a:endParaRPr lang="hr-HR" sz="1200" dirty="0"/>
                    </a:p>
                  </a:txBody>
                  <a:tcPr marL="68580" marR="68580" marT="34290" marB="34290" anchor="ctr"/>
                </a:tc>
                <a:tc>
                  <a:txBody>
                    <a:bodyPr/>
                    <a:lstStyle/>
                    <a:p>
                      <a:pPr algn="ctr"/>
                      <a:r>
                        <a:rPr lang="hr-HR" sz="1200" dirty="0" smtClean="0"/>
                        <a:t>1</a:t>
                      </a:r>
                      <a:endParaRPr lang="hr-HR" sz="1200" dirty="0"/>
                    </a:p>
                  </a:txBody>
                  <a:tcPr marL="68580" marR="68580" marT="34290" marB="34290" anchor="ctr"/>
                </a:tc>
                <a:extLst>
                  <a:ext uri="{0D108BD9-81ED-4DB2-BD59-A6C34878D82A}">
                    <a16:rowId xmlns:a16="http://schemas.microsoft.com/office/drawing/2014/main" val="1174845360"/>
                  </a:ext>
                </a:extLst>
              </a:tr>
            </a:tbl>
          </a:graphicData>
        </a:graphic>
      </p:graphicFrame>
      <p:graphicFrame>
        <p:nvGraphicFramePr>
          <p:cNvPr id="8" name="Tablica 7"/>
          <p:cNvGraphicFramePr>
            <a:graphicFrameLocks noGrp="1"/>
          </p:cNvGraphicFramePr>
          <p:nvPr>
            <p:extLst/>
          </p:nvPr>
        </p:nvGraphicFramePr>
        <p:xfrm>
          <a:off x="3161480" y="2619756"/>
          <a:ext cx="4644739" cy="825577"/>
        </p:xfrm>
        <a:graphic>
          <a:graphicData uri="http://schemas.openxmlformats.org/drawingml/2006/table">
            <a:tbl>
              <a:tblPr firstRow="1" bandRow="1">
                <a:tableStyleId>{5940675A-B579-460E-94D1-54222C63F5DA}</a:tableStyleId>
              </a:tblPr>
              <a:tblGrid>
                <a:gridCol w="4644739">
                  <a:extLst>
                    <a:ext uri="{9D8B030D-6E8A-4147-A177-3AD203B41FA5}">
                      <a16:colId xmlns:a16="http://schemas.microsoft.com/office/drawing/2014/main" val="2805872674"/>
                    </a:ext>
                  </a:extLst>
                </a:gridCol>
              </a:tblGrid>
              <a:tr h="269317">
                <a:tc>
                  <a:txBody>
                    <a:bodyPr/>
                    <a:lstStyle/>
                    <a:p>
                      <a:pPr algn="ctr"/>
                      <a:r>
                        <a:rPr lang="hr-HR" sz="1200" dirty="0" smtClean="0"/>
                        <a:t>Pozitivan broj</a:t>
                      </a:r>
                      <a:endParaRPr lang="hr-HR" sz="1200" dirty="0"/>
                    </a:p>
                  </a:txBody>
                  <a:tcPr marL="68580" marR="68580" marT="34290" marB="34290" anchor="ctr">
                    <a:solidFill>
                      <a:schemeClr val="bg1"/>
                    </a:solidFill>
                  </a:tcPr>
                </a:tc>
                <a:extLst>
                  <a:ext uri="{0D108BD9-81ED-4DB2-BD59-A6C34878D82A}">
                    <a16:rowId xmlns:a16="http://schemas.microsoft.com/office/drawing/2014/main" val="3371166278"/>
                  </a:ext>
                </a:extLst>
              </a:tr>
              <a:tr h="278130">
                <a:tc>
                  <a:txBody>
                    <a:bodyPr/>
                    <a:lstStyle/>
                    <a:p>
                      <a:pPr algn="ctr"/>
                      <a:r>
                        <a:rPr lang="hr-HR" sz="1200" dirty="0" smtClean="0"/>
                        <a:t>Negativan broj</a:t>
                      </a:r>
                      <a:endParaRPr lang="hr-HR" sz="1200" dirty="0"/>
                    </a:p>
                  </a:txBody>
                  <a:tcPr marL="68580" marR="68580" marT="34290" marB="34290" anchor="ctr">
                    <a:solidFill>
                      <a:schemeClr val="bg1"/>
                    </a:solidFill>
                  </a:tcPr>
                </a:tc>
                <a:extLst>
                  <a:ext uri="{0D108BD9-81ED-4DB2-BD59-A6C34878D82A}">
                    <a16:rowId xmlns:a16="http://schemas.microsoft.com/office/drawing/2014/main" val="1254478627"/>
                  </a:ext>
                </a:extLst>
              </a:tr>
              <a:tr h="278130">
                <a:tc>
                  <a:txBody>
                    <a:bodyPr/>
                    <a:lstStyle/>
                    <a:p>
                      <a:pPr algn="ctr"/>
                      <a:r>
                        <a:rPr lang="hr-HR" sz="1200" dirty="0" smtClean="0"/>
                        <a:t>Negativan broj</a:t>
                      </a:r>
                      <a:endParaRPr lang="hr-HR" sz="1200" dirty="0"/>
                    </a:p>
                  </a:txBody>
                  <a:tcPr marL="68580" marR="68580" marT="34290" marB="34290" anchor="ctr">
                    <a:solidFill>
                      <a:schemeClr val="bg1"/>
                    </a:solidFill>
                  </a:tcPr>
                </a:tc>
                <a:extLst>
                  <a:ext uri="{0D108BD9-81ED-4DB2-BD59-A6C34878D82A}">
                    <a16:rowId xmlns:a16="http://schemas.microsoft.com/office/drawing/2014/main" val="1174845360"/>
                  </a:ext>
                </a:extLst>
              </a:tr>
            </a:tbl>
          </a:graphicData>
        </a:graphic>
      </p:graphicFrame>
    </p:spTree>
    <p:extLst>
      <p:ext uri="{BB962C8B-B14F-4D97-AF65-F5344CB8AC3E}">
        <p14:creationId xmlns:p14="http://schemas.microsoft.com/office/powerpoint/2010/main" val="14269467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idx="1"/>
          </p:nvPr>
        </p:nvSpPr>
        <p:spPr>
          <a:xfrm>
            <a:off x="467544" y="1052736"/>
            <a:ext cx="8147248" cy="5544616"/>
          </a:xfrm>
        </p:spPr>
        <p:txBody>
          <a:bodyPr>
            <a:normAutofit/>
          </a:bodyPr>
          <a:lstStyle/>
          <a:p>
            <a:pPr lvl="0"/>
            <a:r>
              <a:rPr lang="hr-HR" b="1" dirty="0" smtClean="0"/>
              <a:t>Postoje 2 metode: metoda predznaka i apsolutne vrijednosti i metoda dvojnog komplementa</a:t>
            </a:r>
          </a:p>
          <a:p>
            <a:pPr>
              <a:buNone/>
            </a:pPr>
            <a:endParaRPr lang="hr-HR" dirty="0" smtClean="0"/>
          </a:p>
        </p:txBody>
      </p:sp>
      <p:sp>
        <p:nvSpPr>
          <p:cNvPr id="4" name="Rezervirano mjesto broja slajda 3"/>
          <p:cNvSpPr>
            <a:spLocks noGrp="1"/>
          </p:cNvSpPr>
          <p:nvPr>
            <p:ph type="sldNum" sz="quarter" idx="12"/>
          </p:nvPr>
        </p:nvSpPr>
        <p:spPr/>
        <p:txBody>
          <a:bodyPr/>
          <a:lstStyle/>
          <a:p>
            <a:pPr>
              <a:defRPr/>
            </a:pPr>
            <a:fld id="{3FFC963F-55BC-4442-AEC5-EEBAC78D97A4}" type="slidenum">
              <a:rPr lang="hr-HR" smtClean="0"/>
              <a:pPr>
                <a:defRPr/>
              </a:pPr>
              <a:t>4</a:t>
            </a:fld>
            <a:endParaRPr lang="hr-H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179512" y="274638"/>
            <a:ext cx="8712968" cy="850106"/>
          </a:xfrm>
        </p:spPr>
        <p:txBody>
          <a:bodyPr>
            <a:normAutofit/>
          </a:bodyPr>
          <a:lstStyle/>
          <a:p>
            <a:r>
              <a:rPr lang="hr-HR" sz="2400" b="1" dirty="0"/>
              <a:t>Metoda  predznaka i apsolutne vrijednosti ( registar od 8 </a:t>
            </a:r>
            <a:r>
              <a:rPr lang="hr-HR" sz="2400" b="1" dirty="0" smtClean="0"/>
              <a:t>bita)</a:t>
            </a:r>
            <a:endParaRPr lang="hr-HR" sz="2400" dirty="0"/>
          </a:p>
        </p:txBody>
      </p:sp>
      <p:sp>
        <p:nvSpPr>
          <p:cNvPr id="3" name="Rezervirano mjesto sadržaja 2"/>
          <p:cNvSpPr>
            <a:spLocks noGrp="1"/>
          </p:cNvSpPr>
          <p:nvPr>
            <p:ph idx="1"/>
          </p:nvPr>
        </p:nvSpPr>
        <p:spPr>
          <a:xfrm>
            <a:off x="457200" y="1094010"/>
            <a:ext cx="8435280" cy="4525963"/>
          </a:xfrm>
        </p:spPr>
        <p:txBody>
          <a:bodyPr>
            <a:normAutofit fontScale="70000" lnSpcReduction="20000"/>
          </a:bodyPr>
          <a:lstStyle/>
          <a:p>
            <a:pPr lvl="0"/>
            <a:r>
              <a:rPr lang="hr-HR" b="1" dirty="0" smtClean="0">
                <a:solidFill>
                  <a:srgbClr val="FF0000"/>
                </a:solidFill>
              </a:rPr>
              <a:t>krajnji </a:t>
            </a:r>
            <a:r>
              <a:rPr lang="hr-HR" b="1" dirty="0" smtClean="0">
                <a:solidFill>
                  <a:srgbClr val="FF0000"/>
                </a:solidFill>
              </a:rPr>
              <a:t>lijevi bit za predznak 0 </a:t>
            </a:r>
            <a:r>
              <a:rPr lang="hr-HR" b="1" dirty="0" smtClean="0">
                <a:solidFill>
                  <a:srgbClr val="FF0000"/>
                </a:solidFill>
                <a:sym typeface="Symbol"/>
              </a:rPr>
              <a:t></a:t>
            </a:r>
            <a:r>
              <a:rPr lang="hr-HR" b="1" dirty="0" smtClean="0">
                <a:solidFill>
                  <a:srgbClr val="FF0000"/>
                </a:solidFill>
              </a:rPr>
              <a:t> +, 1</a:t>
            </a:r>
            <a:r>
              <a:rPr lang="hr-HR" b="1" dirty="0" smtClean="0">
                <a:solidFill>
                  <a:srgbClr val="FF0000"/>
                </a:solidFill>
                <a:sym typeface="Symbol"/>
              </a:rPr>
              <a:t> </a:t>
            </a:r>
            <a:r>
              <a:rPr lang="hr-HR" b="1" dirty="0" smtClean="0">
                <a:solidFill>
                  <a:srgbClr val="FF0000"/>
                </a:solidFill>
              </a:rPr>
              <a:t> ‒</a:t>
            </a:r>
          </a:p>
          <a:p>
            <a:pPr lvl="0"/>
            <a:r>
              <a:rPr lang="hr-HR" b="1" dirty="0" smtClean="0">
                <a:solidFill>
                  <a:srgbClr val="FF0000"/>
                </a:solidFill>
              </a:rPr>
              <a:t>Preostali 7 bitova pamte broj binarno  i </a:t>
            </a:r>
            <a:r>
              <a:rPr lang="hr-HR" b="1" dirty="0" err="1" smtClean="0">
                <a:solidFill>
                  <a:srgbClr val="FF0000"/>
                </a:solidFill>
              </a:rPr>
              <a:t>desnopozicionirano</a:t>
            </a:r>
            <a:endParaRPr lang="hr-HR" b="1" dirty="0">
              <a:solidFill>
                <a:srgbClr val="FF0000"/>
              </a:solidFill>
            </a:endParaRPr>
          </a:p>
          <a:p>
            <a:pPr lvl="0">
              <a:buNone/>
            </a:pPr>
            <a:endParaRPr lang="hr-HR" dirty="0" smtClean="0"/>
          </a:p>
          <a:p>
            <a:pPr marL="0" indent="0">
              <a:buNone/>
            </a:pPr>
            <a:r>
              <a:rPr lang="hr-HR" dirty="0" smtClean="0"/>
              <a:t>     Zadatak 1: kako se u 8 bitnom registru pamti broj 29 </a:t>
            </a:r>
          </a:p>
          <a:p>
            <a:pPr>
              <a:buNone/>
            </a:pPr>
            <a:r>
              <a:rPr lang="hr-HR" dirty="0" smtClean="0"/>
              <a:t>     29</a:t>
            </a:r>
            <a:r>
              <a:rPr lang="hr-HR" baseline="-25000" dirty="0" smtClean="0"/>
              <a:t>10</a:t>
            </a:r>
            <a:r>
              <a:rPr lang="hr-HR" dirty="0" smtClean="0"/>
              <a:t>=11101</a:t>
            </a:r>
            <a:r>
              <a:rPr lang="hr-HR" baseline="-25000" dirty="0" smtClean="0"/>
              <a:t>2 </a:t>
            </a:r>
            <a:r>
              <a:rPr lang="hr-HR" dirty="0" smtClean="0">
                <a:sym typeface="Symbol"/>
              </a:rPr>
              <a:t>                                           broj je zapisan uz desni rub</a:t>
            </a:r>
          </a:p>
          <a:p>
            <a:pPr>
              <a:buNone/>
            </a:pPr>
            <a:r>
              <a:rPr lang="hr-HR" dirty="0" smtClean="0"/>
              <a:t>                                   </a:t>
            </a:r>
            <a:r>
              <a:rPr lang="hr-HR" sz="1400" dirty="0" smtClean="0"/>
              <a:t>(nadopunili smo dvije nule koje su falile)</a:t>
            </a:r>
            <a:endParaRPr lang="hr-HR" dirty="0" smtClean="0"/>
          </a:p>
          <a:p>
            <a:r>
              <a:rPr lang="hr-HR" dirty="0" smtClean="0"/>
              <a:t>Zadatak 2: kako se u 8 bitnom registru pamti broj -17</a:t>
            </a:r>
          </a:p>
          <a:p>
            <a:pPr>
              <a:buNone/>
            </a:pPr>
            <a:r>
              <a:rPr lang="hr-HR" dirty="0" smtClean="0"/>
              <a:t>    17</a:t>
            </a:r>
            <a:r>
              <a:rPr lang="hr-HR" baseline="-25000" dirty="0" smtClean="0"/>
              <a:t>10</a:t>
            </a:r>
            <a:r>
              <a:rPr lang="hr-HR" dirty="0" smtClean="0"/>
              <a:t>=10001</a:t>
            </a:r>
            <a:r>
              <a:rPr lang="hr-HR" baseline="-25000" dirty="0" smtClean="0"/>
              <a:t>2 </a:t>
            </a:r>
            <a:r>
              <a:rPr lang="hr-HR" dirty="0" smtClean="0">
                <a:sym typeface="Symbol"/>
              </a:rPr>
              <a:t></a:t>
            </a:r>
          </a:p>
          <a:p>
            <a:pPr>
              <a:buNone/>
            </a:pPr>
            <a:endParaRPr lang="hr-HR" dirty="0" smtClean="0">
              <a:sym typeface="Symbol"/>
            </a:endParaRPr>
          </a:p>
          <a:p>
            <a:r>
              <a:rPr lang="hr-HR" dirty="0" smtClean="0">
                <a:sym typeface="Symbol"/>
              </a:rPr>
              <a:t>Zadatak 3: koji broj je upamćen u 8 bitnom registru ako mu je sadržaj 	</a:t>
            </a:r>
          </a:p>
          <a:p>
            <a:pPr lvl="2">
              <a:buFont typeface="+mj-lt"/>
              <a:buAutoNum type="alphaLcPeriod"/>
            </a:pPr>
            <a:r>
              <a:rPr lang="hr-HR" sz="2900" dirty="0" smtClean="0">
                <a:sym typeface="Symbol"/>
              </a:rPr>
              <a:t>   </a:t>
            </a:r>
            <a:r>
              <a:rPr lang="hr-HR" sz="2900" dirty="0" smtClean="0">
                <a:sym typeface="Symbol"/>
              </a:rPr>
              <a:t>01011101            +(64+16+8+4+1)=93</a:t>
            </a:r>
            <a:endParaRPr lang="hr-HR" sz="2900" dirty="0" smtClean="0">
              <a:sym typeface="Symbol"/>
            </a:endParaRPr>
          </a:p>
          <a:p>
            <a:pPr lvl="2">
              <a:buFont typeface="+mj-lt"/>
              <a:buAutoNum type="alphaLcPeriod"/>
            </a:pPr>
            <a:r>
              <a:rPr lang="hr-HR" sz="2900" dirty="0" smtClean="0">
                <a:sym typeface="Symbol"/>
              </a:rPr>
              <a:t>   </a:t>
            </a:r>
            <a:r>
              <a:rPr lang="hr-HR" sz="2900" dirty="0" smtClean="0">
                <a:sym typeface="Symbol"/>
              </a:rPr>
              <a:t>10010010            -18</a:t>
            </a:r>
            <a:endParaRPr lang="hr-HR" sz="2900" dirty="0" smtClean="0"/>
          </a:p>
          <a:p>
            <a:pPr>
              <a:buNone/>
            </a:pPr>
            <a:endParaRPr lang="hr-HR" dirty="0" smtClean="0"/>
          </a:p>
        </p:txBody>
      </p:sp>
      <p:sp>
        <p:nvSpPr>
          <p:cNvPr id="4" name="Rezervirano mjesto broja slajda 3"/>
          <p:cNvSpPr>
            <a:spLocks noGrp="1"/>
          </p:cNvSpPr>
          <p:nvPr>
            <p:ph type="sldNum" sz="quarter" idx="12"/>
          </p:nvPr>
        </p:nvSpPr>
        <p:spPr/>
        <p:txBody>
          <a:bodyPr/>
          <a:lstStyle/>
          <a:p>
            <a:pPr>
              <a:defRPr/>
            </a:pPr>
            <a:fld id="{3FFC963F-55BC-4442-AEC5-EEBAC78D97A4}" type="slidenum">
              <a:rPr lang="hr-HR" smtClean="0"/>
              <a:pPr>
                <a:defRPr/>
              </a:pPr>
              <a:t>5</a:t>
            </a:fld>
            <a:endParaRPr lang="hr-HR"/>
          </a:p>
        </p:txBody>
      </p:sp>
      <p:graphicFrame>
        <p:nvGraphicFramePr>
          <p:cNvPr id="5" name="Tablica 4"/>
          <p:cNvGraphicFramePr>
            <a:graphicFrameLocks noGrp="1"/>
          </p:cNvGraphicFramePr>
          <p:nvPr>
            <p:extLst>
              <p:ext uri="{D42A27DB-BD31-4B8C-83A1-F6EECF244321}">
                <p14:modId xmlns:p14="http://schemas.microsoft.com/office/powerpoint/2010/main" val="2265207883"/>
              </p:ext>
            </p:extLst>
          </p:nvPr>
        </p:nvGraphicFramePr>
        <p:xfrm>
          <a:off x="2699792" y="2470604"/>
          <a:ext cx="2259330" cy="274320"/>
        </p:xfrm>
        <a:graphic>
          <a:graphicData uri="http://schemas.openxmlformats.org/drawingml/2006/table">
            <a:tbl>
              <a:tblPr/>
              <a:tblGrid>
                <a:gridCol w="281305">
                  <a:extLst>
                    <a:ext uri="{9D8B030D-6E8A-4147-A177-3AD203B41FA5}">
                      <a16:colId xmlns:a16="http://schemas.microsoft.com/office/drawing/2014/main" val="20000"/>
                    </a:ext>
                  </a:extLst>
                </a:gridCol>
                <a:gridCol w="282575">
                  <a:extLst>
                    <a:ext uri="{9D8B030D-6E8A-4147-A177-3AD203B41FA5}">
                      <a16:colId xmlns:a16="http://schemas.microsoft.com/office/drawing/2014/main" val="20001"/>
                    </a:ext>
                  </a:extLst>
                </a:gridCol>
                <a:gridCol w="282575">
                  <a:extLst>
                    <a:ext uri="{9D8B030D-6E8A-4147-A177-3AD203B41FA5}">
                      <a16:colId xmlns:a16="http://schemas.microsoft.com/office/drawing/2014/main" val="20002"/>
                    </a:ext>
                  </a:extLst>
                </a:gridCol>
                <a:gridCol w="282575">
                  <a:extLst>
                    <a:ext uri="{9D8B030D-6E8A-4147-A177-3AD203B41FA5}">
                      <a16:colId xmlns:a16="http://schemas.microsoft.com/office/drawing/2014/main" val="20003"/>
                    </a:ext>
                  </a:extLst>
                </a:gridCol>
                <a:gridCol w="282575">
                  <a:extLst>
                    <a:ext uri="{9D8B030D-6E8A-4147-A177-3AD203B41FA5}">
                      <a16:colId xmlns:a16="http://schemas.microsoft.com/office/drawing/2014/main" val="20004"/>
                    </a:ext>
                  </a:extLst>
                </a:gridCol>
                <a:gridCol w="282575">
                  <a:extLst>
                    <a:ext uri="{9D8B030D-6E8A-4147-A177-3AD203B41FA5}">
                      <a16:colId xmlns:a16="http://schemas.microsoft.com/office/drawing/2014/main" val="20005"/>
                    </a:ext>
                  </a:extLst>
                </a:gridCol>
                <a:gridCol w="282575">
                  <a:extLst>
                    <a:ext uri="{9D8B030D-6E8A-4147-A177-3AD203B41FA5}">
                      <a16:colId xmlns:a16="http://schemas.microsoft.com/office/drawing/2014/main" val="20006"/>
                    </a:ext>
                  </a:extLst>
                </a:gridCol>
                <a:gridCol w="282575">
                  <a:extLst>
                    <a:ext uri="{9D8B030D-6E8A-4147-A177-3AD203B41FA5}">
                      <a16:colId xmlns:a16="http://schemas.microsoft.com/office/drawing/2014/main" val="20007"/>
                    </a:ext>
                  </a:extLst>
                </a:gridCol>
              </a:tblGrid>
              <a:tr h="171450">
                <a:tc>
                  <a:txBody>
                    <a:bodyPr/>
                    <a:lstStyle/>
                    <a:p>
                      <a:pPr algn="r">
                        <a:spcAft>
                          <a:spcPts val="0"/>
                        </a:spcAft>
                      </a:pPr>
                      <a:r>
                        <a:rPr lang="hr-HR" sz="1800" b="1" dirty="0">
                          <a:latin typeface="Arial" pitchFamily="34" charset="0"/>
                          <a:ea typeface="Calibri"/>
                          <a:cs typeface="Arial" pitchFamily="34" charset="0"/>
                        </a:rPr>
                        <a:t>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r">
                        <a:spcAft>
                          <a:spcPts val="0"/>
                        </a:spcAft>
                      </a:pPr>
                      <a:r>
                        <a:rPr lang="hr-HR" sz="1800" dirty="0">
                          <a:latin typeface="Arial" pitchFamily="34" charset="0"/>
                          <a:ea typeface="Calibri"/>
                          <a:cs typeface="Arial" pitchFamily="34" charset="0"/>
                        </a:rPr>
                        <a:t>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hr-HR" sz="1800">
                          <a:latin typeface="Arial" pitchFamily="34" charset="0"/>
                          <a:ea typeface="Calibri"/>
                          <a:cs typeface="Arial" pitchFamily="34" charset="0"/>
                        </a:rPr>
                        <a:t>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hr-HR" sz="1800" dirty="0">
                          <a:latin typeface="Arial" pitchFamily="34" charset="0"/>
                          <a:ea typeface="Calibri"/>
                          <a:cs typeface="Arial" pitchFamily="34" charset="0"/>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20000"/>
                        <a:lumOff val="80000"/>
                      </a:schemeClr>
                    </a:solidFill>
                  </a:tcPr>
                </a:tc>
                <a:tc>
                  <a:txBody>
                    <a:bodyPr/>
                    <a:lstStyle/>
                    <a:p>
                      <a:pPr algn="r">
                        <a:spcAft>
                          <a:spcPts val="0"/>
                        </a:spcAft>
                      </a:pPr>
                      <a:r>
                        <a:rPr lang="hr-HR" sz="1800" dirty="0">
                          <a:latin typeface="Arial" pitchFamily="34" charset="0"/>
                          <a:ea typeface="Calibri"/>
                          <a:cs typeface="Arial" pitchFamily="34" charset="0"/>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20000"/>
                        <a:lumOff val="80000"/>
                      </a:schemeClr>
                    </a:solidFill>
                  </a:tcPr>
                </a:tc>
                <a:tc>
                  <a:txBody>
                    <a:bodyPr/>
                    <a:lstStyle/>
                    <a:p>
                      <a:pPr algn="r">
                        <a:spcAft>
                          <a:spcPts val="0"/>
                        </a:spcAft>
                      </a:pPr>
                      <a:r>
                        <a:rPr lang="hr-HR" sz="1800" dirty="0">
                          <a:latin typeface="Arial" pitchFamily="34" charset="0"/>
                          <a:ea typeface="Calibri"/>
                          <a:cs typeface="Arial" pitchFamily="34" charset="0"/>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20000"/>
                        <a:lumOff val="80000"/>
                      </a:schemeClr>
                    </a:solidFill>
                  </a:tcPr>
                </a:tc>
                <a:tc>
                  <a:txBody>
                    <a:bodyPr/>
                    <a:lstStyle/>
                    <a:p>
                      <a:pPr algn="r">
                        <a:spcAft>
                          <a:spcPts val="0"/>
                        </a:spcAft>
                      </a:pPr>
                      <a:r>
                        <a:rPr lang="hr-HR" sz="1800" dirty="0">
                          <a:latin typeface="Arial" pitchFamily="34" charset="0"/>
                          <a:ea typeface="Calibri"/>
                          <a:cs typeface="Arial" pitchFamily="34" charset="0"/>
                        </a:rPr>
                        <a:t>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20000"/>
                        <a:lumOff val="80000"/>
                      </a:schemeClr>
                    </a:solidFill>
                  </a:tcPr>
                </a:tc>
                <a:tc>
                  <a:txBody>
                    <a:bodyPr/>
                    <a:lstStyle/>
                    <a:p>
                      <a:pPr algn="r">
                        <a:spcAft>
                          <a:spcPts val="0"/>
                        </a:spcAft>
                      </a:pPr>
                      <a:r>
                        <a:rPr lang="hr-HR" sz="1800" dirty="0">
                          <a:latin typeface="Arial" pitchFamily="34" charset="0"/>
                          <a:ea typeface="Calibri"/>
                          <a:cs typeface="Arial" pitchFamily="34" charset="0"/>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0"/>
                  </a:ext>
                </a:extLst>
              </a:tr>
            </a:tbl>
          </a:graphicData>
        </a:graphic>
      </p:graphicFrame>
      <p:graphicFrame>
        <p:nvGraphicFramePr>
          <p:cNvPr id="6" name="Tablica 5"/>
          <p:cNvGraphicFramePr>
            <a:graphicFrameLocks noGrp="1"/>
          </p:cNvGraphicFramePr>
          <p:nvPr>
            <p:extLst>
              <p:ext uri="{D42A27DB-BD31-4B8C-83A1-F6EECF244321}">
                <p14:modId xmlns:p14="http://schemas.microsoft.com/office/powerpoint/2010/main" val="674038427"/>
              </p:ext>
            </p:extLst>
          </p:nvPr>
        </p:nvGraphicFramePr>
        <p:xfrm>
          <a:off x="2677882" y="3442712"/>
          <a:ext cx="2259330" cy="274320"/>
        </p:xfrm>
        <a:graphic>
          <a:graphicData uri="http://schemas.openxmlformats.org/drawingml/2006/table">
            <a:tbl>
              <a:tblPr/>
              <a:tblGrid>
                <a:gridCol w="281305">
                  <a:extLst>
                    <a:ext uri="{9D8B030D-6E8A-4147-A177-3AD203B41FA5}">
                      <a16:colId xmlns:a16="http://schemas.microsoft.com/office/drawing/2014/main" val="20000"/>
                    </a:ext>
                  </a:extLst>
                </a:gridCol>
                <a:gridCol w="282575">
                  <a:extLst>
                    <a:ext uri="{9D8B030D-6E8A-4147-A177-3AD203B41FA5}">
                      <a16:colId xmlns:a16="http://schemas.microsoft.com/office/drawing/2014/main" val="20001"/>
                    </a:ext>
                  </a:extLst>
                </a:gridCol>
                <a:gridCol w="282575">
                  <a:extLst>
                    <a:ext uri="{9D8B030D-6E8A-4147-A177-3AD203B41FA5}">
                      <a16:colId xmlns:a16="http://schemas.microsoft.com/office/drawing/2014/main" val="20002"/>
                    </a:ext>
                  </a:extLst>
                </a:gridCol>
                <a:gridCol w="282575">
                  <a:extLst>
                    <a:ext uri="{9D8B030D-6E8A-4147-A177-3AD203B41FA5}">
                      <a16:colId xmlns:a16="http://schemas.microsoft.com/office/drawing/2014/main" val="20003"/>
                    </a:ext>
                  </a:extLst>
                </a:gridCol>
                <a:gridCol w="282575">
                  <a:extLst>
                    <a:ext uri="{9D8B030D-6E8A-4147-A177-3AD203B41FA5}">
                      <a16:colId xmlns:a16="http://schemas.microsoft.com/office/drawing/2014/main" val="20004"/>
                    </a:ext>
                  </a:extLst>
                </a:gridCol>
                <a:gridCol w="282575">
                  <a:extLst>
                    <a:ext uri="{9D8B030D-6E8A-4147-A177-3AD203B41FA5}">
                      <a16:colId xmlns:a16="http://schemas.microsoft.com/office/drawing/2014/main" val="20005"/>
                    </a:ext>
                  </a:extLst>
                </a:gridCol>
                <a:gridCol w="282575">
                  <a:extLst>
                    <a:ext uri="{9D8B030D-6E8A-4147-A177-3AD203B41FA5}">
                      <a16:colId xmlns:a16="http://schemas.microsoft.com/office/drawing/2014/main" val="20006"/>
                    </a:ext>
                  </a:extLst>
                </a:gridCol>
                <a:gridCol w="282575">
                  <a:extLst>
                    <a:ext uri="{9D8B030D-6E8A-4147-A177-3AD203B41FA5}">
                      <a16:colId xmlns:a16="http://schemas.microsoft.com/office/drawing/2014/main" val="20007"/>
                    </a:ext>
                  </a:extLst>
                </a:gridCol>
              </a:tblGrid>
              <a:tr h="171450">
                <a:tc>
                  <a:txBody>
                    <a:bodyPr/>
                    <a:lstStyle/>
                    <a:p>
                      <a:pPr marL="0" algn="r" defTabSz="914400" rtl="0" eaLnBrk="1" latinLnBrk="0" hangingPunct="1">
                        <a:spcAft>
                          <a:spcPts val="0"/>
                        </a:spcAft>
                      </a:pPr>
                      <a:r>
                        <a:rPr lang="hr-HR" sz="1800" b="1" kern="1200" dirty="0">
                          <a:solidFill>
                            <a:schemeClr val="tx1"/>
                          </a:solidFill>
                          <a:latin typeface="Arial" pitchFamily="34" charset="0"/>
                          <a:ea typeface="Calibri"/>
                          <a:cs typeface="Arial" pitchFamily="34" charset="0"/>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algn="r" defTabSz="914400" rtl="0" eaLnBrk="1" latinLnBrk="0" hangingPunct="1">
                        <a:spcAft>
                          <a:spcPts val="0"/>
                        </a:spcAft>
                      </a:pPr>
                      <a:r>
                        <a:rPr lang="hr-HR" sz="1800" kern="1200" dirty="0">
                          <a:solidFill>
                            <a:schemeClr val="tx1"/>
                          </a:solidFill>
                          <a:latin typeface="Arial" pitchFamily="34" charset="0"/>
                          <a:ea typeface="Calibri"/>
                          <a:cs typeface="Arial" pitchFamily="34" charset="0"/>
                        </a:rPr>
                        <a:t>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r" defTabSz="914400" rtl="0" eaLnBrk="1" latinLnBrk="0" hangingPunct="1">
                        <a:spcAft>
                          <a:spcPts val="0"/>
                        </a:spcAft>
                      </a:pPr>
                      <a:r>
                        <a:rPr lang="hr-HR" sz="1800" kern="1200" dirty="0" smtClean="0">
                          <a:solidFill>
                            <a:schemeClr val="tx1"/>
                          </a:solidFill>
                          <a:latin typeface="Arial" pitchFamily="34" charset="0"/>
                          <a:ea typeface="Calibri"/>
                          <a:cs typeface="Arial" pitchFamily="34" charset="0"/>
                        </a:rPr>
                        <a:t>0</a:t>
                      </a:r>
                      <a:endParaRPr lang="hr-HR" sz="1800" kern="1200" dirty="0">
                        <a:solidFill>
                          <a:schemeClr val="tx1"/>
                        </a:solidFill>
                        <a:latin typeface="Arial" pitchFamily="34" charset="0"/>
                        <a:ea typeface="Calibri"/>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r" defTabSz="914400" rtl="0" eaLnBrk="1" latinLnBrk="0" hangingPunct="1">
                        <a:spcAft>
                          <a:spcPts val="0"/>
                        </a:spcAft>
                      </a:pPr>
                      <a:r>
                        <a:rPr lang="hr-HR" sz="1800" kern="1200" dirty="0" smtClean="0">
                          <a:solidFill>
                            <a:schemeClr val="tx1"/>
                          </a:solidFill>
                          <a:latin typeface="Arial" pitchFamily="34" charset="0"/>
                          <a:ea typeface="Calibri"/>
                          <a:cs typeface="Arial" pitchFamily="34" charset="0"/>
                        </a:rPr>
                        <a:t>1</a:t>
                      </a:r>
                      <a:endParaRPr lang="hr-HR" sz="1800" kern="1200" dirty="0">
                        <a:solidFill>
                          <a:schemeClr val="tx1"/>
                        </a:solidFill>
                        <a:latin typeface="Arial" pitchFamily="34" charset="0"/>
                        <a:ea typeface="Calibri"/>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r" defTabSz="914400" rtl="0" eaLnBrk="1" latinLnBrk="0" hangingPunct="1">
                        <a:spcAft>
                          <a:spcPts val="0"/>
                        </a:spcAft>
                      </a:pPr>
                      <a:r>
                        <a:rPr lang="hr-HR" sz="1800" kern="1200" dirty="0" smtClean="0">
                          <a:solidFill>
                            <a:schemeClr val="tx1"/>
                          </a:solidFill>
                          <a:latin typeface="Arial" pitchFamily="34" charset="0"/>
                          <a:ea typeface="Calibri"/>
                          <a:cs typeface="Arial" pitchFamily="34" charset="0"/>
                        </a:rPr>
                        <a:t>0</a:t>
                      </a:r>
                      <a:endParaRPr lang="hr-HR" sz="1800" kern="1200" dirty="0">
                        <a:solidFill>
                          <a:schemeClr val="tx1"/>
                        </a:solidFill>
                        <a:latin typeface="Arial" pitchFamily="34" charset="0"/>
                        <a:ea typeface="Calibri"/>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r" defTabSz="914400" rtl="0" eaLnBrk="1" latinLnBrk="0" hangingPunct="1">
                        <a:spcAft>
                          <a:spcPts val="0"/>
                        </a:spcAft>
                      </a:pPr>
                      <a:r>
                        <a:rPr lang="hr-HR" sz="1800" kern="1200" dirty="0" smtClean="0">
                          <a:solidFill>
                            <a:schemeClr val="tx1"/>
                          </a:solidFill>
                          <a:latin typeface="Arial" pitchFamily="34" charset="0"/>
                          <a:ea typeface="Calibri"/>
                          <a:cs typeface="Arial" pitchFamily="34" charset="0"/>
                        </a:rPr>
                        <a:t>0</a:t>
                      </a:r>
                      <a:endParaRPr lang="hr-HR" sz="1800" kern="1200" dirty="0">
                        <a:solidFill>
                          <a:schemeClr val="tx1"/>
                        </a:solidFill>
                        <a:latin typeface="Arial" pitchFamily="34" charset="0"/>
                        <a:ea typeface="Calibri"/>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r" defTabSz="914400" rtl="0" eaLnBrk="1" latinLnBrk="0" hangingPunct="1">
                        <a:spcAft>
                          <a:spcPts val="0"/>
                        </a:spcAft>
                      </a:pPr>
                      <a:r>
                        <a:rPr lang="hr-HR" sz="1800" kern="1200" dirty="0" smtClean="0">
                          <a:solidFill>
                            <a:schemeClr val="tx1"/>
                          </a:solidFill>
                          <a:latin typeface="Arial" pitchFamily="34" charset="0"/>
                          <a:ea typeface="Calibri"/>
                          <a:cs typeface="Arial" pitchFamily="34" charset="0"/>
                        </a:rPr>
                        <a:t>0</a:t>
                      </a:r>
                      <a:endParaRPr lang="hr-HR" sz="1800" kern="1200" dirty="0">
                        <a:solidFill>
                          <a:schemeClr val="tx1"/>
                        </a:solidFill>
                        <a:latin typeface="Arial" pitchFamily="34" charset="0"/>
                        <a:ea typeface="Calibri"/>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r" defTabSz="914400" rtl="0" eaLnBrk="1" latinLnBrk="0" hangingPunct="1">
                        <a:spcAft>
                          <a:spcPts val="0"/>
                        </a:spcAft>
                      </a:pPr>
                      <a:r>
                        <a:rPr lang="hr-HR" sz="1800" kern="1200" dirty="0" smtClean="0">
                          <a:solidFill>
                            <a:schemeClr val="tx1"/>
                          </a:solidFill>
                          <a:latin typeface="Arial" pitchFamily="34" charset="0"/>
                          <a:ea typeface="Calibri"/>
                          <a:cs typeface="Arial" pitchFamily="34" charset="0"/>
                        </a:rPr>
                        <a:t>1</a:t>
                      </a:r>
                      <a:endParaRPr lang="hr-HR" sz="1800" kern="1200" dirty="0">
                        <a:solidFill>
                          <a:schemeClr val="tx1"/>
                        </a:solidFill>
                        <a:latin typeface="Arial" pitchFamily="34" charset="0"/>
                        <a:ea typeface="Calibri"/>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11" name="Pravokutnik 10"/>
          <p:cNvSpPr/>
          <p:nvPr/>
        </p:nvSpPr>
        <p:spPr>
          <a:xfrm>
            <a:off x="2647034" y="3442712"/>
            <a:ext cx="2520280" cy="4320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Tree>
    <p:extLst>
      <p:ext uri="{BB962C8B-B14F-4D97-AF65-F5344CB8AC3E}">
        <p14:creationId xmlns:p14="http://schemas.microsoft.com/office/powerpoint/2010/main" val="36333022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grpId="0" nodeType="clickEffect">
                                  <p:stCondLst>
                                    <p:cond delay="0"/>
                                  </p:stCondLst>
                                  <p:childTnLst>
                                    <p:anim calcmode="lin" valueType="num">
                                      <p:cBhvr additive="base">
                                        <p:cTn id="6" dur="500"/>
                                        <p:tgtEl>
                                          <p:spTgt spid="11"/>
                                        </p:tgtEl>
                                        <p:attrNameLst>
                                          <p:attrName>ppt_x</p:attrName>
                                        </p:attrNameLst>
                                      </p:cBhvr>
                                      <p:tavLst>
                                        <p:tav tm="0">
                                          <p:val>
                                            <p:strVal val="ppt_x"/>
                                          </p:val>
                                        </p:tav>
                                        <p:tav tm="100000">
                                          <p:val>
                                            <p:strVal val="ppt_x"/>
                                          </p:val>
                                        </p:tav>
                                      </p:tavLst>
                                    </p:anim>
                                    <p:anim calcmode="lin" valueType="num">
                                      <p:cBhvr additive="base">
                                        <p:cTn id="7" dur="500"/>
                                        <p:tgtEl>
                                          <p:spTgt spid="11"/>
                                        </p:tgtEl>
                                        <p:attrNameLst>
                                          <p:attrName>ppt_y</p:attrName>
                                        </p:attrNameLst>
                                      </p:cBhvr>
                                      <p:tavLst>
                                        <p:tav tm="0">
                                          <p:val>
                                            <p:strVal val="ppt_y"/>
                                          </p:val>
                                        </p:tav>
                                        <p:tav tm="100000">
                                          <p:val>
                                            <p:strVal val="1+ppt_h/2"/>
                                          </p:val>
                                        </p:tav>
                                      </p:tavLst>
                                    </p:anim>
                                    <p:set>
                                      <p:cBhvr>
                                        <p:cTn id="8" dur="1" fill="hold">
                                          <p:stCondLst>
                                            <p:cond delay="499"/>
                                          </p:stCondLst>
                                        </p:cTn>
                                        <p:tgtEl>
                                          <p:spTgt spid="1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251520" y="205383"/>
            <a:ext cx="7886700" cy="994172"/>
          </a:xfrm>
        </p:spPr>
        <p:txBody>
          <a:bodyPr/>
          <a:lstStyle/>
          <a:p>
            <a:r>
              <a:rPr lang="hr-HR" dirty="0" smtClean="0"/>
              <a:t>Metoda dvojnog komplementa</a:t>
            </a:r>
            <a:endParaRPr lang="hr-HR" dirty="0"/>
          </a:p>
        </p:txBody>
      </p:sp>
      <p:sp>
        <p:nvSpPr>
          <p:cNvPr id="3" name="Rezervirano mjesto sadržaja 2"/>
          <p:cNvSpPr>
            <a:spLocks noGrp="1"/>
          </p:cNvSpPr>
          <p:nvPr>
            <p:ph idx="1"/>
          </p:nvPr>
        </p:nvSpPr>
        <p:spPr>
          <a:xfrm>
            <a:off x="26312" y="1448340"/>
            <a:ext cx="6244936" cy="3727523"/>
          </a:xfrm>
        </p:spPr>
        <p:txBody>
          <a:bodyPr>
            <a:normAutofit fontScale="70000" lnSpcReduction="20000"/>
          </a:bodyPr>
          <a:lstStyle/>
          <a:p>
            <a:r>
              <a:rPr lang="hr-HR" dirty="0" smtClean="0"/>
              <a:t>Za pamćenje negativnih cijelih brojeva koristi se   metoda DVOJNOG KOMPLEMENTA</a:t>
            </a:r>
          </a:p>
          <a:p>
            <a:pPr marL="0" indent="0">
              <a:buNone/>
            </a:pPr>
            <a:endParaRPr lang="hr-HR" dirty="0" smtClean="0"/>
          </a:p>
          <a:p>
            <a:r>
              <a:rPr lang="hr-HR" dirty="0" smtClean="0">
                <a:solidFill>
                  <a:srgbClr val="FF0000"/>
                </a:solidFill>
              </a:rPr>
              <a:t>Komplement</a:t>
            </a:r>
            <a:r>
              <a:rPr lang="hr-HR" dirty="0" smtClean="0"/>
              <a:t> binarnog broja dobijemo ako mu sadržaj registra preokrenemo tj. jedinice pretvorimo u nule i obratno (ali prije nadopunimo do punog registra </a:t>
            </a:r>
            <a:r>
              <a:rPr lang="hr-HR" dirty="0" smtClean="0"/>
              <a:t>nulama)</a:t>
            </a:r>
          </a:p>
          <a:p>
            <a:pPr marL="0" indent="0">
              <a:buNone/>
            </a:pPr>
            <a:endParaRPr lang="hr-HR" dirty="0" smtClean="0"/>
          </a:p>
          <a:p>
            <a:r>
              <a:rPr lang="hr-HR" dirty="0" smtClean="0">
                <a:solidFill>
                  <a:srgbClr val="FF0000"/>
                </a:solidFill>
              </a:rPr>
              <a:t>Dvojni</a:t>
            </a:r>
            <a:r>
              <a:rPr lang="hr-HR" dirty="0" smtClean="0"/>
              <a:t> </a:t>
            </a:r>
            <a:r>
              <a:rPr lang="hr-HR" dirty="0" smtClean="0">
                <a:solidFill>
                  <a:srgbClr val="FF0000"/>
                </a:solidFill>
              </a:rPr>
              <a:t>komplement</a:t>
            </a:r>
            <a:r>
              <a:rPr lang="hr-HR" dirty="0" smtClean="0"/>
              <a:t> binarnog broja je komplement uvećan za 1 (zbrajanje u binarnom sustavu)</a:t>
            </a:r>
          </a:p>
          <a:p>
            <a:r>
              <a:rPr lang="hr-HR" dirty="0" smtClean="0"/>
              <a:t>Kada </a:t>
            </a:r>
            <a:r>
              <a:rPr lang="hr-HR" dirty="0" smtClean="0"/>
              <a:t>broju 83 nađemo dvojni komplement dobit ćemo broj -83</a:t>
            </a:r>
          </a:p>
          <a:p>
            <a:endParaRPr lang="hr-HR" dirty="0"/>
          </a:p>
        </p:txBody>
      </p:sp>
      <p:pic>
        <p:nvPicPr>
          <p:cNvPr id="5" name="Slika 4"/>
          <p:cNvPicPr>
            <a:picLocks noChangeAspect="1"/>
          </p:cNvPicPr>
          <p:nvPr/>
        </p:nvPicPr>
        <p:blipFill rotWithShape="1">
          <a:blip r:embed="rId2" cstate="print">
            <a:extLst>
              <a:ext uri="{28A0092B-C50C-407E-A947-70E740481C1C}">
                <a14:useLocalDpi xmlns:a14="http://schemas.microsoft.com/office/drawing/2010/main" val="0"/>
              </a:ext>
            </a:extLst>
          </a:blip>
          <a:srcRect l="10742" t="10264" r="9311" b="10593"/>
          <a:stretch/>
        </p:blipFill>
        <p:spPr>
          <a:xfrm>
            <a:off x="6252928" y="1153389"/>
            <a:ext cx="2906858" cy="2158712"/>
          </a:xfrm>
          <a:prstGeom prst="rect">
            <a:avLst/>
          </a:prstGeom>
        </p:spPr>
      </p:pic>
      <p:sp>
        <p:nvSpPr>
          <p:cNvPr id="6" name="Prostoručno 5"/>
          <p:cNvSpPr/>
          <p:nvPr/>
        </p:nvSpPr>
        <p:spPr>
          <a:xfrm>
            <a:off x="7368096" y="2719821"/>
            <a:ext cx="1251825" cy="646903"/>
          </a:xfrm>
          <a:custGeom>
            <a:avLst/>
            <a:gdLst>
              <a:gd name="connsiteX0" fmla="*/ 899290 w 1669100"/>
              <a:gd name="connsiteY0" fmla="*/ 0 h 862537"/>
              <a:gd name="connsiteX1" fmla="*/ 338181 w 1669100"/>
              <a:gd name="connsiteY1" fmla="*/ 10391 h 862537"/>
              <a:gd name="connsiteX2" fmla="*/ 275836 w 1669100"/>
              <a:gd name="connsiteY2" fmla="*/ 20782 h 862537"/>
              <a:gd name="connsiteX3" fmla="*/ 234272 w 1669100"/>
              <a:gd name="connsiteY3" fmla="*/ 41564 h 862537"/>
              <a:gd name="connsiteX4" fmla="*/ 182317 w 1669100"/>
              <a:gd name="connsiteY4" fmla="*/ 51955 h 862537"/>
              <a:gd name="connsiteX5" fmla="*/ 119972 w 1669100"/>
              <a:gd name="connsiteY5" fmla="*/ 83128 h 862537"/>
              <a:gd name="connsiteX6" fmla="*/ 78408 w 1669100"/>
              <a:gd name="connsiteY6" fmla="*/ 114300 h 862537"/>
              <a:gd name="connsiteX7" fmla="*/ 16063 w 1669100"/>
              <a:gd name="connsiteY7" fmla="*/ 176646 h 862537"/>
              <a:gd name="connsiteX8" fmla="*/ 16063 w 1669100"/>
              <a:gd name="connsiteY8" fmla="*/ 363682 h 862537"/>
              <a:gd name="connsiteX9" fmla="*/ 26454 w 1669100"/>
              <a:gd name="connsiteY9" fmla="*/ 394855 h 862537"/>
              <a:gd name="connsiteX10" fmla="*/ 57627 w 1669100"/>
              <a:gd name="connsiteY10" fmla="*/ 415637 h 862537"/>
              <a:gd name="connsiteX11" fmla="*/ 68017 w 1669100"/>
              <a:gd name="connsiteY11" fmla="*/ 446809 h 862537"/>
              <a:gd name="connsiteX12" fmla="*/ 88799 w 1669100"/>
              <a:gd name="connsiteY12" fmla="*/ 477982 h 862537"/>
              <a:gd name="connsiteX13" fmla="*/ 192708 w 1669100"/>
              <a:gd name="connsiteY13" fmla="*/ 571500 h 862537"/>
              <a:gd name="connsiteX14" fmla="*/ 255054 w 1669100"/>
              <a:gd name="connsiteY14" fmla="*/ 613064 h 862537"/>
              <a:gd name="connsiteX15" fmla="*/ 296617 w 1669100"/>
              <a:gd name="connsiteY15" fmla="*/ 633846 h 862537"/>
              <a:gd name="connsiteX16" fmla="*/ 390136 w 1669100"/>
              <a:gd name="connsiteY16" fmla="*/ 696191 h 862537"/>
              <a:gd name="connsiteX17" fmla="*/ 421308 w 1669100"/>
              <a:gd name="connsiteY17" fmla="*/ 716973 h 862537"/>
              <a:gd name="connsiteX18" fmla="*/ 452481 w 1669100"/>
              <a:gd name="connsiteY18" fmla="*/ 727364 h 862537"/>
              <a:gd name="connsiteX19" fmla="*/ 483654 w 1669100"/>
              <a:gd name="connsiteY19" fmla="*/ 748146 h 862537"/>
              <a:gd name="connsiteX20" fmla="*/ 556390 w 1669100"/>
              <a:gd name="connsiteY20" fmla="*/ 768928 h 862537"/>
              <a:gd name="connsiteX21" fmla="*/ 629127 w 1669100"/>
              <a:gd name="connsiteY21" fmla="*/ 789709 h 862537"/>
              <a:gd name="connsiteX22" fmla="*/ 733036 w 1669100"/>
              <a:gd name="connsiteY22" fmla="*/ 820882 h 862537"/>
              <a:gd name="connsiteX23" fmla="*/ 764208 w 1669100"/>
              <a:gd name="connsiteY23" fmla="*/ 831273 h 862537"/>
              <a:gd name="connsiteX24" fmla="*/ 847336 w 1669100"/>
              <a:gd name="connsiteY24" fmla="*/ 841664 h 862537"/>
              <a:gd name="connsiteX25" fmla="*/ 1127890 w 1669100"/>
              <a:gd name="connsiteY25" fmla="*/ 841664 h 862537"/>
              <a:gd name="connsiteX26" fmla="*/ 1211017 w 1669100"/>
              <a:gd name="connsiteY26" fmla="*/ 800100 h 862537"/>
              <a:gd name="connsiteX27" fmla="*/ 1273363 w 1669100"/>
              <a:gd name="connsiteY27" fmla="*/ 779318 h 862537"/>
              <a:gd name="connsiteX28" fmla="*/ 1346099 w 1669100"/>
              <a:gd name="connsiteY28" fmla="*/ 758537 h 862537"/>
              <a:gd name="connsiteX29" fmla="*/ 1429227 w 1669100"/>
              <a:gd name="connsiteY29" fmla="*/ 716973 h 862537"/>
              <a:gd name="connsiteX30" fmla="*/ 1460399 w 1669100"/>
              <a:gd name="connsiteY30" fmla="*/ 706582 h 862537"/>
              <a:gd name="connsiteX31" fmla="*/ 1533136 w 1669100"/>
              <a:gd name="connsiteY31" fmla="*/ 665018 h 862537"/>
              <a:gd name="connsiteX32" fmla="*/ 1564308 w 1669100"/>
              <a:gd name="connsiteY32" fmla="*/ 654628 h 862537"/>
              <a:gd name="connsiteX33" fmla="*/ 1626654 w 1669100"/>
              <a:gd name="connsiteY33" fmla="*/ 623455 h 862537"/>
              <a:gd name="connsiteX34" fmla="*/ 1657827 w 1669100"/>
              <a:gd name="connsiteY34" fmla="*/ 602673 h 862537"/>
              <a:gd name="connsiteX35" fmla="*/ 1668217 w 1669100"/>
              <a:gd name="connsiteY35" fmla="*/ 571500 h 862537"/>
              <a:gd name="connsiteX36" fmla="*/ 1647436 w 1669100"/>
              <a:gd name="connsiteY36" fmla="*/ 353291 h 862537"/>
              <a:gd name="connsiteX37" fmla="*/ 1626654 w 1669100"/>
              <a:gd name="connsiteY37" fmla="*/ 322118 h 862537"/>
              <a:gd name="connsiteX38" fmla="*/ 1616263 w 1669100"/>
              <a:gd name="connsiteY38" fmla="*/ 290946 h 862537"/>
              <a:gd name="connsiteX39" fmla="*/ 1574699 w 1669100"/>
              <a:gd name="connsiteY39" fmla="*/ 228600 h 862537"/>
              <a:gd name="connsiteX40" fmla="*/ 1512354 w 1669100"/>
              <a:gd name="connsiteY40" fmla="*/ 197428 h 862537"/>
              <a:gd name="connsiteX41" fmla="*/ 1470790 w 1669100"/>
              <a:gd name="connsiteY41" fmla="*/ 187037 h 862537"/>
              <a:gd name="connsiteX42" fmla="*/ 1387663 w 1669100"/>
              <a:gd name="connsiteY42" fmla="*/ 135082 h 862537"/>
              <a:gd name="connsiteX43" fmla="*/ 1283754 w 1669100"/>
              <a:gd name="connsiteY43" fmla="*/ 124691 h 862537"/>
              <a:gd name="connsiteX44" fmla="*/ 1221408 w 1669100"/>
              <a:gd name="connsiteY44" fmla="*/ 114300 h 862537"/>
              <a:gd name="connsiteX45" fmla="*/ 1138281 w 1669100"/>
              <a:gd name="connsiteY45" fmla="*/ 93518 h 862537"/>
              <a:gd name="connsiteX46" fmla="*/ 1086327 w 1669100"/>
              <a:gd name="connsiteY46" fmla="*/ 83128 h 862537"/>
              <a:gd name="connsiteX47" fmla="*/ 1023981 w 1669100"/>
              <a:gd name="connsiteY47" fmla="*/ 62346 h 862537"/>
              <a:gd name="connsiteX48" fmla="*/ 951245 w 1669100"/>
              <a:gd name="connsiteY48" fmla="*/ 51955 h 862537"/>
              <a:gd name="connsiteX49" fmla="*/ 847336 w 1669100"/>
              <a:gd name="connsiteY49" fmla="*/ 31173 h 862537"/>
              <a:gd name="connsiteX50" fmla="*/ 784990 w 1669100"/>
              <a:gd name="connsiteY50" fmla="*/ 20782 h 8625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1669100" h="862537">
                <a:moveTo>
                  <a:pt x="899290" y="0"/>
                </a:moveTo>
                <a:lnTo>
                  <a:pt x="338181" y="10391"/>
                </a:lnTo>
                <a:cubicBezTo>
                  <a:pt x="317124" y="11093"/>
                  <a:pt x="296016" y="14728"/>
                  <a:pt x="275836" y="20782"/>
                </a:cubicBezTo>
                <a:cubicBezTo>
                  <a:pt x="260999" y="25233"/>
                  <a:pt x="248967" y="36666"/>
                  <a:pt x="234272" y="41564"/>
                </a:cubicBezTo>
                <a:cubicBezTo>
                  <a:pt x="217517" y="47149"/>
                  <a:pt x="199451" y="47671"/>
                  <a:pt x="182317" y="51955"/>
                </a:cubicBezTo>
                <a:cubicBezTo>
                  <a:pt x="150643" y="59874"/>
                  <a:pt x="147322" y="63593"/>
                  <a:pt x="119972" y="83128"/>
                </a:cubicBezTo>
                <a:cubicBezTo>
                  <a:pt x="105880" y="93194"/>
                  <a:pt x="91280" y="102715"/>
                  <a:pt x="78408" y="114300"/>
                </a:cubicBezTo>
                <a:cubicBezTo>
                  <a:pt x="56563" y="133961"/>
                  <a:pt x="16063" y="176646"/>
                  <a:pt x="16063" y="176646"/>
                </a:cubicBezTo>
                <a:cubicBezTo>
                  <a:pt x="-9625" y="253707"/>
                  <a:pt x="-616" y="213568"/>
                  <a:pt x="16063" y="363682"/>
                </a:cubicBezTo>
                <a:cubicBezTo>
                  <a:pt x="17273" y="374568"/>
                  <a:pt x="19612" y="386302"/>
                  <a:pt x="26454" y="394855"/>
                </a:cubicBezTo>
                <a:cubicBezTo>
                  <a:pt x="34255" y="404607"/>
                  <a:pt x="47236" y="408710"/>
                  <a:pt x="57627" y="415637"/>
                </a:cubicBezTo>
                <a:cubicBezTo>
                  <a:pt x="61090" y="426028"/>
                  <a:pt x="63119" y="437013"/>
                  <a:pt x="68017" y="446809"/>
                </a:cubicBezTo>
                <a:cubicBezTo>
                  <a:pt x="73602" y="457979"/>
                  <a:pt x="80502" y="468648"/>
                  <a:pt x="88799" y="477982"/>
                </a:cubicBezTo>
                <a:cubicBezTo>
                  <a:pt x="128460" y="522601"/>
                  <a:pt x="148215" y="540355"/>
                  <a:pt x="192708" y="571500"/>
                </a:cubicBezTo>
                <a:cubicBezTo>
                  <a:pt x="213170" y="585823"/>
                  <a:pt x="232714" y="601894"/>
                  <a:pt x="255054" y="613064"/>
                </a:cubicBezTo>
                <a:cubicBezTo>
                  <a:pt x="268908" y="619991"/>
                  <a:pt x="283335" y="625877"/>
                  <a:pt x="296617" y="633846"/>
                </a:cubicBezTo>
                <a:cubicBezTo>
                  <a:pt x="296629" y="633853"/>
                  <a:pt x="374544" y="685796"/>
                  <a:pt x="390136" y="696191"/>
                </a:cubicBezTo>
                <a:cubicBezTo>
                  <a:pt x="400527" y="703118"/>
                  <a:pt x="409461" y="713024"/>
                  <a:pt x="421308" y="716973"/>
                </a:cubicBezTo>
                <a:cubicBezTo>
                  <a:pt x="431699" y="720437"/>
                  <a:pt x="442684" y="722466"/>
                  <a:pt x="452481" y="727364"/>
                </a:cubicBezTo>
                <a:cubicBezTo>
                  <a:pt x="463651" y="732949"/>
                  <a:pt x="472484" y="742561"/>
                  <a:pt x="483654" y="748146"/>
                </a:cubicBezTo>
                <a:cubicBezTo>
                  <a:pt x="500262" y="756450"/>
                  <a:pt x="540855" y="764490"/>
                  <a:pt x="556390" y="768928"/>
                </a:cubicBezTo>
                <a:cubicBezTo>
                  <a:pt x="660728" y="798738"/>
                  <a:pt x="499205" y="757229"/>
                  <a:pt x="629127" y="789709"/>
                </a:cubicBezTo>
                <a:cubicBezTo>
                  <a:pt x="700948" y="825621"/>
                  <a:pt x="639886" y="800182"/>
                  <a:pt x="733036" y="820882"/>
                </a:cubicBezTo>
                <a:cubicBezTo>
                  <a:pt x="743728" y="823258"/>
                  <a:pt x="753432" y="829314"/>
                  <a:pt x="764208" y="831273"/>
                </a:cubicBezTo>
                <a:cubicBezTo>
                  <a:pt x="791683" y="836268"/>
                  <a:pt x="819627" y="838200"/>
                  <a:pt x="847336" y="841664"/>
                </a:cubicBezTo>
                <a:cubicBezTo>
                  <a:pt x="953265" y="868147"/>
                  <a:pt x="947176" y="870812"/>
                  <a:pt x="1127890" y="841664"/>
                </a:cubicBezTo>
                <a:cubicBezTo>
                  <a:pt x="1158474" y="836731"/>
                  <a:pt x="1181627" y="809897"/>
                  <a:pt x="1211017" y="800100"/>
                </a:cubicBezTo>
                <a:cubicBezTo>
                  <a:pt x="1231799" y="793173"/>
                  <a:pt x="1252381" y="785613"/>
                  <a:pt x="1273363" y="779318"/>
                </a:cubicBezTo>
                <a:cubicBezTo>
                  <a:pt x="1296715" y="772313"/>
                  <a:pt x="1323496" y="768811"/>
                  <a:pt x="1346099" y="758537"/>
                </a:cubicBezTo>
                <a:cubicBezTo>
                  <a:pt x="1374302" y="745717"/>
                  <a:pt x="1399837" y="726770"/>
                  <a:pt x="1429227" y="716973"/>
                </a:cubicBezTo>
                <a:cubicBezTo>
                  <a:pt x="1439618" y="713509"/>
                  <a:pt x="1450332" y="710897"/>
                  <a:pt x="1460399" y="706582"/>
                </a:cubicBezTo>
                <a:cubicBezTo>
                  <a:pt x="1587944" y="651919"/>
                  <a:pt x="1428760" y="717205"/>
                  <a:pt x="1533136" y="665018"/>
                </a:cubicBezTo>
                <a:cubicBezTo>
                  <a:pt x="1542932" y="660120"/>
                  <a:pt x="1553917" y="658091"/>
                  <a:pt x="1564308" y="654628"/>
                </a:cubicBezTo>
                <a:cubicBezTo>
                  <a:pt x="1653645" y="595070"/>
                  <a:pt x="1540613" y="666476"/>
                  <a:pt x="1626654" y="623455"/>
                </a:cubicBezTo>
                <a:cubicBezTo>
                  <a:pt x="1637824" y="617870"/>
                  <a:pt x="1647436" y="609600"/>
                  <a:pt x="1657827" y="602673"/>
                </a:cubicBezTo>
                <a:cubicBezTo>
                  <a:pt x="1661290" y="592282"/>
                  <a:pt x="1668217" y="582453"/>
                  <a:pt x="1668217" y="571500"/>
                </a:cubicBezTo>
                <a:cubicBezTo>
                  <a:pt x="1668217" y="567327"/>
                  <a:pt x="1675644" y="409706"/>
                  <a:pt x="1647436" y="353291"/>
                </a:cubicBezTo>
                <a:cubicBezTo>
                  <a:pt x="1641851" y="342121"/>
                  <a:pt x="1632239" y="333288"/>
                  <a:pt x="1626654" y="322118"/>
                </a:cubicBezTo>
                <a:cubicBezTo>
                  <a:pt x="1621756" y="312322"/>
                  <a:pt x="1621582" y="300520"/>
                  <a:pt x="1616263" y="290946"/>
                </a:cubicBezTo>
                <a:cubicBezTo>
                  <a:pt x="1604133" y="269112"/>
                  <a:pt x="1598394" y="236499"/>
                  <a:pt x="1574699" y="228600"/>
                </a:cubicBezTo>
                <a:cubicBezTo>
                  <a:pt x="1443331" y="184809"/>
                  <a:pt x="1653374" y="257863"/>
                  <a:pt x="1512354" y="197428"/>
                </a:cubicBezTo>
                <a:cubicBezTo>
                  <a:pt x="1499228" y="191803"/>
                  <a:pt x="1484645" y="190501"/>
                  <a:pt x="1470790" y="187037"/>
                </a:cubicBezTo>
                <a:cubicBezTo>
                  <a:pt x="1450854" y="172084"/>
                  <a:pt x="1414289" y="140788"/>
                  <a:pt x="1387663" y="135082"/>
                </a:cubicBezTo>
                <a:cubicBezTo>
                  <a:pt x="1353627" y="127788"/>
                  <a:pt x="1318294" y="129009"/>
                  <a:pt x="1283754" y="124691"/>
                </a:cubicBezTo>
                <a:cubicBezTo>
                  <a:pt x="1262848" y="122078"/>
                  <a:pt x="1242137" y="118069"/>
                  <a:pt x="1221408" y="114300"/>
                </a:cubicBezTo>
                <a:cubicBezTo>
                  <a:pt x="1080959" y="88764"/>
                  <a:pt x="1234431" y="117555"/>
                  <a:pt x="1138281" y="93518"/>
                </a:cubicBezTo>
                <a:cubicBezTo>
                  <a:pt x="1121147" y="89235"/>
                  <a:pt x="1103366" y="87775"/>
                  <a:pt x="1086327" y="83128"/>
                </a:cubicBezTo>
                <a:cubicBezTo>
                  <a:pt x="1065193" y="77364"/>
                  <a:pt x="1045667" y="65444"/>
                  <a:pt x="1023981" y="62346"/>
                </a:cubicBezTo>
                <a:cubicBezTo>
                  <a:pt x="999736" y="58882"/>
                  <a:pt x="975364" y="56211"/>
                  <a:pt x="951245" y="51955"/>
                </a:cubicBezTo>
                <a:cubicBezTo>
                  <a:pt x="916460" y="45816"/>
                  <a:pt x="881972" y="38100"/>
                  <a:pt x="847336" y="31173"/>
                </a:cubicBezTo>
                <a:cubicBezTo>
                  <a:pt x="791985" y="20103"/>
                  <a:pt x="813042" y="20782"/>
                  <a:pt x="784990" y="20782"/>
                </a:cubicBezTo>
              </a:path>
            </a:pathLst>
          </a:cu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7" name="Pravokutnik 6"/>
          <p:cNvSpPr/>
          <p:nvPr/>
        </p:nvSpPr>
        <p:spPr>
          <a:xfrm>
            <a:off x="7528213" y="3740727"/>
            <a:ext cx="987137" cy="4286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r-HR" dirty="0" smtClean="0"/>
              <a:t>-83</a:t>
            </a:r>
            <a:endParaRPr lang="hr-HR" dirty="0"/>
          </a:p>
        </p:txBody>
      </p:sp>
      <p:cxnSp>
        <p:nvCxnSpPr>
          <p:cNvPr id="9" name="Ravni poveznik sa strelicom 8"/>
          <p:cNvCxnSpPr>
            <a:endCxn id="6" idx="21"/>
          </p:cNvCxnSpPr>
          <p:nvPr/>
        </p:nvCxnSpPr>
        <p:spPr>
          <a:xfrm flipV="1">
            <a:off x="7816562" y="3312102"/>
            <a:ext cx="23380" cy="42862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8735366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smtClean="0"/>
              <a:t>Komplement i dvojni komplement</a:t>
            </a:r>
            <a:endParaRPr lang="hr-HR" dirty="0"/>
          </a:p>
        </p:txBody>
      </p:sp>
      <p:sp>
        <p:nvSpPr>
          <p:cNvPr id="3" name="Rezervirano mjesto sadržaja 2"/>
          <p:cNvSpPr>
            <a:spLocks noGrp="1"/>
          </p:cNvSpPr>
          <p:nvPr>
            <p:ph idx="1"/>
          </p:nvPr>
        </p:nvSpPr>
        <p:spPr/>
        <p:txBody>
          <a:bodyPr>
            <a:normAutofit/>
          </a:bodyPr>
          <a:lstStyle/>
          <a:p>
            <a:r>
              <a:rPr lang="hr-HR" dirty="0" smtClean="0">
                <a:solidFill>
                  <a:srgbClr val="FF0000"/>
                </a:solidFill>
              </a:rPr>
              <a:t>Komplement</a:t>
            </a:r>
            <a:r>
              <a:rPr lang="hr-HR" dirty="0" smtClean="0"/>
              <a:t> binarnog broja je binarni broj koji se dobije ako jedinice zamijenimo nulama, a nule jedinicama</a:t>
            </a:r>
          </a:p>
          <a:p>
            <a:pPr marL="0" indent="0">
              <a:buNone/>
            </a:pPr>
            <a:endParaRPr lang="hr-HR" dirty="0" smtClean="0"/>
          </a:p>
          <a:p>
            <a:r>
              <a:rPr lang="hr-HR" dirty="0" smtClean="0">
                <a:latin typeface="Arial" pitchFamily="34" charset="0"/>
                <a:ea typeface="Calibri"/>
                <a:cs typeface="Arial" pitchFamily="34" charset="0"/>
              </a:rPr>
              <a:t>Komplement</a:t>
            </a:r>
          </a:p>
          <a:p>
            <a:endParaRPr lang="hr-HR" dirty="0" smtClean="0">
              <a:latin typeface="Arial" pitchFamily="34" charset="0"/>
              <a:ea typeface="Calibri"/>
              <a:cs typeface="Arial" pitchFamily="34" charset="0"/>
            </a:endParaRPr>
          </a:p>
          <a:p>
            <a:endParaRPr lang="hr-HR" dirty="0" smtClean="0">
              <a:latin typeface="Arial" pitchFamily="34" charset="0"/>
              <a:ea typeface="Calibri"/>
              <a:cs typeface="Arial" pitchFamily="34" charset="0"/>
            </a:endParaRPr>
          </a:p>
          <a:p>
            <a:endParaRPr lang="hr-HR" dirty="0" smtClean="0"/>
          </a:p>
          <a:p>
            <a:endParaRPr lang="hr-HR" dirty="0"/>
          </a:p>
        </p:txBody>
      </p:sp>
      <p:sp>
        <p:nvSpPr>
          <p:cNvPr id="4" name="Rezervirano mjesto broja slajda 3"/>
          <p:cNvSpPr>
            <a:spLocks noGrp="1"/>
          </p:cNvSpPr>
          <p:nvPr>
            <p:ph type="sldNum" sz="quarter" idx="12"/>
          </p:nvPr>
        </p:nvSpPr>
        <p:spPr/>
        <p:txBody>
          <a:bodyPr/>
          <a:lstStyle/>
          <a:p>
            <a:pPr>
              <a:defRPr/>
            </a:pPr>
            <a:fld id="{3FFC963F-55BC-4442-AEC5-EEBAC78D97A4}" type="slidenum">
              <a:rPr lang="hr-HR" smtClean="0"/>
              <a:pPr>
                <a:defRPr/>
              </a:pPr>
              <a:t>7</a:t>
            </a:fld>
            <a:endParaRPr lang="hr-HR"/>
          </a:p>
        </p:txBody>
      </p:sp>
      <p:graphicFrame>
        <p:nvGraphicFramePr>
          <p:cNvPr id="6" name="Tablica 5"/>
          <p:cNvGraphicFramePr>
            <a:graphicFrameLocks noGrp="1"/>
          </p:cNvGraphicFramePr>
          <p:nvPr>
            <p:extLst>
              <p:ext uri="{D42A27DB-BD31-4B8C-83A1-F6EECF244321}">
                <p14:modId xmlns:p14="http://schemas.microsoft.com/office/powerpoint/2010/main" val="2819499455"/>
              </p:ext>
            </p:extLst>
          </p:nvPr>
        </p:nvGraphicFramePr>
        <p:xfrm>
          <a:off x="1187624" y="3356992"/>
          <a:ext cx="6096000" cy="370840"/>
        </p:xfrm>
        <a:graphic>
          <a:graphicData uri="http://schemas.openxmlformats.org/drawingml/2006/table">
            <a:tbl>
              <a:tblPr firstRow="1" bandRow="1">
                <a:tableStyleId>{5940675A-B579-460E-94D1-54222C63F5DA}</a:tableStyleId>
              </a:tblPr>
              <a:tblGrid>
                <a:gridCol w="762000">
                  <a:extLst>
                    <a:ext uri="{9D8B030D-6E8A-4147-A177-3AD203B41FA5}">
                      <a16:colId xmlns:a16="http://schemas.microsoft.com/office/drawing/2014/main" val="1984711492"/>
                    </a:ext>
                  </a:extLst>
                </a:gridCol>
                <a:gridCol w="762000">
                  <a:extLst>
                    <a:ext uri="{9D8B030D-6E8A-4147-A177-3AD203B41FA5}">
                      <a16:colId xmlns:a16="http://schemas.microsoft.com/office/drawing/2014/main" val="1144103865"/>
                    </a:ext>
                  </a:extLst>
                </a:gridCol>
                <a:gridCol w="762000">
                  <a:extLst>
                    <a:ext uri="{9D8B030D-6E8A-4147-A177-3AD203B41FA5}">
                      <a16:colId xmlns:a16="http://schemas.microsoft.com/office/drawing/2014/main" val="2916753949"/>
                    </a:ext>
                  </a:extLst>
                </a:gridCol>
                <a:gridCol w="762000">
                  <a:extLst>
                    <a:ext uri="{9D8B030D-6E8A-4147-A177-3AD203B41FA5}">
                      <a16:colId xmlns:a16="http://schemas.microsoft.com/office/drawing/2014/main" val="3986129937"/>
                    </a:ext>
                  </a:extLst>
                </a:gridCol>
                <a:gridCol w="762000">
                  <a:extLst>
                    <a:ext uri="{9D8B030D-6E8A-4147-A177-3AD203B41FA5}">
                      <a16:colId xmlns:a16="http://schemas.microsoft.com/office/drawing/2014/main" val="1300452917"/>
                    </a:ext>
                  </a:extLst>
                </a:gridCol>
                <a:gridCol w="762000">
                  <a:extLst>
                    <a:ext uri="{9D8B030D-6E8A-4147-A177-3AD203B41FA5}">
                      <a16:colId xmlns:a16="http://schemas.microsoft.com/office/drawing/2014/main" val="2268555907"/>
                    </a:ext>
                  </a:extLst>
                </a:gridCol>
                <a:gridCol w="762000">
                  <a:extLst>
                    <a:ext uri="{9D8B030D-6E8A-4147-A177-3AD203B41FA5}">
                      <a16:colId xmlns:a16="http://schemas.microsoft.com/office/drawing/2014/main" val="2444595078"/>
                    </a:ext>
                  </a:extLst>
                </a:gridCol>
                <a:gridCol w="762000">
                  <a:extLst>
                    <a:ext uri="{9D8B030D-6E8A-4147-A177-3AD203B41FA5}">
                      <a16:colId xmlns:a16="http://schemas.microsoft.com/office/drawing/2014/main" val="554561008"/>
                    </a:ext>
                  </a:extLst>
                </a:gridCol>
              </a:tblGrid>
              <a:tr h="370840">
                <a:tc>
                  <a:txBody>
                    <a:bodyPr/>
                    <a:lstStyle/>
                    <a:p>
                      <a:pPr algn="ctr"/>
                      <a:r>
                        <a:rPr lang="hr-HR" dirty="0" smtClean="0"/>
                        <a:t>0</a:t>
                      </a:r>
                      <a:endParaRPr lang="hr-HR" dirty="0"/>
                    </a:p>
                  </a:txBody>
                  <a:tcPr anchor="ctr"/>
                </a:tc>
                <a:tc>
                  <a:txBody>
                    <a:bodyPr/>
                    <a:lstStyle/>
                    <a:p>
                      <a:pPr algn="ctr"/>
                      <a:r>
                        <a:rPr lang="hr-HR" dirty="0" smtClean="0"/>
                        <a:t>1</a:t>
                      </a:r>
                      <a:endParaRPr lang="hr-HR" dirty="0"/>
                    </a:p>
                  </a:txBody>
                  <a:tcPr/>
                </a:tc>
                <a:tc>
                  <a:txBody>
                    <a:bodyPr/>
                    <a:lstStyle/>
                    <a:p>
                      <a:pPr algn="ctr"/>
                      <a:r>
                        <a:rPr lang="hr-HR" dirty="0" smtClean="0"/>
                        <a:t>1</a:t>
                      </a:r>
                      <a:endParaRPr lang="hr-HR" dirty="0"/>
                    </a:p>
                  </a:txBody>
                  <a:tcPr/>
                </a:tc>
                <a:tc>
                  <a:txBody>
                    <a:bodyPr/>
                    <a:lstStyle/>
                    <a:p>
                      <a:pPr algn="ctr"/>
                      <a:r>
                        <a:rPr lang="hr-HR" dirty="0" smtClean="0"/>
                        <a:t>0</a:t>
                      </a:r>
                      <a:endParaRPr lang="hr-HR" dirty="0"/>
                    </a:p>
                  </a:txBody>
                  <a:tcPr/>
                </a:tc>
                <a:tc>
                  <a:txBody>
                    <a:bodyPr/>
                    <a:lstStyle/>
                    <a:p>
                      <a:pPr algn="ctr"/>
                      <a:r>
                        <a:rPr lang="hr-HR" dirty="0" smtClean="0"/>
                        <a:t>1</a:t>
                      </a:r>
                      <a:endParaRPr lang="hr-HR" dirty="0"/>
                    </a:p>
                  </a:txBody>
                  <a:tcPr/>
                </a:tc>
                <a:tc>
                  <a:txBody>
                    <a:bodyPr/>
                    <a:lstStyle/>
                    <a:p>
                      <a:pPr algn="ctr"/>
                      <a:r>
                        <a:rPr lang="hr-HR" dirty="0" smtClean="0"/>
                        <a:t>1</a:t>
                      </a:r>
                      <a:endParaRPr lang="hr-HR" dirty="0"/>
                    </a:p>
                  </a:txBody>
                  <a:tcPr/>
                </a:tc>
                <a:tc>
                  <a:txBody>
                    <a:bodyPr/>
                    <a:lstStyle/>
                    <a:p>
                      <a:pPr algn="ctr"/>
                      <a:r>
                        <a:rPr lang="hr-HR" dirty="0" smtClean="0"/>
                        <a:t>0</a:t>
                      </a:r>
                      <a:endParaRPr lang="hr-HR" dirty="0"/>
                    </a:p>
                  </a:txBody>
                  <a:tcPr/>
                </a:tc>
                <a:tc>
                  <a:txBody>
                    <a:bodyPr/>
                    <a:lstStyle/>
                    <a:p>
                      <a:pPr algn="ctr"/>
                      <a:r>
                        <a:rPr lang="hr-HR" dirty="0" smtClean="0"/>
                        <a:t>1</a:t>
                      </a:r>
                      <a:endParaRPr lang="hr-HR" dirty="0"/>
                    </a:p>
                  </a:txBody>
                  <a:tcPr/>
                </a:tc>
                <a:extLst>
                  <a:ext uri="{0D108BD9-81ED-4DB2-BD59-A6C34878D82A}">
                    <a16:rowId xmlns:a16="http://schemas.microsoft.com/office/drawing/2014/main" val="1565737225"/>
                  </a:ext>
                </a:extLst>
              </a:tr>
            </a:tbl>
          </a:graphicData>
        </a:graphic>
      </p:graphicFrame>
      <p:graphicFrame>
        <p:nvGraphicFramePr>
          <p:cNvPr id="7" name="Tablica 6"/>
          <p:cNvGraphicFramePr>
            <a:graphicFrameLocks noGrp="1"/>
          </p:cNvGraphicFramePr>
          <p:nvPr>
            <p:extLst>
              <p:ext uri="{D42A27DB-BD31-4B8C-83A1-F6EECF244321}">
                <p14:modId xmlns:p14="http://schemas.microsoft.com/office/powerpoint/2010/main" val="2508878923"/>
              </p:ext>
            </p:extLst>
          </p:nvPr>
        </p:nvGraphicFramePr>
        <p:xfrm>
          <a:off x="1187624" y="4437112"/>
          <a:ext cx="6096000" cy="365760"/>
        </p:xfrm>
        <a:graphic>
          <a:graphicData uri="http://schemas.openxmlformats.org/drawingml/2006/table">
            <a:tbl>
              <a:tblPr firstRow="1" bandRow="1">
                <a:tableStyleId>{5940675A-B579-460E-94D1-54222C63F5DA}</a:tableStyleId>
              </a:tblPr>
              <a:tblGrid>
                <a:gridCol w="762000">
                  <a:extLst>
                    <a:ext uri="{9D8B030D-6E8A-4147-A177-3AD203B41FA5}">
                      <a16:colId xmlns:a16="http://schemas.microsoft.com/office/drawing/2014/main" val="1984711492"/>
                    </a:ext>
                  </a:extLst>
                </a:gridCol>
                <a:gridCol w="762000">
                  <a:extLst>
                    <a:ext uri="{9D8B030D-6E8A-4147-A177-3AD203B41FA5}">
                      <a16:colId xmlns:a16="http://schemas.microsoft.com/office/drawing/2014/main" val="1144103865"/>
                    </a:ext>
                  </a:extLst>
                </a:gridCol>
                <a:gridCol w="762000">
                  <a:extLst>
                    <a:ext uri="{9D8B030D-6E8A-4147-A177-3AD203B41FA5}">
                      <a16:colId xmlns:a16="http://schemas.microsoft.com/office/drawing/2014/main" val="2916753949"/>
                    </a:ext>
                  </a:extLst>
                </a:gridCol>
                <a:gridCol w="762000">
                  <a:extLst>
                    <a:ext uri="{9D8B030D-6E8A-4147-A177-3AD203B41FA5}">
                      <a16:colId xmlns:a16="http://schemas.microsoft.com/office/drawing/2014/main" val="3986129937"/>
                    </a:ext>
                  </a:extLst>
                </a:gridCol>
                <a:gridCol w="762000">
                  <a:extLst>
                    <a:ext uri="{9D8B030D-6E8A-4147-A177-3AD203B41FA5}">
                      <a16:colId xmlns:a16="http://schemas.microsoft.com/office/drawing/2014/main" val="1300452917"/>
                    </a:ext>
                  </a:extLst>
                </a:gridCol>
                <a:gridCol w="762000">
                  <a:extLst>
                    <a:ext uri="{9D8B030D-6E8A-4147-A177-3AD203B41FA5}">
                      <a16:colId xmlns:a16="http://schemas.microsoft.com/office/drawing/2014/main" val="2268555907"/>
                    </a:ext>
                  </a:extLst>
                </a:gridCol>
                <a:gridCol w="762000">
                  <a:extLst>
                    <a:ext uri="{9D8B030D-6E8A-4147-A177-3AD203B41FA5}">
                      <a16:colId xmlns:a16="http://schemas.microsoft.com/office/drawing/2014/main" val="2444595078"/>
                    </a:ext>
                  </a:extLst>
                </a:gridCol>
                <a:gridCol w="762000">
                  <a:extLst>
                    <a:ext uri="{9D8B030D-6E8A-4147-A177-3AD203B41FA5}">
                      <a16:colId xmlns:a16="http://schemas.microsoft.com/office/drawing/2014/main" val="554561008"/>
                    </a:ext>
                  </a:extLst>
                </a:gridCol>
              </a:tblGrid>
              <a:tr h="154816">
                <a:tc>
                  <a:txBody>
                    <a:bodyPr/>
                    <a:lstStyle/>
                    <a:p>
                      <a:pPr algn="ctr"/>
                      <a:r>
                        <a:rPr lang="hr-HR" dirty="0" smtClean="0"/>
                        <a:t>1</a:t>
                      </a:r>
                      <a:endParaRPr lang="hr-HR" dirty="0"/>
                    </a:p>
                  </a:txBody>
                  <a:tcPr anchor="ctr"/>
                </a:tc>
                <a:tc>
                  <a:txBody>
                    <a:bodyPr/>
                    <a:lstStyle/>
                    <a:p>
                      <a:pPr algn="ctr"/>
                      <a:r>
                        <a:rPr lang="hr-HR" dirty="0" smtClean="0"/>
                        <a:t>0</a:t>
                      </a:r>
                      <a:endParaRPr lang="hr-HR" dirty="0"/>
                    </a:p>
                  </a:txBody>
                  <a:tcPr/>
                </a:tc>
                <a:tc>
                  <a:txBody>
                    <a:bodyPr/>
                    <a:lstStyle/>
                    <a:p>
                      <a:pPr algn="ctr"/>
                      <a:r>
                        <a:rPr lang="hr-HR" dirty="0" smtClean="0"/>
                        <a:t>0</a:t>
                      </a:r>
                      <a:endParaRPr lang="hr-HR" dirty="0"/>
                    </a:p>
                  </a:txBody>
                  <a:tcPr/>
                </a:tc>
                <a:tc>
                  <a:txBody>
                    <a:bodyPr/>
                    <a:lstStyle/>
                    <a:p>
                      <a:pPr algn="ctr"/>
                      <a:r>
                        <a:rPr lang="hr-HR" dirty="0" smtClean="0"/>
                        <a:t>1</a:t>
                      </a:r>
                      <a:endParaRPr lang="hr-HR" dirty="0"/>
                    </a:p>
                  </a:txBody>
                  <a:tcPr/>
                </a:tc>
                <a:tc>
                  <a:txBody>
                    <a:bodyPr/>
                    <a:lstStyle/>
                    <a:p>
                      <a:pPr algn="ctr"/>
                      <a:r>
                        <a:rPr lang="hr-HR" dirty="0" smtClean="0"/>
                        <a:t>0</a:t>
                      </a:r>
                      <a:endParaRPr lang="hr-HR" dirty="0"/>
                    </a:p>
                  </a:txBody>
                  <a:tcPr/>
                </a:tc>
                <a:tc>
                  <a:txBody>
                    <a:bodyPr/>
                    <a:lstStyle/>
                    <a:p>
                      <a:pPr algn="ctr"/>
                      <a:r>
                        <a:rPr lang="hr-HR" dirty="0" smtClean="0"/>
                        <a:t>0</a:t>
                      </a:r>
                      <a:endParaRPr lang="hr-HR" dirty="0"/>
                    </a:p>
                  </a:txBody>
                  <a:tcPr/>
                </a:tc>
                <a:tc>
                  <a:txBody>
                    <a:bodyPr/>
                    <a:lstStyle/>
                    <a:p>
                      <a:pPr algn="ctr"/>
                      <a:r>
                        <a:rPr lang="hr-HR" dirty="0" smtClean="0"/>
                        <a:t>1</a:t>
                      </a:r>
                      <a:endParaRPr lang="hr-HR" dirty="0"/>
                    </a:p>
                  </a:txBody>
                  <a:tcPr/>
                </a:tc>
                <a:tc>
                  <a:txBody>
                    <a:bodyPr/>
                    <a:lstStyle/>
                    <a:p>
                      <a:pPr algn="ctr"/>
                      <a:r>
                        <a:rPr lang="hr-HR" dirty="0" smtClean="0"/>
                        <a:t>0</a:t>
                      </a:r>
                      <a:endParaRPr lang="hr-HR" dirty="0"/>
                    </a:p>
                  </a:txBody>
                  <a:tcPr/>
                </a:tc>
                <a:extLst>
                  <a:ext uri="{0D108BD9-81ED-4DB2-BD59-A6C34878D82A}">
                    <a16:rowId xmlns:a16="http://schemas.microsoft.com/office/drawing/2014/main" val="1565737225"/>
                  </a:ext>
                </a:extLst>
              </a:tr>
            </a:tbl>
          </a:graphicData>
        </a:graphic>
      </p:graphicFrame>
    </p:spTree>
    <p:extLst>
      <p:ext uri="{BB962C8B-B14F-4D97-AF65-F5344CB8AC3E}">
        <p14:creationId xmlns:p14="http://schemas.microsoft.com/office/powerpoint/2010/main" val="134802078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idx="1"/>
          </p:nvPr>
        </p:nvSpPr>
        <p:spPr>
          <a:xfrm>
            <a:off x="456064" y="620688"/>
            <a:ext cx="8229600" cy="4525963"/>
          </a:xfrm>
        </p:spPr>
        <p:txBody>
          <a:bodyPr>
            <a:normAutofit/>
          </a:bodyPr>
          <a:lstStyle/>
          <a:p>
            <a:r>
              <a:rPr lang="hr-HR" dirty="0">
                <a:solidFill>
                  <a:srgbClr val="FF0000"/>
                </a:solidFill>
                <a:latin typeface="Arial" pitchFamily="34" charset="0"/>
                <a:ea typeface="Calibri"/>
                <a:cs typeface="Arial" pitchFamily="34" charset="0"/>
              </a:rPr>
              <a:t>Dvojni komplement </a:t>
            </a:r>
            <a:r>
              <a:rPr lang="hr-HR" dirty="0">
                <a:latin typeface="Arial" pitchFamily="34" charset="0"/>
                <a:ea typeface="Calibri"/>
                <a:cs typeface="Arial" pitchFamily="34" charset="0"/>
              </a:rPr>
              <a:t>binarnog broja dobijemo kada komplement uvećamo za 1 (binarno)</a:t>
            </a:r>
          </a:p>
          <a:p>
            <a:pPr marL="0" indent="0">
              <a:buNone/>
            </a:pPr>
            <a:r>
              <a:rPr lang="hr-HR" dirty="0" smtClean="0"/>
              <a:t>Zbrajanje binarnih brojeva:</a:t>
            </a:r>
          </a:p>
          <a:p>
            <a:pPr marL="0" indent="0">
              <a:buNone/>
            </a:pPr>
            <a:r>
              <a:rPr lang="hr-HR" dirty="0" smtClean="0"/>
              <a:t>0 + 0 =0</a:t>
            </a:r>
          </a:p>
          <a:p>
            <a:pPr marL="0" indent="0">
              <a:buNone/>
            </a:pPr>
            <a:r>
              <a:rPr lang="hr-HR" dirty="0" smtClean="0"/>
              <a:t>0 + 1 = 1 + 0= 1</a:t>
            </a:r>
          </a:p>
          <a:p>
            <a:pPr marL="0" indent="0">
              <a:buNone/>
            </a:pPr>
            <a:r>
              <a:rPr lang="hr-HR" dirty="0" smtClean="0"/>
              <a:t>1 + 1 = 2</a:t>
            </a:r>
            <a:r>
              <a:rPr lang="hr-HR" baseline="-25000" dirty="0" smtClean="0"/>
              <a:t>10</a:t>
            </a:r>
            <a:r>
              <a:rPr lang="hr-HR" dirty="0" smtClean="0"/>
              <a:t> = 10</a:t>
            </a:r>
            <a:r>
              <a:rPr lang="hr-HR" baseline="-25000" dirty="0" smtClean="0"/>
              <a:t>2  </a:t>
            </a:r>
            <a:r>
              <a:rPr lang="hr-HR" dirty="0"/>
              <a:t> </a:t>
            </a:r>
            <a:r>
              <a:rPr lang="hr-HR" dirty="0" smtClean="0"/>
              <a:t>→  0 pišem 1 dalje (pamtim)</a:t>
            </a:r>
          </a:p>
          <a:p>
            <a:pPr marL="0" indent="0">
              <a:buNone/>
            </a:pPr>
            <a:r>
              <a:rPr lang="hr-HR" dirty="0" smtClean="0"/>
              <a:t>1 + 1 + 1 = 3</a:t>
            </a:r>
            <a:r>
              <a:rPr lang="hr-HR" baseline="-25000" dirty="0" smtClean="0"/>
              <a:t>10  </a:t>
            </a:r>
            <a:r>
              <a:rPr lang="hr-HR" dirty="0" smtClean="0"/>
              <a:t>= 11</a:t>
            </a:r>
            <a:r>
              <a:rPr lang="hr-HR" baseline="-25000" dirty="0" smtClean="0"/>
              <a:t>2</a:t>
            </a:r>
            <a:r>
              <a:rPr lang="hr-HR" dirty="0" smtClean="0"/>
              <a:t> → 1 pišem 1 dalje </a:t>
            </a:r>
            <a:endParaRPr lang="hr-HR" dirty="0"/>
          </a:p>
        </p:txBody>
      </p:sp>
      <p:sp>
        <p:nvSpPr>
          <p:cNvPr id="4" name="Rezervirano mjesto broja slajda 3"/>
          <p:cNvSpPr>
            <a:spLocks noGrp="1"/>
          </p:cNvSpPr>
          <p:nvPr>
            <p:ph type="sldNum" sz="quarter" idx="12"/>
          </p:nvPr>
        </p:nvSpPr>
        <p:spPr/>
        <p:txBody>
          <a:bodyPr/>
          <a:lstStyle/>
          <a:p>
            <a:pPr>
              <a:defRPr/>
            </a:pPr>
            <a:fld id="{3FFC963F-55BC-4442-AEC5-EEBAC78D97A4}" type="slidenum">
              <a:rPr lang="hr-HR" smtClean="0"/>
              <a:pPr>
                <a:defRPr/>
              </a:pPr>
              <a:t>8</a:t>
            </a:fld>
            <a:endParaRPr lang="hr-HR"/>
          </a:p>
        </p:txBody>
      </p:sp>
    </p:spTree>
    <p:extLst>
      <p:ext uri="{BB962C8B-B14F-4D97-AF65-F5344CB8AC3E}">
        <p14:creationId xmlns:p14="http://schemas.microsoft.com/office/powerpoint/2010/main" val="164619463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hr-HR" dirty="0"/>
          </a:p>
        </p:txBody>
      </p:sp>
      <p:sp>
        <p:nvSpPr>
          <p:cNvPr id="3" name="Rezervirano mjesto sadržaja 2"/>
          <p:cNvSpPr>
            <a:spLocks noGrp="1"/>
          </p:cNvSpPr>
          <p:nvPr>
            <p:ph idx="1"/>
          </p:nvPr>
        </p:nvSpPr>
        <p:spPr/>
        <p:txBody>
          <a:bodyPr>
            <a:normAutofit fontScale="92500" lnSpcReduction="20000"/>
          </a:bodyPr>
          <a:lstStyle/>
          <a:p>
            <a:r>
              <a:rPr lang="hr-HR" dirty="0" smtClean="0"/>
              <a:t>Nađi dvojni komplement od binarnog broja </a:t>
            </a:r>
            <a:endParaRPr lang="hr-HR" dirty="0" smtClean="0"/>
          </a:p>
          <a:p>
            <a:pPr marL="0" indent="0">
              <a:buNone/>
            </a:pPr>
            <a:r>
              <a:rPr lang="hr-HR" dirty="0" smtClean="0"/>
              <a:t>    („ nadopuni, okreni, +1”)</a:t>
            </a:r>
            <a:endParaRPr lang="hr-HR" dirty="0" smtClean="0"/>
          </a:p>
          <a:p>
            <a:endParaRPr lang="hr-HR" dirty="0"/>
          </a:p>
          <a:p>
            <a:pPr marL="0" indent="0">
              <a:buNone/>
            </a:pPr>
            <a:r>
              <a:rPr lang="hr-HR" dirty="0" smtClean="0"/>
              <a:t>    1 0 1 1 0 1 0 1</a:t>
            </a:r>
          </a:p>
          <a:p>
            <a:pPr marL="0" indent="0">
              <a:buNone/>
            </a:pPr>
            <a:endParaRPr lang="hr-HR" dirty="0"/>
          </a:p>
          <a:p>
            <a:pPr marL="0" indent="0">
              <a:buNone/>
            </a:pPr>
            <a:r>
              <a:rPr lang="hr-HR" dirty="0" smtClean="0"/>
              <a:t>Rješenje:</a:t>
            </a:r>
          </a:p>
          <a:p>
            <a:pPr marL="0" indent="0">
              <a:buNone/>
            </a:pPr>
            <a:r>
              <a:rPr lang="hr-HR" dirty="0"/>
              <a:t> </a:t>
            </a:r>
            <a:r>
              <a:rPr lang="hr-HR" dirty="0" smtClean="0"/>
              <a:t>    0 1 0 0 1 0 1 1</a:t>
            </a:r>
          </a:p>
          <a:p>
            <a:pPr marL="0" indent="0">
              <a:buNone/>
            </a:pPr>
            <a:r>
              <a:rPr lang="hr-HR" dirty="0"/>
              <a:t> </a:t>
            </a:r>
            <a:r>
              <a:rPr lang="hr-HR" dirty="0" smtClean="0"/>
              <a:t> +</a:t>
            </a:r>
            <a:r>
              <a:rPr lang="hr-HR" u="sng" dirty="0" smtClean="0"/>
              <a:t>                        1</a:t>
            </a:r>
          </a:p>
          <a:p>
            <a:pPr marL="0" indent="0">
              <a:buNone/>
            </a:pPr>
            <a:r>
              <a:rPr lang="hr-HR" dirty="0" smtClean="0"/>
              <a:t>     0 1 0 0 1 1  0 0 </a:t>
            </a:r>
          </a:p>
        </p:txBody>
      </p:sp>
      <p:sp>
        <p:nvSpPr>
          <p:cNvPr id="4" name="Rezervirano mjesto broja slajda 3"/>
          <p:cNvSpPr>
            <a:spLocks noGrp="1"/>
          </p:cNvSpPr>
          <p:nvPr>
            <p:ph type="sldNum" sz="quarter" idx="12"/>
          </p:nvPr>
        </p:nvSpPr>
        <p:spPr/>
        <p:txBody>
          <a:bodyPr/>
          <a:lstStyle/>
          <a:p>
            <a:pPr>
              <a:defRPr/>
            </a:pPr>
            <a:fld id="{3FFC963F-55BC-4442-AEC5-EEBAC78D97A4}" type="slidenum">
              <a:rPr lang="hr-HR" smtClean="0"/>
              <a:pPr>
                <a:defRPr/>
              </a:pPr>
              <a:t>9</a:t>
            </a:fld>
            <a:endParaRPr lang="hr-HR"/>
          </a:p>
        </p:txBody>
      </p:sp>
      <p:sp>
        <p:nvSpPr>
          <p:cNvPr id="5" name="Pravokutnik 4"/>
          <p:cNvSpPr/>
          <p:nvPr/>
        </p:nvSpPr>
        <p:spPr>
          <a:xfrm>
            <a:off x="457200" y="3645024"/>
            <a:ext cx="4402832" cy="23762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Tree>
    <p:extLst>
      <p:ext uri="{BB962C8B-B14F-4D97-AF65-F5344CB8AC3E}">
        <p14:creationId xmlns:p14="http://schemas.microsoft.com/office/powerpoint/2010/main" val="39079355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5"/>
                                        </p:tgtEl>
                                      </p:cBhvr>
                                    </p:animEffect>
                                    <p:set>
                                      <p:cBhvr>
                                        <p:cTn id="7" dur="1" fill="hold">
                                          <p:stCondLst>
                                            <p:cond delay="499"/>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quot;/&gt;&lt;property id=&quot;20307&quot; value=&quot;256&quot;/&gt;&lt;/object&gt;&lt;object type=&quot;3&quot; unique_id=&quot;10081&quot;&gt;&lt;property id=&quot;20148&quot; value=&quot;5&quot;/&gt;&lt;property id=&quot;20300&quot; value=&quot;Slide 4 - &amp;quot;NASLOV CJELINE&amp;quot;&quot;/&gt;&lt;property id=&quot;20307&quot; value=&quot;262&quot;/&gt;&lt;/object&gt;&lt;object type=&quot;3&quot; unique_id=&quot;10210&quot;&gt;&lt;property id=&quot;20148&quot; value=&quot;5&quot;/&gt;&lt;property id=&quot;20300&quot; value=&quot;Slide 5 - &amp;quot;Podnaslov cjeline&amp;quot;&quot;/&gt;&lt;property id=&quot;20307&quot; value=&quot;271&quot;/&gt;&lt;/object&gt;&lt;object type=&quot;3&quot; unique_id=&quot;10289&quot;&gt;&lt;property id=&quot;20148&quot; value=&quot;5&quot;/&gt;&lt;property id=&quot;20300&quot; value=&quot;Slide 2 - &amp;quot;NASLOV CJELINE&amp;quot;&quot;/&gt;&lt;property id=&quot;20307&quot; value=&quot;273&quot;/&gt;&lt;/object&gt;&lt;object type=&quot;3&quot; unique_id=&quot;10290&quot;&gt;&lt;property id=&quot;20148&quot; value=&quot;5&quot;/&gt;&lt;property id=&quot;20300&quot; value=&quot;Slide 3 - &amp;quot;Podnaslov cjeline&amp;quot;&quot;/&gt;&lt;property id=&quot;20307&quot; value=&quot;275&quot;/&gt;&lt;/object&gt;&lt;object type=&quot;3&quot; unique_id=&quot;10291&quot;&gt;&lt;property id=&quot;20148&quot; value=&quot;5&quot;/&gt;&lt;property id=&quot;20300&quot; value=&quot;Slide 6 - &amp;quot;NASLOV CJELINE&amp;quot;&quot;/&gt;&lt;property id=&quot;20307&quot; value=&quot;274&quot;/&gt;&lt;/object&gt;&lt;object type=&quot;3&quot; unique_id=&quot;10314&quot;&gt;&lt;property id=&quot;20148&quot; value=&quot;5&quot;/&gt;&lt;property id=&quot;20300&quot; value=&quot;Slide 7 - &amp;quot;Podnaslov cjeline&amp;quot;&quot;/&gt;&lt;property id=&quot;20307&quot; value=&quot;276&quot;/&gt;&lt;/object&gt;&lt;object type=&quot;3&quot; unique_id=&quot;10315&quot;&gt;&lt;property id=&quot;20148&quot; value=&quot;5&quot;/&gt;&lt;property id=&quot;20300&quot; value=&quot;Slide 8 - &amp;quot;NASLOV CJELINE&amp;quot;&quot;/&gt;&lt;property id=&quot;20307&quot; value=&quot;277&quot;/&gt;&lt;/object&gt;&lt;object type=&quot;3&quot; unique_id=&quot;10316&quot;&gt;&lt;property id=&quot;20148&quot; value=&quot;5&quot;/&gt;&lt;property id=&quot;20300&quot; value=&quot;Slide 9 - &amp;quot;Podnaslov cjeline&amp;quot;&quot;/&gt;&lt;property id=&quot;20307&quot; value=&quot;278&quot;/&gt;&lt;/object&gt;&lt;object type=&quot;3&quot; unique_id=&quot;10317&quot;&gt;&lt;property id=&quot;20148&quot; value=&quot;5&quot;/&gt;&lt;property id=&quot;20300&quot; value=&quot;Slide 10 - &amp;quot;NASLOV CJELINE&amp;quot;&quot;/&gt;&lt;property id=&quot;20307&quot; value=&quot;279&quot;/&gt;&lt;/object&gt;&lt;object type=&quot;3&quot; unique_id=&quot;10318&quot;&gt;&lt;property id=&quot;20148&quot; value=&quot;5&quot;/&gt;&lt;property id=&quot;20300&quot; value=&quot;Slide 11 - &amp;quot;Podnaslov cjeline&amp;quot;&quot;/&gt;&lt;property id=&quot;20307&quot; value=&quot;280&quot;/&gt;&lt;/object&gt;&lt;object type=&quot;3&quot; unique_id=&quot;10319&quot;&gt;&lt;property id=&quot;20148&quot; value=&quot;5&quot;/&gt;&lt;property id=&quot;20300&quot; value=&quot;Slide 12 - &amp;quot;NASLOV CJELINE&amp;quot;&quot;/&gt;&lt;property id=&quot;20307&quot; value=&quot;281&quot;/&gt;&lt;/object&gt;&lt;object type=&quot;3&quot; unique_id=&quot;10320&quot;&gt;&lt;property id=&quot;20148&quot; value=&quot;5&quot;/&gt;&lt;property id=&quot;20300&quot; value=&quot;Slide 13 - &amp;quot;Podnaslov cjeline&amp;quot;&quot;/&gt;&lt;property id=&quot;20307&quot; value=&quot;282&quot;/&gt;&lt;/object&gt;&lt;object type=&quot;3&quot; unique_id=&quot;10321&quot;&gt;&lt;property id=&quot;20148&quot; value=&quot;5&quot;/&gt;&lt;property id=&quot;20300&quot; value=&quot;Slide 14 - &amp;quot;NASLOV CJELINE&amp;quot;&quot;/&gt;&lt;property id=&quot;20307&quot; value=&quot;283&quot;/&gt;&lt;/object&gt;&lt;object type=&quot;3&quot; unique_id=&quot;10322&quot;&gt;&lt;property id=&quot;20148&quot; value=&quot;5&quot;/&gt;&lt;property id=&quot;20300&quot; value=&quot;Slide 15 - &amp;quot;Podnaslov cjeline&amp;quot;&quot;/&gt;&lt;property id=&quot;20307&quot; value=&quot;284&quot;/&gt;&lt;/object&gt;&lt;object type=&quot;3&quot; unique_id=&quot;10323&quot;&gt;&lt;property id=&quot;20148&quot; value=&quot;5&quot;/&gt;&lt;property id=&quot;20300&quot; value=&quot;Slide 16 - &amp;quot;NASLOV CJELINE&amp;quot;&quot;/&gt;&lt;property id=&quot;20307&quot; value=&quot;285&quot;/&gt;&lt;/object&gt;&lt;object type=&quot;3&quot; unique_id=&quot;10324&quot;&gt;&lt;property id=&quot;20148&quot; value=&quot;5&quot;/&gt;&lt;property id=&quot;20300&quot; value=&quot;Slide 17 - &amp;quot;Podnaslov cjeline&amp;quot;&quot;/&gt;&lt;property id=&quot;20307&quot; value=&quot;286&quot;/&gt;&lt;/object&gt;&lt;object type=&quot;3&quot; unique_id=&quot;10325&quot;&gt;&lt;property id=&quot;20148&quot; value=&quot;5&quot;/&gt;&lt;property id=&quot;20300&quot; value=&quot;Slide 19 - &amp;quot;Podnaslov cjeline&amp;quot;&quot;/&gt;&lt;property id=&quot;20307&quot; value=&quot;288&quot;/&gt;&lt;/object&gt;&lt;object type=&quot;3&quot; unique_id=&quot;10326&quot;&gt;&lt;property id=&quot;20148&quot; value=&quot;5&quot;/&gt;&lt;property id=&quot;20300&quot; value=&quot;Slide 18 - &amp;quot;NASLOV CJELINE&amp;quot;&quot;/&gt;&lt;property id=&quot;20307&quot; value=&quot;287&quot;/&gt;&lt;/object&gt;&lt;object type=&quot;3&quot; unique_id=&quot;10444&quot;&gt;&lt;property id=&quot;20148&quot; value=&quot;5&quot;/&gt;&lt;property id=&quot;20300&quot; value=&quot;Slide 20 - &amp;quot;NASLOV CJELINE&amp;quot;&quot;/&gt;&lt;property id=&quot;20307&quot; value=&quot;289&quot;/&gt;&lt;/object&gt;&lt;object type=&quot;3&quot; unique_id=&quot;10445&quot;&gt;&lt;property id=&quot;20148&quot; value=&quot;5&quot;/&gt;&lt;property id=&quot;20300&quot; value=&quot;Slide 21 - &amp;quot;Podnaslov cjeline&amp;quot;&quot;/&gt;&lt;property id=&quot;20307&quot; value=&quot;290&quot;/&gt;&lt;/object&gt;&lt;object type=&quot;3&quot; unique_id=&quot;10546&quot;&gt;&lt;property id=&quot;20148&quot; value=&quot;5&quot;/&gt;&lt;property id=&quot;20300&quot; value=&quot;Slide 22 - &amp;quot;NASLOV CJELINE&amp;quot;&quot;/&gt;&lt;property id=&quot;20307&quot; value=&quot;291&quot;/&gt;&lt;/object&gt;&lt;object type=&quot;3&quot; unique_id=&quot;10547&quot;&gt;&lt;property id=&quot;20148&quot; value=&quot;5&quot;/&gt;&lt;property id=&quot;20300&quot; value=&quot;Slide 23 - &amp;quot;Podnaslov cjeline&amp;quot;&quot;/&gt;&lt;property id=&quot;20307&quot; value=&quot;292&quot;/&gt;&lt;/object&gt;&lt;object type=&quot;3&quot; unique_id=&quot;10656&quot;&gt;&lt;property id=&quot;20148&quot; value=&quot;5&quot;/&gt;&lt;property id=&quot;20300&quot; value=&quot;Slide 24 - &amp;quot;NASLOV CJELINE&amp;quot;&quot;/&gt;&lt;property id=&quot;20307&quot; value=&quot;293&quot;/&gt;&lt;/object&gt;&lt;object type=&quot;3&quot; unique_id=&quot;10657&quot;&gt;&lt;property id=&quot;20148&quot; value=&quot;5&quot;/&gt;&lt;property id=&quot;20300&quot; value=&quot;Slide 25 - &amp;quot;Podnaslov cjeline&amp;quot;&quot;/&gt;&lt;property id=&quot;20307&quot; value=&quot;294&quot;/&gt;&lt;/object&gt;&lt;/object&gt;&lt;/object&gt;&lt;/database&gt;"/>
  <p:tag name="SECTOMILLISECCONVERTED" val="1"/>
</p:tagLst>
</file>

<file path=ppt/theme/theme1.xml><?xml version="1.0" encoding="utf-8"?>
<a:theme xmlns:a="http://schemas.openxmlformats.org/drawingml/2006/main" name="Office 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508</TotalTime>
  <Words>888</Words>
  <Application>Microsoft Office PowerPoint</Application>
  <PresentationFormat>Prikaz na zaslonu (4:3)</PresentationFormat>
  <Paragraphs>268</Paragraphs>
  <Slides>18</Slides>
  <Notes>0</Notes>
  <HiddenSlides>0</HiddenSlides>
  <MMClips>0</MMClips>
  <ScaleCrop>false</ScaleCrop>
  <HeadingPairs>
    <vt:vector size="6" baseType="variant">
      <vt:variant>
        <vt:lpstr>Korišteni fontovi</vt:lpstr>
      </vt:variant>
      <vt:variant>
        <vt:i4>3</vt:i4>
      </vt:variant>
      <vt:variant>
        <vt:lpstr>Tema</vt:lpstr>
      </vt:variant>
      <vt:variant>
        <vt:i4>1</vt:i4>
      </vt:variant>
      <vt:variant>
        <vt:lpstr>Naslovi slajdova</vt:lpstr>
      </vt:variant>
      <vt:variant>
        <vt:i4>18</vt:i4>
      </vt:variant>
    </vt:vector>
  </HeadingPairs>
  <TitlesOfParts>
    <vt:vector size="22" baseType="lpstr">
      <vt:lpstr>Arial</vt:lpstr>
      <vt:lpstr>Calibri</vt:lpstr>
      <vt:lpstr>Symbol</vt:lpstr>
      <vt:lpstr>Office tema</vt:lpstr>
      <vt:lpstr>Pamćenje cijelih brojeva u računalu</vt:lpstr>
      <vt:lpstr>Cijeli brojevi</vt:lpstr>
      <vt:lpstr>PowerPoint prezentacija</vt:lpstr>
      <vt:lpstr>PowerPoint prezentacija</vt:lpstr>
      <vt:lpstr>Metoda  predznaka i apsolutne vrijednosti ( registar od 8 bita)</vt:lpstr>
      <vt:lpstr>Metoda dvojnog komplementa</vt:lpstr>
      <vt:lpstr>Komplement i dvojni komplement</vt:lpstr>
      <vt:lpstr>PowerPoint prezentacija</vt:lpstr>
      <vt:lpstr>PowerPoint prezentacija</vt:lpstr>
      <vt:lpstr>PowerPoint prezentacija</vt:lpstr>
      <vt:lpstr>Obratno, ako znam sadržaj registra, koji je to broj?</vt:lpstr>
      <vt:lpstr>PowerPoint prezentacija</vt:lpstr>
      <vt:lpstr>Zapis cijelih brojeva u računalu</vt:lpstr>
      <vt:lpstr>Domaća zadaća</vt:lpstr>
      <vt:lpstr>Rješenja</vt:lpstr>
      <vt:lpstr>Oduzimanje binarnih brojeva</vt:lpstr>
      <vt:lpstr>Zapis cijelih brojeva u računalu</vt:lpstr>
      <vt:lpstr>Zadatak DM</vt:lpstr>
    </vt:vector>
  </TitlesOfParts>
  <Company>škola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OSNOVE INFORMACIJSKE I KOMUNIKACIJSKE TEHNOLOGIJE</dc:title>
  <dc:creator>III. gimnazija</dc:creator>
  <cp:lastModifiedBy>Snježana Milinović</cp:lastModifiedBy>
  <cp:revision>54</cp:revision>
  <dcterms:created xsi:type="dcterms:W3CDTF">2010-04-24T09:09:32Z</dcterms:created>
  <dcterms:modified xsi:type="dcterms:W3CDTF">2020-10-25T18:14:39Z</dcterms:modified>
</cp:coreProperties>
</file>