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0" r:id="rId1"/>
  </p:sldMasterIdLst>
  <p:notesMasterIdLst>
    <p:notesMasterId r:id="rId83"/>
  </p:notesMasterIdLst>
  <p:sldIdLst>
    <p:sldId id="256" r:id="rId2"/>
    <p:sldId id="315" r:id="rId3"/>
    <p:sldId id="463" r:id="rId4"/>
    <p:sldId id="464" r:id="rId5"/>
    <p:sldId id="465" r:id="rId6"/>
    <p:sldId id="466" r:id="rId7"/>
    <p:sldId id="467" r:id="rId8"/>
    <p:sldId id="355" r:id="rId9"/>
    <p:sldId id="358" r:id="rId10"/>
    <p:sldId id="359" r:id="rId11"/>
    <p:sldId id="468" r:id="rId12"/>
    <p:sldId id="474" r:id="rId13"/>
    <p:sldId id="360" r:id="rId14"/>
    <p:sldId id="361" r:id="rId15"/>
    <p:sldId id="362" r:id="rId16"/>
    <p:sldId id="363" r:id="rId17"/>
    <p:sldId id="364" r:id="rId18"/>
    <p:sldId id="365" r:id="rId19"/>
    <p:sldId id="366" r:id="rId20"/>
    <p:sldId id="367" r:id="rId21"/>
    <p:sldId id="368" r:id="rId22"/>
    <p:sldId id="369" r:id="rId23"/>
    <p:sldId id="370" r:id="rId24"/>
    <p:sldId id="371" r:id="rId25"/>
    <p:sldId id="372" r:id="rId26"/>
    <p:sldId id="373" r:id="rId27"/>
    <p:sldId id="374" r:id="rId28"/>
    <p:sldId id="375" r:id="rId29"/>
    <p:sldId id="376" r:id="rId30"/>
    <p:sldId id="377" r:id="rId31"/>
    <p:sldId id="378" r:id="rId32"/>
    <p:sldId id="379" r:id="rId33"/>
    <p:sldId id="380" r:id="rId34"/>
    <p:sldId id="381" r:id="rId35"/>
    <p:sldId id="382" r:id="rId36"/>
    <p:sldId id="383" r:id="rId37"/>
    <p:sldId id="384" r:id="rId38"/>
    <p:sldId id="385" r:id="rId39"/>
    <p:sldId id="386" r:id="rId40"/>
    <p:sldId id="388" r:id="rId41"/>
    <p:sldId id="389" r:id="rId42"/>
    <p:sldId id="390" r:id="rId43"/>
    <p:sldId id="391" r:id="rId44"/>
    <p:sldId id="392" r:id="rId45"/>
    <p:sldId id="393" r:id="rId46"/>
    <p:sldId id="394" r:id="rId47"/>
    <p:sldId id="395" r:id="rId48"/>
    <p:sldId id="396" r:id="rId49"/>
    <p:sldId id="397" r:id="rId50"/>
    <p:sldId id="398" r:id="rId51"/>
    <p:sldId id="399" r:id="rId52"/>
    <p:sldId id="400" r:id="rId53"/>
    <p:sldId id="401" r:id="rId54"/>
    <p:sldId id="402" r:id="rId55"/>
    <p:sldId id="403" r:id="rId56"/>
    <p:sldId id="404" r:id="rId57"/>
    <p:sldId id="405" r:id="rId58"/>
    <p:sldId id="475" r:id="rId59"/>
    <p:sldId id="476" r:id="rId60"/>
    <p:sldId id="477" r:id="rId61"/>
    <p:sldId id="478" r:id="rId62"/>
    <p:sldId id="479" r:id="rId63"/>
    <p:sldId id="480" r:id="rId64"/>
    <p:sldId id="481" r:id="rId65"/>
    <p:sldId id="482" r:id="rId66"/>
    <p:sldId id="509" r:id="rId67"/>
    <p:sldId id="510" r:id="rId68"/>
    <p:sldId id="512" r:id="rId69"/>
    <p:sldId id="513" r:id="rId70"/>
    <p:sldId id="514" r:id="rId71"/>
    <p:sldId id="515" r:id="rId72"/>
    <p:sldId id="517" r:id="rId73"/>
    <p:sldId id="518" r:id="rId74"/>
    <p:sldId id="519" r:id="rId75"/>
    <p:sldId id="520" r:id="rId76"/>
    <p:sldId id="521" r:id="rId77"/>
    <p:sldId id="522" r:id="rId78"/>
    <p:sldId id="523" r:id="rId79"/>
    <p:sldId id="525" r:id="rId80"/>
    <p:sldId id="461" r:id="rId81"/>
    <p:sldId id="462" r:id="rId82"/>
  </p:sldIdLst>
  <p:sldSz cx="9144000" cy="6858000" type="screen4x3"/>
  <p:notesSz cx="6858000" cy="9144000"/>
  <p:defaultTextStyle>
    <a:defPPr>
      <a:defRPr lang="sr-Latn-C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218"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presProps" Target="pres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s>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98F893D-EB6C-4EE0-AE28-ABC877828C47}" type="doc">
      <dgm:prSet loTypeId="urn:microsoft.com/office/officeart/2005/8/layout/pyramid1" loCatId="pyramid" qsTypeId="urn:microsoft.com/office/officeart/2005/8/quickstyle/simple3" qsCatId="simple" csTypeId="urn:microsoft.com/office/officeart/2005/8/colors/accent0_1" csCatId="mainScheme"/>
      <dgm:spPr/>
    </dgm:pt>
    <dgm:pt modelId="{7C03BEDA-E0C7-4379-8C27-542013B16F89}">
      <dgm:prSet/>
      <dgm:spPr/>
      <dgm:t>
        <a:bodyPr/>
        <a:lstStyle/>
        <a:p>
          <a:pPr marR="0" algn="ctr" rtl="0"/>
          <a:r>
            <a:rPr lang="hr-HR" b="1" i="0" u="none" strike="noStrike" baseline="0">
              <a:latin typeface="Arial"/>
            </a:rPr>
            <a:t>DOKUMENTACIJA ZA</a:t>
          </a:r>
        </a:p>
        <a:p>
          <a:pPr marR="0" algn="ctr" rtl="0"/>
          <a:r>
            <a:rPr lang="hr-HR" b="1" i="0" u="none" strike="noStrike" baseline="0">
              <a:latin typeface="Arial"/>
            </a:rPr>
            <a:t>POGON I ODRŽAVANJE</a:t>
          </a:r>
          <a:endParaRPr lang="hr-HR"/>
        </a:p>
      </dgm:t>
    </dgm:pt>
    <dgm:pt modelId="{581946D2-06A6-40B7-8BD5-5D393A0C1F9A}" type="parTrans" cxnId="{8A8625D5-F413-4EE8-BB2F-EF6D05AD4F82}">
      <dgm:prSet/>
      <dgm:spPr/>
      <dgm:t>
        <a:bodyPr/>
        <a:lstStyle/>
        <a:p>
          <a:endParaRPr lang="hr-HR"/>
        </a:p>
      </dgm:t>
    </dgm:pt>
    <dgm:pt modelId="{6F6343C6-925A-464B-BA36-328BDF674745}" type="sibTrans" cxnId="{8A8625D5-F413-4EE8-BB2F-EF6D05AD4F82}">
      <dgm:prSet/>
      <dgm:spPr/>
      <dgm:t>
        <a:bodyPr/>
        <a:lstStyle/>
        <a:p>
          <a:endParaRPr lang="hr-HR"/>
        </a:p>
      </dgm:t>
    </dgm:pt>
    <dgm:pt modelId="{5BD6AB45-1F34-4560-BCD3-66FEAC0A6A36}">
      <dgm:prSet/>
      <dgm:spPr/>
      <dgm:t>
        <a:bodyPr/>
        <a:lstStyle/>
        <a:p>
          <a:pPr marR="0" algn="ctr" rtl="0"/>
          <a:r>
            <a:rPr lang="hr-HR" b="1" i="0" u="none" strike="noStrike" baseline="0">
              <a:latin typeface="Arial"/>
            </a:rPr>
            <a:t>GLAVNI IZVEDBENI PROJEKT</a:t>
          </a:r>
          <a:endParaRPr lang="hr-HR"/>
        </a:p>
      </dgm:t>
    </dgm:pt>
    <dgm:pt modelId="{312C7667-4B46-47C1-B3FE-8E4288D3AC22}" type="parTrans" cxnId="{AB50886D-71F1-490B-BB28-EEF3A50405CD}">
      <dgm:prSet/>
      <dgm:spPr/>
      <dgm:t>
        <a:bodyPr/>
        <a:lstStyle/>
        <a:p>
          <a:endParaRPr lang="hr-HR"/>
        </a:p>
      </dgm:t>
    </dgm:pt>
    <dgm:pt modelId="{ECB54ECB-7798-4EC3-9577-71547799B8B5}" type="sibTrans" cxnId="{AB50886D-71F1-490B-BB28-EEF3A50405CD}">
      <dgm:prSet/>
      <dgm:spPr/>
      <dgm:t>
        <a:bodyPr/>
        <a:lstStyle/>
        <a:p>
          <a:endParaRPr lang="hr-HR"/>
        </a:p>
      </dgm:t>
    </dgm:pt>
    <dgm:pt modelId="{D774ACC5-534D-41B5-8A39-4CF1164F5973}">
      <dgm:prSet/>
      <dgm:spPr/>
      <dgm:t>
        <a:bodyPr/>
        <a:lstStyle/>
        <a:p>
          <a:pPr marR="0" algn="ctr" rtl="0"/>
          <a:r>
            <a:rPr lang="hr-HR" b="1" i="0" u="none" strike="noStrike" baseline="0">
              <a:latin typeface="Arial"/>
            </a:rPr>
            <a:t>GLAVNI PROJEKT</a:t>
          </a:r>
          <a:endParaRPr lang="hr-HR"/>
        </a:p>
      </dgm:t>
    </dgm:pt>
    <dgm:pt modelId="{2647C612-B006-44D2-ADF8-7088A839EEB7}" type="parTrans" cxnId="{EBCC76E5-E50D-4FE4-83F6-CA1858751933}">
      <dgm:prSet/>
      <dgm:spPr/>
      <dgm:t>
        <a:bodyPr/>
        <a:lstStyle/>
        <a:p>
          <a:endParaRPr lang="hr-HR"/>
        </a:p>
      </dgm:t>
    </dgm:pt>
    <dgm:pt modelId="{ABCF1027-DF73-41EF-9779-4D4CC56C4F25}" type="sibTrans" cxnId="{EBCC76E5-E50D-4FE4-83F6-CA1858751933}">
      <dgm:prSet/>
      <dgm:spPr/>
      <dgm:t>
        <a:bodyPr/>
        <a:lstStyle/>
        <a:p>
          <a:endParaRPr lang="hr-HR"/>
        </a:p>
      </dgm:t>
    </dgm:pt>
    <dgm:pt modelId="{7DE4E8B8-69D2-4260-A90A-28ADC503FA09}">
      <dgm:prSet/>
      <dgm:spPr/>
      <dgm:t>
        <a:bodyPr/>
        <a:lstStyle/>
        <a:p>
          <a:pPr marR="0" algn="ctr" rtl="0"/>
          <a:r>
            <a:rPr lang="hr-HR" b="1" i="0" u="none" strike="noStrike" baseline="0">
              <a:latin typeface="Arial"/>
            </a:rPr>
            <a:t>INVESTICIJSKI ELABORAT</a:t>
          </a:r>
          <a:endParaRPr lang="hr-HR"/>
        </a:p>
      </dgm:t>
    </dgm:pt>
    <dgm:pt modelId="{48AA0F70-6EEE-4A41-B5E7-9509C59CC8B1}" type="parTrans" cxnId="{DF2928E9-1433-4A97-A7F4-5A14743FF1AB}">
      <dgm:prSet/>
      <dgm:spPr/>
      <dgm:t>
        <a:bodyPr/>
        <a:lstStyle/>
        <a:p>
          <a:endParaRPr lang="hr-HR"/>
        </a:p>
      </dgm:t>
    </dgm:pt>
    <dgm:pt modelId="{F7055448-4E90-4A9E-802B-4C845751392C}" type="sibTrans" cxnId="{DF2928E9-1433-4A97-A7F4-5A14743FF1AB}">
      <dgm:prSet/>
      <dgm:spPr/>
      <dgm:t>
        <a:bodyPr/>
        <a:lstStyle/>
        <a:p>
          <a:endParaRPr lang="hr-HR"/>
        </a:p>
      </dgm:t>
    </dgm:pt>
    <dgm:pt modelId="{BF1A13E4-B5C6-4F52-A6B7-B67CD1A8C90C}">
      <dgm:prSet/>
      <dgm:spPr/>
      <dgm:t>
        <a:bodyPr/>
        <a:lstStyle/>
        <a:p>
          <a:pPr marR="0" algn="ctr" rtl="0"/>
          <a:r>
            <a:rPr lang="hr-HR" b="1" i="0" u="none" strike="noStrike" baseline="0">
              <a:latin typeface="Arial"/>
            </a:rPr>
            <a:t>IDEJNI PROJEKT</a:t>
          </a:r>
          <a:endParaRPr lang="hr-HR"/>
        </a:p>
      </dgm:t>
    </dgm:pt>
    <dgm:pt modelId="{0E84282B-A891-4527-B0B7-5661493A60CB}" type="parTrans" cxnId="{7A1E274B-9F12-4EE0-8D6D-5C01F7B6DBE8}">
      <dgm:prSet/>
      <dgm:spPr/>
      <dgm:t>
        <a:bodyPr/>
        <a:lstStyle/>
        <a:p>
          <a:endParaRPr lang="hr-HR"/>
        </a:p>
      </dgm:t>
    </dgm:pt>
    <dgm:pt modelId="{34B03015-4EE9-4EE4-A17A-D35B29B6EB3B}" type="sibTrans" cxnId="{7A1E274B-9F12-4EE0-8D6D-5C01F7B6DBE8}">
      <dgm:prSet/>
      <dgm:spPr/>
      <dgm:t>
        <a:bodyPr/>
        <a:lstStyle/>
        <a:p>
          <a:endParaRPr lang="hr-HR"/>
        </a:p>
      </dgm:t>
    </dgm:pt>
    <dgm:pt modelId="{710110AD-54E2-4597-86D6-5CEF1FD187EB}">
      <dgm:prSet/>
      <dgm:spPr/>
      <dgm:t>
        <a:bodyPr/>
        <a:lstStyle/>
        <a:p>
          <a:pPr marR="0" algn="ctr" rtl="0"/>
          <a:r>
            <a:rPr lang="hr-HR" b="1" i="0" u="none" strike="noStrike" baseline="0">
              <a:latin typeface="Arial"/>
            </a:rPr>
            <a:t>IDEJNO RJEŠENJE</a:t>
          </a:r>
          <a:endParaRPr lang="hr-HR"/>
        </a:p>
      </dgm:t>
    </dgm:pt>
    <dgm:pt modelId="{D73D71F7-E397-47A5-B9A9-9B83ED252D87}" type="parTrans" cxnId="{2398772B-0F29-44AD-A2EB-5EE912DA0591}">
      <dgm:prSet/>
      <dgm:spPr/>
      <dgm:t>
        <a:bodyPr/>
        <a:lstStyle/>
        <a:p>
          <a:endParaRPr lang="hr-HR"/>
        </a:p>
      </dgm:t>
    </dgm:pt>
    <dgm:pt modelId="{EC80F832-D4A7-46C2-8AEF-438FF027DB6D}" type="sibTrans" cxnId="{2398772B-0F29-44AD-A2EB-5EE912DA0591}">
      <dgm:prSet/>
      <dgm:spPr/>
      <dgm:t>
        <a:bodyPr/>
        <a:lstStyle/>
        <a:p>
          <a:endParaRPr lang="hr-HR"/>
        </a:p>
      </dgm:t>
    </dgm:pt>
    <dgm:pt modelId="{6CB33C00-6556-4FDD-970B-90AD3291147E}">
      <dgm:prSet/>
      <dgm:spPr/>
      <dgm:t>
        <a:bodyPr/>
        <a:lstStyle/>
        <a:p>
          <a:pPr marR="0" algn="ctr" rtl="0"/>
          <a:r>
            <a:rPr lang="hr-HR" b="1" i="0" u="none" strike="noStrike" baseline="0">
              <a:latin typeface="Arial"/>
            </a:rPr>
            <a:t>PROJEKTNI ZADATAK</a:t>
          </a:r>
          <a:endParaRPr lang="hr-HR"/>
        </a:p>
      </dgm:t>
    </dgm:pt>
    <dgm:pt modelId="{64577BEF-6F78-4E9F-A971-4F19FC289826}" type="parTrans" cxnId="{1CB23D1A-AEDC-4937-A52D-C25A8966AB97}">
      <dgm:prSet/>
      <dgm:spPr/>
      <dgm:t>
        <a:bodyPr/>
        <a:lstStyle/>
        <a:p>
          <a:endParaRPr lang="hr-HR"/>
        </a:p>
      </dgm:t>
    </dgm:pt>
    <dgm:pt modelId="{71DD5147-8DCC-4BD1-A766-D4BA3700BCB5}" type="sibTrans" cxnId="{1CB23D1A-AEDC-4937-A52D-C25A8966AB97}">
      <dgm:prSet/>
      <dgm:spPr/>
      <dgm:t>
        <a:bodyPr/>
        <a:lstStyle/>
        <a:p>
          <a:endParaRPr lang="hr-HR"/>
        </a:p>
      </dgm:t>
    </dgm:pt>
    <dgm:pt modelId="{4D546B9F-3F92-4959-8FF5-F51AABA852F8}" type="pres">
      <dgm:prSet presAssocID="{498F893D-EB6C-4EE0-AE28-ABC877828C47}" presName="Name0" presStyleCnt="0">
        <dgm:presLayoutVars>
          <dgm:dir/>
          <dgm:animLvl val="lvl"/>
          <dgm:resizeHandles val="exact"/>
        </dgm:presLayoutVars>
      </dgm:prSet>
      <dgm:spPr/>
    </dgm:pt>
    <dgm:pt modelId="{886F9476-62E9-4A55-95ED-1C6E2D4EC40D}" type="pres">
      <dgm:prSet presAssocID="{7C03BEDA-E0C7-4379-8C27-542013B16F89}" presName="Name8" presStyleCnt="0"/>
      <dgm:spPr/>
    </dgm:pt>
    <dgm:pt modelId="{5802CE74-1BBC-41D0-A419-EC3B6F10A104}" type="pres">
      <dgm:prSet presAssocID="{7C03BEDA-E0C7-4379-8C27-542013B16F89}" presName="level" presStyleLbl="node1" presStyleIdx="0" presStyleCnt="7">
        <dgm:presLayoutVars>
          <dgm:chMax val="1"/>
          <dgm:bulletEnabled val="1"/>
        </dgm:presLayoutVars>
      </dgm:prSet>
      <dgm:spPr/>
    </dgm:pt>
    <dgm:pt modelId="{58C88D8F-542C-47B5-9958-EF6ABECC80C0}" type="pres">
      <dgm:prSet presAssocID="{7C03BEDA-E0C7-4379-8C27-542013B16F89}" presName="levelTx" presStyleLbl="revTx" presStyleIdx="0" presStyleCnt="0">
        <dgm:presLayoutVars>
          <dgm:chMax val="1"/>
          <dgm:bulletEnabled val="1"/>
        </dgm:presLayoutVars>
      </dgm:prSet>
      <dgm:spPr/>
    </dgm:pt>
    <dgm:pt modelId="{F01C2EE6-6017-4772-B135-0A99A000C24B}" type="pres">
      <dgm:prSet presAssocID="{5BD6AB45-1F34-4560-BCD3-66FEAC0A6A36}" presName="Name8" presStyleCnt="0"/>
      <dgm:spPr/>
    </dgm:pt>
    <dgm:pt modelId="{896BD9F3-6FDE-41B0-A51F-1625EDA578BC}" type="pres">
      <dgm:prSet presAssocID="{5BD6AB45-1F34-4560-BCD3-66FEAC0A6A36}" presName="level" presStyleLbl="node1" presStyleIdx="1" presStyleCnt="7">
        <dgm:presLayoutVars>
          <dgm:chMax val="1"/>
          <dgm:bulletEnabled val="1"/>
        </dgm:presLayoutVars>
      </dgm:prSet>
      <dgm:spPr/>
    </dgm:pt>
    <dgm:pt modelId="{08DD5177-29B7-44D2-BF27-47E15ACDE4BF}" type="pres">
      <dgm:prSet presAssocID="{5BD6AB45-1F34-4560-BCD3-66FEAC0A6A36}" presName="levelTx" presStyleLbl="revTx" presStyleIdx="0" presStyleCnt="0">
        <dgm:presLayoutVars>
          <dgm:chMax val="1"/>
          <dgm:bulletEnabled val="1"/>
        </dgm:presLayoutVars>
      </dgm:prSet>
      <dgm:spPr/>
    </dgm:pt>
    <dgm:pt modelId="{D21BE8D1-0E1D-4577-B519-8BBF818D4EE2}" type="pres">
      <dgm:prSet presAssocID="{D774ACC5-534D-41B5-8A39-4CF1164F5973}" presName="Name8" presStyleCnt="0"/>
      <dgm:spPr/>
    </dgm:pt>
    <dgm:pt modelId="{A8306FBC-B0F7-4459-A6C0-56D3028F1C04}" type="pres">
      <dgm:prSet presAssocID="{D774ACC5-534D-41B5-8A39-4CF1164F5973}" presName="level" presStyleLbl="node1" presStyleIdx="2" presStyleCnt="7">
        <dgm:presLayoutVars>
          <dgm:chMax val="1"/>
          <dgm:bulletEnabled val="1"/>
        </dgm:presLayoutVars>
      </dgm:prSet>
      <dgm:spPr/>
    </dgm:pt>
    <dgm:pt modelId="{E499099C-28B3-4692-9A48-3B3344BDA6C2}" type="pres">
      <dgm:prSet presAssocID="{D774ACC5-534D-41B5-8A39-4CF1164F5973}" presName="levelTx" presStyleLbl="revTx" presStyleIdx="0" presStyleCnt="0">
        <dgm:presLayoutVars>
          <dgm:chMax val="1"/>
          <dgm:bulletEnabled val="1"/>
        </dgm:presLayoutVars>
      </dgm:prSet>
      <dgm:spPr/>
    </dgm:pt>
    <dgm:pt modelId="{D2DF22E0-D22A-4120-97BC-6C8CED49D1D6}" type="pres">
      <dgm:prSet presAssocID="{7DE4E8B8-69D2-4260-A90A-28ADC503FA09}" presName="Name8" presStyleCnt="0"/>
      <dgm:spPr/>
    </dgm:pt>
    <dgm:pt modelId="{B4E87782-2C1E-4DB7-A7D9-4174E70DC978}" type="pres">
      <dgm:prSet presAssocID="{7DE4E8B8-69D2-4260-A90A-28ADC503FA09}" presName="level" presStyleLbl="node1" presStyleIdx="3" presStyleCnt="7">
        <dgm:presLayoutVars>
          <dgm:chMax val="1"/>
          <dgm:bulletEnabled val="1"/>
        </dgm:presLayoutVars>
      </dgm:prSet>
      <dgm:spPr/>
    </dgm:pt>
    <dgm:pt modelId="{E876AB81-0360-48B9-876B-6F3D874F974B}" type="pres">
      <dgm:prSet presAssocID="{7DE4E8B8-69D2-4260-A90A-28ADC503FA09}" presName="levelTx" presStyleLbl="revTx" presStyleIdx="0" presStyleCnt="0">
        <dgm:presLayoutVars>
          <dgm:chMax val="1"/>
          <dgm:bulletEnabled val="1"/>
        </dgm:presLayoutVars>
      </dgm:prSet>
      <dgm:spPr/>
    </dgm:pt>
    <dgm:pt modelId="{4FE765E7-624C-47C6-80D1-E9FC589F3583}" type="pres">
      <dgm:prSet presAssocID="{BF1A13E4-B5C6-4F52-A6B7-B67CD1A8C90C}" presName="Name8" presStyleCnt="0"/>
      <dgm:spPr/>
    </dgm:pt>
    <dgm:pt modelId="{5DC998A6-6263-4119-8327-9B288D077651}" type="pres">
      <dgm:prSet presAssocID="{BF1A13E4-B5C6-4F52-A6B7-B67CD1A8C90C}" presName="level" presStyleLbl="node1" presStyleIdx="4" presStyleCnt="7">
        <dgm:presLayoutVars>
          <dgm:chMax val="1"/>
          <dgm:bulletEnabled val="1"/>
        </dgm:presLayoutVars>
      </dgm:prSet>
      <dgm:spPr/>
    </dgm:pt>
    <dgm:pt modelId="{F2312790-9900-4431-B37B-F4F17F130AA5}" type="pres">
      <dgm:prSet presAssocID="{BF1A13E4-B5C6-4F52-A6B7-B67CD1A8C90C}" presName="levelTx" presStyleLbl="revTx" presStyleIdx="0" presStyleCnt="0">
        <dgm:presLayoutVars>
          <dgm:chMax val="1"/>
          <dgm:bulletEnabled val="1"/>
        </dgm:presLayoutVars>
      </dgm:prSet>
      <dgm:spPr/>
    </dgm:pt>
    <dgm:pt modelId="{85409704-7FCA-406A-BD2F-A7D676E138E8}" type="pres">
      <dgm:prSet presAssocID="{710110AD-54E2-4597-86D6-5CEF1FD187EB}" presName="Name8" presStyleCnt="0"/>
      <dgm:spPr/>
    </dgm:pt>
    <dgm:pt modelId="{319976B9-BF15-4FE1-8CCD-202644E7328A}" type="pres">
      <dgm:prSet presAssocID="{710110AD-54E2-4597-86D6-5CEF1FD187EB}" presName="level" presStyleLbl="node1" presStyleIdx="5" presStyleCnt="7">
        <dgm:presLayoutVars>
          <dgm:chMax val="1"/>
          <dgm:bulletEnabled val="1"/>
        </dgm:presLayoutVars>
      </dgm:prSet>
      <dgm:spPr/>
    </dgm:pt>
    <dgm:pt modelId="{196E6B78-0CE7-4F83-9CDC-A1CBF25340D5}" type="pres">
      <dgm:prSet presAssocID="{710110AD-54E2-4597-86D6-5CEF1FD187EB}" presName="levelTx" presStyleLbl="revTx" presStyleIdx="0" presStyleCnt="0">
        <dgm:presLayoutVars>
          <dgm:chMax val="1"/>
          <dgm:bulletEnabled val="1"/>
        </dgm:presLayoutVars>
      </dgm:prSet>
      <dgm:spPr/>
    </dgm:pt>
    <dgm:pt modelId="{01EC0D14-7775-4974-AE7D-E281A63EB63E}" type="pres">
      <dgm:prSet presAssocID="{6CB33C00-6556-4FDD-970B-90AD3291147E}" presName="Name8" presStyleCnt="0"/>
      <dgm:spPr/>
    </dgm:pt>
    <dgm:pt modelId="{6C041D8B-0441-4F55-9766-253F91468D41}" type="pres">
      <dgm:prSet presAssocID="{6CB33C00-6556-4FDD-970B-90AD3291147E}" presName="level" presStyleLbl="node1" presStyleIdx="6" presStyleCnt="7">
        <dgm:presLayoutVars>
          <dgm:chMax val="1"/>
          <dgm:bulletEnabled val="1"/>
        </dgm:presLayoutVars>
      </dgm:prSet>
      <dgm:spPr/>
    </dgm:pt>
    <dgm:pt modelId="{403C7F07-B823-4FDB-91C9-13967358CDE4}" type="pres">
      <dgm:prSet presAssocID="{6CB33C00-6556-4FDD-970B-90AD3291147E}" presName="levelTx" presStyleLbl="revTx" presStyleIdx="0" presStyleCnt="0">
        <dgm:presLayoutVars>
          <dgm:chMax val="1"/>
          <dgm:bulletEnabled val="1"/>
        </dgm:presLayoutVars>
      </dgm:prSet>
      <dgm:spPr/>
    </dgm:pt>
  </dgm:ptLst>
  <dgm:cxnLst>
    <dgm:cxn modelId="{0883D601-2C94-4DB8-AA3A-CAEB5E63A035}" type="presOf" srcId="{5BD6AB45-1F34-4560-BCD3-66FEAC0A6A36}" destId="{896BD9F3-6FDE-41B0-A51F-1625EDA578BC}" srcOrd="0" destOrd="0" presId="urn:microsoft.com/office/officeart/2005/8/layout/pyramid1"/>
    <dgm:cxn modelId="{7224F219-F49A-4B4F-87F2-709C0BF5105E}" type="presOf" srcId="{7DE4E8B8-69D2-4260-A90A-28ADC503FA09}" destId="{B4E87782-2C1E-4DB7-A7D9-4174E70DC978}" srcOrd="0" destOrd="0" presId="urn:microsoft.com/office/officeart/2005/8/layout/pyramid1"/>
    <dgm:cxn modelId="{1CB23D1A-AEDC-4937-A52D-C25A8966AB97}" srcId="{498F893D-EB6C-4EE0-AE28-ABC877828C47}" destId="{6CB33C00-6556-4FDD-970B-90AD3291147E}" srcOrd="6" destOrd="0" parTransId="{64577BEF-6F78-4E9F-A971-4F19FC289826}" sibTransId="{71DD5147-8DCC-4BD1-A766-D4BA3700BCB5}"/>
    <dgm:cxn modelId="{E36A0725-7ABA-44D2-BCC0-717EAF053D42}" type="presOf" srcId="{6CB33C00-6556-4FDD-970B-90AD3291147E}" destId="{6C041D8B-0441-4F55-9766-253F91468D41}" srcOrd="0" destOrd="0" presId="urn:microsoft.com/office/officeart/2005/8/layout/pyramid1"/>
    <dgm:cxn modelId="{2398772B-0F29-44AD-A2EB-5EE912DA0591}" srcId="{498F893D-EB6C-4EE0-AE28-ABC877828C47}" destId="{710110AD-54E2-4597-86D6-5CEF1FD187EB}" srcOrd="5" destOrd="0" parTransId="{D73D71F7-E397-47A5-B9A9-9B83ED252D87}" sibTransId="{EC80F832-D4A7-46C2-8AEF-438FF027DB6D}"/>
    <dgm:cxn modelId="{77C0C331-70AB-49BE-A94B-0DDEE5CB3CA5}" type="presOf" srcId="{D774ACC5-534D-41B5-8A39-4CF1164F5973}" destId="{A8306FBC-B0F7-4459-A6C0-56D3028F1C04}" srcOrd="0" destOrd="0" presId="urn:microsoft.com/office/officeart/2005/8/layout/pyramid1"/>
    <dgm:cxn modelId="{1DD4B15B-A6E3-41D1-9B0C-3612297EE3E9}" type="presOf" srcId="{7DE4E8B8-69D2-4260-A90A-28ADC503FA09}" destId="{E876AB81-0360-48B9-876B-6F3D874F974B}" srcOrd="1" destOrd="0" presId="urn:microsoft.com/office/officeart/2005/8/layout/pyramid1"/>
    <dgm:cxn modelId="{7A1E274B-9F12-4EE0-8D6D-5C01F7B6DBE8}" srcId="{498F893D-EB6C-4EE0-AE28-ABC877828C47}" destId="{BF1A13E4-B5C6-4F52-A6B7-B67CD1A8C90C}" srcOrd="4" destOrd="0" parTransId="{0E84282B-A891-4527-B0B7-5661493A60CB}" sibTransId="{34B03015-4EE9-4EE4-A17A-D35B29B6EB3B}"/>
    <dgm:cxn modelId="{AB50886D-71F1-490B-BB28-EEF3A50405CD}" srcId="{498F893D-EB6C-4EE0-AE28-ABC877828C47}" destId="{5BD6AB45-1F34-4560-BCD3-66FEAC0A6A36}" srcOrd="1" destOrd="0" parTransId="{312C7667-4B46-47C1-B3FE-8E4288D3AC22}" sibTransId="{ECB54ECB-7798-4EC3-9577-71547799B8B5}"/>
    <dgm:cxn modelId="{3F27D452-DA0B-4035-B02F-9627F0369035}" type="presOf" srcId="{710110AD-54E2-4597-86D6-5CEF1FD187EB}" destId="{196E6B78-0CE7-4F83-9CDC-A1CBF25340D5}" srcOrd="1" destOrd="0" presId="urn:microsoft.com/office/officeart/2005/8/layout/pyramid1"/>
    <dgm:cxn modelId="{8DA51276-435C-4446-AAE7-6B08B4EEAC51}" type="presOf" srcId="{D774ACC5-534D-41B5-8A39-4CF1164F5973}" destId="{E499099C-28B3-4692-9A48-3B3344BDA6C2}" srcOrd="1" destOrd="0" presId="urn:microsoft.com/office/officeart/2005/8/layout/pyramid1"/>
    <dgm:cxn modelId="{6731EA7D-4107-42DC-BCC4-02D8CA386D38}" type="presOf" srcId="{7C03BEDA-E0C7-4379-8C27-542013B16F89}" destId="{58C88D8F-542C-47B5-9958-EF6ABECC80C0}" srcOrd="1" destOrd="0" presId="urn:microsoft.com/office/officeart/2005/8/layout/pyramid1"/>
    <dgm:cxn modelId="{B73E8292-9B5B-4BE5-A423-FDBFC43DBD78}" type="presOf" srcId="{BF1A13E4-B5C6-4F52-A6B7-B67CD1A8C90C}" destId="{5DC998A6-6263-4119-8327-9B288D077651}" srcOrd="0" destOrd="0" presId="urn:microsoft.com/office/officeart/2005/8/layout/pyramid1"/>
    <dgm:cxn modelId="{03A0899A-83DF-4259-A7DF-8838B11EE9D7}" type="presOf" srcId="{710110AD-54E2-4597-86D6-5CEF1FD187EB}" destId="{319976B9-BF15-4FE1-8CCD-202644E7328A}" srcOrd="0" destOrd="0" presId="urn:microsoft.com/office/officeart/2005/8/layout/pyramid1"/>
    <dgm:cxn modelId="{CF6DDA9A-3C21-4CC3-9269-199ECF9C6ABD}" type="presOf" srcId="{BF1A13E4-B5C6-4F52-A6B7-B67CD1A8C90C}" destId="{F2312790-9900-4431-B37B-F4F17F130AA5}" srcOrd="1" destOrd="0" presId="urn:microsoft.com/office/officeart/2005/8/layout/pyramid1"/>
    <dgm:cxn modelId="{8207A8CD-F416-4072-B6EC-2A20CDDD11D7}" type="presOf" srcId="{6CB33C00-6556-4FDD-970B-90AD3291147E}" destId="{403C7F07-B823-4FDB-91C9-13967358CDE4}" srcOrd="1" destOrd="0" presId="urn:microsoft.com/office/officeart/2005/8/layout/pyramid1"/>
    <dgm:cxn modelId="{8A8625D5-F413-4EE8-BB2F-EF6D05AD4F82}" srcId="{498F893D-EB6C-4EE0-AE28-ABC877828C47}" destId="{7C03BEDA-E0C7-4379-8C27-542013B16F89}" srcOrd="0" destOrd="0" parTransId="{581946D2-06A6-40B7-8BD5-5D393A0C1F9A}" sibTransId="{6F6343C6-925A-464B-BA36-328BDF674745}"/>
    <dgm:cxn modelId="{BAC01BDD-0D73-4DFC-BC04-6A1CBF998A70}" type="presOf" srcId="{7C03BEDA-E0C7-4379-8C27-542013B16F89}" destId="{5802CE74-1BBC-41D0-A419-EC3B6F10A104}" srcOrd="0" destOrd="0" presId="urn:microsoft.com/office/officeart/2005/8/layout/pyramid1"/>
    <dgm:cxn modelId="{EBCC76E5-E50D-4FE4-83F6-CA1858751933}" srcId="{498F893D-EB6C-4EE0-AE28-ABC877828C47}" destId="{D774ACC5-534D-41B5-8A39-4CF1164F5973}" srcOrd="2" destOrd="0" parTransId="{2647C612-B006-44D2-ADF8-7088A839EEB7}" sibTransId="{ABCF1027-DF73-41EF-9779-4D4CC56C4F25}"/>
    <dgm:cxn modelId="{89D4FAE5-D4CA-410F-9160-55578BCBDF4A}" type="presOf" srcId="{5BD6AB45-1F34-4560-BCD3-66FEAC0A6A36}" destId="{08DD5177-29B7-44D2-BF27-47E15ACDE4BF}" srcOrd="1" destOrd="0" presId="urn:microsoft.com/office/officeart/2005/8/layout/pyramid1"/>
    <dgm:cxn modelId="{DF2928E9-1433-4A97-A7F4-5A14743FF1AB}" srcId="{498F893D-EB6C-4EE0-AE28-ABC877828C47}" destId="{7DE4E8B8-69D2-4260-A90A-28ADC503FA09}" srcOrd="3" destOrd="0" parTransId="{48AA0F70-6EEE-4A41-B5E7-9509C59CC8B1}" sibTransId="{F7055448-4E90-4A9E-802B-4C845751392C}"/>
    <dgm:cxn modelId="{F5471BEE-4B9B-4057-B5C9-5E7057B2E7DF}" type="presOf" srcId="{498F893D-EB6C-4EE0-AE28-ABC877828C47}" destId="{4D546B9F-3F92-4959-8FF5-F51AABA852F8}" srcOrd="0" destOrd="0" presId="urn:microsoft.com/office/officeart/2005/8/layout/pyramid1"/>
    <dgm:cxn modelId="{9039009A-D6AE-4151-BDD2-3A4748E02D3C}" type="presParOf" srcId="{4D546B9F-3F92-4959-8FF5-F51AABA852F8}" destId="{886F9476-62E9-4A55-95ED-1C6E2D4EC40D}" srcOrd="0" destOrd="0" presId="urn:microsoft.com/office/officeart/2005/8/layout/pyramid1"/>
    <dgm:cxn modelId="{D8CBC359-C31E-4782-9151-BB00D35615D1}" type="presParOf" srcId="{886F9476-62E9-4A55-95ED-1C6E2D4EC40D}" destId="{5802CE74-1BBC-41D0-A419-EC3B6F10A104}" srcOrd="0" destOrd="0" presId="urn:microsoft.com/office/officeart/2005/8/layout/pyramid1"/>
    <dgm:cxn modelId="{128991A5-496A-40B0-B884-90EFE4E95600}" type="presParOf" srcId="{886F9476-62E9-4A55-95ED-1C6E2D4EC40D}" destId="{58C88D8F-542C-47B5-9958-EF6ABECC80C0}" srcOrd="1" destOrd="0" presId="urn:microsoft.com/office/officeart/2005/8/layout/pyramid1"/>
    <dgm:cxn modelId="{F438E340-AD73-4422-AF93-FF368577FF38}" type="presParOf" srcId="{4D546B9F-3F92-4959-8FF5-F51AABA852F8}" destId="{F01C2EE6-6017-4772-B135-0A99A000C24B}" srcOrd="1" destOrd="0" presId="urn:microsoft.com/office/officeart/2005/8/layout/pyramid1"/>
    <dgm:cxn modelId="{A620117F-9E89-470C-B2C0-DF36AEBFAACE}" type="presParOf" srcId="{F01C2EE6-6017-4772-B135-0A99A000C24B}" destId="{896BD9F3-6FDE-41B0-A51F-1625EDA578BC}" srcOrd="0" destOrd="0" presId="urn:microsoft.com/office/officeart/2005/8/layout/pyramid1"/>
    <dgm:cxn modelId="{61A927F3-E0BC-4187-B3D9-287DD2B6C9C5}" type="presParOf" srcId="{F01C2EE6-6017-4772-B135-0A99A000C24B}" destId="{08DD5177-29B7-44D2-BF27-47E15ACDE4BF}" srcOrd="1" destOrd="0" presId="urn:microsoft.com/office/officeart/2005/8/layout/pyramid1"/>
    <dgm:cxn modelId="{81597FB2-135B-4A37-B51A-C3E40A0A1D3D}" type="presParOf" srcId="{4D546B9F-3F92-4959-8FF5-F51AABA852F8}" destId="{D21BE8D1-0E1D-4577-B519-8BBF818D4EE2}" srcOrd="2" destOrd="0" presId="urn:microsoft.com/office/officeart/2005/8/layout/pyramid1"/>
    <dgm:cxn modelId="{2AD5BE24-A7BC-4BA8-9405-032C4D454B1A}" type="presParOf" srcId="{D21BE8D1-0E1D-4577-B519-8BBF818D4EE2}" destId="{A8306FBC-B0F7-4459-A6C0-56D3028F1C04}" srcOrd="0" destOrd="0" presId="urn:microsoft.com/office/officeart/2005/8/layout/pyramid1"/>
    <dgm:cxn modelId="{4F9F89DE-2D5F-4D1C-ABC9-77F4512FC6C0}" type="presParOf" srcId="{D21BE8D1-0E1D-4577-B519-8BBF818D4EE2}" destId="{E499099C-28B3-4692-9A48-3B3344BDA6C2}" srcOrd="1" destOrd="0" presId="urn:microsoft.com/office/officeart/2005/8/layout/pyramid1"/>
    <dgm:cxn modelId="{B83631D3-DEDD-4524-BCE1-CA2BCCEC107F}" type="presParOf" srcId="{4D546B9F-3F92-4959-8FF5-F51AABA852F8}" destId="{D2DF22E0-D22A-4120-97BC-6C8CED49D1D6}" srcOrd="3" destOrd="0" presId="urn:microsoft.com/office/officeart/2005/8/layout/pyramid1"/>
    <dgm:cxn modelId="{27A69C39-F96F-4D70-962E-8168F72F6490}" type="presParOf" srcId="{D2DF22E0-D22A-4120-97BC-6C8CED49D1D6}" destId="{B4E87782-2C1E-4DB7-A7D9-4174E70DC978}" srcOrd="0" destOrd="0" presId="urn:microsoft.com/office/officeart/2005/8/layout/pyramid1"/>
    <dgm:cxn modelId="{63D21D37-03C0-4721-8C8B-68E0A6D27B1B}" type="presParOf" srcId="{D2DF22E0-D22A-4120-97BC-6C8CED49D1D6}" destId="{E876AB81-0360-48B9-876B-6F3D874F974B}" srcOrd="1" destOrd="0" presId="urn:microsoft.com/office/officeart/2005/8/layout/pyramid1"/>
    <dgm:cxn modelId="{0C63A3D8-451E-46D9-AF03-DC4CF5E86A6B}" type="presParOf" srcId="{4D546B9F-3F92-4959-8FF5-F51AABA852F8}" destId="{4FE765E7-624C-47C6-80D1-E9FC589F3583}" srcOrd="4" destOrd="0" presId="urn:microsoft.com/office/officeart/2005/8/layout/pyramid1"/>
    <dgm:cxn modelId="{4754604A-43A0-4BE5-BD2D-11A88F1401F6}" type="presParOf" srcId="{4FE765E7-624C-47C6-80D1-E9FC589F3583}" destId="{5DC998A6-6263-4119-8327-9B288D077651}" srcOrd="0" destOrd="0" presId="urn:microsoft.com/office/officeart/2005/8/layout/pyramid1"/>
    <dgm:cxn modelId="{E73A8E64-23AD-4C7A-8905-6F1689359122}" type="presParOf" srcId="{4FE765E7-624C-47C6-80D1-E9FC589F3583}" destId="{F2312790-9900-4431-B37B-F4F17F130AA5}" srcOrd="1" destOrd="0" presId="urn:microsoft.com/office/officeart/2005/8/layout/pyramid1"/>
    <dgm:cxn modelId="{3DFB9B08-DEF8-4D4D-98E1-09D190D4BEC6}" type="presParOf" srcId="{4D546B9F-3F92-4959-8FF5-F51AABA852F8}" destId="{85409704-7FCA-406A-BD2F-A7D676E138E8}" srcOrd="5" destOrd="0" presId="urn:microsoft.com/office/officeart/2005/8/layout/pyramid1"/>
    <dgm:cxn modelId="{4AE20C68-BD89-4D1F-A355-B206DCB82595}" type="presParOf" srcId="{85409704-7FCA-406A-BD2F-A7D676E138E8}" destId="{319976B9-BF15-4FE1-8CCD-202644E7328A}" srcOrd="0" destOrd="0" presId="urn:microsoft.com/office/officeart/2005/8/layout/pyramid1"/>
    <dgm:cxn modelId="{84B0D1EF-4930-4796-A7B1-AD4F24BB7F1E}" type="presParOf" srcId="{85409704-7FCA-406A-BD2F-A7D676E138E8}" destId="{196E6B78-0CE7-4F83-9CDC-A1CBF25340D5}" srcOrd="1" destOrd="0" presId="urn:microsoft.com/office/officeart/2005/8/layout/pyramid1"/>
    <dgm:cxn modelId="{69072231-F4B1-4F22-8755-520DB4DBC4BA}" type="presParOf" srcId="{4D546B9F-3F92-4959-8FF5-F51AABA852F8}" destId="{01EC0D14-7775-4974-AE7D-E281A63EB63E}" srcOrd="6" destOrd="0" presId="urn:microsoft.com/office/officeart/2005/8/layout/pyramid1"/>
    <dgm:cxn modelId="{93DAB6BA-B1EB-47FA-9494-13611CB6C79D}" type="presParOf" srcId="{01EC0D14-7775-4974-AE7D-E281A63EB63E}" destId="{6C041D8B-0441-4F55-9766-253F91468D41}" srcOrd="0" destOrd="0" presId="urn:microsoft.com/office/officeart/2005/8/layout/pyramid1"/>
    <dgm:cxn modelId="{B98C55E9-A923-4ADB-8225-AE49F15D8582}" type="presParOf" srcId="{01EC0D14-7775-4974-AE7D-E281A63EB63E}" destId="{403C7F07-B823-4FDB-91C9-13967358CDE4}"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802CE74-1BBC-41D0-A419-EC3B6F10A104}">
      <dsp:nvSpPr>
        <dsp:cNvPr id="0" name=""/>
        <dsp:cNvSpPr/>
      </dsp:nvSpPr>
      <dsp:spPr>
        <a:xfrm>
          <a:off x="2777451" y="0"/>
          <a:ext cx="925817" cy="552087"/>
        </a:xfrm>
        <a:prstGeom prst="trapezoid">
          <a:avLst>
            <a:gd name="adj" fmla="val 83847"/>
          </a:avLst>
        </a:prstGeom>
        <a:solidFill>
          <a:schemeClr val="l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marR="0" lvl="0" indent="0" algn="ctr" defTabSz="355600" rtl="0">
            <a:lnSpc>
              <a:spcPct val="90000"/>
            </a:lnSpc>
            <a:spcBef>
              <a:spcPct val="0"/>
            </a:spcBef>
            <a:spcAft>
              <a:spcPct val="35000"/>
            </a:spcAft>
            <a:buNone/>
          </a:pPr>
          <a:r>
            <a:rPr lang="hr-HR" sz="800" b="1" i="0" u="none" strike="noStrike" kern="1200" baseline="0">
              <a:latin typeface="Arial"/>
            </a:rPr>
            <a:t>DOKUMENTACIJA ZA</a:t>
          </a:r>
        </a:p>
        <a:p>
          <a:pPr marL="0" marR="0" lvl="0" indent="0" algn="ctr" defTabSz="355600" rtl="0">
            <a:lnSpc>
              <a:spcPct val="90000"/>
            </a:lnSpc>
            <a:spcBef>
              <a:spcPct val="0"/>
            </a:spcBef>
            <a:spcAft>
              <a:spcPct val="35000"/>
            </a:spcAft>
            <a:buNone/>
          </a:pPr>
          <a:r>
            <a:rPr lang="hr-HR" sz="800" b="1" i="0" u="none" strike="noStrike" kern="1200" baseline="0">
              <a:latin typeface="Arial"/>
            </a:rPr>
            <a:t>POGON I ODRŽAVANJE</a:t>
          </a:r>
          <a:endParaRPr lang="hr-HR" sz="800" kern="1200"/>
        </a:p>
      </dsp:txBody>
      <dsp:txXfrm>
        <a:off x="2777451" y="0"/>
        <a:ext cx="925817" cy="552087"/>
      </dsp:txXfrm>
    </dsp:sp>
    <dsp:sp modelId="{896BD9F3-6FDE-41B0-A51F-1625EDA578BC}">
      <dsp:nvSpPr>
        <dsp:cNvPr id="0" name=""/>
        <dsp:cNvSpPr/>
      </dsp:nvSpPr>
      <dsp:spPr>
        <a:xfrm>
          <a:off x="2314542" y="552087"/>
          <a:ext cx="1851634" cy="552087"/>
        </a:xfrm>
        <a:prstGeom prst="trapezoid">
          <a:avLst>
            <a:gd name="adj" fmla="val 83847"/>
          </a:avLst>
        </a:prstGeom>
        <a:solidFill>
          <a:schemeClr val="l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marR="0" lvl="0" indent="0" algn="ctr" defTabSz="355600" rtl="0">
            <a:lnSpc>
              <a:spcPct val="90000"/>
            </a:lnSpc>
            <a:spcBef>
              <a:spcPct val="0"/>
            </a:spcBef>
            <a:spcAft>
              <a:spcPct val="35000"/>
            </a:spcAft>
            <a:buNone/>
          </a:pPr>
          <a:r>
            <a:rPr lang="hr-HR" sz="800" b="1" i="0" u="none" strike="noStrike" kern="1200" baseline="0">
              <a:latin typeface="Arial"/>
            </a:rPr>
            <a:t>GLAVNI IZVEDBENI PROJEKT</a:t>
          </a:r>
          <a:endParaRPr lang="hr-HR" sz="800" kern="1200"/>
        </a:p>
      </dsp:txBody>
      <dsp:txXfrm>
        <a:off x="2638578" y="552087"/>
        <a:ext cx="1203562" cy="552087"/>
      </dsp:txXfrm>
    </dsp:sp>
    <dsp:sp modelId="{A8306FBC-B0F7-4459-A6C0-56D3028F1C04}">
      <dsp:nvSpPr>
        <dsp:cNvPr id="0" name=""/>
        <dsp:cNvSpPr/>
      </dsp:nvSpPr>
      <dsp:spPr>
        <a:xfrm>
          <a:off x="1851634" y="1104174"/>
          <a:ext cx="2777451" cy="552087"/>
        </a:xfrm>
        <a:prstGeom prst="trapezoid">
          <a:avLst>
            <a:gd name="adj" fmla="val 83847"/>
          </a:avLst>
        </a:prstGeom>
        <a:solidFill>
          <a:schemeClr val="l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marR="0" lvl="0" indent="0" algn="ctr" defTabSz="355600" rtl="0">
            <a:lnSpc>
              <a:spcPct val="90000"/>
            </a:lnSpc>
            <a:spcBef>
              <a:spcPct val="0"/>
            </a:spcBef>
            <a:spcAft>
              <a:spcPct val="35000"/>
            </a:spcAft>
            <a:buNone/>
          </a:pPr>
          <a:r>
            <a:rPr lang="hr-HR" sz="800" b="1" i="0" u="none" strike="noStrike" kern="1200" baseline="0">
              <a:latin typeface="Arial"/>
            </a:rPr>
            <a:t>GLAVNI PROJEKT</a:t>
          </a:r>
          <a:endParaRPr lang="hr-HR" sz="800" kern="1200"/>
        </a:p>
      </dsp:txBody>
      <dsp:txXfrm>
        <a:off x="2337688" y="1104174"/>
        <a:ext cx="1805343" cy="552087"/>
      </dsp:txXfrm>
    </dsp:sp>
    <dsp:sp modelId="{B4E87782-2C1E-4DB7-A7D9-4174E70DC978}">
      <dsp:nvSpPr>
        <dsp:cNvPr id="0" name=""/>
        <dsp:cNvSpPr/>
      </dsp:nvSpPr>
      <dsp:spPr>
        <a:xfrm>
          <a:off x="1388725" y="1656261"/>
          <a:ext cx="3703268" cy="552087"/>
        </a:xfrm>
        <a:prstGeom prst="trapezoid">
          <a:avLst>
            <a:gd name="adj" fmla="val 83847"/>
          </a:avLst>
        </a:prstGeom>
        <a:solidFill>
          <a:schemeClr val="l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marR="0" lvl="0" indent="0" algn="ctr" defTabSz="355600" rtl="0">
            <a:lnSpc>
              <a:spcPct val="90000"/>
            </a:lnSpc>
            <a:spcBef>
              <a:spcPct val="0"/>
            </a:spcBef>
            <a:spcAft>
              <a:spcPct val="35000"/>
            </a:spcAft>
            <a:buNone/>
          </a:pPr>
          <a:r>
            <a:rPr lang="hr-HR" sz="800" b="1" i="0" u="none" strike="noStrike" kern="1200" baseline="0">
              <a:latin typeface="Arial"/>
            </a:rPr>
            <a:t>INVESTICIJSKI ELABORAT</a:t>
          </a:r>
          <a:endParaRPr lang="hr-HR" sz="800" kern="1200"/>
        </a:p>
      </dsp:txBody>
      <dsp:txXfrm>
        <a:off x="2036797" y="1656261"/>
        <a:ext cx="2407124" cy="552087"/>
      </dsp:txXfrm>
    </dsp:sp>
    <dsp:sp modelId="{5DC998A6-6263-4119-8327-9B288D077651}">
      <dsp:nvSpPr>
        <dsp:cNvPr id="0" name=""/>
        <dsp:cNvSpPr/>
      </dsp:nvSpPr>
      <dsp:spPr>
        <a:xfrm>
          <a:off x="925817" y="2208348"/>
          <a:ext cx="4629085" cy="552087"/>
        </a:xfrm>
        <a:prstGeom prst="trapezoid">
          <a:avLst>
            <a:gd name="adj" fmla="val 83847"/>
          </a:avLst>
        </a:prstGeom>
        <a:solidFill>
          <a:schemeClr val="l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marR="0" lvl="0" indent="0" algn="ctr" defTabSz="355600" rtl="0">
            <a:lnSpc>
              <a:spcPct val="90000"/>
            </a:lnSpc>
            <a:spcBef>
              <a:spcPct val="0"/>
            </a:spcBef>
            <a:spcAft>
              <a:spcPct val="35000"/>
            </a:spcAft>
            <a:buNone/>
          </a:pPr>
          <a:r>
            <a:rPr lang="hr-HR" sz="800" b="1" i="0" u="none" strike="noStrike" kern="1200" baseline="0">
              <a:latin typeface="Arial"/>
            </a:rPr>
            <a:t>IDEJNI PROJEKT</a:t>
          </a:r>
          <a:endParaRPr lang="hr-HR" sz="800" kern="1200"/>
        </a:p>
      </dsp:txBody>
      <dsp:txXfrm>
        <a:off x="1735907" y="2208348"/>
        <a:ext cx="3008905" cy="552087"/>
      </dsp:txXfrm>
    </dsp:sp>
    <dsp:sp modelId="{319976B9-BF15-4FE1-8CCD-202644E7328A}">
      <dsp:nvSpPr>
        <dsp:cNvPr id="0" name=""/>
        <dsp:cNvSpPr/>
      </dsp:nvSpPr>
      <dsp:spPr>
        <a:xfrm>
          <a:off x="462908" y="2760435"/>
          <a:ext cx="5554902" cy="552087"/>
        </a:xfrm>
        <a:prstGeom prst="trapezoid">
          <a:avLst>
            <a:gd name="adj" fmla="val 83847"/>
          </a:avLst>
        </a:prstGeom>
        <a:solidFill>
          <a:schemeClr val="l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marR="0" lvl="0" indent="0" algn="ctr" defTabSz="355600" rtl="0">
            <a:lnSpc>
              <a:spcPct val="90000"/>
            </a:lnSpc>
            <a:spcBef>
              <a:spcPct val="0"/>
            </a:spcBef>
            <a:spcAft>
              <a:spcPct val="35000"/>
            </a:spcAft>
            <a:buNone/>
          </a:pPr>
          <a:r>
            <a:rPr lang="hr-HR" sz="800" b="1" i="0" u="none" strike="noStrike" kern="1200" baseline="0">
              <a:latin typeface="Arial"/>
            </a:rPr>
            <a:t>IDEJNO RJEŠENJE</a:t>
          </a:r>
          <a:endParaRPr lang="hr-HR" sz="800" kern="1200"/>
        </a:p>
      </dsp:txBody>
      <dsp:txXfrm>
        <a:off x="1435016" y="2760435"/>
        <a:ext cx="3610686" cy="552087"/>
      </dsp:txXfrm>
    </dsp:sp>
    <dsp:sp modelId="{6C041D8B-0441-4F55-9766-253F91468D41}">
      <dsp:nvSpPr>
        <dsp:cNvPr id="0" name=""/>
        <dsp:cNvSpPr/>
      </dsp:nvSpPr>
      <dsp:spPr>
        <a:xfrm>
          <a:off x="0" y="3312522"/>
          <a:ext cx="6480720" cy="552087"/>
        </a:xfrm>
        <a:prstGeom prst="trapezoid">
          <a:avLst>
            <a:gd name="adj" fmla="val 83847"/>
          </a:avLst>
        </a:prstGeom>
        <a:solidFill>
          <a:schemeClr val="lt1">
            <a:hueOff val="0"/>
            <a:satOff val="0"/>
            <a:lumOff val="0"/>
            <a:alphaOff val="0"/>
          </a:schemeClr>
        </a:solidFill>
        <a:ln>
          <a:noFill/>
        </a:ln>
        <a:effectLst>
          <a:outerShdw blurRad="38100" dist="30000" dir="5400000" rotWithShape="0">
            <a:srgbClr val="000000">
              <a:alpha val="45000"/>
            </a:srgbClr>
          </a:outerShdw>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marR="0" lvl="0" indent="0" algn="ctr" defTabSz="355600" rtl="0">
            <a:lnSpc>
              <a:spcPct val="90000"/>
            </a:lnSpc>
            <a:spcBef>
              <a:spcPct val="0"/>
            </a:spcBef>
            <a:spcAft>
              <a:spcPct val="35000"/>
            </a:spcAft>
            <a:buNone/>
          </a:pPr>
          <a:r>
            <a:rPr lang="hr-HR" sz="800" b="1" i="0" u="none" strike="noStrike" kern="1200" baseline="0">
              <a:latin typeface="Arial"/>
            </a:rPr>
            <a:t>PROJEKTNI ZADATAK</a:t>
          </a:r>
          <a:endParaRPr lang="hr-HR" sz="800" kern="1200"/>
        </a:p>
      </dsp:txBody>
      <dsp:txXfrm>
        <a:off x="1134125" y="3312522"/>
        <a:ext cx="4212468" cy="552087"/>
      </dsp:txXfrm>
    </dsp:sp>
  </dsp:spTree>
</dsp:drawing>
</file>

<file path=ppt/diagrams/layout1.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hr-HR"/>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BFD2B22-0791-4705-8D0C-B028D6EBBD36}" type="datetimeFigureOut">
              <a:rPr lang="sr-Latn-CS" smtClean="0"/>
              <a:pPr/>
              <a:t>11.3.2020.</a:t>
            </a:fld>
            <a:endParaRPr lang="hr-HR"/>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hr-HR"/>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hr-H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hr-HR"/>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BA01F7-EDA4-4B84-8F97-D1242C3236FB}" type="slidenum">
              <a:rPr lang="hr-HR" smtClean="0"/>
              <a:pPr/>
              <a:t>‹#›</a:t>
            </a:fld>
            <a:endParaRPr lang="hr-HR"/>
          </a:p>
        </p:txBody>
      </p:sp>
    </p:spTree>
    <p:extLst>
      <p:ext uri="{BB962C8B-B14F-4D97-AF65-F5344CB8AC3E}">
        <p14:creationId xmlns:p14="http://schemas.microsoft.com/office/powerpoint/2010/main" val="42100774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Times New Roman" pitchFamily="18" charset="0"/>
            </a:endParaRPr>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Times New Roman" pitchFamily="18" charset="0"/>
            </a:endParaRPr>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Times New Roman" pitchFamily="18" charset="0"/>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E8BDC49E-7DAE-48E1-BBE4-31F0CCFA8D0C}" type="datetimeFigureOut">
              <a:rPr lang="sr-Latn-CS" smtClean="0"/>
              <a:pPr/>
              <a:t>11.3.2020.</a:t>
            </a:fld>
            <a:endParaRPr lang="hr-H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hr-H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6CAE7D82-70BB-455D-8777-7ABFD668B73B}" type="slidenum">
              <a:rPr lang="hr-HR" smtClean="0"/>
              <a:pPr/>
              <a:t>‹#›</a:t>
            </a:fld>
            <a:endParaRPr lang="hr-H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8BDC49E-7DAE-48E1-BBE4-31F0CCFA8D0C}" type="datetimeFigureOut">
              <a:rPr lang="sr-Latn-CS" smtClean="0"/>
              <a:pPr/>
              <a:t>11.3.2020.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p>
            <a:fld id="{6CAE7D82-70BB-455D-8777-7ABFD668B73B}" type="slidenum">
              <a:rPr lang="hr-HR" smtClean="0"/>
              <a:pPr/>
              <a:t>‹#›</a:t>
            </a:fld>
            <a:endParaRPr lang="hr-H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E8BDC49E-7DAE-48E1-BBE4-31F0CCFA8D0C}" type="datetimeFigureOut">
              <a:rPr lang="sr-Latn-CS" smtClean="0"/>
              <a:pPr/>
              <a:t>11.3.2020.</a:t>
            </a:fld>
            <a:endParaRPr lang="hr-HR"/>
          </a:p>
        </p:txBody>
      </p:sp>
      <p:sp>
        <p:nvSpPr>
          <p:cNvPr id="5" name="Footer Placeholder 4"/>
          <p:cNvSpPr>
            <a:spLocks noGrp="1"/>
          </p:cNvSpPr>
          <p:nvPr>
            <p:ph type="ftr" sz="quarter" idx="11"/>
          </p:nvPr>
        </p:nvSpPr>
        <p:spPr>
          <a:xfrm>
            <a:off x="457201" y="6248207"/>
            <a:ext cx="5573483" cy="365125"/>
          </a:xfrm>
        </p:spPr>
        <p:txBody>
          <a:bodyPr/>
          <a:lstStyle/>
          <a:p>
            <a:endParaRPr lang="hr-H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Times New Roman" pitchFamily="18" charset="0"/>
            </a:endParaRPr>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Times New Roman" pitchFamily="18" charset="0"/>
            </a:endParaRPr>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dirty="0">
              <a:latin typeface="Times New Roman" pitchFamily="18" charset="0"/>
            </a:endParaRPr>
          </a:p>
        </p:txBody>
      </p:sp>
      <p:sp>
        <p:nvSpPr>
          <p:cNvPr id="6" name="Slide Number Placeholder 5"/>
          <p:cNvSpPr>
            <a:spLocks noGrp="1"/>
          </p:cNvSpPr>
          <p:nvPr>
            <p:ph type="sldNum" sz="quarter" idx="12"/>
          </p:nvPr>
        </p:nvSpPr>
        <p:spPr>
          <a:xfrm rot="5400000">
            <a:off x="5989638" y="144462"/>
            <a:ext cx="533400" cy="244476"/>
          </a:xfrm>
        </p:spPr>
        <p:txBody>
          <a:bodyPr/>
          <a:lstStyle/>
          <a:p>
            <a:fld id="{6CAE7D82-70BB-455D-8777-7ABFD668B73B}" type="slidenum">
              <a:rPr lang="hr-HR" smtClean="0"/>
              <a:pPr/>
              <a:t>‹#›</a:t>
            </a:fld>
            <a:endParaRPr lang="hr-H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E8BDC49E-7DAE-48E1-BBE4-31F0CCFA8D0C}" type="datetimeFigureOut">
              <a:rPr lang="sr-Latn-CS" smtClean="0"/>
              <a:pPr/>
              <a:t>11.3.2020.</a:t>
            </a:fld>
            <a:endParaRPr lang="hr-HR"/>
          </a:p>
        </p:txBody>
      </p:sp>
      <p:sp>
        <p:nvSpPr>
          <p:cNvPr id="5" name="Footer Placeholder 4"/>
          <p:cNvSpPr>
            <a:spLocks noGrp="1"/>
          </p:cNvSpPr>
          <p:nvPr>
            <p:ph type="ftr" sz="quarter" idx="11"/>
          </p:nvPr>
        </p:nvSpPr>
        <p:spPr/>
        <p:txBody>
          <a:bodyPr/>
          <a:lstStyle/>
          <a:p>
            <a:endParaRPr lang="hr-H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6CAE7D82-70BB-455D-8777-7ABFD668B73B}" type="slidenum">
              <a:rPr lang="hr-HR" smtClean="0"/>
              <a:pPr/>
              <a:t>‹#›</a:t>
            </a:fld>
            <a:endParaRPr lang="hr-H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Times New Roman" pitchFamily="18" charset="0"/>
            </a:endParaRPr>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Times New Roman" pitchFamily="18" charset="0"/>
            </a:endParaRPr>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Times New Roman" pitchFamily="18" charset="0"/>
            </a:endParaRP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E8BDC49E-7DAE-48E1-BBE4-31F0CCFA8D0C}" type="datetimeFigureOut">
              <a:rPr lang="sr-Latn-CS" smtClean="0"/>
              <a:pPr/>
              <a:t>11.3.2020.</a:t>
            </a:fld>
            <a:endParaRPr lang="hr-HR"/>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6CAE7D82-70BB-455D-8777-7ABFD668B73B}" type="slidenum">
              <a:rPr lang="hr-HR" smtClean="0"/>
              <a:pPr/>
              <a:t>‹#›</a:t>
            </a:fld>
            <a:endParaRPr lang="hr-HR"/>
          </a:p>
        </p:txBody>
      </p:sp>
      <p:sp>
        <p:nvSpPr>
          <p:cNvPr id="14" name="Footer Placeholder 13"/>
          <p:cNvSpPr>
            <a:spLocks noGrp="1"/>
          </p:cNvSpPr>
          <p:nvPr>
            <p:ph type="ftr" sz="quarter" idx="12"/>
          </p:nvPr>
        </p:nvSpPr>
        <p:spPr/>
        <p:txBody>
          <a:bodyPr/>
          <a:lstStyle/>
          <a:p>
            <a:endParaRPr lang="hr-H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E8BDC49E-7DAE-48E1-BBE4-31F0CCFA8D0C}" type="datetimeFigureOut">
              <a:rPr lang="sr-Latn-CS" smtClean="0"/>
              <a:pPr/>
              <a:t>11.3.2020.</a:t>
            </a:fld>
            <a:endParaRPr lang="hr-HR"/>
          </a:p>
        </p:txBody>
      </p:sp>
      <p:sp>
        <p:nvSpPr>
          <p:cNvPr id="10" name="Slide Number Placeholder 9"/>
          <p:cNvSpPr>
            <a:spLocks noGrp="1"/>
          </p:cNvSpPr>
          <p:nvPr>
            <p:ph type="sldNum" sz="quarter" idx="16"/>
          </p:nvPr>
        </p:nvSpPr>
        <p:spPr/>
        <p:txBody>
          <a:bodyPr rtlCol="0"/>
          <a:lstStyle/>
          <a:p>
            <a:fld id="{6CAE7D82-70BB-455D-8777-7ABFD668B73B}" type="slidenum">
              <a:rPr lang="hr-HR" smtClean="0"/>
              <a:pPr/>
              <a:t>‹#›</a:t>
            </a:fld>
            <a:endParaRPr lang="hr-HR"/>
          </a:p>
        </p:txBody>
      </p:sp>
      <p:sp>
        <p:nvSpPr>
          <p:cNvPr id="12" name="Footer Placeholder 11"/>
          <p:cNvSpPr>
            <a:spLocks noGrp="1"/>
          </p:cNvSpPr>
          <p:nvPr>
            <p:ph type="ftr" sz="quarter" idx="17"/>
          </p:nvPr>
        </p:nvSpPr>
        <p:spPr/>
        <p:txBody>
          <a:bodyPr rtlCol="0"/>
          <a:lstStyle/>
          <a:p>
            <a:endParaRPr lang="hr-H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E8BDC49E-7DAE-48E1-BBE4-31F0CCFA8D0C}" type="datetimeFigureOut">
              <a:rPr lang="sr-Latn-CS" smtClean="0"/>
              <a:pPr/>
              <a:t>11.3.2020.</a:t>
            </a:fld>
            <a:endParaRPr lang="hr-HR"/>
          </a:p>
        </p:txBody>
      </p:sp>
      <p:sp>
        <p:nvSpPr>
          <p:cNvPr id="12" name="Slide Number Placeholder 11"/>
          <p:cNvSpPr>
            <a:spLocks noGrp="1"/>
          </p:cNvSpPr>
          <p:nvPr>
            <p:ph type="sldNum" sz="quarter" idx="16"/>
          </p:nvPr>
        </p:nvSpPr>
        <p:spPr/>
        <p:txBody>
          <a:bodyPr rtlCol="0"/>
          <a:lstStyle/>
          <a:p>
            <a:fld id="{6CAE7D82-70BB-455D-8777-7ABFD668B73B}" type="slidenum">
              <a:rPr lang="hr-HR" smtClean="0"/>
              <a:pPr/>
              <a:t>‹#›</a:t>
            </a:fld>
            <a:endParaRPr lang="hr-HR"/>
          </a:p>
        </p:txBody>
      </p:sp>
      <p:sp>
        <p:nvSpPr>
          <p:cNvPr id="14" name="Footer Placeholder 13"/>
          <p:cNvSpPr>
            <a:spLocks noGrp="1"/>
          </p:cNvSpPr>
          <p:nvPr>
            <p:ph type="ftr" sz="quarter" idx="17"/>
          </p:nvPr>
        </p:nvSpPr>
        <p:spPr/>
        <p:txBody>
          <a:bodyPr rtlCol="0"/>
          <a:lstStyle/>
          <a:p>
            <a:endParaRPr lang="hr-H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E8BDC49E-7DAE-48E1-BBE4-31F0CCFA8D0C}" type="datetimeFigureOut">
              <a:rPr lang="sr-Latn-CS" smtClean="0"/>
              <a:pPr/>
              <a:t>11.3.2020.</a:t>
            </a:fld>
            <a:endParaRPr lang="hr-HR"/>
          </a:p>
        </p:txBody>
      </p:sp>
      <p:sp>
        <p:nvSpPr>
          <p:cNvPr id="4" name="Footer Placeholder 3"/>
          <p:cNvSpPr>
            <a:spLocks noGrp="1"/>
          </p:cNvSpPr>
          <p:nvPr>
            <p:ph type="ftr" sz="quarter" idx="11"/>
          </p:nvPr>
        </p:nvSpPr>
        <p:spPr/>
        <p:txBody>
          <a:bodyPr/>
          <a:lstStyle/>
          <a:p>
            <a:endParaRPr lang="hr-HR"/>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6CAE7D82-70BB-455D-8777-7ABFD668B73B}" type="slidenum">
              <a:rPr lang="hr-HR" smtClean="0"/>
              <a:pPr/>
              <a:t>‹#›</a:t>
            </a:fld>
            <a:endParaRPr lang="hr-H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8BDC49E-7DAE-48E1-BBE4-31F0CCFA8D0C}" type="datetimeFigureOut">
              <a:rPr lang="sr-Latn-CS" smtClean="0"/>
              <a:pPr/>
              <a:t>11.3.2020.</a:t>
            </a:fld>
            <a:endParaRPr lang="hr-HR"/>
          </a:p>
        </p:txBody>
      </p:sp>
      <p:sp>
        <p:nvSpPr>
          <p:cNvPr id="3" name="Footer Placeholder 2"/>
          <p:cNvSpPr>
            <a:spLocks noGrp="1"/>
          </p:cNvSpPr>
          <p:nvPr>
            <p:ph type="ftr" sz="quarter" idx="11"/>
          </p:nvPr>
        </p:nvSpPr>
        <p:spPr/>
        <p:txBody>
          <a:bodyPr/>
          <a:lstStyle/>
          <a:p>
            <a:endParaRPr lang="hr-H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6CAE7D82-70BB-455D-8777-7ABFD668B73B}" type="slidenum">
              <a:rPr lang="hr-HR" smtClean="0"/>
              <a:pPr/>
              <a:t>‹#›</a:t>
            </a:fld>
            <a:endParaRPr lang="hr-H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E8BDC49E-7DAE-48E1-BBE4-31F0CCFA8D0C}" type="datetimeFigureOut">
              <a:rPr lang="sr-Latn-CS" smtClean="0"/>
              <a:pPr/>
              <a:t>11.3.2020.</a:t>
            </a:fld>
            <a:endParaRPr lang="hr-HR"/>
          </a:p>
        </p:txBody>
      </p:sp>
      <p:sp>
        <p:nvSpPr>
          <p:cNvPr id="6" name="Footer Placeholder 5"/>
          <p:cNvSpPr>
            <a:spLocks noGrp="1"/>
          </p:cNvSpPr>
          <p:nvPr>
            <p:ph type="ftr" sz="quarter" idx="11"/>
          </p:nvPr>
        </p:nvSpPr>
        <p:spPr/>
        <p:txBody>
          <a:bodyPr/>
          <a:lstStyle/>
          <a:p>
            <a:endParaRPr lang="hr-HR"/>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6CAE7D82-70BB-455D-8777-7ABFD668B73B}" type="slidenum">
              <a:rPr lang="hr-HR" smtClean="0"/>
              <a:pPr/>
              <a:t>‹#›</a:t>
            </a:fld>
            <a:endParaRPr lang="hr-H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atin typeface="Times New Roman" pitchFamily="18" charset="0"/>
              </a:defRPr>
            </a:lvl1pPr>
            <a:lvl2pPr>
              <a:buNone/>
              <a:defRPr sz="1200"/>
            </a:lvl2pPr>
            <a:lvl3pPr>
              <a:buNone/>
              <a:defRPr sz="1000"/>
            </a:lvl3pPr>
            <a:lvl4pPr>
              <a:buNone/>
              <a:defRPr sz="900"/>
            </a:lvl4pPr>
            <a:lvl5pPr>
              <a:buNone/>
              <a:defRPr sz="900"/>
            </a:lvl5pPr>
          </a:lstStyle>
          <a:p>
            <a:pPr lvl="0" eaLnBrk="1" latinLnBrk="0" hangingPunct="1"/>
            <a:r>
              <a:rPr kumimoji="0" lang="en-US" dirty="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Times New Roman" pitchFamily="18" charset="0"/>
            </a:endParaRPr>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Times New Roman" pitchFamily="18" charset="0"/>
            </a:endParaRPr>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Times New Roman" pitchFamily="18" charset="0"/>
            </a:endParaRPr>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Times New Roman" pitchFamily="18" charset="0"/>
            </a:endParaRPr>
          </a:p>
        </p:txBody>
      </p:sp>
      <p:sp>
        <p:nvSpPr>
          <p:cNvPr id="12" name="Date Placeholder 11"/>
          <p:cNvSpPr>
            <a:spLocks noGrp="1"/>
          </p:cNvSpPr>
          <p:nvPr>
            <p:ph type="dt" sz="half" idx="10"/>
          </p:nvPr>
        </p:nvSpPr>
        <p:spPr>
          <a:xfrm>
            <a:off x="6248400" y="6248400"/>
            <a:ext cx="2667000" cy="365125"/>
          </a:xfrm>
        </p:spPr>
        <p:txBody>
          <a:bodyPr rtlCol="0"/>
          <a:lstStyle/>
          <a:p>
            <a:fld id="{E8BDC49E-7DAE-48E1-BBE4-31F0CCFA8D0C}" type="datetimeFigureOut">
              <a:rPr lang="sr-Latn-CS" smtClean="0"/>
              <a:pPr/>
              <a:t>11.3.2020.</a:t>
            </a:fld>
            <a:endParaRPr lang="hr-HR"/>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6CAE7D82-70BB-455D-8777-7ABFD668B73B}" type="slidenum">
              <a:rPr lang="hr-HR" smtClean="0"/>
              <a:pPr/>
              <a:t>‹#›</a:t>
            </a:fld>
            <a:endParaRPr lang="hr-HR"/>
          </a:p>
        </p:txBody>
      </p:sp>
      <p:sp>
        <p:nvSpPr>
          <p:cNvPr id="14" name="Footer Placeholder 13"/>
          <p:cNvSpPr>
            <a:spLocks noGrp="1"/>
          </p:cNvSpPr>
          <p:nvPr>
            <p:ph type="ftr" sz="quarter" idx="12"/>
          </p:nvPr>
        </p:nvSpPr>
        <p:spPr>
          <a:xfrm>
            <a:off x="1600200" y="6248206"/>
            <a:ext cx="4572000" cy="365125"/>
          </a:xfrm>
        </p:spPr>
        <p:txBody>
          <a:bodyPr rtlCol="0"/>
          <a:lstStyle/>
          <a:p>
            <a:endParaRPr lang="hr-H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dirty="0"/>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dirty="0"/>
              <a:t>Click to edit Master text styles</a:t>
            </a:r>
          </a:p>
          <a:p>
            <a:pPr lvl="1" eaLnBrk="1" latinLnBrk="0" hangingPunct="1"/>
            <a:r>
              <a:rPr kumimoji="0" lang="en-US" dirty="0"/>
              <a:t>Second level</a:t>
            </a:r>
          </a:p>
          <a:p>
            <a:pPr lvl="2" eaLnBrk="1" latinLnBrk="0" hangingPunct="1"/>
            <a:r>
              <a:rPr kumimoji="0" lang="en-US" dirty="0"/>
              <a:t>Third level</a:t>
            </a:r>
          </a:p>
          <a:p>
            <a:pPr lvl="3" eaLnBrk="1" latinLnBrk="0" hangingPunct="1"/>
            <a:r>
              <a:rPr kumimoji="0" lang="en-US" dirty="0"/>
              <a:t>Fourth level</a:t>
            </a:r>
          </a:p>
          <a:p>
            <a:pPr lvl="4" eaLnBrk="1" latinLnBrk="0" hangingPunct="1"/>
            <a:r>
              <a:rPr kumimoji="0" lang="en-US" dirty="0"/>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latin typeface="Times New Roman" pitchFamily="18" charset="0"/>
              </a:defRPr>
            </a:lvl1pPr>
          </a:lstStyle>
          <a:p>
            <a:fld id="{E8BDC49E-7DAE-48E1-BBE4-31F0CCFA8D0C}" type="datetimeFigureOut">
              <a:rPr lang="sr-Latn-CS" smtClean="0"/>
              <a:pPr/>
              <a:t>11.3.2020.</a:t>
            </a:fld>
            <a:endParaRPr lang="hr-HR" dirty="0"/>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latin typeface="Times New Roman" pitchFamily="18" charset="0"/>
              </a:defRPr>
            </a:lvl1pPr>
          </a:lstStyle>
          <a:p>
            <a:endParaRPr lang="hr-HR" dirty="0"/>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Times New Roman" pitchFamily="18" charset="0"/>
            </a:endParaRPr>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Times New Roman" pitchFamily="18" charset="0"/>
            </a:endParaRPr>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latin typeface="Times New Roman" pitchFamily="18" charset="0"/>
            </a:endParaRPr>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latin typeface="Times New Roman" pitchFamily="18" charset="0"/>
              </a:defRPr>
            </a:lvl1pPr>
          </a:lstStyle>
          <a:p>
            <a:fld id="{6CAE7D82-70BB-455D-8777-7ABFD668B73B}" type="slidenum">
              <a:rPr lang="hr-HR" smtClean="0"/>
              <a:pPr/>
              <a:t>‹#›</a:t>
            </a:fld>
            <a:endParaRPr lang="hr-HR"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txStyles>
    <p:titleStyle>
      <a:lvl1pPr algn="l" rtl="0" eaLnBrk="1" latinLnBrk="0" hangingPunct="1">
        <a:spcBef>
          <a:spcPct val="0"/>
        </a:spcBef>
        <a:buNone/>
        <a:defRPr kumimoji="0" sz="4400" kern="1200">
          <a:solidFill>
            <a:schemeClr val="tx2"/>
          </a:solidFill>
          <a:latin typeface="Times New Roman" pitchFamily="18" charset="0"/>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Times New Roman" pitchFamily="18" charset="0"/>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Times New Roman" pitchFamily="18" charset="0"/>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Times New Roman" pitchFamily="18" charset="0"/>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Times New Roman" pitchFamily="18" charset="0"/>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Times New Roman" pitchFamily="18" charset="0"/>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2" Type="http://schemas.openxmlformats.org/officeDocument/2006/relationships/hyperlink" Target="http://www.fer.unizg.hr/" TargetMode="External"/><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2200" y="1124744"/>
            <a:ext cx="6477000" cy="4824536"/>
          </a:xfrm>
        </p:spPr>
        <p:txBody>
          <a:bodyPr>
            <a:noAutofit/>
          </a:bodyPr>
          <a:lstStyle/>
          <a:p>
            <a:pPr>
              <a:spcBef>
                <a:spcPts val="1200"/>
              </a:spcBef>
            </a:pPr>
            <a:br>
              <a:rPr lang="hr-HR" dirty="0"/>
            </a:br>
            <a:br>
              <a:rPr lang="hr-HR" dirty="0"/>
            </a:br>
            <a:r>
              <a:rPr lang="hr-HR" sz="4800" dirty="0"/>
              <a:t>Projektiranje električnih instalacija i postrojenja</a:t>
            </a:r>
            <a:br>
              <a:rPr lang="hr-HR" sz="4800" dirty="0"/>
            </a:br>
            <a:r>
              <a:rPr lang="hr-HR" sz="2000" dirty="0"/>
              <a:t>MATERIJAL U IZRADI</a:t>
            </a:r>
            <a:br>
              <a:rPr lang="hr-HR" dirty="0"/>
            </a:br>
            <a:r>
              <a:rPr lang="hr-HR" sz="2000" dirty="0"/>
              <a:t> </a:t>
            </a:r>
            <a:br>
              <a:rPr lang="hr-HR" dirty="0"/>
            </a:br>
            <a:br>
              <a:rPr lang="hr-HR" cap="none" dirty="0"/>
            </a:br>
            <a:r>
              <a:rPr lang="hr-HR" sz="1600" cap="none" dirty="0"/>
              <a:t> </a:t>
            </a:r>
            <a:br>
              <a:rPr lang="hr-HR" cap="none" dirty="0"/>
            </a:br>
            <a:endParaRPr lang="hr-HR" sz="2600" dirty="0"/>
          </a:p>
        </p:txBody>
      </p:sp>
      <p:sp>
        <p:nvSpPr>
          <p:cNvPr id="3" name="Subtitle 2"/>
          <p:cNvSpPr>
            <a:spLocks noGrp="1"/>
          </p:cNvSpPr>
          <p:nvPr>
            <p:ph type="subTitle" idx="1"/>
          </p:nvPr>
        </p:nvSpPr>
        <p:spPr/>
        <p:txBody>
          <a:bodyPr/>
          <a:lstStyle/>
          <a:p>
            <a:r>
              <a:rPr lang="hr-HR" dirty="0"/>
              <a:t>Izv.prof.dr.sc. Zvonimir Klaić</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b="1" dirty="0">
                <a:solidFill>
                  <a:schemeClr val="tx1"/>
                </a:solidFill>
                <a:latin typeface="Times New Roman" pitchFamily="18" charset="0"/>
                <a:cs typeface="Times New Roman" pitchFamily="18" charset="0"/>
              </a:rPr>
              <a:t>Tko je projektant?</a:t>
            </a:r>
          </a:p>
        </p:txBody>
      </p:sp>
      <p:sp>
        <p:nvSpPr>
          <p:cNvPr id="6" name="TextBox 5"/>
          <p:cNvSpPr txBox="1"/>
          <p:nvPr/>
        </p:nvSpPr>
        <p:spPr>
          <a:xfrm>
            <a:off x="395536" y="1916832"/>
            <a:ext cx="8424936" cy="1938992"/>
          </a:xfrm>
          <a:prstGeom prst="rect">
            <a:avLst/>
          </a:prstGeom>
          <a:noFill/>
        </p:spPr>
        <p:txBody>
          <a:bodyPr wrap="square" rtlCol="0">
            <a:spAutoFit/>
          </a:bodyPr>
          <a:lstStyle/>
          <a:p>
            <a:r>
              <a:rPr lang="hr-HR" sz="2400" dirty="0">
                <a:latin typeface="Times New Roman" pitchFamily="18" charset="0"/>
              </a:rPr>
              <a:t>Ovlašteni inženjeri mogu obavljati poslove projektiranja i/ili stručnog nadzora građenja samostalno u vlastitom uredu, zajedničkom uredu, projektantskom društvu ili drugoj pravnoj osobi registriranoj za tu djelatnost. </a:t>
            </a:r>
          </a:p>
          <a:p>
            <a:r>
              <a:rPr lang="hr-HR" sz="2400" dirty="0">
                <a:latin typeface="Times New Roman" pitchFamily="18" charset="0"/>
              </a:rPr>
              <a:t> </a:t>
            </a:r>
          </a:p>
        </p:txBody>
      </p:sp>
    </p:spTree>
    <p:extLst>
      <p:ext uri="{BB962C8B-B14F-4D97-AF65-F5344CB8AC3E}">
        <p14:creationId xmlns:p14="http://schemas.microsoft.com/office/powerpoint/2010/main" val="389839651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536" y="1916832"/>
            <a:ext cx="8424936" cy="830997"/>
          </a:xfrm>
          <a:prstGeom prst="rect">
            <a:avLst/>
          </a:prstGeom>
          <a:noFill/>
        </p:spPr>
        <p:txBody>
          <a:bodyPr wrap="square" rtlCol="0">
            <a:spAutoFit/>
          </a:bodyPr>
          <a:lstStyle/>
          <a:p>
            <a:r>
              <a:rPr lang="hr-HR" sz="2400" dirty="0">
                <a:solidFill>
                  <a:srgbClr val="FF0000"/>
                </a:solidFill>
                <a:latin typeface="Times New Roman" pitchFamily="18" charset="0"/>
              </a:rPr>
              <a:t>Investitor</a:t>
            </a:r>
            <a:r>
              <a:rPr lang="hr-HR" sz="2400" dirty="0">
                <a:latin typeface="Times New Roman" pitchFamily="18" charset="0"/>
              </a:rPr>
              <a:t> je fizička ili pravna osoba koja ulaže u gradnju objekta te u čije se ime sama građevina izgrađuje. </a:t>
            </a:r>
            <a:endParaRPr lang="hr-HR" sz="2400" dirty="0">
              <a:latin typeface="Times New Roman" pitchFamily="18" charset="0"/>
              <a:cs typeface="Times New Roman" pitchFamily="18" charset="0"/>
            </a:endParaRPr>
          </a:p>
        </p:txBody>
      </p:sp>
      <p:sp>
        <p:nvSpPr>
          <p:cNvPr id="4" name="Title 1"/>
          <p:cNvSpPr>
            <a:spLocks noGrp="1"/>
          </p:cNvSpPr>
          <p:nvPr>
            <p:ph type="title"/>
          </p:nvPr>
        </p:nvSpPr>
        <p:spPr>
          <a:xfrm>
            <a:off x="609600" y="228600"/>
            <a:ext cx="8153400" cy="990600"/>
          </a:xfrm>
        </p:spPr>
        <p:txBody>
          <a:bodyPr/>
          <a:lstStyle/>
          <a:p>
            <a:pPr algn="ctr"/>
            <a:r>
              <a:rPr lang="hr-HR" b="1" dirty="0">
                <a:solidFill>
                  <a:schemeClr val="tx1"/>
                </a:solidFill>
                <a:latin typeface="Times New Roman" pitchFamily="18" charset="0"/>
                <a:cs typeface="Times New Roman" pitchFamily="18" charset="0"/>
              </a:rPr>
              <a:t>Tko je investitor?</a:t>
            </a:r>
          </a:p>
        </p:txBody>
      </p:sp>
    </p:spTree>
    <p:extLst>
      <p:ext uri="{BB962C8B-B14F-4D97-AF65-F5344CB8AC3E}">
        <p14:creationId xmlns:p14="http://schemas.microsoft.com/office/powerpoint/2010/main" val="338306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20417" y="1628800"/>
            <a:ext cx="8424936" cy="4524315"/>
          </a:xfrm>
          <a:prstGeom prst="rect">
            <a:avLst/>
          </a:prstGeom>
          <a:noFill/>
        </p:spPr>
        <p:txBody>
          <a:bodyPr wrap="square" rtlCol="0">
            <a:spAutoFit/>
          </a:bodyPr>
          <a:lstStyle/>
          <a:p>
            <a:r>
              <a:rPr lang="hr-HR" sz="2400" dirty="0">
                <a:solidFill>
                  <a:srgbClr val="00B050"/>
                </a:solidFill>
                <a:latin typeface="Times New Roman" pitchFamily="18" charset="0"/>
              </a:rPr>
              <a:t>Izvođač radova </a:t>
            </a:r>
            <a:r>
              <a:rPr lang="hr-HR" sz="2400" dirty="0">
                <a:latin typeface="Times New Roman" pitchFamily="18" charset="0"/>
              </a:rPr>
              <a:t>– osoba koja je zadužena za izgradnju građevine ili za pojedini dio radova u izgradnji građevine, a ima pravo graditi prema uvjetima posebnog zakona. </a:t>
            </a:r>
          </a:p>
          <a:p>
            <a:endParaRPr lang="hr-HR" sz="2400" dirty="0">
              <a:latin typeface="Times New Roman" pitchFamily="18" charset="0"/>
            </a:endParaRPr>
          </a:p>
          <a:p>
            <a:r>
              <a:rPr lang="hr-HR" sz="2400" dirty="0">
                <a:latin typeface="Times New Roman" pitchFamily="18" charset="0"/>
              </a:rPr>
              <a:t>Građenje se mora odvijati u skladu s građevinskom dozvolom, Zakonom o gradnji, tehničkim propisima, posebnim propisima te pravilima struke. </a:t>
            </a:r>
          </a:p>
          <a:p>
            <a:endParaRPr lang="hr-HR" sz="2400" dirty="0">
              <a:latin typeface="Times New Roman" pitchFamily="18" charset="0"/>
            </a:endParaRPr>
          </a:p>
          <a:p>
            <a:r>
              <a:rPr lang="hr-HR" sz="2400" dirty="0">
                <a:latin typeface="Times New Roman" pitchFamily="18" charset="0"/>
              </a:rPr>
              <a:t>Samo građenje kontrolira </a:t>
            </a:r>
            <a:r>
              <a:rPr lang="hr-HR" sz="2400" dirty="0">
                <a:solidFill>
                  <a:srgbClr val="FF0000"/>
                </a:solidFill>
                <a:latin typeface="Times New Roman" pitchFamily="18" charset="0"/>
              </a:rPr>
              <a:t>nadzorni inženjer </a:t>
            </a:r>
            <a:r>
              <a:rPr lang="hr-HR" sz="2400" dirty="0">
                <a:latin typeface="Times New Roman" pitchFamily="18" charset="0"/>
              </a:rPr>
              <a:t>koji je fizička osoba koja osigurava stručni nadzor građenja. </a:t>
            </a:r>
          </a:p>
          <a:p>
            <a:r>
              <a:rPr lang="hr-HR" sz="2400" dirty="0">
                <a:latin typeface="Times New Roman" pitchFamily="18" charset="0"/>
              </a:rPr>
              <a:t>Dok nadzor građenja provodi nadzorni inženjer, nadzor, odnosno kontrolu projekata provodi </a:t>
            </a:r>
            <a:r>
              <a:rPr lang="hr-HR" sz="2400" dirty="0" err="1">
                <a:solidFill>
                  <a:srgbClr val="0070C0"/>
                </a:solidFill>
                <a:latin typeface="Times New Roman" pitchFamily="18" charset="0"/>
              </a:rPr>
              <a:t>revident</a:t>
            </a:r>
            <a:r>
              <a:rPr lang="hr-HR" sz="2400" dirty="0">
                <a:latin typeface="Times New Roman" pitchFamily="18" charset="0"/>
              </a:rPr>
              <a:t>.</a:t>
            </a:r>
            <a:endParaRPr lang="hr-HR" sz="2400" dirty="0">
              <a:latin typeface="Times New Roman" pitchFamily="18" charset="0"/>
              <a:cs typeface="Times New Roman" pitchFamily="18" charset="0"/>
            </a:endParaRPr>
          </a:p>
        </p:txBody>
      </p:sp>
      <p:sp>
        <p:nvSpPr>
          <p:cNvPr id="4" name="Title 1"/>
          <p:cNvSpPr>
            <a:spLocks noGrp="1"/>
          </p:cNvSpPr>
          <p:nvPr>
            <p:ph type="title"/>
          </p:nvPr>
        </p:nvSpPr>
        <p:spPr>
          <a:xfrm>
            <a:off x="609600" y="228600"/>
            <a:ext cx="8153400" cy="990600"/>
          </a:xfrm>
        </p:spPr>
        <p:txBody>
          <a:bodyPr/>
          <a:lstStyle/>
          <a:p>
            <a:pPr algn="ctr"/>
            <a:r>
              <a:rPr lang="hr-HR" b="1" dirty="0">
                <a:solidFill>
                  <a:schemeClr val="tx1"/>
                </a:solidFill>
                <a:latin typeface="Times New Roman" pitchFamily="18" charset="0"/>
                <a:cs typeface="Times New Roman" pitchFamily="18" charset="0"/>
              </a:rPr>
              <a:t>Tko je izvođač radova?</a:t>
            </a:r>
          </a:p>
        </p:txBody>
      </p:sp>
    </p:spTree>
    <p:extLst>
      <p:ext uri="{BB962C8B-B14F-4D97-AF65-F5344CB8AC3E}">
        <p14:creationId xmlns:p14="http://schemas.microsoft.com/office/powerpoint/2010/main" val="33404552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b="1" dirty="0">
                <a:solidFill>
                  <a:schemeClr val="tx1"/>
                </a:solidFill>
                <a:latin typeface="Times New Roman" pitchFamily="18" charset="0"/>
                <a:cs typeface="Times New Roman" pitchFamily="18" charset="0"/>
              </a:rPr>
              <a:t>Dokumentacija objekta</a:t>
            </a:r>
          </a:p>
        </p:txBody>
      </p:sp>
      <p:sp>
        <p:nvSpPr>
          <p:cNvPr id="6" name="TextBox 5"/>
          <p:cNvSpPr txBox="1"/>
          <p:nvPr/>
        </p:nvSpPr>
        <p:spPr>
          <a:xfrm>
            <a:off x="395536" y="1916832"/>
            <a:ext cx="8424936" cy="4154984"/>
          </a:xfrm>
          <a:prstGeom prst="rect">
            <a:avLst/>
          </a:prstGeom>
          <a:noFill/>
        </p:spPr>
        <p:txBody>
          <a:bodyPr wrap="square" rtlCol="0">
            <a:spAutoFit/>
          </a:bodyPr>
          <a:lstStyle/>
          <a:p>
            <a:r>
              <a:rPr lang="hr-HR" sz="2400" dirty="0">
                <a:latin typeface="Times New Roman" pitchFamily="18" charset="0"/>
              </a:rPr>
              <a:t>Dokumentacija je skup svih dokumenata (u pismenom, računskom, slikovnom ili drugom obliku) koji omogućuje izradu daljnjih stupnjeva tehničke dokumentacije, ali i održavanje objekta. </a:t>
            </a:r>
          </a:p>
          <a:p>
            <a:r>
              <a:rPr lang="hr-HR" sz="2400" dirty="0">
                <a:latin typeface="Times New Roman" pitchFamily="18" charset="0"/>
              </a:rPr>
              <a:t> </a:t>
            </a:r>
          </a:p>
          <a:p>
            <a:r>
              <a:rPr lang="hr-HR" sz="2400" dirty="0">
                <a:latin typeface="Times New Roman" pitchFamily="18" charset="0"/>
              </a:rPr>
              <a:t>Dokumentacija kao završni dio projektiranja omogućuje suvremeni način komuniciranja među stručnjacima.</a:t>
            </a:r>
          </a:p>
          <a:p>
            <a:r>
              <a:rPr lang="hr-HR" sz="2400" dirty="0">
                <a:latin typeface="Times New Roman" pitchFamily="18" charset="0"/>
              </a:rPr>
              <a:t> </a:t>
            </a:r>
          </a:p>
          <a:p>
            <a:r>
              <a:rPr lang="hr-HR" sz="2400" dirty="0">
                <a:latin typeface="Times New Roman" pitchFamily="18" charset="0"/>
              </a:rPr>
              <a:t>Zadatak projektanta je svesti opseg dokumentacije na „optimalni minimum“. Što bi značilo da dokumentacija mora biti sustavna, jasna i jednostavna, te prati objekte (postrojenje, uređaj ili sklop) od ideje preko izrade do održavanja.</a:t>
            </a:r>
            <a:endParaRPr lang="hr-HR" sz="2400" dirty="0">
              <a:latin typeface="Times New Roman" pitchFamily="18" charset="0"/>
              <a:cs typeface="Times New Roman" pitchFamily="18" charset="0"/>
            </a:endParaRPr>
          </a:p>
        </p:txBody>
      </p:sp>
    </p:spTree>
    <p:extLst>
      <p:ext uri="{BB962C8B-B14F-4D97-AF65-F5344CB8AC3E}">
        <p14:creationId xmlns:p14="http://schemas.microsoft.com/office/powerpoint/2010/main" val="31148489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b="1" dirty="0">
                <a:solidFill>
                  <a:schemeClr val="tx1"/>
                </a:solidFill>
                <a:latin typeface="Times New Roman" pitchFamily="18" charset="0"/>
                <a:cs typeface="Times New Roman" pitchFamily="18" charset="0"/>
              </a:rPr>
              <a:t>Tehnička dokumentacija</a:t>
            </a:r>
          </a:p>
        </p:txBody>
      </p:sp>
      <p:sp>
        <p:nvSpPr>
          <p:cNvPr id="6" name="TextBox 5"/>
          <p:cNvSpPr txBox="1"/>
          <p:nvPr/>
        </p:nvSpPr>
        <p:spPr>
          <a:xfrm>
            <a:off x="395536" y="1916832"/>
            <a:ext cx="8424936" cy="3416320"/>
          </a:xfrm>
          <a:prstGeom prst="rect">
            <a:avLst/>
          </a:prstGeom>
          <a:noFill/>
        </p:spPr>
        <p:txBody>
          <a:bodyPr wrap="square" rtlCol="0">
            <a:spAutoFit/>
          </a:bodyPr>
          <a:lstStyle/>
          <a:p>
            <a:r>
              <a:rPr lang="hr-HR" sz="2400" dirty="0">
                <a:latin typeface="Times New Roman" pitchFamily="18" charset="0"/>
              </a:rPr>
              <a:t>Tehnička dokumentacija je osnovno sredstvo tehničkog načina izražavanja i komuniciranja. </a:t>
            </a:r>
          </a:p>
          <a:p>
            <a:r>
              <a:rPr lang="hr-HR" sz="2400" dirty="0">
                <a:latin typeface="Times New Roman" pitchFamily="18" charset="0"/>
              </a:rPr>
              <a:t> </a:t>
            </a:r>
          </a:p>
          <a:p>
            <a:r>
              <a:rPr lang="hr-HR" sz="2400" dirty="0">
                <a:latin typeface="Times New Roman" pitchFamily="18" charset="0"/>
              </a:rPr>
              <a:t>Tehničku dokumentaciju čine sheme, nacrti i svi potrebni opisi koji se rade za određeno postrojenje, dio postrojenja ili jedan njegov element. </a:t>
            </a:r>
          </a:p>
          <a:p>
            <a:endParaRPr lang="hr-HR" sz="2400" dirty="0">
              <a:latin typeface="Times New Roman" pitchFamily="18" charset="0"/>
            </a:endParaRPr>
          </a:p>
          <a:p>
            <a:r>
              <a:rPr lang="hr-HR" sz="2400" dirty="0">
                <a:latin typeface="Times New Roman" pitchFamily="18" charset="0"/>
              </a:rPr>
              <a:t>Time se određuje svrha, karakteristike tog postrojenja, tog dijela ili elementa i međusobne veze dijelova postrojenja. </a:t>
            </a:r>
          </a:p>
        </p:txBody>
      </p:sp>
    </p:spTree>
    <p:extLst>
      <p:ext uri="{BB962C8B-B14F-4D97-AF65-F5344CB8AC3E}">
        <p14:creationId xmlns:p14="http://schemas.microsoft.com/office/powerpoint/2010/main" val="41718621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b="1" dirty="0">
                <a:solidFill>
                  <a:schemeClr val="tx1"/>
                </a:solidFill>
                <a:latin typeface="Times New Roman" pitchFamily="18" charset="0"/>
                <a:cs typeface="Times New Roman" pitchFamily="18" charset="0"/>
              </a:rPr>
              <a:t>Tehnička dokumentacija</a:t>
            </a:r>
          </a:p>
        </p:txBody>
      </p:sp>
      <p:sp>
        <p:nvSpPr>
          <p:cNvPr id="6" name="TextBox 5"/>
          <p:cNvSpPr txBox="1"/>
          <p:nvPr/>
        </p:nvSpPr>
        <p:spPr>
          <a:xfrm>
            <a:off x="395536" y="1916832"/>
            <a:ext cx="8424936" cy="2308324"/>
          </a:xfrm>
          <a:prstGeom prst="rect">
            <a:avLst/>
          </a:prstGeom>
          <a:noFill/>
        </p:spPr>
        <p:txBody>
          <a:bodyPr wrap="square" rtlCol="0">
            <a:spAutoFit/>
          </a:bodyPr>
          <a:lstStyle/>
          <a:p>
            <a:r>
              <a:rPr lang="hr-HR" sz="2400" dirty="0">
                <a:latin typeface="Times New Roman" pitchFamily="18" charset="0"/>
              </a:rPr>
              <a:t>Tehnička dokumentacija prati </a:t>
            </a:r>
            <a:r>
              <a:rPr lang="hr-HR" sz="2400" dirty="0">
                <a:solidFill>
                  <a:srgbClr val="00B050"/>
                </a:solidFill>
                <a:latin typeface="Times New Roman" pitchFamily="18" charset="0"/>
              </a:rPr>
              <a:t>faze izgradnje </a:t>
            </a:r>
            <a:r>
              <a:rPr lang="hr-HR" sz="2400" dirty="0">
                <a:latin typeface="Times New Roman" pitchFamily="18" charset="0"/>
              </a:rPr>
              <a:t>industrijskog postrojenja ili uređaja pa se kroz tehničku dokumentaciju vidi i pristup izgradnje postrojenja ili uređaja. </a:t>
            </a:r>
          </a:p>
          <a:p>
            <a:r>
              <a:rPr lang="hr-HR" sz="2400" dirty="0">
                <a:latin typeface="Times New Roman" pitchFamily="18" charset="0"/>
              </a:rPr>
              <a:t> </a:t>
            </a:r>
          </a:p>
          <a:p>
            <a:r>
              <a:rPr lang="hr-HR" sz="2400" dirty="0">
                <a:latin typeface="Times New Roman" pitchFamily="18" charset="0"/>
              </a:rPr>
              <a:t>Bez dokumentacije nema projektiranja i izgradnje u skladu sa zakonima. </a:t>
            </a:r>
            <a:endParaRPr lang="hr-HR" sz="2400" dirty="0">
              <a:latin typeface="Times New Roman" pitchFamily="18" charset="0"/>
              <a:cs typeface="Times New Roman" pitchFamily="18" charset="0"/>
            </a:endParaRPr>
          </a:p>
        </p:txBody>
      </p:sp>
    </p:spTree>
    <p:extLst>
      <p:ext uri="{BB962C8B-B14F-4D97-AF65-F5344CB8AC3E}">
        <p14:creationId xmlns:p14="http://schemas.microsoft.com/office/powerpoint/2010/main" val="30254013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fontScale="90000"/>
          </a:bodyPr>
          <a:lstStyle/>
          <a:p>
            <a:pPr algn="ctr"/>
            <a:r>
              <a:rPr lang="hr-HR" b="1" dirty="0">
                <a:solidFill>
                  <a:schemeClr val="tx1"/>
                </a:solidFill>
                <a:latin typeface="Times New Roman" pitchFamily="18" charset="0"/>
                <a:cs typeface="Times New Roman" pitchFamily="18" charset="0"/>
              </a:rPr>
              <a:t>Zahtjevi na suvremenu tehničku dokumentaciju</a:t>
            </a:r>
          </a:p>
        </p:txBody>
      </p:sp>
      <p:sp>
        <p:nvSpPr>
          <p:cNvPr id="6" name="TextBox 5"/>
          <p:cNvSpPr txBox="1"/>
          <p:nvPr/>
        </p:nvSpPr>
        <p:spPr>
          <a:xfrm>
            <a:off x="395536" y="1916832"/>
            <a:ext cx="8424936" cy="1938992"/>
          </a:xfrm>
          <a:prstGeom prst="rect">
            <a:avLst/>
          </a:prstGeom>
          <a:noFill/>
        </p:spPr>
        <p:txBody>
          <a:bodyPr wrap="square" rtlCol="0">
            <a:spAutoFit/>
          </a:bodyPr>
          <a:lstStyle/>
          <a:p>
            <a:r>
              <a:rPr lang="hr-HR" sz="2400" dirty="0">
                <a:latin typeface="Times New Roman" pitchFamily="18" charset="0"/>
              </a:rPr>
              <a:t>Tehnička dokumentacija mora biti: </a:t>
            </a:r>
          </a:p>
          <a:p>
            <a:pPr marL="342900" lvl="0" indent="-342900">
              <a:buFont typeface="Arial" pitchFamily="34" charset="0"/>
              <a:buChar char="•"/>
            </a:pPr>
            <a:r>
              <a:rPr lang="hr-HR" sz="2400" dirty="0">
                <a:latin typeface="Times New Roman" pitchFamily="18" charset="0"/>
              </a:rPr>
              <a:t>sistematična </a:t>
            </a:r>
          </a:p>
          <a:p>
            <a:pPr marL="342900" lvl="0" indent="-342900">
              <a:buFont typeface="Arial" pitchFamily="34" charset="0"/>
              <a:buChar char="•"/>
            </a:pPr>
            <a:r>
              <a:rPr lang="hr-HR" sz="2400" dirty="0">
                <a:latin typeface="Times New Roman" pitchFamily="18" charset="0"/>
              </a:rPr>
              <a:t>jasna </a:t>
            </a:r>
          </a:p>
          <a:p>
            <a:pPr marL="342900" lvl="0" indent="-342900">
              <a:buFont typeface="Arial" pitchFamily="34" charset="0"/>
              <a:buChar char="•"/>
            </a:pPr>
            <a:r>
              <a:rPr lang="hr-HR" sz="2400" dirty="0">
                <a:latin typeface="Times New Roman" pitchFamily="18" charset="0"/>
              </a:rPr>
              <a:t>jednostavna </a:t>
            </a:r>
          </a:p>
          <a:p>
            <a:pPr marL="342900" lvl="0" indent="-342900">
              <a:buFont typeface="Arial" pitchFamily="34" charset="0"/>
              <a:buChar char="•"/>
            </a:pPr>
            <a:r>
              <a:rPr lang="hr-HR" sz="2400" dirty="0">
                <a:latin typeface="Times New Roman" pitchFamily="18" charset="0"/>
              </a:rPr>
              <a:t>cjelovita i kvalitetna. </a:t>
            </a:r>
          </a:p>
        </p:txBody>
      </p:sp>
    </p:spTree>
    <p:extLst>
      <p:ext uri="{BB962C8B-B14F-4D97-AF65-F5344CB8AC3E}">
        <p14:creationId xmlns:p14="http://schemas.microsoft.com/office/powerpoint/2010/main" val="354288298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fontScale="90000"/>
          </a:bodyPr>
          <a:lstStyle/>
          <a:p>
            <a:pPr algn="ctr"/>
            <a:r>
              <a:rPr lang="hr-HR" b="1" dirty="0">
                <a:solidFill>
                  <a:schemeClr val="tx1"/>
                </a:solidFill>
                <a:latin typeface="Times New Roman" pitchFamily="18" charset="0"/>
                <a:cs typeface="Times New Roman" pitchFamily="18" charset="0"/>
              </a:rPr>
              <a:t>Zahtjevi na suvremenu tehničku dokumentaciju</a:t>
            </a:r>
          </a:p>
        </p:txBody>
      </p:sp>
      <p:sp>
        <p:nvSpPr>
          <p:cNvPr id="6" name="TextBox 5"/>
          <p:cNvSpPr txBox="1"/>
          <p:nvPr/>
        </p:nvSpPr>
        <p:spPr>
          <a:xfrm>
            <a:off x="395536" y="1916832"/>
            <a:ext cx="8424936" cy="3416320"/>
          </a:xfrm>
          <a:prstGeom prst="rect">
            <a:avLst/>
          </a:prstGeom>
          <a:noFill/>
        </p:spPr>
        <p:txBody>
          <a:bodyPr wrap="square" rtlCol="0">
            <a:spAutoFit/>
          </a:bodyPr>
          <a:lstStyle/>
          <a:p>
            <a:r>
              <a:rPr lang="hr-HR" sz="2400" dirty="0">
                <a:latin typeface="Times New Roman" pitchFamily="18" charset="0"/>
              </a:rPr>
              <a:t>Tehnička dokumentacija se radi za razne potrebe: </a:t>
            </a:r>
          </a:p>
          <a:p>
            <a:pPr marL="342900" lvl="0" indent="-342900">
              <a:buFont typeface="Arial" pitchFamily="34" charset="0"/>
              <a:buChar char="•"/>
            </a:pPr>
            <a:r>
              <a:rPr lang="hr-HR" sz="2400" dirty="0">
                <a:latin typeface="Times New Roman" pitchFamily="18" charset="0"/>
              </a:rPr>
              <a:t>pripremne radove izgradnje </a:t>
            </a:r>
          </a:p>
          <a:p>
            <a:pPr marL="342900" lvl="0" indent="-342900">
              <a:buFont typeface="Arial" pitchFamily="34" charset="0"/>
              <a:buChar char="•"/>
            </a:pPr>
            <a:r>
              <a:rPr lang="hr-HR" sz="2400" dirty="0">
                <a:latin typeface="Times New Roman" pitchFamily="18" charset="0"/>
              </a:rPr>
              <a:t>izgradnje </a:t>
            </a:r>
          </a:p>
          <a:p>
            <a:pPr marL="342900" lvl="0" indent="-342900">
              <a:buFont typeface="Arial" pitchFamily="34" charset="0"/>
              <a:buChar char="•"/>
            </a:pPr>
            <a:r>
              <a:rPr lang="hr-HR" sz="2400" dirty="0">
                <a:latin typeface="Times New Roman" pitchFamily="18" charset="0"/>
              </a:rPr>
              <a:t>uvid u zbivanja u industrijskom postrojenju </a:t>
            </a:r>
          </a:p>
          <a:p>
            <a:pPr marL="342900" lvl="0" indent="-342900">
              <a:buFont typeface="Arial" pitchFamily="34" charset="0"/>
              <a:buChar char="•"/>
            </a:pPr>
            <a:r>
              <a:rPr lang="hr-HR" sz="2400" dirty="0">
                <a:latin typeface="Times New Roman" pitchFamily="18" charset="0"/>
              </a:rPr>
              <a:t>ispitivanja i mjerenja te traženja pogrešaka i kvarova </a:t>
            </a:r>
          </a:p>
          <a:p>
            <a:pPr marL="342900" lvl="0" indent="-342900">
              <a:buFont typeface="Arial" pitchFamily="34" charset="0"/>
              <a:buChar char="•"/>
            </a:pPr>
            <a:r>
              <a:rPr lang="hr-HR" sz="2400" dirty="0">
                <a:latin typeface="Times New Roman" pitchFamily="18" charset="0"/>
              </a:rPr>
              <a:t>provođenja eventualnih izmjena </a:t>
            </a:r>
          </a:p>
          <a:p>
            <a:pPr marL="342900" lvl="0" indent="-342900">
              <a:buFont typeface="Arial" pitchFamily="34" charset="0"/>
              <a:buChar char="•"/>
            </a:pPr>
            <a:r>
              <a:rPr lang="hr-HR" sz="2400" dirty="0">
                <a:latin typeface="Times New Roman" pitchFamily="18" charset="0"/>
              </a:rPr>
              <a:t>proširenja i inovacija </a:t>
            </a:r>
          </a:p>
          <a:p>
            <a:pPr marL="342900" lvl="0" indent="-342900">
              <a:buFont typeface="Arial" pitchFamily="34" charset="0"/>
              <a:buChar char="•"/>
            </a:pPr>
            <a:r>
              <a:rPr lang="hr-HR" sz="2400" dirty="0">
                <a:latin typeface="Times New Roman" pitchFamily="18" charset="0"/>
              </a:rPr>
              <a:t>održavanja </a:t>
            </a:r>
          </a:p>
          <a:p>
            <a:pPr marL="342900" lvl="0" indent="-342900">
              <a:buFont typeface="Arial" pitchFamily="34" charset="0"/>
              <a:buChar char="•"/>
            </a:pPr>
            <a:r>
              <a:rPr lang="hr-HR" sz="2400" dirty="0">
                <a:latin typeface="Times New Roman" pitchFamily="18" charset="0"/>
              </a:rPr>
              <a:t>razvoj i istraživanja </a:t>
            </a:r>
          </a:p>
        </p:txBody>
      </p:sp>
    </p:spTree>
    <p:extLst>
      <p:ext uri="{BB962C8B-B14F-4D97-AF65-F5344CB8AC3E}">
        <p14:creationId xmlns:p14="http://schemas.microsoft.com/office/powerpoint/2010/main" val="18986940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fontScale="90000"/>
          </a:bodyPr>
          <a:lstStyle/>
          <a:p>
            <a:pPr algn="ctr"/>
            <a:r>
              <a:rPr lang="hr-HR" b="1" dirty="0">
                <a:solidFill>
                  <a:schemeClr val="tx1"/>
                </a:solidFill>
                <a:latin typeface="Times New Roman" pitchFamily="18" charset="0"/>
                <a:cs typeface="Times New Roman" pitchFamily="18" charset="0"/>
              </a:rPr>
              <a:t>Zahtjevi na suvremenu tehničku dokumentaciju</a:t>
            </a:r>
          </a:p>
        </p:txBody>
      </p:sp>
      <p:sp>
        <p:nvSpPr>
          <p:cNvPr id="6" name="TextBox 5"/>
          <p:cNvSpPr txBox="1"/>
          <p:nvPr/>
        </p:nvSpPr>
        <p:spPr>
          <a:xfrm>
            <a:off x="395536" y="1916832"/>
            <a:ext cx="8424936" cy="4154984"/>
          </a:xfrm>
          <a:prstGeom prst="rect">
            <a:avLst/>
          </a:prstGeom>
          <a:noFill/>
        </p:spPr>
        <p:txBody>
          <a:bodyPr wrap="square" rtlCol="0">
            <a:spAutoFit/>
          </a:bodyPr>
          <a:lstStyle/>
          <a:p>
            <a:r>
              <a:rPr lang="hr-HR" sz="2400" dirty="0">
                <a:latin typeface="Times New Roman" pitchFamily="18" charset="0"/>
              </a:rPr>
              <a:t>Tehnička dokumentacija nije propisima jednoznačno određena s obzirom na opseg, vrstu i način izrade: </a:t>
            </a:r>
          </a:p>
          <a:p>
            <a:pPr marL="342900" lvl="0" indent="-342900">
              <a:buFont typeface="Arial" pitchFamily="34" charset="0"/>
              <a:buChar char="•"/>
            </a:pPr>
            <a:r>
              <a:rPr lang="hr-HR" sz="2400" dirty="0">
                <a:latin typeface="Times New Roman" pitchFamily="18" charset="0"/>
              </a:rPr>
              <a:t>svaka tvrtka ima svoje oblike prikaza, vezane i uz opremu koju projektira ili isporučuje. </a:t>
            </a:r>
          </a:p>
          <a:p>
            <a:pPr marL="342900" lvl="0" indent="-342900">
              <a:buFont typeface="Arial" pitchFamily="34" charset="0"/>
              <a:buChar char="•"/>
            </a:pPr>
            <a:r>
              <a:rPr lang="hr-HR" sz="2400" dirty="0">
                <a:latin typeface="Times New Roman" pitchFamily="18" charset="0"/>
              </a:rPr>
              <a:t>zaštićena tehnička rješenja, patenti se do kraja ne dokumentiraju </a:t>
            </a:r>
          </a:p>
          <a:p>
            <a:pPr marL="342900" lvl="0" indent="-342900">
              <a:buFont typeface="Arial" pitchFamily="34" charset="0"/>
              <a:buChar char="•"/>
            </a:pPr>
            <a:r>
              <a:rPr lang="hr-HR" sz="2400" dirty="0">
                <a:latin typeface="Times New Roman" pitchFamily="18" charset="0"/>
              </a:rPr>
              <a:t>u projektu se često koriste gotovi složeni sklopovi koji su za projektanta cjelina (npr. polja trafostanica, pretvarački uređaji), a koji put se treba istaknuti detalj ako nije standardan.</a:t>
            </a:r>
          </a:p>
          <a:p>
            <a:r>
              <a:rPr lang="hr-HR" sz="2400" dirty="0">
                <a:latin typeface="Times New Roman" pitchFamily="18" charset="0"/>
              </a:rPr>
              <a:t> </a:t>
            </a:r>
          </a:p>
          <a:p>
            <a:r>
              <a:rPr lang="hr-HR" sz="2400" dirty="0">
                <a:latin typeface="Times New Roman" pitchFamily="18" charset="0"/>
              </a:rPr>
              <a:t>Nemoguće je jednoznačno definirati opseg i oblik dokumentacije, ali postoje određeni propisi i principi koje treba poštivati. </a:t>
            </a:r>
          </a:p>
        </p:txBody>
      </p:sp>
    </p:spTree>
    <p:extLst>
      <p:ext uri="{BB962C8B-B14F-4D97-AF65-F5344CB8AC3E}">
        <p14:creationId xmlns:p14="http://schemas.microsoft.com/office/powerpoint/2010/main" val="6118519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fontScale="90000"/>
          </a:bodyPr>
          <a:lstStyle/>
          <a:p>
            <a:pPr algn="ctr"/>
            <a:r>
              <a:rPr lang="hr-HR" b="1" dirty="0">
                <a:solidFill>
                  <a:schemeClr val="tx1"/>
                </a:solidFill>
                <a:latin typeface="Times New Roman" pitchFamily="18" charset="0"/>
                <a:cs typeface="Times New Roman" pitchFamily="18" charset="0"/>
              </a:rPr>
              <a:t>Podjela dokumentacije prema namjeni</a:t>
            </a:r>
          </a:p>
        </p:txBody>
      </p:sp>
      <p:sp>
        <p:nvSpPr>
          <p:cNvPr id="6" name="TextBox 5"/>
          <p:cNvSpPr txBox="1"/>
          <p:nvPr/>
        </p:nvSpPr>
        <p:spPr>
          <a:xfrm>
            <a:off x="395536" y="1916832"/>
            <a:ext cx="8424936" cy="2677656"/>
          </a:xfrm>
          <a:prstGeom prst="rect">
            <a:avLst/>
          </a:prstGeom>
          <a:noFill/>
        </p:spPr>
        <p:txBody>
          <a:bodyPr wrap="square" rtlCol="0">
            <a:spAutoFit/>
          </a:bodyPr>
          <a:lstStyle/>
          <a:p>
            <a:r>
              <a:rPr lang="hr-HR" sz="2400" dirty="0">
                <a:latin typeface="Times New Roman" pitchFamily="18" charset="0"/>
              </a:rPr>
              <a:t>Put ostvarenja neke zamisli u tehničkom smislu riječi je sljedeći: </a:t>
            </a:r>
          </a:p>
          <a:p>
            <a:pPr marL="342900" lvl="0" indent="-342900">
              <a:buFont typeface="Arial" pitchFamily="34" charset="0"/>
              <a:buChar char="•"/>
            </a:pPr>
            <a:r>
              <a:rPr lang="hr-HR" sz="2400" dirty="0">
                <a:latin typeface="Times New Roman" pitchFamily="18" charset="0"/>
              </a:rPr>
              <a:t>želja odnosno potreba </a:t>
            </a:r>
          </a:p>
          <a:p>
            <a:pPr marL="342900" lvl="0" indent="-342900">
              <a:buFont typeface="Arial" pitchFamily="34" charset="0"/>
              <a:buChar char="•"/>
            </a:pPr>
            <a:r>
              <a:rPr lang="hr-HR" sz="2400" dirty="0">
                <a:latin typeface="Times New Roman" pitchFamily="18" charset="0"/>
              </a:rPr>
              <a:t>ideja </a:t>
            </a:r>
          </a:p>
          <a:p>
            <a:pPr marL="342900" lvl="0" indent="-342900">
              <a:buFont typeface="Arial" pitchFamily="34" charset="0"/>
              <a:buChar char="•"/>
            </a:pPr>
            <a:r>
              <a:rPr lang="hr-HR" sz="2400" dirty="0">
                <a:latin typeface="Times New Roman" pitchFamily="18" charset="0"/>
              </a:rPr>
              <a:t>sredstva (moguća, raspoloživa) </a:t>
            </a:r>
          </a:p>
          <a:p>
            <a:pPr marL="342900" lvl="0" indent="-342900">
              <a:buFont typeface="Arial" pitchFamily="34" charset="0"/>
              <a:buChar char="•"/>
            </a:pPr>
            <a:r>
              <a:rPr lang="hr-HR" sz="2400" dirty="0">
                <a:latin typeface="Times New Roman" pitchFamily="18" charset="0"/>
              </a:rPr>
              <a:t>tehnika obrade </a:t>
            </a:r>
          </a:p>
          <a:p>
            <a:pPr marL="342900" lvl="0" indent="-342900">
              <a:buFont typeface="Arial" pitchFamily="34" charset="0"/>
              <a:buChar char="•"/>
            </a:pPr>
            <a:r>
              <a:rPr lang="hr-HR" sz="2400" dirty="0">
                <a:latin typeface="Times New Roman" pitchFamily="18" charset="0"/>
              </a:rPr>
              <a:t>realizacija </a:t>
            </a:r>
          </a:p>
          <a:p>
            <a:pPr marL="342900" lvl="0" indent="-342900">
              <a:buFont typeface="Arial" pitchFamily="34" charset="0"/>
              <a:buChar char="•"/>
            </a:pPr>
            <a:r>
              <a:rPr lang="hr-HR" sz="2400" dirty="0">
                <a:latin typeface="Times New Roman" pitchFamily="18" charset="0"/>
              </a:rPr>
              <a:t>upotreba i održavanje. </a:t>
            </a:r>
          </a:p>
        </p:txBody>
      </p:sp>
    </p:spTree>
    <p:extLst>
      <p:ext uri="{BB962C8B-B14F-4D97-AF65-F5344CB8AC3E}">
        <p14:creationId xmlns:p14="http://schemas.microsoft.com/office/powerpoint/2010/main" val="3393256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b="1" dirty="0">
                <a:solidFill>
                  <a:schemeClr val="tx1"/>
                </a:solidFill>
                <a:latin typeface="Times New Roman" pitchFamily="18" charset="0"/>
                <a:cs typeface="Times New Roman" pitchFamily="18" charset="0"/>
              </a:rPr>
              <a:t>Što je projektiranje?</a:t>
            </a:r>
          </a:p>
        </p:txBody>
      </p:sp>
      <p:sp>
        <p:nvSpPr>
          <p:cNvPr id="6" name="TextBox 5"/>
          <p:cNvSpPr txBox="1"/>
          <p:nvPr/>
        </p:nvSpPr>
        <p:spPr>
          <a:xfrm>
            <a:off x="395536" y="1916832"/>
            <a:ext cx="8424936" cy="4524315"/>
          </a:xfrm>
          <a:prstGeom prst="rect">
            <a:avLst/>
          </a:prstGeom>
          <a:noFill/>
        </p:spPr>
        <p:txBody>
          <a:bodyPr wrap="square" rtlCol="0">
            <a:spAutoFit/>
          </a:bodyPr>
          <a:lstStyle/>
          <a:p>
            <a:pPr marL="342900" lvl="0" indent="-342900">
              <a:buFont typeface="Arial" pitchFamily="34" charset="0"/>
              <a:buChar char="•"/>
            </a:pPr>
            <a:r>
              <a:rPr lang="hr-HR" sz="2400" dirty="0">
                <a:latin typeface="Times New Roman" pitchFamily="18" charset="0"/>
                <a:cs typeface="Times New Roman" pitchFamily="18" charset="0"/>
              </a:rPr>
              <a:t>U širem smislu, izrada tehničke dokumentacije.</a:t>
            </a:r>
          </a:p>
          <a:p>
            <a:pPr marL="342900" lvl="0" indent="-342900">
              <a:buFont typeface="Arial" pitchFamily="34" charset="0"/>
              <a:buChar char="•"/>
            </a:pPr>
            <a:r>
              <a:rPr lang="hr-HR" sz="2400" dirty="0">
                <a:latin typeface="Times New Roman" pitchFamily="18" charset="0"/>
                <a:cs typeface="Times New Roman" pitchFamily="18" charset="0"/>
              </a:rPr>
              <a:t>U užem smislu, proces u kojem se rješava nekakav problem tehnološkog procesa, i to u svim fazama, od idejne do izvedbene.</a:t>
            </a:r>
          </a:p>
          <a:p>
            <a:r>
              <a:rPr lang="hr-HR" sz="2400" dirty="0">
                <a:latin typeface="Times New Roman" pitchFamily="18" charset="0"/>
                <a:cs typeface="Times New Roman" pitchFamily="18" charset="0"/>
              </a:rPr>
              <a:t> </a:t>
            </a:r>
          </a:p>
          <a:p>
            <a:r>
              <a:rPr lang="hr-HR" sz="2400" dirty="0">
                <a:latin typeface="Times New Roman" pitchFamily="18" charset="0"/>
                <a:cs typeface="Times New Roman" pitchFamily="18" charset="0"/>
              </a:rPr>
              <a:t>Projekt je aktivnost koja je vremenski određena, a za cilj ima jedinstveni rezultat. Vrste projekata s obzirom na namjenu i razinu razrade su [1]:</a:t>
            </a:r>
          </a:p>
          <a:p>
            <a:pPr marL="541338"/>
            <a:r>
              <a:rPr lang="hr-HR" sz="2400" dirty="0">
                <a:latin typeface="Times New Roman" pitchFamily="18" charset="0"/>
                <a:cs typeface="Times New Roman" pitchFamily="18" charset="0"/>
              </a:rPr>
              <a:t>•	glavni projekt </a:t>
            </a:r>
          </a:p>
          <a:p>
            <a:pPr marL="541338"/>
            <a:r>
              <a:rPr lang="hr-HR" sz="2400" dirty="0">
                <a:latin typeface="Times New Roman" pitchFamily="18" charset="0"/>
                <a:cs typeface="Times New Roman" pitchFamily="18" charset="0"/>
              </a:rPr>
              <a:t>•	izvedbeni projekt </a:t>
            </a:r>
          </a:p>
          <a:p>
            <a:pPr marL="541338"/>
            <a:r>
              <a:rPr lang="hr-HR" sz="2400" dirty="0">
                <a:latin typeface="Times New Roman" pitchFamily="18" charset="0"/>
                <a:cs typeface="Times New Roman" pitchFamily="18" charset="0"/>
              </a:rPr>
              <a:t>•	tipski projekt</a:t>
            </a:r>
          </a:p>
          <a:p>
            <a:pPr marL="541338"/>
            <a:r>
              <a:rPr lang="hr-HR" sz="2400" dirty="0">
                <a:latin typeface="Times New Roman" pitchFamily="18" charset="0"/>
                <a:cs typeface="Times New Roman" pitchFamily="18" charset="0"/>
              </a:rPr>
              <a:t>•	projekt uklanjanja građevine.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fontScale="90000"/>
          </a:bodyPr>
          <a:lstStyle/>
          <a:p>
            <a:pPr algn="ctr"/>
            <a:r>
              <a:rPr lang="hr-HR" b="1" dirty="0">
                <a:solidFill>
                  <a:schemeClr val="tx1"/>
                </a:solidFill>
                <a:latin typeface="Times New Roman" pitchFamily="18" charset="0"/>
                <a:cs typeface="Times New Roman" pitchFamily="18" charset="0"/>
              </a:rPr>
              <a:t>Podjela dokumentacije prema namjeni</a:t>
            </a:r>
          </a:p>
        </p:txBody>
      </p:sp>
      <p:sp>
        <p:nvSpPr>
          <p:cNvPr id="4" name="TextBox 3"/>
          <p:cNvSpPr txBox="1"/>
          <p:nvPr/>
        </p:nvSpPr>
        <p:spPr>
          <a:xfrm>
            <a:off x="179512" y="1556792"/>
            <a:ext cx="4896544" cy="5262979"/>
          </a:xfrm>
          <a:prstGeom prst="rect">
            <a:avLst/>
          </a:prstGeom>
          <a:noFill/>
        </p:spPr>
        <p:txBody>
          <a:bodyPr wrap="square" rtlCol="0">
            <a:spAutoFit/>
          </a:bodyPr>
          <a:lstStyle/>
          <a:p>
            <a:r>
              <a:rPr lang="hr-HR" sz="2400" dirty="0">
                <a:latin typeface="Times New Roman" pitchFamily="18" charset="0"/>
              </a:rPr>
              <a:t>Svaka od ovih faza se mora </a:t>
            </a:r>
          </a:p>
          <a:p>
            <a:r>
              <a:rPr lang="hr-HR" sz="2400" dirty="0">
                <a:latin typeface="Times New Roman" pitchFamily="18" charset="0"/>
              </a:rPr>
              <a:t>dokumentirati, s obzirom na namjenu, </a:t>
            </a:r>
          </a:p>
          <a:p>
            <a:r>
              <a:rPr lang="hr-HR" sz="2400" dirty="0">
                <a:latin typeface="Times New Roman" pitchFamily="18" charset="0"/>
              </a:rPr>
              <a:t>prema tome, dijelimo tehničku </a:t>
            </a:r>
          </a:p>
          <a:p>
            <a:r>
              <a:rPr lang="hr-HR" sz="2400" dirty="0">
                <a:latin typeface="Times New Roman" pitchFamily="18" charset="0"/>
              </a:rPr>
              <a:t>dokumentaciju u:</a:t>
            </a:r>
          </a:p>
          <a:p>
            <a:r>
              <a:rPr lang="hr-HR" sz="2400" dirty="0">
                <a:latin typeface="Times New Roman" pitchFamily="18" charset="0"/>
              </a:rPr>
              <a:t> </a:t>
            </a:r>
          </a:p>
          <a:p>
            <a:pPr marL="342900" lvl="0" indent="-342900">
              <a:buFont typeface="Arial" pitchFamily="34" charset="0"/>
              <a:buChar char="•"/>
            </a:pPr>
            <a:r>
              <a:rPr lang="hr-HR" sz="2400" dirty="0">
                <a:latin typeface="Times New Roman" pitchFamily="18" charset="0"/>
              </a:rPr>
              <a:t>projektna zadaća </a:t>
            </a:r>
          </a:p>
          <a:p>
            <a:pPr marL="342900" lvl="0" indent="-342900">
              <a:buFont typeface="Arial" pitchFamily="34" charset="0"/>
              <a:buChar char="•"/>
            </a:pPr>
            <a:r>
              <a:rPr lang="hr-HR" sz="2400" dirty="0">
                <a:latin typeface="Times New Roman" pitchFamily="18" charset="0"/>
              </a:rPr>
              <a:t>idejno rješenje </a:t>
            </a:r>
          </a:p>
          <a:p>
            <a:pPr marL="342900" lvl="0" indent="-342900">
              <a:buFont typeface="Arial" pitchFamily="34" charset="0"/>
              <a:buChar char="•"/>
            </a:pPr>
            <a:r>
              <a:rPr lang="hr-HR" sz="2400" dirty="0">
                <a:latin typeface="Times New Roman" pitchFamily="18" charset="0"/>
              </a:rPr>
              <a:t>idejni projekt </a:t>
            </a:r>
          </a:p>
          <a:p>
            <a:pPr marL="342900" lvl="0" indent="-342900">
              <a:buFont typeface="Arial" pitchFamily="34" charset="0"/>
              <a:buChar char="•"/>
            </a:pPr>
            <a:r>
              <a:rPr lang="hr-HR" sz="2400" dirty="0">
                <a:latin typeface="Times New Roman" pitchFamily="18" charset="0"/>
              </a:rPr>
              <a:t>investicijski elaborat </a:t>
            </a:r>
          </a:p>
          <a:p>
            <a:pPr marL="342900" lvl="0" indent="-342900">
              <a:buFont typeface="Arial" pitchFamily="34" charset="0"/>
              <a:buChar char="•"/>
            </a:pPr>
            <a:r>
              <a:rPr lang="hr-HR" sz="2400" dirty="0">
                <a:latin typeface="Times New Roman" pitchFamily="18" charset="0"/>
              </a:rPr>
              <a:t>glavni projekt </a:t>
            </a:r>
          </a:p>
          <a:p>
            <a:pPr marL="342900" lvl="0" indent="-342900">
              <a:buFont typeface="Arial" pitchFamily="34" charset="0"/>
              <a:buChar char="•"/>
            </a:pPr>
            <a:r>
              <a:rPr lang="hr-HR" sz="2400" dirty="0">
                <a:latin typeface="Times New Roman" pitchFamily="18" charset="0"/>
              </a:rPr>
              <a:t>glavni izvedbeni projekt </a:t>
            </a:r>
          </a:p>
          <a:p>
            <a:pPr marL="342900" lvl="0" indent="-342900">
              <a:buFont typeface="Arial" pitchFamily="34" charset="0"/>
              <a:buChar char="•"/>
            </a:pPr>
            <a:r>
              <a:rPr lang="hr-HR" sz="2400" dirty="0">
                <a:latin typeface="Times New Roman" pitchFamily="18" charset="0"/>
              </a:rPr>
              <a:t>dokumentacija izvedenog stanja </a:t>
            </a:r>
          </a:p>
          <a:p>
            <a:pPr marL="342900" lvl="0" indent="-342900">
              <a:buFont typeface="Arial" pitchFamily="34" charset="0"/>
              <a:buChar char="•"/>
            </a:pPr>
            <a:r>
              <a:rPr lang="hr-HR" sz="2400" dirty="0">
                <a:latin typeface="Times New Roman" pitchFamily="18" charset="0"/>
              </a:rPr>
              <a:t>dokumentacija za pogon i </a:t>
            </a:r>
          </a:p>
          <a:p>
            <a:pPr lvl="0"/>
            <a:r>
              <a:rPr lang="hr-HR" sz="2400" dirty="0">
                <a:latin typeface="Times New Roman" pitchFamily="18" charset="0"/>
              </a:rPr>
              <a:t>     održavanje</a:t>
            </a:r>
          </a:p>
        </p:txBody>
      </p:sp>
      <p:pic>
        <p:nvPicPr>
          <p:cNvPr id="5" name="Slika 1"/>
          <p:cNvPicPr/>
          <p:nvPr/>
        </p:nvPicPr>
        <p:blipFill>
          <a:blip r:embed="rId2" cstate="print"/>
          <a:srcRect/>
          <a:stretch>
            <a:fillRect/>
          </a:stretch>
        </p:blipFill>
        <p:spPr bwMode="auto">
          <a:xfrm>
            <a:off x="5076056" y="1556792"/>
            <a:ext cx="4032448" cy="5184576"/>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5185822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fontScale="90000"/>
          </a:bodyPr>
          <a:lstStyle/>
          <a:p>
            <a:pPr algn="ctr"/>
            <a:r>
              <a:rPr lang="hr-HR" b="1" dirty="0">
                <a:solidFill>
                  <a:schemeClr val="tx1"/>
                </a:solidFill>
                <a:latin typeface="Times New Roman" pitchFamily="18" charset="0"/>
                <a:cs typeface="Times New Roman" pitchFamily="18" charset="0"/>
              </a:rPr>
              <a:t>Podjela dokumentacije prema namjeni</a:t>
            </a:r>
          </a:p>
        </p:txBody>
      </p:sp>
      <p:graphicFrame>
        <p:nvGraphicFramePr>
          <p:cNvPr id="4" name="Diagram 3"/>
          <p:cNvGraphicFramePr/>
          <p:nvPr>
            <p:extLst>
              <p:ext uri="{D42A27DB-BD31-4B8C-83A1-F6EECF244321}">
                <p14:modId xmlns:p14="http://schemas.microsoft.com/office/powerpoint/2010/main" val="2564257268"/>
              </p:ext>
            </p:extLst>
          </p:nvPr>
        </p:nvGraphicFramePr>
        <p:xfrm>
          <a:off x="1331640" y="1772816"/>
          <a:ext cx="6480720" cy="386461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Rectangle 2"/>
          <p:cNvSpPr/>
          <p:nvPr/>
        </p:nvSpPr>
        <p:spPr>
          <a:xfrm>
            <a:off x="744761" y="5877272"/>
            <a:ext cx="7859687" cy="369332"/>
          </a:xfrm>
          <a:prstGeom prst="rect">
            <a:avLst/>
          </a:prstGeom>
        </p:spPr>
        <p:txBody>
          <a:bodyPr wrap="square">
            <a:spAutoFit/>
          </a:bodyPr>
          <a:lstStyle/>
          <a:p>
            <a:r>
              <a:rPr lang="hr-HR" dirty="0">
                <a:latin typeface="Times New Roman" pitchFamily="18" charset="0"/>
              </a:rPr>
              <a:t>Slika piramide prikazuje tijek izrade projekta odnosno svu njegovu dokumentaciju</a:t>
            </a:r>
          </a:p>
        </p:txBody>
      </p:sp>
    </p:spTree>
    <p:extLst>
      <p:ext uri="{BB962C8B-B14F-4D97-AF65-F5344CB8AC3E}">
        <p14:creationId xmlns:p14="http://schemas.microsoft.com/office/powerpoint/2010/main" val="42021757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Projektni zadatak</a:t>
            </a:r>
          </a:p>
        </p:txBody>
      </p:sp>
      <p:sp>
        <p:nvSpPr>
          <p:cNvPr id="6" name="TextBox 5"/>
          <p:cNvSpPr txBox="1"/>
          <p:nvPr/>
        </p:nvSpPr>
        <p:spPr>
          <a:xfrm>
            <a:off x="395536" y="1916832"/>
            <a:ext cx="8424936" cy="2308324"/>
          </a:xfrm>
          <a:prstGeom prst="rect">
            <a:avLst/>
          </a:prstGeom>
          <a:noFill/>
        </p:spPr>
        <p:txBody>
          <a:bodyPr wrap="square" rtlCol="0">
            <a:spAutoFit/>
          </a:bodyPr>
          <a:lstStyle/>
          <a:p>
            <a:r>
              <a:rPr lang="hr-HR" sz="2400" dirty="0">
                <a:latin typeface="Times New Roman" pitchFamily="18" charset="0"/>
              </a:rPr>
              <a:t>1. Projektni zadatak</a:t>
            </a:r>
          </a:p>
          <a:p>
            <a:r>
              <a:rPr lang="hr-HR" sz="2400" dirty="0">
                <a:latin typeface="Times New Roman" pitchFamily="18" charset="0"/>
              </a:rPr>
              <a:t> </a:t>
            </a:r>
          </a:p>
          <a:p>
            <a:r>
              <a:rPr lang="hr-HR" sz="2400" dirty="0">
                <a:latin typeface="Times New Roman" pitchFamily="18" charset="0"/>
              </a:rPr>
              <a:t>Projektni zadatak radi naručitelj sam ili uz pomoć projektanata stručnjaka.  Sadrži sve osnovne zahtjeve projekta obzirom na tehničku stranu projekta, vremenske rokove, pravnu stranu projekta i ostalo.</a:t>
            </a:r>
          </a:p>
        </p:txBody>
      </p:sp>
    </p:spTree>
    <p:extLst>
      <p:ext uri="{BB962C8B-B14F-4D97-AF65-F5344CB8AC3E}">
        <p14:creationId xmlns:p14="http://schemas.microsoft.com/office/powerpoint/2010/main" val="133629235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cs typeface="Times New Roman" pitchFamily="18" charset="0"/>
              </a:rPr>
              <a:t>Projektni zadatak</a:t>
            </a:r>
            <a:endParaRPr lang="hr-HR" b="1" dirty="0">
              <a:solidFill>
                <a:schemeClr val="tx1"/>
              </a:solidFill>
              <a:latin typeface="Times New Roman" pitchFamily="18" charset="0"/>
              <a:cs typeface="Times New Roman" pitchFamily="18" charset="0"/>
            </a:endParaRPr>
          </a:p>
        </p:txBody>
      </p:sp>
      <p:sp>
        <p:nvSpPr>
          <p:cNvPr id="6" name="TextBox 5"/>
          <p:cNvSpPr txBox="1"/>
          <p:nvPr/>
        </p:nvSpPr>
        <p:spPr>
          <a:xfrm>
            <a:off x="395536" y="1916832"/>
            <a:ext cx="8424936" cy="3785652"/>
          </a:xfrm>
          <a:prstGeom prst="rect">
            <a:avLst/>
          </a:prstGeom>
          <a:noFill/>
        </p:spPr>
        <p:txBody>
          <a:bodyPr wrap="square" rtlCol="0">
            <a:spAutoFit/>
          </a:bodyPr>
          <a:lstStyle/>
          <a:p>
            <a:r>
              <a:rPr lang="hr-HR" sz="2400" dirty="0">
                <a:latin typeface="Times New Roman" pitchFamily="18" charset="0"/>
              </a:rPr>
              <a:t>Projektni zadatak obuhvaća tehnički dio tendera ili projektnog zadatka te sadrži podatke iz idejnog projekta:</a:t>
            </a:r>
          </a:p>
          <a:p>
            <a:pPr marL="342900" lvl="0" indent="-342900">
              <a:buFont typeface="Arial" pitchFamily="34" charset="0"/>
              <a:buChar char="•"/>
            </a:pPr>
            <a:r>
              <a:rPr lang="hr-HR" sz="2400" dirty="0">
                <a:latin typeface="Times New Roman" pitchFamily="18" charset="0"/>
              </a:rPr>
              <a:t>tehnički opis</a:t>
            </a:r>
          </a:p>
          <a:p>
            <a:pPr marL="342900" lvl="0" indent="-342900">
              <a:buFont typeface="Arial" pitchFamily="34" charset="0"/>
              <a:buChar char="•"/>
            </a:pPr>
            <a:r>
              <a:rPr lang="hr-HR" sz="2400" dirty="0">
                <a:latin typeface="Times New Roman" pitchFamily="18" charset="0"/>
              </a:rPr>
              <a:t>zahtijevane propise, norme i pravilnike</a:t>
            </a:r>
          </a:p>
          <a:p>
            <a:pPr marL="342900" lvl="0" indent="-342900">
              <a:buFont typeface="Arial" pitchFamily="34" charset="0"/>
              <a:buChar char="•"/>
            </a:pPr>
            <a:r>
              <a:rPr lang="hr-HR" sz="2400" dirty="0">
                <a:latin typeface="Times New Roman" pitchFamily="18" charset="0"/>
              </a:rPr>
              <a:t>zahtijevane karakteristike aparata i postrojenja</a:t>
            </a:r>
          </a:p>
          <a:p>
            <a:pPr marL="342900" lvl="0" indent="-342900">
              <a:buFont typeface="Arial" pitchFamily="34" charset="0"/>
              <a:buChar char="•"/>
            </a:pPr>
            <a:r>
              <a:rPr lang="hr-HR" sz="2400" dirty="0">
                <a:latin typeface="Times New Roman" pitchFamily="18" charset="0"/>
              </a:rPr>
              <a:t>tehničke upitnike za glavnu opremu</a:t>
            </a:r>
          </a:p>
          <a:p>
            <a:pPr lvl="0"/>
            <a:endParaRPr lang="hr-HR" sz="2400" dirty="0">
              <a:latin typeface="Times New Roman" pitchFamily="18" charset="0"/>
            </a:endParaRPr>
          </a:p>
          <a:p>
            <a:r>
              <a:rPr lang="hr-HR" sz="2400" dirty="0">
                <a:latin typeface="Times New Roman" pitchFamily="18" charset="0"/>
              </a:rPr>
              <a:t> </a:t>
            </a:r>
          </a:p>
          <a:p>
            <a:r>
              <a:rPr lang="hr-HR" sz="2400" dirty="0">
                <a:latin typeface="Times New Roman" pitchFamily="18" charset="0"/>
              </a:rPr>
              <a:t>Projektni zadatak ima bitan utjecaj na kvalitetu cijelog projekta jer je temelj svega.</a:t>
            </a:r>
          </a:p>
        </p:txBody>
      </p:sp>
    </p:spTree>
    <p:extLst>
      <p:ext uri="{BB962C8B-B14F-4D97-AF65-F5344CB8AC3E}">
        <p14:creationId xmlns:p14="http://schemas.microsoft.com/office/powerpoint/2010/main" val="10439088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Idejno rješenje</a:t>
            </a:r>
          </a:p>
        </p:txBody>
      </p:sp>
      <p:sp>
        <p:nvSpPr>
          <p:cNvPr id="6" name="TextBox 5"/>
          <p:cNvSpPr txBox="1"/>
          <p:nvPr/>
        </p:nvSpPr>
        <p:spPr>
          <a:xfrm>
            <a:off x="395536" y="1772816"/>
            <a:ext cx="8424936" cy="4893647"/>
          </a:xfrm>
          <a:prstGeom prst="rect">
            <a:avLst/>
          </a:prstGeom>
          <a:noFill/>
        </p:spPr>
        <p:txBody>
          <a:bodyPr wrap="square" rtlCol="0">
            <a:spAutoFit/>
          </a:bodyPr>
          <a:lstStyle/>
          <a:p>
            <a:r>
              <a:rPr lang="hr-HR" sz="2400" dirty="0">
                <a:latin typeface="Times New Roman" pitchFamily="18" charset="0"/>
              </a:rPr>
              <a:t>2. Idejno rješenje</a:t>
            </a:r>
          </a:p>
          <a:p>
            <a:r>
              <a:rPr lang="hr-HR" sz="2400" dirty="0">
                <a:latin typeface="Times New Roman" pitchFamily="18" charset="0"/>
              </a:rPr>
              <a:t> </a:t>
            </a:r>
          </a:p>
          <a:p>
            <a:r>
              <a:rPr lang="hr-HR" sz="2400" dirty="0">
                <a:latin typeface="Times New Roman" pitchFamily="18" charset="0"/>
              </a:rPr>
              <a:t>Određuje osnovne parametre željenog rješenja.</a:t>
            </a:r>
          </a:p>
          <a:p>
            <a:r>
              <a:rPr lang="hr-HR" sz="2400" dirty="0">
                <a:latin typeface="Times New Roman" pitchFamily="18" charset="0"/>
              </a:rPr>
              <a:t>Određivanje osnovnih parametara željenog rješenja, </a:t>
            </a:r>
            <a:r>
              <a:rPr lang="hr-HR" sz="2400" dirty="0">
                <a:solidFill>
                  <a:srgbClr val="00B050"/>
                </a:solidFill>
                <a:latin typeface="Times New Roman" pitchFamily="18" charset="0"/>
              </a:rPr>
              <a:t>grubo se odabire</a:t>
            </a:r>
            <a:r>
              <a:rPr lang="hr-HR" sz="2400" dirty="0">
                <a:latin typeface="Times New Roman" pitchFamily="18" charset="0"/>
              </a:rPr>
              <a:t> oprema i radi troškovnik, kod izrade troškovnika traže se informativne ponude ili se procjenjuje realizacija određenog rješenja.</a:t>
            </a:r>
          </a:p>
          <a:p>
            <a:r>
              <a:rPr lang="hr-HR" sz="2400" dirty="0">
                <a:latin typeface="Times New Roman" pitchFamily="18" charset="0"/>
              </a:rPr>
              <a:t> </a:t>
            </a:r>
          </a:p>
          <a:p>
            <a:r>
              <a:rPr lang="hr-HR" sz="2400" dirty="0">
                <a:latin typeface="Times New Roman" pitchFamily="18" charset="0"/>
              </a:rPr>
              <a:t>Redovito se radi više varijanti koje se uspoređuju po kvaliteti i troškovima za svaku varijantu treba biti jasno tehničko rješenje i njegovi učinci. Na temelju idejnih rješenja traži se optimalno tehničko i ekonomsko rješenje. Idejna rješenja su osnova za daljnje analize i odluku o izboru optimalne varijante.</a:t>
            </a:r>
          </a:p>
        </p:txBody>
      </p:sp>
    </p:spTree>
    <p:extLst>
      <p:ext uri="{BB962C8B-B14F-4D97-AF65-F5344CB8AC3E}">
        <p14:creationId xmlns:p14="http://schemas.microsoft.com/office/powerpoint/2010/main" val="33723260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Idejni projekt</a:t>
            </a:r>
          </a:p>
        </p:txBody>
      </p:sp>
      <p:sp>
        <p:nvSpPr>
          <p:cNvPr id="6" name="TextBox 5"/>
          <p:cNvSpPr txBox="1"/>
          <p:nvPr/>
        </p:nvSpPr>
        <p:spPr>
          <a:xfrm>
            <a:off x="395536" y="1916832"/>
            <a:ext cx="8424936" cy="3416320"/>
          </a:xfrm>
          <a:prstGeom prst="rect">
            <a:avLst/>
          </a:prstGeom>
          <a:noFill/>
        </p:spPr>
        <p:txBody>
          <a:bodyPr wrap="square" rtlCol="0">
            <a:spAutoFit/>
          </a:bodyPr>
          <a:lstStyle/>
          <a:p>
            <a:r>
              <a:rPr lang="hr-HR" sz="2400" dirty="0">
                <a:latin typeface="Times New Roman" pitchFamily="18" charset="0"/>
              </a:rPr>
              <a:t>3. Idejni projekt [3]</a:t>
            </a:r>
          </a:p>
          <a:p>
            <a:r>
              <a:rPr lang="hr-HR" sz="2400" dirty="0">
                <a:latin typeface="Times New Roman" pitchFamily="18" charset="0"/>
              </a:rPr>
              <a:t> </a:t>
            </a:r>
          </a:p>
          <a:p>
            <a:r>
              <a:rPr lang="hr-HR" sz="2400" dirty="0">
                <a:latin typeface="Times New Roman" pitchFamily="18" charset="0"/>
              </a:rPr>
              <a:t>Idejni projekt je skup međusobno usklađenih nacrta i dokumenata kojima se daju osnovna oblikovno funkcionalna i tehnička rješenja građevine i smještaj u prostoru. </a:t>
            </a:r>
          </a:p>
          <a:p>
            <a:r>
              <a:rPr lang="hr-HR" sz="2400" dirty="0">
                <a:latin typeface="Times New Roman" pitchFamily="18" charset="0"/>
              </a:rPr>
              <a:t> </a:t>
            </a:r>
          </a:p>
          <a:p>
            <a:r>
              <a:rPr lang="hr-HR" sz="2400" dirty="0">
                <a:latin typeface="Times New Roman" pitchFamily="18" charset="0"/>
              </a:rPr>
              <a:t>Određuje osnovne parametre željenog rješenja, daje više mogućih varijanti te grubi odabir opreme i uređaja, kao i troškovnik za svaku varijantu.</a:t>
            </a:r>
          </a:p>
        </p:txBody>
      </p:sp>
    </p:spTree>
    <p:extLst>
      <p:ext uri="{BB962C8B-B14F-4D97-AF65-F5344CB8AC3E}">
        <p14:creationId xmlns:p14="http://schemas.microsoft.com/office/powerpoint/2010/main" val="2340063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cs typeface="Times New Roman" pitchFamily="18" charset="0"/>
              </a:rPr>
              <a:t>Idejni projekt</a:t>
            </a:r>
            <a:endParaRPr lang="hr-HR" b="1" dirty="0">
              <a:solidFill>
                <a:schemeClr val="tx1"/>
              </a:solidFill>
              <a:latin typeface="Times New Roman" pitchFamily="18" charset="0"/>
              <a:cs typeface="Times New Roman" pitchFamily="18" charset="0"/>
            </a:endParaRPr>
          </a:p>
        </p:txBody>
      </p:sp>
      <p:sp>
        <p:nvSpPr>
          <p:cNvPr id="6" name="TextBox 5"/>
          <p:cNvSpPr txBox="1"/>
          <p:nvPr/>
        </p:nvSpPr>
        <p:spPr>
          <a:xfrm>
            <a:off x="395536" y="1916832"/>
            <a:ext cx="8424936" cy="4154984"/>
          </a:xfrm>
          <a:prstGeom prst="rect">
            <a:avLst/>
          </a:prstGeom>
          <a:noFill/>
        </p:spPr>
        <p:txBody>
          <a:bodyPr wrap="square" rtlCol="0">
            <a:spAutoFit/>
          </a:bodyPr>
          <a:lstStyle/>
          <a:p>
            <a:r>
              <a:rPr lang="hr-HR" sz="2400" dirty="0">
                <a:latin typeface="Times New Roman" pitchFamily="18" charset="0"/>
              </a:rPr>
              <a:t>Idejni projekt sadrži:</a:t>
            </a:r>
          </a:p>
          <a:p>
            <a:pPr marL="342900" lvl="0" indent="-342900">
              <a:buFont typeface="Arial" pitchFamily="34" charset="0"/>
              <a:buChar char="•"/>
            </a:pPr>
            <a:r>
              <a:rPr lang="hr-HR" sz="2400" dirty="0">
                <a:latin typeface="Times New Roman" pitchFamily="18" charset="0"/>
              </a:rPr>
              <a:t>tehnički opis</a:t>
            </a:r>
          </a:p>
          <a:p>
            <a:pPr marL="342900" lvl="0" indent="-342900">
              <a:buFont typeface="Arial" pitchFamily="34" charset="0"/>
              <a:buChar char="•"/>
            </a:pPr>
            <a:r>
              <a:rPr lang="hr-HR" sz="2400" dirty="0">
                <a:latin typeface="Times New Roman" pitchFamily="18" charset="0"/>
              </a:rPr>
              <a:t>nacrte</a:t>
            </a:r>
          </a:p>
          <a:p>
            <a:pPr marL="342900" lvl="0" indent="-342900">
              <a:buFont typeface="Arial" pitchFamily="34" charset="0"/>
              <a:buChar char="•"/>
            </a:pPr>
            <a:r>
              <a:rPr lang="hr-HR" sz="2400" dirty="0">
                <a:latin typeface="Times New Roman" pitchFamily="18" charset="0"/>
              </a:rPr>
              <a:t>izvadak iz katastarskog plana</a:t>
            </a:r>
          </a:p>
          <a:p>
            <a:pPr marL="342900" lvl="0" indent="-342900">
              <a:buFont typeface="Arial" pitchFamily="34" charset="0"/>
              <a:buChar char="•"/>
            </a:pPr>
            <a:r>
              <a:rPr lang="hr-HR" sz="2400" dirty="0">
                <a:latin typeface="Times New Roman" pitchFamily="18" charset="0"/>
              </a:rPr>
              <a:t>rezultate istražnih radova</a:t>
            </a:r>
          </a:p>
          <a:p>
            <a:pPr marL="342900" lvl="0" indent="-342900">
              <a:buFont typeface="Arial" pitchFamily="34" charset="0"/>
              <a:buChar char="•"/>
            </a:pPr>
            <a:r>
              <a:rPr lang="hr-HR" sz="2400" dirty="0">
                <a:latin typeface="Times New Roman" pitchFamily="18" charset="0"/>
              </a:rPr>
              <a:t>pokazatelje ispravnosti tehničkog rješenja</a:t>
            </a:r>
          </a:p>
          <a:p>
            <a:r>
              <a:rPr lang="hr-HR" sz="2400" dirty="0">
                <a:latin typeface="Times New Roman" pitchFamily="18" charset="0"/>
              </a:rPr>
              <a:t> </a:t>
            </a:r>
          </a:p>
          <a:p>
            <a:r>
              <a:rPr lang="hr-HR" sz="2400" dirty="0">
                <a:latin typeface="Times New Roman" pitchFamily="18" charset="0"/>
              </a:rPr>
              <a:t>Odabrano idejno rješenje se detaljnije razrađuje u idejnom projektu sa svrhom </a:t>
            </a:r>
          </a:p>
          <a:p>
            <a:r>
              <a:rPr lang="hr-HR" sz="2400" dirty="0">
                <a:latin typeface="Times New Roman" pitchFamily="18" charset="0"/>
              </a:rPr>
              <a:t>- izrade investicijskog elaborata </a:t>
            </a:r>
          </a:p>
          <a:p>
            <a:r>
              <a:rPr lang="hr-HR" sz="2400" dirty="0">
                <a:latin typeface="Times New Roman" pitchFamily="18" charset="0"/>
              </a:rPr>
              <a:t>- podloge za glavni projekt </a:t>
            </a:r>
          </a:p>
        </p:txBody>
      </p:sp>
    </p:spTree>
    <p:extLst>
      <p:ext uri="{BB962C8B-B14F-4D97-AF65-F5344CB8AC3E}">
        <p14:creationId xmlns:p14="http://schemas.microsoft.com/office/powerpoint/2010/main" val="1649128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cs typeface="Times New Roman" pitchFamily="18" charset="0"/>
              </a:rPr>
              <a:t>Idejni projekt</a:t>
            </a:r>
            <a:endParaRPr lang="hr-HR" b="1" dirty="0">
              <a:solidFill>
                <a:schemeClr val="tx1"/>
              </a:solidFill>
              <a:latin typeface="Times New Roman" pitchFamily="18" charset="0"/>
              <a:cs typeface="Times New Roman" pitchFamily="18" charset="0"/>
            </a:endParaRPr>
          </a:p>
        </p:txBody>
      </p:sp>
      <p:sp>
        <p:nvSpPr>
          <p:cNvPr id="6" name="TextBox 5"/>
          <p:cNvSpPr txBox="1"/>
          <p:nvPr/>
        </p:nvSpPr>
        <p:spPr>
          <a:xfrm>
            <a:off x="395536" y="1916832"/>
            <a:ext cx="8424936" cy="4524315"/>
          </a:xfrm>
          <a:prstGeom prst="rect">
            <a:avLst/>
          </a:prstGeom>
          <a:noFill/>
        </p:spPr>
        <p:txBody>
          <a:bodyPr wrap="square" rtlCol="0">
            <a:spAutoFit/>
          </a:bodyPr>
          <a:lstStyle/>
          <a:p>
            <a:r>
              <a:rPr lang="hr-HR" sz="2400" dirty="0">
                <a:latin typeface="Times New Roman" pitchFamily="18" charset="0"/>
              </a:rPr>
              <a:t>Idejni projekt uključuje: </a:t>
            </a:r>
          </a:p>
          <a:p>
            <a:r>
              <a:rPr lang="hr-HR" sz="2400" dirty="0">
                <a:latin typeface="Times New Roman" pitchFamily="18" charset="0"/>
              </a:rPr>
              <a:t>A) elektroenergetske tokove </a:t>
            </a:r>
          </a:p>
          <a:p>
            <a:r>
              <a:rPr lang="hr-HR" sz="2400" dirty="0">
                <a:latin typeface="Times New Roman" pitchFamily="18" charset="0"/>
              </a:rPr>
              <a:t>B) informacijske tokove </a:t>
            </a:r>
          </a:p>
          <a:p>
            <a:r>
              <a:rPr lang="hr-HR" sz="2400" dirty="0">
                <a:latin typeface="Times New Roman" pitchFamily="18" charset="0"/>
              </a:rPr>
              <a:t> </a:t>
            </a:r>
          </a:p>
          <a:p>
            <a:r>
              <a:rPr lang="hr-HR" sz="2400" dirty="0">
                <a:latin typeface="Times New Roman" pitchFamily="18" charset="0"/>
              </a:rPr>
              <a:t>A) elektroenergetski tokovi </a:t>
            </a:r>
          </a:p>
          <a:p>
            <a:pPr marL="342900" lvl="0" indent="-342900">
              <a:buFont typeface="Arial" pitchFamily="34" charset="0"/>
              <a:buChar char="•"/>
            </a:pPr>
            <a:r>
              <a:rPr lang="hr-HR" sz="2400" dirty="0">
                <a:latin typeface="Times New Roman" pitchFamily="18" charset="0"/>
              </a:rPr>
              <a:t>energetska bilanca, definiranje i kategorizacija potrošača, </a:t>
            </a:r>
          </a:p>
          <a:p>
            <a:pPr marL="342900" lvl="0" indent="-342900">
              <a:buFont typeface="Arial" pitchFamily="34" charset="0"/>
              <a:buChar char="•"/>
            </a:pPr>
            <a:r>
              <a:rPr lang="hr-HR" sz="2400" dirty="0">
                <a:latin typeface="Times New Roman" pitchFamily="18" charset="0"/>
              </a:rPr>
              <a:t>izvori i načini napajanja (sigurnost dobave energije) </a:t>
            </a:r>
          </a:p>
          <a:p>
            <a:pPr marL="342900" lvl="0" indent="-342900">
              <a:buFont typeface="Arial" pitchFamily="34" charset="0"/>
              <a:buChar char="•"/>
            </a:pPr>
            <a:r>
              <a:rPr lang="hr-HR" sz="2400" dirty="0">
                <a:latin typeface="Times New Roman" pitchFamily="18" charset="0"/>
              </a:rPr>
              <a:t>makro i mikro lokacije </a:t>
            </a:r>
          </a:p>
          <a:p>
            <a:pPr marL="342900" lvl="0" indent="-342900">
              <a:buFont typeface="Arial" pitchFamily="34" charset="0"/>
              <a:buChar char="•"/>
            </a:pPr>
            <a:r>
              <a:rPr lang="hr-HR" sz="2400" dirty="0">
                <a:latin typeface="Times New Roman" pitchFamily="18" charset="0"/>
              </a:rPr>
              <a:t>približni proračun instalacija </a:t>
            </a:r>
          </a:p>
          <a:p>
            <a:pPr marL="342900" lvl="0" indent="-342900">
              <a:buFont typeface="Arial" pitchFamily="34" charset="0"/>
              <a:buChar char="•"/>
            </a:pPr>
            <a:r>
              <a:rPr lang="hr-HR" sz="2400" dirty="0">
                <a:latin typeface="Times New Roman" pitchFamily="18" charset="0"/>
              </a:rPr>
              <a:t>približni broj razvoda, polja i sklopova (funkcionalna shema) </a:t>
            </a:r>
          </a:p>
          <a:p>
            <a:pPr marL="342900" lvl="0" indent="-342900">
              <a:buFont typeface="Arial" pitchFamily="34" charset="0"/>
              <a:buChar char="•"/>
            </a:pPr>
            <a:r>
              <a:rPr lang="hr-HR" sz="2400" dirty="0">
                <a:latin typeface="Times New Roman" pitchFamily="18" charset="0"/>
              </a:rPr>
              <a:t>potrošnja električne energije </a:t>
            </a:r>
          </a:p>
          <a:p>
            <a:pPr marL="342900" lvl="0" indent="-342900">
              <a:buFont typeface="Arial" pitchFamily="34" charset="0"/>
              <a:buChar char="•"/>
            </a:pPr>
            <a:r>
              <a:rPr lang="hr-HR" sz="2400" dirty="0">
                <a:latin typeface="Times New Roman" pitchFamily="18" charset="0"/>
              </a:rPr>
              <a:t>osnovne dimenzije </a:t>
            </a:r>
          </a:p>
        </p:txBody>
      </p:sp>
    </p:spTree>
    <p:extLst>
      <p:ext uri="{BB962C8B-B14F-4D97-AF65-F5344CB8AC3E}">
        <p14:creationId xmlns:p14="http://schemas.microsoft.com/office/powerpoint/2010/main" val="361477034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cs typeface="Times New Roman" pitchFamily="18" charset="0"/>
              </a:rPr>
              <a:t>Idejni projekt</a:t>
            </a:r>
            <a:endParaRPr lang="hr-HR" b="1" dirty="0">
              <a:solidFill>
                <a:schemeClr val="tx1"/>
              </a:solidFill>
              <a:latin typeface="Times New Roman" pitchFamily="18" charset="0"/>
              <a:cs typeface="Times New Roman" pitchFamily="18" charset="0"/>
            </a:endParaRPr>
          </a:p>
        </p:txBody>
      </p:sp>
      <p:sp>
        <p:nvSpPr>
          <p:cNvPr id="6" name="TextBox 5"/>
          <p:cNvSpPr txBox="1"/>
          <p:nvPr/>
        </p:nvSpPr>
        <p:spPr>
          <a:xfrm>
            <a:off x="395536" y="1916832"/>
            <a:ext cx="8424936" cy="3416320"/>
          </a:xfrm>
          <a:prstGeom prst="rect">
            <a:avLst/>
          </a:prstGeom>
          <a:noFill/>
        </p:spPr>
        <p:txBody>
          <a:bodyPr wrap="square" rtlCol="0">
            <a:spAutoFit/>
          </a:bodyPr>
          <a:lstStyle/>
          <a:p>
            <a:r>
              <a:rPr lang="hr-HR" sz="2400" dirty="0">
                <a:latin typeface="Times New Roman" pitchFamily="18" charset="0"/>
              </a:rPr>
              <a:t>B) informacijski tokovi </a:t>
            </a:r>
          </a:p>
          <a:p>
            <a:pPr marL="342900" lvl="0" indent="-342900">
              <a:buFont typeface="Arial" pitchFamily="34" charset="0"/>
              <a:buChar char="•"/>
            </a:pPr>
            <a:r>
              <a:rPr lang="hr-HR" sz="2400" dirty="0">
                <a:latin typeface="Times New Roman" pitchFamily="18" charset="0"/>
              </a:rPr>
              <a:t>definiranje načina i razine upravljanja </a:t>
            </a:r>
          </a:p>
          <a:p>
            <a:pPr marL="342900" lvl="0" indent="-342900">
              <a:buFont typeface="Arial" pitchFamily="34" charset="0"/>
              <a:buChar char="•"/>
            </a:pPr>
            <a:r>
              <a:rPr lang="hr-HR" sz="2400" dirty="0">
                <a:latin typeface="Times New Roman" pitchFamily="18" charset="0"/>
              </a:rPr>
              <a:t>definiranje organizacijske strukture upravljačkog sustava prema tehnološkim tokovima </a:t>
            </a:r>
          </a:p>
          <a:p>
            <a:pPr marL="342900" lvl="0" indent="-342900">
              <a:buFont typeface="Arial" pitchFamily="34" charset="0"/>
              <a:buChar char="•"/>
            </a:pPr>
            <a:r>
              <a:rPr lang="hr-HR" sz="2400" dirty="0">
                <a:latin typeface="Times New Roman" pitchFamily="18" charset="0"/>
              </a:rPr>
              <a:t>definiranje broja signala (digitalnih, analognih, mjernih i regulacijskih) i njihovu povezanost </a:t>
            </a:r>
          </a:p>
          <a:p>
            <a:pPr marL="342900" lvl="0" indent="-342900">
              <a:buFont typeface="Arial" pitchFamily="34" charset="0"/>
              <a:buChar char="•"/>
            </a:pPr>
            <a:r>
              <a:rPr lang="hr-HR" sz="2400" dirty="0">
                <a:latin typeface="Times New Roman" pitchFamily="18" charset="0"/>
              </a:rPr>
              <a:t>popis signala i komunikacijske mreže </a:t>
            </a:r>
          </a:p>
          <a:p>
            <a:pPr marL="342900" lvl="0" indent="-342900">
              <a:buFont typeface="Arial" pitchFamily="34" charset="0"/>
              <a:buChar char="•"/>
            </a:pPr>
            <a:r>
              <a:rPr lang="hr-HR" sz="2400" dirty="0">
                <a:latin typeface="Times New Roman" pitchFamily="18" charset="0"/>
              </a:rPr>
              <a:t>definiranje opreme sa zahtjevima na kvalitetu i razinu automatizacije (broj upravljačkih jedinica po složenosti) </a:t>
            </a:r>
          </a:p>
        </p:txBody>
      </p:sp>
    </p:spTree>
    <p:extLst>
      <p:ext uri="{BB962C8B-B14F-4D97-AF65-F5344CB8AC3E}">
        <p14:creationId xmlns:p14="http://schemas.microsoft.com/office/powerpoint/2010/main" val="5744678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cs typeface="Times New Roman" pitchFamily="18" charset="0"/>
              </a:rPr>
              <a:t>Investicijski elaborat</a:t>
            </a:r>
            <a:endParaRPr lang="hr-HR" b="1" dirty="0">
              <a:solidFill>
                <a:schemeClr val="tx1"/>
              </a:solidFill>
              <a:latin typeface="Times New Roman" pitchFamily="18" charset="0"/>
              <a:cs typeface="Times New Roman" pitchFamily="18" charset="0"/>
            </a:endParaRPr>
          </a:p>
        </p:txBody>
      </p:sp>
      <p:sp>
        <p:nvSpPr>
          <p:cNvPr id="6" name="TextBox 5"/>
          <p:cNvSpPr txBox="1"/>
          <p:nvPr/>
        </p:nvSpPr>
        <p:spPr>
          <a:xfrm>
            <a:off x="395536" y="1916832"/>
            <a:ext cx="8424936" cy="4893647"/>
          </a:xfrm>
          <a:prstGeom prst="rect">
            <a:avLst/>
          </a:prstGeom>
          <a:noFill/>
        </p:spPr>
        <p:txBody>
          <a:bodyPr wrap="square" rtlCol="0">
            <a:spAutoFit/>
          </a:bodyPr>
          <a:lstStyle/>
          <a:p>
            <a:r>
              <a:rPr lang="hr-HR" sz="2400" dirty="0">
                <a:latin typeface="Times New Roman" pitchFamily="18" charset="0"/>
              </a:rPr>
              <a:t>4. Investicijski elaborat</a:t>
            </a:r>
          </a:p>
          <a:p>
            <a:r>
              <a:rPr lang="hr-HR" sz="2400" dirty="0">
                <a:latin typeface="Times New Roman" pitchFamily="18" charset="0"/>
              </a:rPr>
              <a:t> </a:t>
            </a:r>
          </a:p>
          <a:p>
            <a:r>
              <a:rPr lang="hr-HR" sz="2400" dirty="0">
                <a:latin typeface="Times New Roman" pitchFamily="18" charset="0"/>
              </a:rPr>
              <a:t>Sadrži sve što i idejni projekt, a dodaje se još i </a:t>
            </a:r>
            <a:r>
              <a:rPr lang="hr-HR" sz="2400" dirty="0">
                <a:solidFill>
                  <a:srgbClr val="0070C0"/>
                </a:solidFill>
                <a:latin typeface="Times New Roman" pitchFamily="18" charset="0"/>
              </a:rPr>
              <a:t>ekonomska analiza </a:t>
            </a:r>
            <a:r>
              <a:rPr lang="hr-HR" sz="2400" dirty="0">
                <a:latin typeface="Times New Roman" pitchFamily="18" charset="0"/>
              </a:rPr>
              <a:t>(rentabilnost, odnosni na tržištu, opravdanost investicije). Služi za obavezno dokazivanje potrebnih sredstava za investiciju.</a:t>
            </a:r>
          </a:p>
          <a:p>
            <a:r>
              <a:rPr lang="hr-HR" sz="2400" dirty="0">
                <a:latin typeface="Times New Roman" pitchFamily="18" charset="0"/>
              </a:rPr>
              <a:t> </a:t>
            </a:r>
          </a:p>
          <a:p>
            <a:r>
              <a:rPr lang="hr-HR" sz="2400" dirty="0">
                <a:latin typeface="Times New Roman" pitchFamily="18" charset="0"/>
              </a:rPr>
              <a:t>Ponuda</a:t>
            </a:r>
          </a:p>
          <a:p>
            <a:r>
              <a:rPr lang="hr-HR" sz="2400" dirty="0">
                <a:latin typeface="Times New Roman" pitchFamily="18" charset="0"/>
              </a:rPr>
              <a:t>Na temelju obrade tendera projektant vrši specifikaciju opreme, te izrađuje slijedeće dijelove ponude:</a:t>
            </a:r>
          </a:p>
          <a:p>
            <a:pPr marL="342900" lvl="0" indent="-342900">
              <a:buFont typeface="Arial" pitchFamily="34" charset="0"/>
              <a:buChar char="•"/>
            </a:pPr>
            <a:r>
              <a:rPr lang="hr-HR" sz="2400" dirty="0">
                <a:latin typeface="Times New Roman" pitchFamily="18" charset="0"/>
              </a:rPr>
              <a:t>Tehnički opis</a:t>
            </a:r>
          </a:p>
          <a:p>
            <a:pPr marL="342900" lvl="0" indent="-342900">
              <a:buFont typeface="Arial" pitchFamily="34" charset="0"/>
              <a:buChar char="•"/>
            </a:pPr>
            <a:r>
              <a:rPr lang="hr-HR" sz="2400" dirty="0">
                <a:latin typeface="Times New Roman" pitchFamily="18" charset="0"/>
              </a:rPr>
              <a:t>Tehničke karakteristike opreme</a:t>
            </a:r>
          </a:p>
          <a:p>
            <a:pPr marL="342900" lvl="0" indent="-342900">
              <a:buFont typeface="Arial" pitchFamily="34" charset="0"/>
              <a:buChar char="•"/>
            </a:pPr>
            <a:r>
              <a:rPr lang="hr-HR" sz="2400" dirty="0">
                <a:latin typeface="Times New Roman" pitchFamily="18" charset="0"/>
              </a:rPr>
              <a:t>Specifikaciju radova</a:t>
            </a:r>
          </a:p>
          <a:p>
            <a:pPr marL="342900" lvl="0" indent="-342900">
              <a:buFont typeface="Arial" pitchFamily="34" charset="0"/>
              <a:buChar char="•"/>
            </a:pPr>
            <a:r>
              <a:rPr lang="hr-HR" sz="2400" dirty="0">
                <a:latin typeface="Times New Roman" pitchFamily="18" charset="0"/>
              </a:rPr>
              <a:t>Nacrti</a:t>
            </a:r>
          </a:p>
        </p:txBody>
      </p:sp>
    </p:spTree>
    <p:extLst>
      <p:ext uri="{BB962C8B-B14F-4D97-AF65-F5344CB8AC3E}">
        <p14:creationId xmlns:p14="http://schemas.microsoft.com/office/powerpoint/2010/main" val="37419451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5536" y="1916832"/>
            <a:ext cx="8424936" cy="4893647"/>
          </a:xfrm>
          <a:prstGeom prst="rect">
            <a:avLst/>
          </a:prstGeom>
          <a:noFill/>
        </p:spPr>
        <p:txBody>
          <a:bodyPr wrap="square" rtlCol="0">
            <a:spAutoFit/>
          </a:bodyPr>
          <a:lstStyle/>
          <a:p>
            <a:r>
              <a:rPr lang="hr-HR" sz="2400" dirty="0">
                <a:latin typeface="Times New Roman" pitchFamily="18" charset="0"/>
                <a:cs typeface="Times New Roman" pitchFamily="18" charset="0"/>
              </a:rPr>
              <a:t>Glavni projekt – projekt u kojem se detaljno razrađuje tehničko rješenje objekta u kojem se izvode radovi te se ispunjavaju prethodno postavljani zahtjevi i uvjeti. </a:t>
            </a:r>
          </a:p>
          <a:p>
            <a:endParaRPr lang="hr-HR" sz="2400" dirty="0">
              <a:latin typeface="Times New Roman" pitchFamily="18" charset="0"/>
              <a:cs typeface="Times New Roman" pitchFamily="18" charset="0"/>
            </a:endParaRPr>
          </a:p>
          <a:p>
            <a:r>
              <a:rPr lang="hr-HR" sz="2400" dirty="0">
                <a:latin typeface="Times New Roman" pitchFamily="18" charset="0"/>
                <a:cs typeface="Times New Roman" pitchFamily="18" charset="0"/>
              </a:rPr>
              <a:t>Ovisno o kakvoj se vrsti projekta radi, pri izradi projekta se moraju u obzir uzeti potrebni zakoni, norme i propisi. Četiri su osnovna dijela koja sadrži glavni projekt, a to su [1]:</a:t>
            </a:r>
          </a:p>
          <a:p>
            <a:endParaRPr lang="hr-HR" sz="2400" dirty="0">
              <a:latin typeface="Times New Roman" pitchFamily="18" charset="0"/>
              <a:cs typeface="Times New Roman" pitchFamily="18" charset="0"/>
            </a:endParaRPr>
          </a:p>
          <a:p>
            <a:pPr marL="541338"/>
            <a:r>
              <a:rPr lang="hr-HR" sz="2400" dirty="0">
                <a:latin typeface="Times New Roman" pitchFamily="18" charset="0"/>
                <a:cs typeface="Times New Roman" pitchFamily="18" charset="0"/>
              </a:rPr>
              <a:t>•	arhitektonski projekt</a:t>
            </a:r>
          </a:p>
          <a:p>
            <a:pPr marL="541338"/>
            <a:r>
              <a:rPr lang="hr-HR" sz="2400" dirty="0">
                <a:latin typeface="Times New Roman" pitchFamily="18" charset="0"/>
                <a:cs typeface="Times New Roman" pitchFamily="18" charset="0"/>
              </a:rPr>
              <a:t>•	građevinski projekt</a:t>
            </a:r>
          </a:p>
          <a:p>
            <a:pPr marL="541338"/>
            <a:r>
              <a:rPr lang="hr-HR" sz="2400" dirty="0">
                <a:latin typeface="Times New Roman" pitchFamily="18" charset="0"/>
                <a:cs typeface="Times New Roman" pitchFamily="18" charset="0"/>
              </a:rPr>
              <a:t>•	elektrotehnički projekt</a:t>
            </a:r>
          </a:p>
          <a:p>
            <a:pPr marL="541338"/>
            <a:r>
              <a:rPr lang="hr-HR" sz="2400" dirty="0">
                <a:latin typeface="Times New Roman" pitchFamily="18" charset="0"/>
                <a:cs typeface="Times New Roman" pitchFamily="18" charset="0"/>
              </a:rPr>
              <a:t>•	strojarski projekt.</a:t>
            </a:r>
          </a:p>
          <a:p>
            <a:pPr marL="541338"/>
            <a:endParaRPr lang="hr-HR" sz="2400" dirty="0">
              <a:latin typeface="Times New Roman" pitchFamily="18" charset="0"/>
              <a:cs typeface="Times New Roman" pitchFamily="18" charset="0"/>
            </a:endParaRPr>
          </a:p>
        </p:txBody>
      </p:sp>
      <p:sp>
        <p:nvSpPr>
          <p:cNvPr id="6" name="Title 1"/>
          <p:cNvSpPr>
            <a:spLocks noGrp="1"/>
          </p:cNvSpPr>
          <p:nvPr>
            <p:ph type="title"/>
          </p:nvPr>
        </p:nvSpPr>
        <p:spPr>
          <a:xfrm>
            <a:off x="609600" y="228600"/>
            <a:ext cx="8153400" cy="990600"/>
          </a:xfrm>
        </p:spPr>
        <p:txBody>
          <a:bodyPr/>
          <a:lstStyle/>
          <a:p>
            <a:pPr algn="ctr"/>
            <a:r>
              <a:rPr lang="hr-HR" b="1" dirty="0">
                <a:solidFill>
                  <a:schemeClr val="tx1"/>
                </a:solidFill>
                <a:latin typeface="Times New Roman" pitchFamily="18" charset="0"/>
                <a:cs typeface="Times New Roman" pitchFamily="18" charset="0"/>
              </a:rPr>
              <a:t>Što je projektiranje?</a:t>
            </a:r>
          </a:p>
        </p:txBody>
      </p:sp>
    </p:spTree>
    <p:extLst>
      <p:ext uri="{BB962C8B-B14F-4D97-AF65-F5344CB8AC3E}">
        <p14:creationId xmlns:p14="http://schemas.microsoft.com/office/powerpoint/2010/main" val="162030632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cs typeface="Times New Roman" pitchFamily="18" charset="0"/>
              </a:rPr>
              <a:t>Investicijski elaborat</a:t>
            </a:r>
            <a:endParaRPr lang="hr-HR" b="1" dirty="0">
              <a:solidFill>
                <a:schemeClr val="tx1"/>
              </a:solidFill>
              <a:latin typeface="Times New Roman" pitchFamily="18" charset="0"/>
              <a:cs typeface="Times New Roman" pitchFamily="18" charset="0"/>
            </a:endParaRPr>
          </a:p>
        </p:txBody>
      </p:sp>
      <p:sp>
        <p:nvSpPr>
          <p:cNvPr id="6" name="TextBox 5"/>
          <p:cNvSpPr txBox="1"/>
          <p:nvPr/>
        </p:nvSpPr>
        <p:spPr>
          <a:xfrm>
            <a:off x="395536" y="1916832"/>
            <a:ext cx="8424936" cy="2677656"/>
          </a:xfrm>
          <a:prstGeom prst="rect">
            <a:avLst/>
          </a:prstGeom>
          <a:noFill/>
        </p:spPr>
        <p:txBody>
          <a:bodyPr wrap="square" rtlCol="0">
            <a:spAutoFit/>
          </a:bodyPr>
          <a:lstStyle/>
          <a:p>
            <a:r>
              <a:rPr lang="hr-HR" sz="2400" dirty="0">
                <a:latin typeface="Times New Roman" pitchFamily="18" charset="0"/>
              </a:rPr>
              <a:t>Prošireni idejni projekt s ekonomskom analizom, koji uključuje:</a:t>
            </a:r>
          </a:p>
          <a:p>
            <a:r>
              <a:rPr lang="hr-HR" sz="2400" dirty="0">
                <a:latin typeface="Times New Roman" pitchFamily="18" charset="0"/>
              </a:rPr>
              <a:t> </a:t>
            </a:r>
          </a:p>
          <a:p>
            <a:pPr marL="342900" lvl="0" indent="-342900">
              <a:buFont typeface="Arial" pitchFamily="34" charset="0"/>
              <a:buChar char="•"/>
            </a:pPr>
            <a:r>
              <a:rPr lang="hr-HR" sz="2400" dirty="0">
                <a:latin typeface="Times New Roman" pitchFamily="18" charset="0"/>
              </a:rPr>
              <a:t>rentabilnost </a:t>
            </a:r>
          </a:p>
          <a:p>
            <a:pPr marL="342900" lvl="0" indent="-342900">
              <a:buFont typeface="Arial" pitchFamily="34" charset="0"/>
              <a:buChar char="•"/>
            </a:pPr>
            <a:r>
              <a:rPr lang="hr-HR" sz="2400" dirty="0">
                <a:latin typeface="Times New Roman" pitchFamily="18" charset="0"/>
              </a:rPr>
              <a:t>odnose na tržištu </a:t>
            </a:r>
          </a:p>
          <a:p>
            <a:pPr marL="342900" lvl="0" indent="-342900">
              <a:buFont typeface="Arial" pitchFamily="34" charset="0"/>
              <a:buChar char="•"/>
            </a:pPr>
            <a:r>
              <a:rPr lang="hr-HR" sz="2400" dirty="0">
                <a:latin typeface="Times New Roman" pitchFamily="18" charset="0"/>
              </a:rPr>
              <a:t>opravdanosti povećanja kapaciteta (zamjena ili modernizacija opreme) </a:t>
            </a:r>
          </a:p>
          <a:p>
            <a:pPr marL="342900" lvl="0" indent="-342900">
              <a:buFont typeface="Arial" pitchFamily="34" charset="0"/>
              <a:buChar char="•"/>
            </a:pPr>
            <a:r>
              <a:rPr lang="hr-HR" sz="2400" dirty="0">
                <a:latin typeface="Times New Roman" pitchFamily="18" charset="0"/>
              </a:rPr>
              <a:t>način financiranja</a:t>
            </a:r>
          </a:p>
        </p:txBody>
      </p:sp>
    </p:spTree>
    <p:extLst>
      <p:ext uri="{BB962C8B-B14F-4D97-AF65-F5344CB8AC3E}">
        <p14:creationId xmlns:p14="http://schemas.microsoft.com/office/powerpoint/2010/main" val="29577780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Glavni projekt</a:t>
            </a:r>
          </a:p>
        </p:txBody>
      </p:sp>
      <p:sp>
        <p:nvSpPr>
          <p:cNvPr id="6" name="TextBox 5"/>
          <p:cNvSpPr txBox="1"/>
          <p:nvPr/>
        </p:nvSpPr>
        <p:spPr>
          <a:xfrm>
            <a:off x="395536" y="1916832"/>
            <a:ext cx="8424936" cy="1938992"/>
          </a:xfrm>
          <a:prstGeom prst="rect">
            <a:avLst/>
          </a:prstGeom>
          <a:noFill/>
        </p:spPr>
        <p:txBody>
          <a:bodyPr wrap="square" rtlCol="0">
            <a:spAutoFit/>
          </a:bodyPr>
          <a:lstStyle/>
          <a:p>
            <a:r>
              <a:rPr lang="hr-HR" sz="2400" dirty="0">
                <a:latin typeface="Times New Roman" pitchFamily="18" charset="0"/>
              </a:rPr>
              <a:t>5. Glavni projekt</a:t>
            </a:r>
          </a:p>
          <a:p>
            <a:r>
              <a:rPr lang="hr-HR" sz="2400" dirty="0">
                <a:latin typeface="Times New Roman" pitchFamily="18" charset="0"/>
              </a:rPr>
              <a:t> </a:t>
            </a:r>
          </a:p>
          <a:p>
            <a:r>
              <a:rPr lang="hr-HR" sz="2400" dirty="0">
                <a:latin typeface="Times New Roman" pitchFamily="18" charset="0"/>
              </a:rPr>
              <a:t>Služi kao osnova za izradu izvedbene dokumentacije. Predstavlja detaljnu izradu idejnog projekta s potpunim usuglašavanjem pojedinih dijelova projekata te svim podacima za izvođenje. </a:t>
            </a:r>
          </a:p>
        </p:txBody>
      </p:sp>
    </p:spTree>
    <p:extLst>
      <p:ext uri="{BB962C8B-B14F-4D97-AF65-F5344CB8AC3E}">
        <p14:creationId xmlns:p14="http://schemas.microsoft.com/office/powerpoint/2010/main" val="18042198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cs typeface="Times New Roman" pitchFamily="18" charset="0"/>
              </a:rPr>
              <a:t>Glavni projekt</a:t>
            </a:r>
            <a:endParaRPr lang="hr-HR" b="1" dirty="0">
              <a:solidFill>
                <a:schemeClr val="tx1"/>
              </a:solidFill>
              <a:latin typeface="Times New Roman" pitchFamily="18" charset="0"/>
              <a:cs typeface="Times New Roman" pitchFamily="18" charset="0"/>
            </a:endParaRPr>
          </a:p>
        </p:txBody>
      </p:sp>
      <p:sp>
        <p:nvSpPr>
          <p:cNvPr id="6" name="TextBox 5"/>
          <p:cNvSpPr txBox="1"/>
          <p:nvPr/>
        </p:nvSpPr>
        <p:spPr>
          <a:xfrm>
            <a:off x="395536" y="1916832"/>
            <a:ext cx="8424936" cy="3785652"/>
          </a:xfrm>
          <a:prstGeom prst="rect">
            <a:avLst/>
          </a:prstGeom>
          <a:noFill/>
        </p:spPr>
        <p:txBody>
          <a:bodyPr wrap="square" rtlCol="0">
            <a:spAutoFit/>
          </a:bodyPr>
          <a:lstStyle/>
          <a:p>
            <a:r>
              <a:rPr lang="hr-HR" sz="2400" dirty="0">
                <a:latin typeface="Times New Roman" pitchFamily="18" charset="0"/>
              </a:rPr>
              <a:t>Glavni projekt je detaljnija razrada i nastavak na idejni projekt, a sadrži:</a:t>
            </a:r>
          </a:p>
          <a:p>
            <a:pPr marL="342900" lvl="0" indent="-342900">
              <a:buFont typeface="Arial" pitchFamily="34" charset="0"/>
              <a:buChar char="•"/>
            </a:pPr>
            <a:r>
              <a:rPr lang="hr-HR" sz="2400" dirty="0">
                <a:latin typeface="Times New Roman" pitchFamily="18" charset="0"/>
              </a:rPr>
              <a:t>Opće dokumente</a:t>
            </a:r>
          </a:p>
          <a:p>
            <a:pPr marL="342900" lvl="0" indent="-342900">
              <a:buFont typeface="Arial" pitchFamily="34" charset="0"/>
              <a:buChar char="•"/>
            </a:pPr>
            <a:r>
              <a:rPr lang="hr-HR" sz="2400" dirty="0">
                <a:latin typeface="Times New Roman" pitchFamily="18" charset="0"/>
              </a:rPr>
              <a:t>Tehnički opis</a:t>
            </a:r>
          </a:p>
          <a:p>
            <a:pPr marL="342900" lvl="0" indent="-342900">
              <a:buFont typeface="Arial" pitchFamily="34" charset="0"/>
              <a:buChar char="•"/>
            </a:pPr>
            <a:r>
              <a:rPr lang="hr-HR" sz="2400" dirty="0">
                <a:latin typeface="Times New Roman" pitchFamily="18" charset="0"/>
              </a:rPr>
              <a:t>Tehničke proračune</a:t>
            </a:r>
          </a:p>
          <a:p>
            <a:pPr marL="342900" lvl="0" indent="-342900">
              <a:buFont typeface="Arial" pitchFamily="34" charset="0"/>
              <a:buChar char="•"/>
            </a:pPr>
            <a:r>
              <a:rPr lang="hr-HR" sz="2400" dirty="0">
                <a:latin typeface="Times New Roman" pitchFamily="18" charset="0"/>
              </a:rPr>
              <a:t>Specifikaciju opreme</a:t>
            </a:r>
          </a:p>
          <a:p>
            <a:pPr marL="342900" lvl="0" indent="-342900">
              <a:buFont typeface="Arial" pitchFamily="34" charset="0"/>
              <a:buChar char="•"/>
            </a:pPr>
            <a:r>
              <a:rPr lang="hr-HR" sz="2400" dirty="0">
                <a:latin typeface="Times New Roman" pitchFamily="18" charset="0"/>
              </a:rPr>
              <a:t>Nacrte (situacija, jednopolne sheme, dispozicije, pregledni nacrti, blok-sheme,...)</a:t>
            </a:r>
          </a:p>
          <a:p>
            <a:pPr marL="342900" lvl="0" indent="-342900">
              <a:buFont typeface="Arial" pitchFamily="34" charset="0"/>
              <a:buChar char="•"/>
            </a:pPr>
            <a:r>
              <a:rPr lang="hr-HR" sz="2400" dirty="0">
                <a:latin typeface="Times New Roman" pitchFamily="18" charset="0"/>
              </a:rPr>
              <a:t>Elaborate (zaštite na radu, zaštite okoliša, protupožarne zaštite i osiguranja kvalitete)</a:t>
            </a:r>
          </a:p>
        </p:txBody>
      </p:sp>
    </p:spTree>
    <p:extLst>
      <p:ext uri="{BB962C8B-B14F-4D97-AF65-F5344CB8AC3E}">
        <p14:creationId xmlns:p14="http://schemas.microsoft.com/office/powerpoint/2010/main" val="252582801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cs typeface="Times New Roman" pitchFamily="18" charset="0"/>
              </a:rPr>
              <a:t>Glavni projekt</a:t>
            </a:r>
            <a:endParaRPr lang="hr-HR" b="1" dirty="0">
              <a:solidFill>
                <a:schemeClr val="tx1"/>
              </a:solidFill>
              <a:latin typeface="Times New Roman" pitchFamily="18" charset="0"/>
              <a:cs typeface="Times New Roman" pitchFamily="18" charset="0"/>
            </a:endParaRPr>
          </a:p>
        </p:txBody>
      </p:sp>
      <p:sp>
        <p:nvSpPr>
          <p:cNvPr id="6" name="TextBox 5"/>
          <p:cNvSpPr txBox="1"/>
          <p:nvPr/>
        </p:nvSpPr>
        <p:spPr>
          <a:xfrm>
            <a:off x="395536" y="1916832"/>
            <a:ext cx="8424936" cy="2308324"/>
          </a:xfrm>
          <a:prstGeom prst="rect">
            <a:avLst/>
          </a:prstGeom>
          <a:noFill/>
        </p:spPr>
        <p:txBody>
          <a:bodyPr wrap="square" rtlCol="0">
            <a:spAutoFit/>
          </a:bodyPr>
          <a:lstStyle/>
          <a:p>
            <a:r>
              <a:rPr lang="hr-HR" sz="2400" dirty="0">
                <a:latin typeface="Times New Roman" pitchFamily="18" charset="0"/>
              </a:rPr>
              <a:t>Glavni projekt daje osnovu za : </a:t>
            </a:r>
          </a:p>
          <a:p>
            <a:r>
              <a:rPr lang="hr-HR" sz="2400" dirty="0">
                <a:latin typeface="Times New Roman" pitchFamily="18" charset="0"/>
              </a:rPr>
              <a:t>- izradu izvedbene dokumentacije </a:t>
            </a:r>
          </a:p>
          <a:p>
            <a:r>
              <a:rPr lang="hr-HR" sz="2400" dirty="0">
                <a:latin typeface="Times New Roman" pitchFamily="18" charset="0"/>
              </a:rPr>
              <a:t>- izradu tender dokumentacije </a:t>
            </a:r>
          </a:p>
          <a:p>
            <a:r>
              <a:rPr lang="hr-HR" sz="2400" dirty="0">
                <a:latin typeface="Times New Roman" pitchFamily="18" charset="0"/>
              </a:rPr>
              <a:t> </a:t>
            </a:r>
          </a:p>
          <a:p>
            <a:r>
              <a:rPr lang="hr-HR" sz="2400" dirty="0">
                <a:latin typeface="Times New Roman" pitchFamily="18" charset="0"/>
              </a:rPr>
              <a:t>Glavni projekt se može izbjeći ukoliko se unaprijed definira isporučitelj opreme koja se ugrađuje u industrijsko postrojenje. </a:t>
            </a:r>
          </a:p>
        </p:txBody>
      </p:sp>
    </p:spTree>
    <p:extLst>
      <p:ext uri="{BB962C8B-B14F-4D97-AF65-F5344CB8AC3E}">
        <p14:creationId xmlns:p14="http://schemas.microsoft.com/office/powerpoint/2010/main" val="229344714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cs typeface="Times New Roman" pitchFamily="18" charset="0"/>
              </a:rPr>
              <a:t>Glavni izvedbeni projekt</a:t>
            </a:r>
            <a:endParaRPr lang="hr-HR" b="1" dirty="0">
              <a:solidFill>
                <a:schemeClr val="tx1"/>
              </a:solidFill>
              <a:latin typeface="Times New Roman" pitchFamily="18" charset="0"/>
              <a:cs typeface="Times New Roman" pitchFamily="18" charset="0"/>
            </a:endParaRPr>
          </a:p>
        </p:txBody>
      </p:sp>
      <p:sp>
        <p:nvSpPr>
          <p:cNvPr id="6" name="TextBox 5"/>
          <p:cNvSpPr txBox="1"/>
          <p:nvPr/>
        </p:nvSpPr>
        <p:spPr>
          <a:xfrm>
            <a:off x="395536" y="1916832"/>
            <a:ext cx="8424936" cy="4154984"/>
          </a:xfrm>
          <a:prstGeom prst="rect">
            <a:avLst/>
          </a:prstGeom>
          <a:noFill/>
        </p:spPr>
        <p:txBody>
          <a:bodyPr wrap="square" rtlCol="0">
            <a:spAutoFit/>
          </a:bodyPr>
          <a:lstStyle/>
          <a:p>
            <a:r>
              <a:rPr lang="hr-HR" sz="2400" dirty="0">
                <a:latin typeface="Times New Roman" pitchFamily="18" charset="0"/>
              </a:rPr>
              <a:t>6. Glavni izvedbeni projekt [5]</a:t>
            </a:r>
          </a:p>
          <a:p>
            <a:r>
              <a:rPr lang="hr-HR" sz="2400" b="1" dirty="0">
                <a:latin typeface="Times New Roman" pitchFamily="18" charset="0"/>
              </a:rPr>
              <a:t> </a:t>
            </a:r>
            <a:endParaRPr lang="hr-HR" sz="2400" dirty="0">
              <a:latin typeface="Times New Roman" pitchFamily="18" charset="0"/>
            </a:endParaRPr>
          </a:p>
          <a:p>
            <a:r>
              <a:rPr lang="hr-HR" sz="2400" dirty="0">
                <a:latin typeface="Times New Roman" pitchFamily="18" charset="0"/>
              </a:rPr>
              <a:t>Radi se na temelju idejnog projekta i glavnog projekta, nakon </a:t>
            </a:r>
            <a:r>
              <a:rPr lang="hr-HR" sz="2400" dirty="0">
                <a:solidFill>
                  <a:srgbClr val="0070C0"/>
                </a:solidFill>
                <a:latin typeface="Times New Roman" pitchFamily="18" charset="0"/>
              </a:rPr>
              <a:t>određivanja isporučitelja opreme</a:t>
            </a:r>
            <a:r>
              <a:rPr lang="hr-HR" sz="2400" dirty="0">
                <a:latin typeface="Times New Roman" pitchFamily="18" charset="0"/>
              </a:rPr>
              <a:t>. </a:t>
            </a:r>
          </a:p>
          <a:p>
            <a:r>
              <a:rPr lang="hr-HR" sz="2400" dirty="0">
                <a:latin typeface="Times New Roman" pitchFamily="18" charset="0"/>
              </a:rPr>
              <a:t> </a:t>
            </a:r>
          </a:p>
          <a:p>
            <a:r>
              <a:rPr lang="hr-HR" sz="2400" dirty="0">
                <a:latin typeface="Times New Roman" pitchFamily="18" charset="0"/>
              </a:rPr>
              <a:t>Izvedbeni projekt definira izvedbu postrojenja ili uređaja: </a:t>
            </a:r>
          </a:p>
          <a:p>
            <a:pPr marL="342900" lvl="0" indent="-342900">
              <a:buFont typeface="Arial" pitchFamily="34" charset="0"/>
              <a:buChar char="•"/>
            </a:pPr>
            <a:r>
              <a:rPr lang="hr-HR" sz="2400" dirty="0">
                <a:latin typeface="Times New Roman" pitchFamily="18" charset="0"/>
              </a:rPr>
              <a:t>točni tip opreme, </a:t>
            </a:r>
            <a:r>
              <a:rPr lang="hr-HR" sz="2400" dirty="0" err="1">
                <a:latin typeface="Times New Roman" pitchFamily="18" charset="0"/>
              </a:rPr>
              <a:t>narudžbeni</a:t>
            </a:r>
            <a:r>
              <a:rPr lang="hr-HR" sz="2400" dirty="0">
                <a:latin typeface="Times New Roman" pitchFamily="18" charset="0"/>
              </a:rPr>
              <a:t> podatci, lista materijala </a:t>
            </a:r>
          </a:p>
          <a:p>
            <a:pPr marL="342900" lvl="0" indent="-342900">
              <a:buFont typeface="Arial" pitchFamily="34" charset="0"/>
              <a:buChar char="•"/>
            </a:pPr>
            <a:r>
              <a:rPr lang="hr-HR" sz="2400" dirty="0">
                <a:latin typeface="Times New Roman" pitchFamily="18" charset="0"/>
              </a:rPr>
              <a:t>duljine kabela i točne spojeve ( stezaljke) </a:t>
            </a:r>
          </a:p>
          <a:p>
            <a:pPr marL="342900" lvl="0" indent="-342900">
              <a:buFont typeface="Arial" pitchFamily="34" charset="0"/>
              <a:buChar char="•"/>
            </a:pPr>
            <a:r>
              <a:rPr lang="hr-HR" sz="2400" dirty="0">
                <a:latin typeface="Times New Roman" pitchFamily="18" charset="0"/>
              </a:rPr>
              <a:t>način spajanja (montaža) </a:t>
            </a:r>
          </a:p>
          <a:p>
            <a:pPr marL="342900" lvl="0" indent="-342900">
              <a:buFont typeface="Arial" pitchFamily="34" charset="0"/>
              <a:buChar char="•"/>
            </a:pPr>
            <a:r>
              <a:rPr lang="hr-HR" sz="2400" dirty="0">
                <a:latin typeface="Times New Roman" pitchFamily="18" charset="0"/>
              </a:rPr>
              <a:t>način polaganja kabela i zaštite </a:t>
            </a:r>
          </a:p>
          <a:p>
            <a:pPr marL="342900" lvl="0" indent="-342900">
              <a:buFont typeface="Arial" pitchFamily="34" charset="0"/>
              <a:buChar char="•"/>
            </a:pPr>
            <a:r>
              <a:rPr lang="hr-HR" sz="2400" dirty="0">
                <a:latin typeface="Times New Roman" pitchFamily="18" charset="0"/>
              </a:rPr>
              <a:t>smještaj opreme i načine učvršćenja </a:t>
            </a:r>
          </a:p>
        </p:txBody>
      </p:sp>
    </p:spTree>
    <p:extLst>
      <p:ext uri="{BB962C8B-B14F-4D97-AF65-F5344CB8AC3E}">
        <p14:creationId xmlns:p14="http://schemas.microsoft.com/office/powerpoint/2010/main" val="38092561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cs typeface="Times New Roman" pitchFamily="18" charset="0"/>
              </a:rPr>
              <a:t>Glavni izvedbeni projekt</a:t>
            </a:r>
            <a:endParaRPr lang="hr-HR" b="1" dirty="0">
              <a:solidFill>
                <a:schemeClr val="tx1"/>
              </a:solidFill>
              <a:latin typeface="Times New Roman" pitchFamily="18" charset="0"/>
              <a:cs typeface="Times New Roman" pitchFamily="18" charset="0"/>
            </a:endParaRPr>
          </a:p>
        </p:txBody>
      </p:sp>
      <p:sp>
        <p:nvSpPr>
          <p:cNvPr id="6" name="TextBox 5"/>
          <p:cNvSpPr txBox="1"/>
          <p:nvPr/>
        </p:nvSpPr>
        <p:spPr>
          <a:xfrm>
            <a:off x="395536" y="1916832"/>
            <a:ext cx="8424936" cy="3416320"/>
          </a:xfrm>
          <a:prstGeom prst="rect">
            <a:avLst/>
          </a:prstGeom>
          <a:noFill/>
        </p:spPr>
        <p:txBody>
          <a:bodyPr wrap="square" rtlCol="0">
            <a:spAutoFit/>
          </a:bodyPr>
          <a:lstStyle/>
          <a:p>
            <a:r>
              <a:rPr lang="hr-HR" sz="2400" dirty="0">
                <a:latin typeface="Times New Roman" pitchFamily="18" charset="0"/>
              </a:rPr>
              <a:t>Važna koordinacija: 		</a:t>
            </a:r>
          </a:p>
          <a:p>
            <a:r>
              <a:rPr lang="hr-HR" sz="2400" dirty="0">
                <a:latin typeface="Times New Roman" pitchFamily="18" charset="0"/>
              </a:rPr>
              <a:t>	projektant – isporučitelj opreme – izvođač</a:t>
            </a:r>
          </a:p>
          <a:p>
            <a:r>
              <a:rPr lang="hr-HR" sz="2400" dirty="0">
                <a:latin typeface="Times New Roman" pitchFamily="18" charset="0"/>
              </a:rPr>
              <a:t> </a:t>
            </a:r>
          </a:p>
          <a:p>
            <a:r>
              <a:rPr lang="hr-HR" sz="2400" dirty="0">
                <a:latin typeface="Times New Roman" pitchFamily="18" charset="0"/>
              </a:rPr>
              <a:t>Dokumentacija za izvođenje</a:t>
            </a:r>
          </a:p>
          <a:p>
            <a:pPr marL="342900" lvl="0" indent="-342900">
              <a:buFont typeface="Arial" pitchFamily="34" charset="0"/>
              <a:buChar char="•"/>
            </a:pPr>
            <a:r>
              <a:rPr lang="hr-HR" sz="2400" dirty="0">
                <a:latin typeface="Times New Roman" pitchFamily="18" charset="0"/>
              </a:rPr>
              <a:t>Strujne sheme</a:t>
            </a:r>
          </a:p>
          <a:p>
            <a:pPr marL="342900" lvl="0" indent="-342900">
              <a:buFont typeface="Arial" pitchFamily="34" charset="0"/>
              <a:buChar char="•"/>
            </a:pPr>
            <a:r>
              <a:rPr lang="hr-HR" sz="2400" dirty="0">
                <a:latin typeface="Times New Roman" pitchFamily="18" charset="0"/>
              </a:rPr>
              <a:t>Priključni plan</a:t>
            </a:r>
          </a:p>
          <a:p>
            <a:pPr marL="342900" lvl="0" indent="-342900">
              <a:buFont typeface="Arial" pitchFamily="34" charset="0"/>
              <a:buChar char="•"/>
            </a:pPr>
            <a:r>
              <a:rPr lang="hr-HR" sz="2400" dirty="0">
                <a:latin typeface="Times New Roman" pitchFamily="18" charset="0"/>
              </a:rPr>
              <a:t>Kabelska lista</a:t>
            </a:r>
          </a:p>
          <a:p>
            <a:pPr marL="342900" lvl="0" indent="-342900">
              <a:buFont typeface="Arial" pitchFamily="34" charset="0"/>
              <a:buChar char="•"/>
            </a:pPr>
            <a:r>
              <a:rPr lang="hr-HR" sz="2400" dirty="0">
                <a:latin typeface="Times New Roman" pitchFamily="18" charset="0"/>
              </a:rPr>
              <a:t>Nacrti kabelskih trasa</a:t>
            </a:r>
          </a:p>
          <a:p>
            <a:pPr marL="342900" lvl="0" indent="-342900">
              <a:buFont typeface="Arial" pitchFamily="34" charset="0"/>
              <a:buChar char="•"/>
            </a:pPr>
            <a:r>
              <a:rPr lang="hr-HR" sz="2400" dirty="0">
                <a:latin typeface="Times New Roman" pitchFamily="18" charset="0"/>
              </a:rPr>
              <a:t>Pregledni nacrti ormara</a:t>
            </a:r>
          </a:p>
        </p:txBody>
      </p:sp>
    </p:spTree>
    <p:extLst>
      <p:ext uri="{BB962C8B-B14F-4D97-AF65-F5344CB8AC3E}">
        <p14:creationId xmlns:p14="http://schemas.microsoft.com/office/powerpoint/2010/main" val="273996555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fontScale="90000"/>
          </a:bodyPr>
          <a:lstStyle/>
          <a:p>
            <a:pPr algn="ctr"/>
            <a:r>
              <a:rPr lang="pl-PL" b="1" dirty="0">
                <a:solidFill>
                  <a:schemeClr val="tx1"/>
                </a:solidFill>
                <a:cs typeface="Times New Roman" pitchFamily="18" charset="0"/>
              </a:rPr>
              <a:t>Dokumentacija za pogon i održavanje</a:t>
            </a:r>
            <a:endParaRPr lang="hr-HR" b="1" dirty="0">
              <a:solidFill>
                <a:schemeClr val="tx1"/>
              </a:solidFill>
              <a:latin typeface="Times New Roman" pitchFamily="18" charset="0"/>
              <a:cs typeface="Times New Roman" pitchFamily="18" charset="0"/>
            </a:endParaRPr>
          </a:p>
        </p:txBody>
      </p:sp>
      <p:sp>
        <p:nvSpPr>
          <p:cNvPr id="6" name="TextBox 5"/>
          <p:cNvSpPr txBox="1"/>
          <p:nvPr/>
        </p:nvSpPr>
        <p:spPr>
          <a:xfrm>
            <a:off x="395536" y="1916832"/>
            <a:ext cx="8424936" cy="2677656"/>
          </a:xfrm>
          <a:prstGeom prst="rect">
            <a:avLst/>
          </a:prstGeom>
          <a:noFill/>
        </p:spPr>
        <p:txBody>
          <a:bodyPr wrap="square" rtlCol="0">
            <a:spAutoFit/>
          </a:bodyPr>
          <a:lstStyle/>
          <a:p>
            <a:r>
              <a:rPr lang="hr-HR" sz="2400" dirty="0">
                <a:latin typeface="Times New Roman" pitchFamily="18" charset="0"/>
              </a:rPr>
              <a:t>7. Dokumentacija za pogon i održavanje</a:t>
            </a:r>
          </a:p>
          <a:p>
            <a:r>
              <a:rPr lang="hr-HR" sz="2400" dirty="0">
                <a:latin typeface="Times New Roman" pitchFamily="18" charset="0"/>
              </a:rPr>
              <a:t> </a:t>
            </a:r>
          </a:p>
          <a:p>
            <a:r>
              <a:rPr lang="hr-HR" sz="2400" dirty="0">
                <a:latin typeface="Times New Roman" pitchFamily="18" charset="0"/>
              </a:rPr>
              <a:t>Dokumentacija za pogon i održavanje uobičajeno nije uključena u projektnu dokumentaciju te se mora posebno tražiti. </a:t>
            </a:r>
          </a:p>
          <a:p>
            <a:r>
              <a:rPr lang="hr-HR" sz="2400" dirty="0">
                <a:latin typeface="Times New Roman" pitchFamily="18" charset="0"/>
              </a:rPr>
              <a:t> </a:t>
            </a:r>
          </a:p>
          <a:p>
            <a:r>
              <a:rPr lang="hr-HR" sz="2400" dirty="0">
                <a:latin typeface="Times New Roman" pitchFamily="18" charset="0"/>
              </a:rPr>
              <a:t>Dokumentacija traži dugotrajno provjeravanje, podložno stalnim korekcijama. </a:t>
            </a:r>
          </a:p>
        </p:txBody>
      </p:sp>
    </p:spTree>
    <p:extLst>
      <p:ext uri="{BB962C8B-B14F-4D97-AF65-F5344CB8AC3E}">
        <p14:creationId xmlns:p14="http://schemas.microsoft.com/office/powerpoint/2010/main" val="41089543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fontScale="90000"/>
          </a:bodyPr>
          <a:lstStyle/>
          <a:p>
            <a:pPr algn="ctr"/>
            <a:r>
              <a:rPr lang="pl-PL" b="1" dirty="0">
                <a:solidFill>
                  <a:schemeClr val="tx1"/>
                </a:solidFill>
                <a:cs typeface="Times New Roman" pitchFamily="18" charset="0"/>
              </a:rPr>
              <a:t>Dokumentacija za pogon i održavanje</a:t>
            </a:r>
            <a:endParaRPr lang="hr-HR" b="1" dirty="0">
              <a:solidFill>
                <a:schemeClr val="tx1"/>
              </a:solidFill>
              <a:latin typeface="Times New Roman" pitchFamily="18" charset="0"/>
              <a:cs typeface="Times New Roman" pitchFamily="18" charset="0"/>
            </a:endParaRPr>
          </a:p>
        </p:txBody>
      </p:sp>
      <p:sp>
        <p:nvSpPr>
          <p:cNvPr id="6" name="TextBox 5"/>
          <p:cNvSpPr txBox="1"/>
          <p:nvPr/>
        </p:nvSpPr>
        <p:spPr>
          <a:xfrm>
            <a:off x="395536" y="1916832"/>
            <a:ext cx="8424936" cy="3046988"/>
          </a:xfrm>
          <a:prstGeom prst="rect">
            <a:avLst/>
          </a:prstGeom>
          <a:noFill/>
        </p:spPr>
        <p:txBody>
          <a:bodyPr wrap="square" rtlCol="0">
            <a:spAutoFit/>
          </a:bodyPr>
          <a:lstStyle/>
          <a:p>
            <a:r>
              <a:rPr lang="hr-HR" sz="2400" dirty="0">
                <a:latin typeface="Times New Roman" pitchFamily="18" charset="0"/>
              </a:rPr>
              <a:t>Pri pisanju uputa treba poštovati propise i prilagoditi ih razini stručnosti </a:t>
            </a:r>
            <a:r>
              <a:rPr lang="hr-HR" sz="2400" dirty="0">
                <a:solidFill>
                  <a:srgbClr val="0070C0"/>
                </a:solidFill>
                <a:latin typeface="Times New Roman" pitchFamily="18" charset="0"/>
              </a:rPr>
              <a:t>osoblja koje upravlja i održava </a:t>
            </a:r>
            <a:r>
              <a:rPr lang="hr-HR" sz="2400" dirty="0">
                <a:latin typeface="Times New Roman" pitchFamily="18" charset="0"/>
              </a:rPr>
              <a:t>industrijsko postrojenje.  Nedostatak pravnih uputa može zadavati velike probleme kao što je usporavanje izrade i potvrde projekta. </a:t>
            </a:r>
          </a:p>
          <a:p>
            <a:endParaRPr lang="hr-HR" sz="2400" dirty="0">
              <a:latin typeface="Times New Roman" pitchFamily="18" charset="0"/>
            </a:endParaRPr>
          </a:p>
          <a:p>
            <a:r>
              <a:rPr lang="hr-HR" sz="2400" dirty="0">
                <a:latin typeface="Times New Roman" pitchFamily="18" charset="0"/>
              </a:rPr>
              <a:t>Blokovski prikaz tehničke dokumentacije izrađuje se nakon završetka radova, sadrži detaljne upute za održavanje i manje popravke u pogonu.</a:t>
            </a:r>
          </a:p>
        </p:txBody>
      </p:sp>
    </p:spTree>
    <p:extLst>
      <p:ext uri="{BB962C8B-B14F-4D97-AF65-F5344CB8AC3E}">
        <p14:creationId xmlns:p14="http://schemas.microsoft.com/office/powerpoint/2010/main" val="19291309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fontScale="90000"/>
          </a:bodyPr>
          <a:lstStyle/>
          <a:p>
            <a:pPr algn="ctr"/>
            <a:r>
              <a:rPr lang="pl-PL" b="1" dirty="0">
                <a:solidFill>
                  <a:schemeClr val="tx1"/>
                </a:solidFill>
                <a:cs typeface="Times New Roman" pitchFamily="18" charset="0"/>
              </a:rPr>
              <a:t>Dokumentacija za pogon i održavanje</a:t>
            </a:r>
            <a:endParaRPr lang="hr-HR" b="1" dirty="0">
              <a:solidFill>
                <a:schemeClr val="tx1"/>
              </a:solidFill>
              <a:latin typeface="Times New Roman" pitchFamily="18" charset="0"/>
              <a:cs typeface="Times New Roman" pitchFamily="18" charset="0"/>
            </a:endParaRPr>
          </a:p>
        </p:txBody>
      </p:sp>
      <p:sp>
        <p:nvSpPr>
          <p:cNvPr id="6" name="TextBox 5"/>
          <p:cNvSpPr txBox="1"/>
          <p:nvPr/>
        </p:nvSpPr>
        <p:spPr>
          <a:xfrm>
            <a:off x="395536" y="1595021"/>
            <a:ext cx="8424936" cy="5262979"/>
          </a:xfrm>
          <a:prstGeom prst="rect">
            <a:avLst/>
          </a:prstGeom>
          <a:noFill/>
        </p:spPr>
        <p:txBody>
          <a:bodyPr wrap="square" rtlCol="0">
            <a:spAutoFit/>
          </a:bodyPr>
          <a:lstStyle/>
          <a:p>
            <a:r>
              <a:rPr lang="hr-HR" sz="2400" dirty="0">
                <a:latin typeface="Times New Roman" pitchFamily="18" charset="0"/>
              </a:rPr>
              <a:t>Upute za montažu i izvođenje</a:t>
            </a:r>
          </a:p>
          <a:p>
            <a:pPr marL="342900" lvl="0" indent="-342900">
              <a:buFont typeface="Arial" pitchFamily="34" charset="0"/>
              <a:buChar char="•"/>
            </a:pPr>
            <a:r>
              <a:rPr lang="hr-HR" sz="2400" dirty="0">
                <a:latin typeface="Times New Roman" pitchFamily="18" charset="0"/>
              </a:rPr>
              <a:t>U nekim ugovorima (npr. gdje montažu izvodi netko drugi ili gdje se uvodi nova oprema i tehnologija) izvoditelj je dužan izraditi i predati detaljne upute za montažu i upotrebu ugovorenog električnog postrojenja.</a:t>
            </a:r>
          </a:p>
          <a:p>
            <a:pPr marL="342900" lvl="0" indent="-342900">
              <a:buFont typeface="Arial" pitchFamily="34" charset="0"/>
              <a:buChar char="•"/>
            </a:pPr>
            <a:r>
              <a:rPr lang="hr-HR" sz="2400" dirty="0">
                <a:latin typeface="Times New Roman" pitchFamily="18" charset="0"/>
              </a:rPr>
              <a:t>Na domaćem tržištu, ova obaveza Izvoditelja, još nije raširena.</a:t>
            </a:r>
          </a:p>
          <a:p>
            <a:pPr marL="342900" lvl="0" indent="-342900">
              <a:buFont typeface="Arial" pitchFamily="34" charset="0"/>
              <a:buChar char="•"/>
            </a:pPr>
            <a:r>
              <a:rPr lang="hr-HR" sz="2400" dirty="0">
                <a:latin typeface="Times New Roman" pitchFamily="18" charset="0"/>
              </a:rPr>
              <a:t>Dokumentacija izvedenog stanja</a:t>
            </a:r>
          </a:p>
          <a:p>
            <a:pPr marL="342900" lvl="0" indent="-342900">
              <a:buFont typeface="Arial" pitchFamily="34" charset="0"/>
              <a:buChar char="•"/>
            </a:pPr>
            <a:r>
              <a:rPr lang="hr-HR" sz="2400" dirty="0">
                <a:latin typeface="Times New Roman" pitchFamily="18" charset="0"/>
              </a:rPr>
              <a:t>Dokumentacija glavnog projekta i dokumentacija za izvođenje, s unesenim korekcijama izvršenim u tijeku proizvodnje i izgradnje.</a:t>
            </a:r>
          </a:p>
          <a:p>
            <a:pPr marL="342900" lvl="0" indent="-342900">
              <a:buFont typeface="Arial" pitchFamily="34" charset="0"/>
              <a:buChar char="•"/>
            </a:pPr>
            <a:r>
              <a:rPr lang="hr-HR" sz="2400" dirty="0">
                <a:latin typeface="Times New Roman" pitchFamily="18" charset="0"/>
              </a:rPr>
              <a:t>Dokumentacija izvedenog stanja se u skladu s ugovorom isporučuje Investitoru u prikladnom formatu (papirnatom obliku i/ili digitalnom obliku npr. CD)</a:t>
            </a:r>
          </a:p>
          <a:p>
            <a:pPr marL="342900" lvl="0" indent="-342900">
              <a:buFont typeface="Arial" pitchFamily="34" charset="0"/>
              <a:buChar char="•"/>
            </a:pPr>
            <a:r>
              <a:rPr lang="hr-HR" sz="2400" dirty="0">
                <a:latin typeface="Times New Roman" pitchFamily="18" charset="0"/>
              </a:rPr>
              <a:t>Dokumentacija izvedenog stanja se pohranjuje i kod Izvođača.</a:t>
            </a:r>
          </a:p>
        </p:txBody>
      </p:sp>
    </p:spTree>
    <p:extLst>
      <p:ext uri="{BB962C8B-B14F-4D97-AF65-F5344CB8AC3E}">
        <p14:creationId xmlns:p14="http://schemas.microsoft.com/office/powerpoint/2010/main" val="312372620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fontScale="90000"/>
          </a:bodyPr>
          <a:lstStyle/>
          <a:p>
            <a:pPr algn="ctr"/>
            <a:r>
              <a:rPr lang="hr-HR" b="1" dirty="0">
                <a:solidFill>
                  <a:schemeClr val="tx1"/>
                </a:solidFill>
                <a:latin typeface="Times New Roman" pitchFamily="18" charset="0"/>
                <a:cs typeface="Times New Roman" pitchFamily="18" charset="0"/>
              </a:rPr>
              <a:t>Inženjerska grafika i dokumentiranje</a:t>
            </a:r>
          </a:p>
        </p:txBody>
      </p:sp>
      <p:sp>
        <p:nvSpPr>
          <p:cNvPr id="6" name="TextBox 5"/>
          <p:cNvSpPr txBox="1"/>
          <p:nvPr/>
        </p:nvSpPr>
        <p:spPr>
          <a:xfrm>
            <a:off x="395536" y="1916832"/>
            <a:ext cx="8424936" cy="3785652"/>
          </a:xfrm>
          <a:prstGeom prst="rect">
            <a:avLst/>
          </a:prstGeom>
          <a:noFill/>
        </p:spPr>
        <p:txBody>
          <a:bodyPr wrap="square" rtlCol="0">
            <a:spAutoFit/>
          </a:bodyPr>
          <a:lstStyle/>
          <a:p>
            <a:r>
              <a:rPr lang="hr-HR" sz="2400" dirty="0">
                <a:latin typeface="Times New Roman" pitchFamily="18" charset="0"/>
              </a:rPr>
              <a:t>Inženjerska grafika je skup teoretskih i praktičnih znanja za razmjenu informacija i međusobno sporazumijevanje tijekom konstrukcijskog i proizvodnog procesa. [3] </a:t>
            </a:r>
          </a:p>
          <a:p>
            <a:r>
              <a:rPr lang="hr-HR" sz="2400" dirty="0">
                <a:latin typeface="Times New Roman" pitchFamily="18" charset="0"/>
              </a:rPr>
              <a:t> </a:t>
            </a:r>
          </a:p>
          <a:p>
            <a:r>
              <a:rPr lang="hr-HR" sz="2400" dirty="0">
                <a:latin typeface="Times New Roman" pitchFamily="18" charset="0"/>
              </a:rPr>
              <a:t>Sredstvo s kojime se postiže brza, točna, pregledna i potpuna informacija je tehnički crtež. </a:t>
            </a:r>
          </a:p>
          <a:p>
            <a:r>
              <a:rPr lang="hr-HR" sz="2400" dirty="0">
                <a:latin typeface="Times New Roman" pitchFamily="18" charset="0"/>
              </a:rPr>
              <a:t> </a:t>
            </a:r>
          </a:p>
          <a:p>
            <a:r>
              <a:rPr lang="hr-HR" sz="2400" dirty="0">
                <a:latin typeface="Times New Roman" pitchFamily="18" charset="0"/>
              </a:rPr>
              <a:t>Za izradu tehničkog crteža potrebno je razviti sposobnost prostornog predočavanja, koja je potrebna svima onima koji se u svom radu moraju koristit tehničkim crtežima. </a:t>
            </a:r>
          </a:p>
        </p:txBody>
      </p:sp>
    </p:spTree>
    <p:extLst>
      <p:ext uri="{BB962C8B-B14F-4D97-AF65-F5344CB8AC3E}">
        <p14:creationId xmlns:p14="http://schemas.microsoft.com/office/powerpoint/2010/main" val="28550690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536" y="1916832"/>
            <a:ext cx="8424936" cy="4154984"/>
          </a:xfrm>
          <a:prstGeom prst="rect">
            <a:avLst/>
          </a:prstGeom>
          <a:noFill/>
        </p:spPr>
        <p:txBody>
          <a:bodyPr wrap="square" rtlCol="0">
            <a:spAutoFit/>
          </a:bodyPr>
          <a:lstStyle/>
          <a:p>
            <a:r>
              <a:rPr lang="hr-HR" sz="2400" dirty="0">
                <a:latin typeface="Times New Roman" pitchFamily="18" charset="0"/>
                <a:cs typeface="Times New Roman" pitchFamily="18" charset="0"/>
              </a:rPr>
              <a:t>Izvedbeni projekt – svojevrsna razrada tehničkog rješenja koje je postavljeno u glavnom projektu. Sama izrada izvedbenog projekta slijedi </a:t>
            </a:r>
            <a:r>
              <a:rPr lang="hr-HR" sz="2400" dirty="0">
                <a:solidFill>
                  <a:srgbClr val="FF0000"/>
                </a:solidFill>
                <a:latin typeface="Times New Roman" pitchFamily="18" charset="0"/>
                <a:cs typeface="Times New Roman" pitchFamily="18" charset="0"/>
              </a:rPr>
              <a:t>nakon</a:t>
            </a:r>
            <a:r>
              <a:rPr lang="hr-HR" sz="2400" dirty="0">
                <a:latin typeface="Times New Roman" pitchFamily="18" charset="0"/>
                <a:cs typeface="Times New Roman" pitchFamily="18" charset="0"/>
              </a:rPr>
              <a:t> što se investitora uputi u sve dijelove glavnog projekta te investitor ukaže svoje mišljenje te potrebne izmjene i dopune.</a:t>
            </a:r>
          </a:p>
          <a:p>
            <a:endParaRPr lang="hr-HR" sz="2400" dirty="0">
              <a:latin typeface="Times New Roman" pitchFamily="18" charset="0"/>
              <a:cs typeface="Times New Roman" pitchFamily="18" charset="0"/>
            </a:endParaRPr>
          </a:p>
          <a:p>
            <a:r>
              <a:rPr lang="hr-HR" sz="2400" dirty="0">
                <a:latin typeface="Times New Roman" pitchFamily="18" charset="0"/>
                <a:cs typeface="Times New Roman" pitchFamily="18" charset="0"/>
              </a:rPr>
              <a:t>Tipski projekt – vrsta projekta koji se projektira za višekratnu upotrebu, bilo na jednoj, ili na više lokacija. Primjeri tipskih projekata su tipska naselja, kiosci, benzinske postaje i slično. Tipski projekt također može, a ne mora, biti dio glavnog projekta.</a:t>
            </a:r>
          </a:p>
          <a:p>
            <a:pPr marL="541338"/>
            <a:endParaRPr lang="hr-HR" sz="2400" dirty="0">
              <a:latin typeface="Times New Roman" pitchFamily="18" charset="0"/>
              <a:cs typeface="Times New Roman" pitchFamily="18" charset="0"/>
            </a:endParaRPr>
          </a:p>
        </p:txBody>
      </p:sp>
      <p:sp>
        <p:nvSpPr>
          <p:cNvPr id="4" name="Title 1"/>
          <p:cNvSpPr>
            <a:spLocks noGrp="1"/>
          </p:cNvSpPr>
          <p:nvPr>
            <p:ph type="title"/>
          </p:nvPr>
        </p:nvSpPr>
        <p:spPr>
          <a:xfrm>
            <a:off x="609600" y="228600"/>
            <a:ext cx="8153400" cy="990600"/>
          </a:xfrm>
        </p:spPr>
        <p:txBody>
          <a:bodyPr/>
          <a:lstStyle/>
          <a:p>
            <a:pPr algn="ctr"/>
            <a:r>
              <a:rPr lang="hr-HR" b="1" dirty="0">
                <a:solidFill>
                  <a:schemeClr val="tx1"/>
                </a:solidFill>
                <a:latin typeface="Times New Roman" pitchFamily="18" charset="0"/>
                <a:cs typeface="Times New Roman" pitchFamily="18" charset="0"/>
              </a:rPr>
              <a:t>Što je projektiranje?</a:t>
            </a:r>
          </a:p>
        </p:txBody>
      </p:sp>
    </p:spTree>
    <p:extLst>
      <p:ext uri="{BB962C8B-B14F-4D97-AF65-F5344CB8AC3E}">
        <p14:creationId xmlns:p14="http://schemas.microsoft.com/office/powerpoint/2010/main" val="93240174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fontScale="90000"/>
          </a:bodyPr>
          <a:lstStyle/>
          <a:p>
            <a:pPr algn="ctr"/>
            <a:r>
              <a:rPr lang="hr-HR" b="1" dirty="0">
                <a:solidFill>
                  <a:schemeClr val="tx1"/>
                </a:solidFill>
                <a:latin typeface="Times New Roman" pitchFamily="18" charset="0"/>
                <a:cs typeface="Times New Roman" pitchFamily="18" charset="0"/>
              </a:rPr>
              <a:t>Inženjerska grafika i dokumentiranje</a:t>
            </a:r>
          </a:p>
        </p:txBody>
      </p:sp>
      <p:sp>
        <p:nvSpPr>
          <p:cNvPr id="6" name="TextBox 5"/>
          <p:cNvSpPr txBox="1"/>
          <p:nvPr/>
        </p:nvSpPr>
        <p:spPr>
          <a:xfrm>
            <a:off x="395536" y="1916832"/>
            <a:ext cx="8424936" cy="3046988"/>
          </a:xfrm>
          <a:prstGeom prst="rect">
            <a:avLst/>
          </a:prstGeom>
          <a:noFill/>
        </p:spPr>
        <p:txBody>
          <a:bodyPr wrap="square" rtlCol="0">
            <a:spAutoFit/>
          </a:bodyPr>
          <a:lstStyle/>
          <a:p>
            <a:r>
              <a:rPr lang="hr-HR" sz="2400" dirty="0">
                <a:latin typeface="Times New Roman" pitchFamily="18" charset="0"/>
              </a:rPr>
              <a:t>Tehnički propisi izrade tehničkih crteža su propisi kojima se određuje izrada tehničkih crteža obuhvaćeni su različitim normama: </a:t>
            </a:r>
          </a:p>
          <a:p>
            <a:pPr marL="342900" lvl="0" indent="-342900">
              <a:buFont typeface="Arial" pitchFamily="34" charset="0"/>
              <a:buChar char="•"/>
            </a:pPr>
            <a:r>
              <a:rPr lang="hr-HR" sz="2400" dirty="0">
                <a:latin typeface="Times New Roman" pitchFamily="18" charset="0"/>
              </a:rPr>
              <a:t>ISO (</a:t>
            </a:r>
            <a:r>
              <a:rPr lang="hr-HR" sz="2400" dirty="0" err="1">
                <a:latin typeface="Times New Roman" pitchFamily="18" charset="0"/>
              </a:rPr>
              <a:t>International</a:t>
            </a:r>
            <a:r>
              <a:rPr lang="hr-HR" sz="2400" dirty="0">
                <a:latin typeface="Times New Roman" pitchFamily="18" charset="0"/>
              </a:rPr>
              <a:t> </a:t>
            </a:r>
            <a:r>
              <a:rPr lang="hr-HR" sz="2400" dirty="0" err="1">
                <a:latin typeface="Times New Roman" pitchFamily="18" charset="0"/>
              </a:rPr>
              <a:t>Organization</a:t>
            </a:r>
            <a:r>
              <a:rPr lang="hr-HR" sz="2400" dirty="0">
                <a:latin typeface="Times New Roman" pitchFamily="18" charset="0"/>
              </a:rPr>
              <a:t> for </a:t>
            </a:r>
            <a:r>
              <a:rPr lang="hr-HR" sz="2400" dirty="0" err="1">
                <a:latin typeface="Times New Roman" pitchFamily="18" charset="0"/>
              </a:rPr>
              <a:t>Standardization</a:t>
            </a:r>
            <a:r>
              <a:rPr lang="hr-HR" sz="2400" dirty="0">
                <a:latin typeface="Times New Roman" pitchFamily="18" charset="0"/>
              </a:rPr>
              <a:t>) </a:t>
            </a:r>
          </a:p>
          <a:p>
            <a:pPr marL="342900" lvl="0" indent="-342900">
              <a:buFont typeface="Arial" pitchFamily="34" charset="0"/>
              <a:buChar char="•"/>
            </a:pPr>
            <a:r>
              <a:rPr lang="hr-HR" sz="2400" dirty="0">
                <a:latin typeface="Times New Roman" pitchFamily="18" charset="0"/>
              </a:rPr>
              <a:t>DIN (</a:t>
            </a:r>
            <a:r>
              <a:rPr lang="hr-HR" sz="2400" dirty="0" err="1">
                <a:latin typeface="Times New Roman" pitchFamily="18" charset="0"/>
              </a:rPr>
              <a:t>Deutsches</a:t>
            </a:r>
            <a:r>
              <a:rPr lang="hr-HR" sz="2400" dirty="0">
                <a:latin typeface="Times New Roman" pitchFamily="18" charset="0"/>
              </a:rPr>
              <a:t> Institut </a:t>
            </a:r>
            <a:r>
              <a:rPr lang="hr-HR" sz="2400" dirty="0" err="1">
                <a:latin typeface="Times New Roman" pitchFamily="18" charset="0"/>
              </a:rPr>
              <a:t>fur</a:t>
            </a:r>
            <a:r>
              <a:rPr lang="hr-HR" sz="2400" dirty="0">
                <a:latin typeface="Times New Roman" pitchFamily="18" charset="0"/>
              </a:rPr>
              <a:t> </a:t>
            </a:r>
            <a:r>
              <a:rPr lang="hr-HR" sz="2400" dirty="0" err="1">
                <a:latin typeface="Times New Roman" pitchFamily="18" charset="0"/>
              </a:rPr>
              <a:t>Normung</a:t>
            </a:r>
            <a:r>
              <a:rPr lang="hr-HR" sz="2400" dirty="0">
                <a:latin typeface="Times New Roman" pitchFamily="18" charset="0"/>
              </a:rPr>
              <a:t>)</a:t>
            </a:r>
          </a:p>
          <a:p>
            <a:pPr marL="342900" lvl="0" indent="-342900">
              <a:buFont typeface="Arial" pitchFamily="34" charset="0"/>
              <a:buChar char="•"/>
            </a:pPr>
            <a:r>
              <a:rPr lang="hr-HR" sz="2400" dirty="0">
                <a:latin typeface="Times New Roman" pitchFamily="18" charset="0"/>
              </a:rPr>
              <a:t>ANSI (American National </a:t>
            </a:r>
            <a:r>
              <a:rPr lang="hr-HR" sz="2400" dirty="0" err="1">
                <a:latin typeface="Times New Roman" pitchFamily="18" charset="0"/>
              </a:rPr>
              <a:t>Standards</a:t>
            </a:r>
            <a:r>
              <a:rPr lang="hr-HR" sz="2400" dirty="0">
                <a:latin typeface="Times New Roman" pitchFamily="18" charset="0"/>
              </a:rPr>
              <a:t> Institute)</a:t>
            </a:r>
          </a:p>
          <a:p>
            <a:pPr marL="342900" lvl="0" indent="-342900">
              <a:buFont typeface="Arial" pitchFamily="34" charset="0"/>
              <a:buChar char="•"/>
            </a:pPr>
            <a:r>
              <a:rPr lang="hr-HR" sz="2400" dirty="0">
                <a:latin typeface="Times New Roman" pitchFamily="18" charset="0"/>
              </a:rPr>
              <a:t>IEC (</a:t>
            </a:r>
            <a:r>
              <a:rPr lang="hr-HR" sz="2400" dirty="0" err="1">
                <a:latin typeface="Times New Roman" pitchFamily="18" charset="0"/>
              </a:rPr>
              <a:t>International</a:t>
            </a:r>
            <a:r>
              <a:rPr lang="hr-HR" sz="2400" dirty="0">
                <a:latin typeface="Times New Roman" pitchFamily="18" charset="0"/>
              </a:rPr>
              <a:t> </a:t>
            </a:r>
            <a:r>
              <a:rPr lang="hr-HR" sz="2400" dirty="0" err="1">
                <a:latin typeface="Times New Roman" pitchFamily="18" charset="0"/>
              </a:rPr>
              <a:t>Electrotehnical</a:t>
            </a:r>
            <a:r>
              <a:rPr lang="hr-HR" sz="2400" dirty="0">
                <a:latin typeface="Times New Roman" pitchFamily="18" charset="0"/>
              </a:rPr>
              <a:t> </a:t>
            </a:r>
            <a:r>
              <a:rPr lang="hr-HR" sz="2400" dirty="0" err="1">
                <a:latin typeface="Times New Roman" pitchFamily="18" charset="0"/>
              </a:rPr>
              <a:t>Commission</a:t>
            </a:r>
            <a:r>
              <a:rPr lang="hr-HR" sz="2400" dirty="0">
                <a:latin typeface="Times New Roman" pitchFamily="18" charset="0"/>
              </a:rPr>
              <a:t>)</a:t>
            </a:r>
          </a:p>
          <a:p>
            <a:pPr marL="342900" lvl="0" indent="-342900">
              <a:buFont typeface="Arial" pitchFamily="34" charset="0"/>
              <a:buChar char="•"/>
            </a:pPr>
            <a:r>
              <a:rPr lang="hr-HR" sz="2400" dirty="0">
                <a:latin typeface="Times New Roman" pitchFamily="18" charset="0"/>
              </a:rPr>
              <a:t>HRN (Hrvatska norma)</a:t>
            </a:r>
          </a:p>
        </p:txBody>
      </p:sp>
    </p:spTree>
    <p:extLst>
      <p:ext uri="{BB962C8B-B14F-4D97-AF65-F5344CB8AC3E}">
        <p14:creationId xmlns:p14="http://schemas.microsoft.com/office/powerpoint/2010/main" val="84027710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fontScale="90000"/>
          </a:bodyPr>
          <a:lstStyle/>
          <a:p>
            <a:pPr algn="ctr"/>
            <a:r>
              <a:rPr lang="hr-HR" b="1" dirty="0">
                <a:solidFill>
                  <a:schemeClr val="tx1"/>
                </a:solidFill>
                <a:latin typeface="Times New Roman" pitchFamily="18" charset="0"/>
                <a:cs typeface="Times New Roman" pitchFamily="18" charset="0"/>
              </a:rPr>
              <a:t>Vrste tehničke dokumentacije s obzirom na sadržaj</a:t>
            </a:r>
          </a:p>
        </p:txBody>
      </p:sp>
      <p:sp>
        <p:nvSpPr>
          <p:cNvPr id="6" name="TextBox 5"/>
          <p:cNvSpPr txBox="1"/>
          <p:nvPr/>
        </p:nvSpPr>
        <p:spPr>
          <a:xfrm>
            <a:off x="395536" y="1916832"/>
            <a:ext cx="8424936" cy="1569660"/>
          </a:xfrm>
          <a:prstGeom prst="rect">
            <a:avLst/>
          </a:prstGeom>
          <a:noFill/>
        </p:spPr>
        <p:txBody>
          <a:bodyPr wrap="square" rtlCol="0">
            <a:spAutoFit/>
          </a:bodyPr>
          <a:lstStyle/>
          <a:p>
            <a:r>
              <a:rPr lang="hr-HR" sz="2400" dirty="0">
                <a:latin typeface="Times New Roman" pitchFamily="18" charset="0"/>
              </a:rPr>
              <a:t>Bilo koja tehnička dokumentacija prema namjeni, može sadržavati:</a:t>
            </a:r>
          </a:p>
          <a:p>
            <a:endParaRPr lang="hr-HR" sz="2400" dirty="0">
              <a:latin typeface="Times New Roman" pitchFamily="18" charset="0"/>
            </a:endParaRPr>
          </a:p>
          <a:p>
            <a:pPr marL="342900" lvl="0" indent="-342900">
              <a:buFont typeface="Arial" pitchFamily="34" charset="0"/>
              <a:buChar char="•"/>
            </a:pPr>
            <a:r>
              <a:rPr lang="hr-HR" sz="2400" dirty="0">
                <a:latin typeface="Times New Roman" pitchFamily="18" charset="0"/>
              </a:rPr>
              <a:t>tekstualni dio</a:t>
            </a:r>
          </a:p>
          <a:p>
            <a:pPr marL="342900" lvl="0" indent="-342900">
              <a:buFont typeface="Arial" pitchFamily="34" charset="0"/>
              <a:buChar char="•"/>
            </a:pPr>
            <a:r>
              <a:rPr lang="hr-HR" sz="2400" dirty="0">
                <a:latin typeface="Times New Roman" pitchFamily="18" charset="0"/>
              </a:rPr>
              <a:t>grafički dio </a:t>
            </a:r>
          </a:p>
        </p:txBody>
      </p:sp>
    </p:spTree>
    <p:extLst>
      <p:ext uri="{BB962C8B-B14F-4D97-AF65-F5344CB8AC3E}">
        <p14:creationId xmlns:p14="http://schemas.microsoft.com/office/powerpoint/2010/main" val="314762857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Tekstualni dio dokumentacije</a:t>
            </a:r>
          </a:p>
        </p:txBody>
      </p:sp>
      <p:sp>
        <p:nvSpPr>
          <p:cNvPr id="6" name="TextBox 5"/>
          <p:cNvSpPr txBox="1"/>
          <p:nvPr/>
        </p:nvSpPr>
        <p:spPr>
          <a:xfrm>
            <a:off x="395536" y="1916832"/>
            <a:ext cx="8424936" cy="3416320"/>
          </a:xfrm>
          <a:prstGeom prst="rect">
            <a:avLst/>
          </a:prstGeom>
          <a:noFill/>
        </p:spPr>
        <p:txBody>
          <a:bodyPr wrap="square" rtlCol="0">
            <a:spAutoFit/>
          </a:bodyPr>
          <a:lstStyle/>
          <a:p>
            <a:r>
              <a:rPr lang="hr-HR" sz="2400" dirty="0">
                <a:latin typeface="Times New Roman" pitchFamily="18" charset="0"/>
              </a:rPr>
              <a:t>Tekstualni dio dokumentacije sadrži: </a:t>
            </a:r>
          </a:p>
          <a:p>
            <a:pPr marL="342900" lvl="0" indent="-342900">
              <a:buFont typeface="Arial" pitchFamily="34" charset="0"/>
              <a:buChar char="•"/>
            </a:pPr>
            <a:r>
              <a:rPr lang="hr-HR" sz="2400" dirty="0">
                <a:latin typeface="Times New Roman" pitchFamily="18" charset="0"/>
              </a:rPr>
              <a:t>tehnički opis </a:t>
            </a:r>
          </a:p>
          <a:p>
            <a:pPr marL="342900" lvl="0" indent="-342900">
              <a:buFont typeface="Arial" pitchFamily="34" charset="0"/>
              <a:buChar char="•"/>
            </a:pPr>
            <a:r>
              <a:rPr lang="hr-HR" sz="2400" dirty="0">
                <a:latin typeface="Times New Roman" pitchFamily="18" charset="0"/>
              </a:rPr>
              <a:t>ekonomsko-tehničko obrazloženje </a:t>
            </a:r>
          </a:p>
          <a:p>
            <a:pPr marL="342900" lvl="0" indent="-342900">
              <a:buFont typeface="Arial" pitchFamily="34" charset="0"/>
              <a:buChar char="•"/>
            </a:pPr>
            <a:r>
              <a:rPr lang="hr-HR" sz="2400" dirty="0">
                <a:latin typeface="Times New Roman" pitchFamily="18" charset="0"/>
              </a:rPr>
              <a:t>obvezni proračun (npr. kratki spoj, padovi napona, energetska bilanca, zaštita od dodirnog napona, dimenzioniranje opreme, itd. ) </a:t>
            </a:r>
          </a:p>
          <a:p>
            <a:pPr marL="342900" lvl="0" indent="-342900">
              <a:buFont typeface="Arial" pitchFamily="34" charset="0"/>
              <a:buChar char="•"/>
            </a:pPr>
            <a:r>
              <a:rPr lang="hr-HR" sz="2400" dirty="0">
                <a:latin typeface="Times New Roman" pitchFamily="18" charset="0"/>
              </a:rPr>
              <a:t>popis opreme i troškovnik </a:t>
            </a:r>
          </a:p>
          <a:p>
            <a:pPr marL="342900" lvl="0" indent="-342900">
              <a:buFont typeface="Arial" pitchFamily="34" charset="0"/>
              <a:buChar char="•"/>
            </a:pPr>
            <a:r>
              <a:rPr lang="hr-HR" sz="2400" dirty="0">
                <a:latin typeface="Times New Roman" pitchFamily="18" charset="0"/>
              </a:rPr>
              <a:t>upute za rukovanje, upravljanje, ispitivanje i podešavanje i prema potrebi za bilo koju drugu namjenu </a:t>
            </a:r>
          </a:p>
        </p:txBody>
      </p:sp>
    </p:spTree>
    <p:extLst>
      <p:ext uri="{BB962C8B-B14F-4D97-AF65-F5344CB8AC3E}">
        <p14:creationId xmlns:p14="http://schemas.microsoft.com/office/powerpoint/2010/main" val="27791446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Tekstualni dio dokumentacije</a:t>
            </a:r>
          </a:p>
        </p:txBody>
      </p:sp>
      <p:sp>
        <p:nvSpPr>
          <p:cNvPr id="6" name="TextBox 5"/>
          <p:cNvSpPr txBox="1"/>
          <p:nvPr/>
        </p:nvSpPr>
        <p:spPr>
          <a:xfrm>
            <a:off x="395536" y="1916832"/>
            <a:ext cx="8424936" cy="4893647"/>
          </a:xfrm>
          <a:prstGeom prst="rect">
            <a:avLst/>
          </a:prstGeom>
          <a:noFill/>
        </p:spPr>
        <p:txBody>
          <a:bodyPr wrap="square" rtlCol="0">
            <a:spAutoFit/>
          </a:bodyPr>
          <a:lstStyle/>
          <a:p>
            <a:r>
              <a:rPr lang="hr-HR" sz="2400" dirty="0">
                <a:latin typeface="Times New Roman" pitchFamily="18" charset="0"/>
              </a:rPr>
              <a:t>1. Tehnički opis</a:t>
            </a:r>
          </a:p>
          <a:p>
            <a:r>
              <a:rPr lang="hr-HR" sz="2400" dirty="0">
                <a:latin typeface="Times New Roman" pitchFamily="18" charset="0"/>
              </a:rPr>
              <a:t>Predstavlja uvod u dokumentaciju i objekt (postrojenje, uređaj, sklop). Sadrži opis uloge objekta u tehnološkom procesu, osnovne značajke objekta, opis osnovnih fizikalnih pojava i zbivanja u objektu.</a:t>
            </a:r>
          </a:p>
          <a:p>
            <a:r>
              <a:rPr lang="hr-HR" sz="2400" dirty="0">
                <a:latin typeface="Times New Roman" pitchFamily="18" charset="0"/>
              </a:rPr>
              <a:t> </a:t>
            </a:r>
          </a:p>
          <a:p>
            <a:r>
              <a:rPr lang="hr-HR" sz="2400" dirty="0">
                <a:latin typeface="Times New Roman" pitchFamily="18" charset="0"/>
              </a:rPr>
              <a:t>Uvod u dokumentaciju, a time i u postrojenje čini se tehničkim opisom. U pravilu je preporuka da tehnički opis sadrži: </a:t>
            </a:r>
          </a:p>
          <a:p>
            <a:pPr marL="342900" lvl="0" indent="-342900">
              <a:buFont typeface="Arial" pitchFamily="34" charset="0"/>
              <a:buChar char="•"/>
            </a:pPr>
            <a:r>
              <a:rPr lang="hr-HR" sz="2400" dirty="0">
                <a:latin typeface="Times New Roman" pitchFamily="18" charset="0"/>
              </a:rPr>
              <a:t>opis uloge električkog postrojenja u tehnološkom procesu </a:t>
            </a:r>
          </a:p>
          <a:p>
            <a:pPr marL="342900" lvl="0" indent="-342900">
              <a:buFont typeface="Arial" pitchFamily="34" charset="0"/>
              <a:buChar char="•"/>
            </a:pPr>
            <a:r>
              <a:rPr lang="hr-HR" sz="2400" dirty="0">
                <a:latin typeface="Times New Roman" pitchFamily="18" charset="0"/>
              </a:rPr>
              <a:t>osnovne karakteristike električnog postrojenja </a:t>
            </a:r>
          </a:p>
          <a:p>
            <a:pPr marL="342900" lvl="0" indent="-342900">
              <a:buFont typeface="Arial" pitchFamily="34" charset="0"/>
              <a:buChar char="•"/>
            </a:pPr>
            <a:r>
              <a:rPr lang="hr-HR" sz="2400" dirty="0">
                <a:latin typeface="Times New Roman" pitchFamily="18" charset="0"/>
              </a:rPr>
              <a:t>opis osnovnih fizikalnih pojava i zbivanja u postrojenju, pri čemu treba koristit najprikladniji dio dokumentacije u svrhu objašnjenja. U pravilu se piše na formatu A4. </a:t>
            </a:r>
          </a:p>
        </p:txBody>
      </p:sp>
    </p:spTree>
    <p:extLst>
      <p:ext uri="{BB962C8B-B14F-4D97-AF65-F5344CB8AC3E}">
        <p14:creationId xmlns:p14="http://schemas.microsoft.com/office/powerpoint/2010/main" val="6130514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Tekstualni dio dokumentacije</a:t>
            </a:r>
          </a:p>
        </p:txBody>
      </p:sp>
      <p:sp>
        <p:nvSpPr>
          <p:cNvPr id="6" name="TextBox 5"/>
          <p:cNvSpPr txBox="1"/>
          <p:nvPr/>
        </p:nvSpPr>
        <p:spPr>
          <a:xfrm>
            <a:off x="179512" y="1916832"/>
            <a:ext cx="8748464" cy="4893647"/>
          </a:xfrm>
          <a:prstGeom prst="rect">
            <a:avLst/>
          </a:prstGeom>
          <a:noFill/>
        </p:spPr>
        <p:txBody>
          <a:bodyPr wrap="square" rtlCol="0">
            <a:spAutoFit/>
          </a:bodyPr>
          <a:lstStyle/>
          <a:p>
            <a:r>
              <a:rPr lang="hr-HR" sz="2400" dirty="0">
                <a:latin typeface="Times New Roman" pitchFamily="18" charset="0"/>
              </a:rPr>
              <a:t>2. Tehničko – ekonomsko obrazloženje</a:t>
            </a:r>
          </a:p>
          <a:p>
            <a:r>
              <a:rPr lang="hr-HR" sz="2400" dirty="0">
                <a:latin typeface="Times New Roman" pitchFamily="18" charset="0"/>
              </a:rPr>
              <a:t>Sadrži obrazloženje ekonomske potrebe realizacije objekta, obrazloženje izbora jedne od varijanti idejnog projekta i troškove realizacije.</a:t>
            </a:r>
          </a:p>
          <a:p>
            <a:r>
              <a:rPr lang="hr-HR" sz="2400" dirty="0">
                <a:latin typeface="Times New Roman" pitchFamily="18" charset="0"/>
              </a:rPr>
              <a:t> </a:t>
            </a:r>
          </a:p>
          <a:p>
            <a:r>
              <a:rPr lang="hr-HR" sz="2400" dirty="0">
                <a:latin typeface="Times New Roman" pitchFamily="18" charset="0"/>
              </a:rPr>
              <a:t>Ekonomsko obrazloženje treba u pravilu sadržavati: </a:t>
            </a:r>
          </a:p>
          <a:p>
            <a:pPr marL="342900" lvl="0" indent="-342900">
              <a:buFont typeface="Arial" pitchFamily="34" charset="0"/>
              <a:buChar char="•"/>
            </a:pPr>
            <a:r>
              <a:rPr lang="hr-HR" sz="2400" dirty="0">
                <a:latin typeface="Times New Roman" pitchFamily="18" charset="0"/>
              </a:rPr>
              <a:t>obrazloženje ekonomske potrebe realizacije električnog postrojenja </a:t>
            </a:r>
          </a:p>
          <a:p>
            <a:pPr marL="342900" lvl="0" indent="-342900">
              <a:buFont typeface="Arial" pitchFamily="34" charset="0"/>
              <a:buChar char="•"/>
            </a:pPr>
            <a:r>
              <a:rPr lang="hr-HR" sz="2400" dirty="0">
                <a:latin typeface="Times New Roman" pitchFamily="18" charset="0"/>
              </a:rPr>
              <a:t>ekonomsko-tehničko obrazloženje izbora jednog od idealnih rješenja </a:t>
            </a:r>
          </a:p>
          <a:p>
            <a:pPr marL="342900" lvl="0" indent="-342900">
              <a:buFont typeface="Arial" pitchFamily="34" charset="0"/>
              <a:buChar char="•"/>
            </a:pPr>
            <a:r>
              <a:rPr lang="hr-HR" sz="2400" dirty="0">
                <a:latin typeface="Times New Roman" pitchFamily="18" charset="0"/>
              </a:rPr>
              <a:t>ekonomsku računicu izraženu troškovima za realizaciju zamišljenog projekta </a:t>
            </a:r>
          </a:p>
          <a:p>
            <a:pPr marL="342900" lvl="0" indent="-342900">
              <a:buFont typeface="Arial" pitchFamily="34" charset="0"/>
              <a:buChar char="•"/>
            </a:pPr>
            <a:r>
              <a:rPr lang="hr-HR" sz="2400" dirty="0">
                <a:latin typeface="Times New Roman" pitchFamily="18" charset="0"/>
              </a:rPr>
              <a:t>oblikovanje teksta prema projektnoj zadaći. U pravilu se piše na formatu A4. </a:t>
            </a:r>
          </a:p>
        </p:txBody>
      </p:sp>
    </p:spTree>
    <p:extLst>
      <p:ext uri="{BB962C8B-B14F-4D97-AF65-F5344CB8AC3E}">
        <p14:creationId xmlns:p14="http://schemas.microsoft.com/office/powerpoint/2010/main" val="395807556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Tekstualni dio dokumentacije</a:t>
            </a:r>
          </a:p>
        </p:txBody>
      </p:sp>
      <p:sp>
        <p:nvSpPr>
          <p:cNvPr id="6" name="TextBox 5"/>
          <p:cNvSpPr txBox="1"/>
          <p:nvPr/>
        </p:nvSpPr>
        <p:spPr>
          <a:xfrm>
            <a:off x="395536" y="1916832"/>
            <a:ext cx="8424936" cy="4154984"/>
          </a:xfrm>
          <a:prstGeom prst="rect">
            <a:avLst/>
          </a:prstGeom>
          <a:noFill/>
        </p:spPr>
        <p:txBody>
          <a:bodyPr wrap="square" rtlCol="0">
            <a:spAutoFit/>
          </a:bodyPr>
          <a:lstStyle/>
          <a:p>
            <a:r>
              <a:rPr lang="hr-HR" sz="2400" dirty="0">
                <a:latin typeface="Times New Roman" pitchFamily="18" charset="0"/>
              </a:rPr>
              <a:t>3. Obvezni proračuni</a:t>
            </a:r>
          </a:p>
          <a:p>
            <a:r>
              <a:rPr lang="hr-HR" sz="2400" dirty="0">
                <a:latin typeface="Times New Roman" pitchFamily="18" charset="0"/>
              </a:rPr>
              <a:t>Predstavljaju sve proračune koje je nužno ili potrebno izvesti za sam projekt. Proračuni su osnova da dimenzioniranje pojedinih elemenata i sklopova u objektu.</a:t>
            </a:r>
          </a:p>
          <a:p>
            <a:r>
              <a:rPr lang="hr-HR" sz="2400" dirty="0">
                <a:latin typeface="Times New Roman" pitchFamily="18" charset="0"/>
              </a:rPr>
              <a:t> </a:t>
            </a:r>
          </a:p>
          <a:p>
            <a:r>
              <a:rPr lang="hr-HR" sz="2400" dirty="0">
                <a:latin typeface="Times New Roman" pitchFamily="18" charset="0"/>
              </a:rPr>
              <a:t>U ovo se uključuju svi proračuni koje je nužno ili potrebno izvesti za sam projekt, kao npr. </a:t>
            </a:r>
          </a:p>
          <a:p>
            <a:pPr marL="342900" lvl="0" indent="-342900">
              <a:buFont typeface="Arial" pitchFamily="34" charset="0"/>
              <a:buChar char="•"/>
            </a:pPr>
            <a:r>
              <a:rPr lang="hr-HR" sz="2400" dirty="0">
                <a:latin typeface="Times New Roman" pitchFamily="18" charset="0"/>
              </a:rPr>
              <a:t>kratki spoj </a:t>
            </a:r>
          </a:p>
          <a:p>
            <a:pPr marL="342900" lvl="0" indent="-342900">
              <a:buFont typeface="Arial" pitchFamily="34" charset="0"/>
              <a:buChar char="•"/>
            </a:pPr>
            <a:r>
              <a:rPr lang="hr-HR" sz="2400" dirty="0">
                <a:latin typeface="Times New Roman" pitchFamily="18" charset="0"/>
              </a:rPr>
              <a:t>padovi napona </a:t>
            </a:r>
          </a:p>
          <a:p>
            <a:pPr marL="342900" lvl="0" indent="-342900">
              <a:buFont typeface="Arial" pitchFamily="34" charset="0"/>
              <a:buChar char="•"/>
            </a:pPr>
            <a:r>
              <a:rPr lang="hr-HR" sz="2400" dirty="0">
                <a:latin typeface="Times New Roman" pitchFamily="18" charset="0"/>
              </a:rPr>
              <a:t>energetska bilanca </a:t>
            </a:r>
          </a:p>
          <a:p>
            <a:pPr marL="342900" lvl="0" indent="-342900">
              <a:buFont typeface="Arial" pitchFamily="34" charset="0"/>
              <a:buChar char="•"/>
            </a:pPr>
            <a:r>
              <a:rPr lang="hr-HR" sz="2400" dirty="0">
                <a:latin typeface="Times New Roman" pitchFamily="18" charset="0"/>
              </a:rPr>
              <a:t>zaštita od dodirnog napona, itd. </a:t>
            </a:r>
          </a:p>
        </p:txBody>
      </p:sp>
    </p:spTree>
    <p:extLst>
      <p:ext uri="{BB962C8B-B14F-4D97-AF65-F5344CB8AC3E}">
        <p14:creationId xmlns:p14="http://schemas.microsoft.com/office/powerpoint/2010/main" val="85227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Tekstualni dio dokumentacije</a:t>
            </a:r>
          </a:p>
        </p:txBody>
      </p:sp>
      <p:sp>
        <p:nvSpPr>
          <p:cNvPr id="6" name="TextBox 5"/>
          <p:cNvSpPr txBox="1"/>
          <p:nvPr/>
        </p:nvSpPr>
        <p:spPr>
          <a:xfrm>
            <a:off x="395536" y="1916832"/>
            <a:ext cx="8424936" cy="830997"/>
          </a:xfrm>
          <a:prstGeom prst="rect">
            <a:avLst/>
          </a:prstGeom>
          <a:noFill/>
        </p:spPr>
        <p:txBody>
          <a:bodyPr wrap="square" rtlCol="0">
            <a:spAutoFit/>
          </a:bodyPr>
          <a:lstStyle/>
          <a:p>
            <a:r>
              <a:rPr lang="hr-HR" sz="2400" dirty="0">
                <a:latin typeface="Times New Roman" pitchFamily="18" charset="0"/>
              </a:rPr>
              <a:t>Ovi proračuni su osnova za dimenzioniranje pojedinih elemenata ili sklopova u postrojenju,  pišu se na formatu A4.</a:t>
            </a:r>
          </a:p>
        </p:txBody>
      </p:sp>
    </p:spTree>
    <p:extLst>
      <p:ext uri="{BB962C8B-B14F-4D97-AF65-F5344CB8AC3E}">
        <p14:creationId xmlns:p14="http://schemas.microsoft.com/office/powerpoint/2010/main" val="312274275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Tekstualni dio dokumentacije</a:t>
            </a:r>
          </a:p>
        </p:txBody>
      </p:sp>
      <p:sp>
        <p:nvSpPr>
          <p:cNvPr id="6" name="TextBox 5"/>
          <p:cNvSpPr txBox="1"/>
          <p:nvPr/>
        </p:nvSpPr>
        <p:spPr>
          <a:xfrm>
            <a:off x="395536" y="1916832"/>
            <a:ext cx="8424936" cy="3416320"/>
          </a:xfrm>
          <a:prstGeom prst="rect">
            <a:avLst/>
          </a:prstGeom>
          <a:noFill/>
        </p:spPr>
        <p:txBody>
          <a:bodyPr wrap="square" rtlCol="0">
            <a:spAutoFit/>
          </a:bodyPr>
          <a:lstStyle/>
          <a:p>
            <a:r>
              <a:rPr lang="hr-HR" sz="2400" dirty="0">
                <a:latin typeface="Times New Roman" pitchFamily="18" charset="0"/>
              </a:rPr>
              <a:t>4. Upute za rukovanje</a:t>
            </a:r>
          </a:p>
          <a:p>
            <a:endParaRPr lang="hr-HR" sz="2400" dirty="0">
              <a:latin typeface="Times New Roman" pitchFamily="18" charset="0"/>
            </a:endParaRPr>
          </a:p>
          <a:p>
            <a:r>
              <a:rPr lang="hr-HR" sz="2400" dirty="0">
                <a:latin typeface="Times New Roman" pitchFamily="18" charset="0"/>
              </a:rPr>
              <a:t>Upute se u pravilu rade: </a:t>
            </a:r>
          </a:p>
          <a:p>
            <a:pPr lvl="0"/>
            <a:r>
              <a:rPr lang="hr-HR" sz="2400" dirty="0">
                <a:latin typeface="Times New Roman" pitchFamily="18" charset="0"/>
              </a:rPr>
              <a:t>Za rukovanje – upravljanje postrojenjem ili sklopovima, </a:t>
            </a:r>
          </a:p>
          <a:p>
            <a:pPr lvl="0"/>
            <a:r>
              <a:rPr lang="hr-HR" sz="2400" dirty="0">
                <a:latin typeface="Times New Roman" pitchFamily="18" charset="0"/>
              </a:rPr>
              <a:t>Za ispitivanje i podešavanje postrojenja ( dijelovi i sklopovi), </a:t>
            </a:r>
          </a:p>
          <a:p>
            <a:r>
              <a:rPr lang="hr-HR" sz="2400" dirty="0">
                <a:latin typeface="Times New Roman" pitchFamily="18" charset="0"/>
              </a:rPr>
              <a:t> </a:t>
            </a:r>
          </a:p>
          <a:p>
            <a:r>
              <a:rPr lang="hr-HR" sz="2400" dirty="0">
                <a:latin typeface="Times New Roman" pitchFamily="18" charset="0"/>
              </a:rPr>
              <a:t>Ovaj dio pisanog teksta, odnosno dokumentacije, vrlo je osjetljive prirode, jer se mora zasnivat na provjerenom funkcioniranju pogona i na potpuno vjernoj dokumentaciji.</a:t>
            </a:r>
          </a:p>
        </p:txBody>
      </p:sp>
    </p:spTree>
    <p:extLst>
      <p:ext uri="{BB962C8B-B14F-4D97-AF65-F5344CB8AC3E}">
        <p14:creationId xmlns:p14="http://schemas.microsoft.com/office/powerpoint/2010/main" val="3390672979"/>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Tekstualni dio dokumentacije</a:t>
            </a:r>
          </a:p>
        </p:txBody>
      </p:sp>
      <p:sp>
        <p:nvSpPr>
          <p:cNvPr id="6" name="TextBox 5"/>
          <p:cNvSpPr txBox="1"/>
          <p:nvPr/>
        </p:nvSpPr>
        <p:spPr>
          <a:xfrm>
            <a:off x="395536" y="1916832"/>
            <a:ext cx="8424936" cy="3416320"/>
          </a:xfrm>
          <a:prstGeom prst="rect">
            <a:avLst/>
          </a:prstGeom>
          <a:noFill/>
        </p:spPr>
        <p:txBody>
          <a:bodyPr wrap="square" rtlCol="0">
            <a:spAutoFit/>
          </a:bodyPr>
          <a:lstStyle/>
          <a:p>
            <a:r>
              <a:rPr lang="hr-HR" sz="2400" dirty="0">
                <a:latin typeface="Times New Roman" pitchFamily="18" charset="0"/>
              </a:rPr>
              <a:t>Upute trebaju biti podijeljene na razinu ljudstva koje koristi postrojenje.  </a:t>
            </a:r>
          </a:p>
          <a:p>
            <a:endParaRPr lang="hr-HR" sz="2400" dirty="0">
              <a:latin typeface="Times New Roman" pitchFamily="18" charset="0"/>
            </a:endParaRPr>
          </a:p>
          <a:p>
            <a:r>
              <a:rPr lang="hr-HR" sz="2400" dirty="0">
                <a:latin typeface="Times New Roman" pitchFamily="18" charset="0"/>
              </a:rPr>
              <a:t>Svaka od uputa (za bilo koju razinu) treba sadržavati: </a:t>
            </a:r>
          </a:p>
          <a:p>
            <a:pPr marL="342900" lvl="0" indent="-342900">
              <a:buFont typeface="Arial" pitchFamily="34" charset="0"/>
              <a:buChar char="•"/>
            </a:pPr>
            <a:r>
              <a:rPr lang="hr-HR" sz="2400" dirty="0">
                <a:latin typeface="Times New Roman" pitchFamily="18" charset="0"/>
              </a:rPr>
              <a:t>Sastavne dijelove pogona, </a:t>
            </a:r>
          </a:p>
          <a:p>
            <a:pPr marL="342900" lvl="0" indent="-342900">
              <a:buFont typeface="Arial" pitchFamily="34" charset="0"/>
              <a:buChar char="•"/>
            </a:pPr>
            <a:r>
              <a:rPr lang="hr-HR" sz="2400" dirty="0">
                <a:latin typeface="Times New Roman" pitchFamily="18" charset="0"/>
              </a:rPr>
              <a:t>Princip rada postrojenja (kao cjeline i sklopa) </a:t>
            </a:r>
          </a:p>
          <a:p>
            <a:pPr marL="342900" lvl="0" indent="-342900">
              <a:buFont typeface="Arial" pitchFamily="34" charset="0"/>
              <a:buChar char="•"/>
            </a:pPr>
            <a:r>
              <a:rPr lang="hr-HR" sz="2400" dirty="0">
                <a:latin typeface="Times New Roman" pitchFamily="18" charset="0"/>
              </a:rPr>
              <a:t>Pripremu postrojenja za pogon </a:t>
            </a:r>
          </a:p>
          <a:p>
            <a:pPr marL="342900" lvl="0" indent="-342900">
              <a:buFont typeface="Arial" pitchFamily="34" charset="0"/>
              <a:buChar char="•"/>
            </a:pPr>
            <a:r>
              <a:rPr lang="hr-HR" sz="2400" dirty="0">
                <a:latin typeface="Times New Roman" pitchFamily="18" charset="0"/>
              </a:rPr>
              <a:t>Pokretanje i upravljanje postrojenjem </a:t>
            </a:r>
          </a:p>
          <a:p>
            <a:pPr marL="342900" lvl="0" indent="-342900">
              <a:buFont typeface="Arial" pitchFamily="34" charset="0"/>
              <a:buChar char="•"/>
            </a:pPr>
            <a:r>
              <a:rPr lang="hr-HR" sz="2400" dirty="0">
                <a:latin typeface="Times New Roman" pitchFamily="18" charset="0"/>
              </a:rPr>
              <a:t>Zaštita postrojenja </a:t>
            </a:r>
          </a:p>
        </p:txBody>
      </p:sp>
    </p:spTree>
    <p:extLst>
      <p:ext uri="{BB962C8B-B14F-4D97-AF65-F5344CB8AC3E}">
        <p14:creationId xmlns:p14="http://schemas.microsoft.com/office/powerpoint/2010/main" val="329330162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Tekstualni dio dokumentacije</a:t>
            </a:r>
          </a:p>
        </p:txBody>
      </p:sp>
      <p:sp>
        <p:nvSpPr>
          <p:cNvPr id="6" name="TextBox 5"/>
          <p:cNvSpPr txBox="1"/>
          <p:nvPr/>
        </p:nvSpPr>
        <p:spPr>
          <a:xfrm>
            <a:off x="395536" y="1916832"/>
            <a:ext cx="8424936" cy="2308324"/>
          </a:xfrm>
          <a:prstGeom prst="rect">
            <a:avLst/>
          </a:prstGeom>
          <a:noFill/>
        </p:spPr>
        <p:txBody>
          <a:bodyPr wrap="square" rtlCol="0">
            <a:spAutoFit/>
          </a:bodyPr>
          <a:lstStyle/>
          <a:p>
            <a:r>
              <a:rPr lang="hr-HR" sz="2400" dirty="0">
                <a:latin typeface="Times New Roman" pitchFamily="18" charset="0"/>
              </a:rPr>
              <a:t>5. Upute za ispitivanje, podešavanje i održavanje </a:t>
            </a:r>
          </a:p>
          <a:p>
            <a:endParaRPr lang="hr-HR" sz="2400" dirty="0">
              <a:latin typeface="Times New Roman" pitchFamily="18" charset="0"/>
            </a:endParaRPr>
          </a:p>
          <a:p>
            <a:r>
              <a:rPr lang="hr-HR" sz="2400" dirty="0">
                <a:latin typeface="Times New Roman" pitchFamily="18" charset="0"/>
              </a:rPr>
              <a:t>Ovo su složenije upute, a također treba nastojati da se zadovolje razne razine, i da se u uputama, koje su namijenjene nižoj stručnoj razini, ne upliće viša stručna razina, tj. ne upliće tako da čini upute nerazumljivim za tu razinu. [4]</a:t>
            </a:r>
          </a:p>
        </p:txBody>
      </p:sp>
    </p:spTree>
    <p:extLst>
      <p:ext uri="{BB962C8B-B14F-4D97-AF65-F5344CB8AC3E}">
        <p14:creationId xmlns:p14="http://schemas.microsoft.com/office/powerpoint/2010/main" val="3404525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536" y="1772816"/>
            <a:ext cx="8424936" cy="4154984"/>
          </a:xfrm>
          <a:prstGeom prst="rect">
            <a:avLst/>
          </a:prstGeom>
          <a:noFill/>
        </p:spPr>
        <p:txBody>
          <a:bodyPr wrap="square" rtlCol="0">
            <a:spAutoFit/>
          </a:bodyPr>
          <a:lstStyle/>
          <a:p>
            <a:r>
              <a:rPr lang="hr-HR" sz="2400" dirty="0">
                <a:latin typeface="Times New Roman" pitchFamily="18" charset="0"/>
                <a:cs typeface="Times New Roman" pitchFamily="18" charset="0"/>
              </a:rPr>
              <a:t>Projekt uklanjanja građevine – projekt u kojem se predstavljaju određeni postupci koje je potrebno odraditi pri uklanjanju građevine, od uklanjanja namještaja u građevini pa sve do najsitnijih dijelova građevine, kao i procedura zbrinjavanja otpada. </a:t>
            </a:r>
          </a:p>
          <a:p>
            <a:endParaRPr lang="hr-HR" sz="2400" dirty="0">
              <a:latin typeface="Times New Roman" pitchFamily="18" charset="0"/>
              <a:cs typeface="Times New Roman" pitchFamily="18" charset="0"/>
            </a:endParaRPr>
          </a:p>
          <a:p>
            <a:r>
              <a:rPr lang="hr-HR" sz="2400" dirty="0">
                <a:latin typeface="Times New Roman" pitchFamily="18" charset="0"/>
                <a:cs typeface="Times New Roman" pitchFamily="18" charset="0"/>
              </a:rPr>
              <a:t>Ono što treba sadržavati projekt uklanjanja građevine jesu:</a:t>
            </a:r>
          </a:p>
          <a:p>
            <a:pPr marL="719138" indent="-342900">
              <a:buFont typeface="Arial" panose="020B0604020202020204" pitchFamily="34" charset="0"/>
              <a:buChar char="•"/>
            </a:pPr>
            <a:r>
              <a:rPr lang="hr-HR" sz="2400" dirty="0">
                <a:latin typeface="Times New Roman" pitchFamily="18" charset="0"/>
                <a:cs typeface="Times New Roman" pitchFamily="18" charset="0"/>
              </a:rPr>
              <a:t>nacrti, </a:t>
            </a:r>
          </a:p>
          <a:p>
            <a:pPr marL="719138" indent="-342900">
              <a:buFont typeface="Arial" panose="020B0604020202020204" pitchFamily="34" charset="0"/>
              <a:buChar char="•"/>
            </a:pPr>
            <a:r>
              <a:rPr lang="hr-HR" sz="2400" dirty="0">
                <a:latin typeface="Times New Roman" pitchFamily="18" charset="0"/>
                <a:cs typeface="Times New Roman" pitchFamily="18" charset="0"/>
              </a:rPr>
              <a:t>proračuni, </a:t>
            </a:r>
          </a:p>
          <a:p>
            <a:pPr marL="719138" indent="-342900">
              <a:buFont typeface="Arial" panose="020B0604020202020204" pitchFamily="34" charset="0"/>
              <a:buChar char="•"/>
            </a:pPr>
            <a:r>
              <a:rPr lang="hr-HR" sz="2400" dirty="0">
                <a:latin typeface="Times New Roman" pitchFamily="18" charset="0"/>
                <a:cs typeface="Times New Roman" pitchFamily="18" charset="0"/>
              </a:rPr>
              <a:t>tehnički opis, </a:t>
            </a:r>
          </a:p>
          <a:p>
            <a:pPr marL="719138" indent="-342900">
              <a:buFont typeface="Arial" panose="020B0604020202020204" pitchFamily="34" charset="0"/>
              <a:buChar char="•"/>
            </a:pPr>
            <a:r>
              <a:rPr lang="hr-HR" sz="2400" dirty="0">
                <a:latin typeface="Times New Roman" pitchFamily="18" charset="0"/>
                <a:cs typeface="Times New Roman" pitchFamily="18" charset="0"/>
              </a:rPr>
              <a:t>proračun stabilnosti te </a:t>
            </a:r>
          </a:p>
          <a:p>
            <a:pPr marL="719138" indent="-342900">
              <a:buFont typeface="Arial" panose="020B0604020202020204" pitchFamily="34" charset="0"/>
              <a:buChar char="•"/>
            </a:pPr>
            <a:r>
              <a:rPr lang="hr-HR" sz="2400" dirty="0">
                <a:latin typeface="Times New Roman" pitchFamily="18" charset="0"/>
                <a:cs typeface="Times New Roman" pitchFamily="18" charset="0"/>
              </a:rPr>
              <a:t>druge slične dijelove.</a:t>
            </a:r>
          </a:p>
        </p:txBody>
      </p:sp>
      <p:sp>
        <p:nvSpPr>
          <p:cNvPr id="4" name="Title 1"/>
          <p:cNvSpPr>
            <a:spLocks noGrp="1"/>
          </p:cNvSpPr>
          <p:nvPr>
            <p:ph type="title"/>
          </p:nvPr>
        </p:nvSpPr>
        <p:spPr>
          <a:xfrm>
            <a:off x="609600" y="228600"/>
            <a:ext cx="8153400" cy="990600"/>
          </a:xfrm>
        </p:spPr>
        <p:txBody>
          <a:bodyPr/>
          <a:lstStyle/>
          <a:p>
            <a:pPr algn="ctr"/>
            <a:r>
              <a:rPr lang="hr-HR" b="1" dirty="0">
                <a:solidFill>
                  <a:schemeClr val="tx1"/>
                </a:solidFill>
                <a:latin typeface="Times New Roman" pitchFamily="18" charset="0"/>
                <a:cs typeface="Times New Roman" pitchFamily="18" charset="0"/>
              </a:rPr>
              <a:t>Što je projektiranje?</a:t>
            </a:r>
          </a:p>
        </p:txBody>
      </p:sp>
    </p:spTree>
    <p:extLst>
      <p:ext uri="{BB962C8B-B14F-4D97-AF65-F5344CB8AC3E}">
        <p14:creationId xmlns:p14="http://schemas.microsoft.com/office/powerpoint/2010/main" val="2973080543"/>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Tekstualni dio dokumentacije</a:t>
            </a:r>
          </a:p>
        </p:txBody>
      </p:sp>
      <p:sp>
        <p:nvSpPr>
          <p:cNvPr id="6" name="TextBox 5"/>
          <p:cNvSpPr txBox="1"/>
          <p:nvPr/>
        </p:nvSpPr>
        <p:spPr>
          <a:xfrm>
            <a:off x="395536" y="1916832"/>
            <a:ext cx="8424936" cy="3416320"/>
          </a:xfrm>
          <a:prstGeom prst="rect">
            <a:avLst/>
          </a:prstGeom>
          <a:noFill/>
        </p:spPr>
        <p:txBody>
          <a:bodyPr wrap="square" rtlCol="0">
            <a:spAutoFit/>
          </a:bodyPr>
          <a:lstStyle/>
          <a:p>
            <a:r>
              <a:rPr lang="hr-HR" sz="2400" dirty="0">
                <a:latin typeface="Times New Roman" pitchFamily="18" charset="0"/>
              </a:rPr>
              <a:t>Kao jedna preporuka može se uzeti profil sljedećeg sadržaja: </a:t>
            </a:r>
          </a:p>
          <a:p>
            <a:pPr marL="342900" lvl="0" indent="-342900">
              <a:buFont typeface="Arial" pitchFamily="34" charset="0"/>
              <a:buChar char="•"/>
            </a:pPr>
            <a:r>
              <a:rPr lang="hr-HR" sz="2400" dirty="0">
                <a:latin typeface="Times New Roman" pitchFamily="18" charset="0"/>
              </a:rPr>
              <a:t>Radni zahtjevi (za sve važnije parametre pogona)</a:t>
            </a:r>
          </a:p>
          <a:p>
            <a:pPr marL="342900" lvl="0" indent="-342900">
              <a:buFont typeface="Arial" pitchFamily="34" charset="0"/>
              <a:buChar char="•"/>
            </a:pPr>
            <a:r>
              <a:rPr lang="hr-HR" sz="2400" dirty="0">
                <a:latin typeface="Times New Roman" pitchFamily="18" charset="0"/>
              </a:rPr>
              <a:t>Fizikalna slika rada pogona, postrojenja i slično </a:t>
            </a:r>
          </a:p>
          <a:p>
            <a:pPr marL="342900" lvl="0" indent="-342900">
              <a:buFont typeface="Arial" pitchFamily="34" charset="0"/>
              <a:buChar char="•"/>
            </a:pPr>
            <a:r>
              <a:rPr lang="hr-HR" sz="2400" dirty="0">
                <a:latin typeface="Times New Roman" pitchFamily="18" charset="0"/>
              </a:rPr>
              <a:t>Ispitivanje i podešavanje elemenata postrojenja </a:t>
            </a:r>
          </a:p>
          <a:p>
            <a:pPr marL="342900" lvl="0" indent="-342900">
              <a:buFont typeface="Arial" pitchFamily="34" charset="0"/>
              <a:buChar char="•"/>
            </a:pPr>
            <a:r>
              <a:rPr lang="hr-HR" sz="2400" dirty="0">
                <a:latin typeface="Times New Roman" pitchFamily="18" charset="0"/>
              </a:rPr>
              <a:t>Ispitivanje i podešavanje zaštite postrojenja </a:t>
            </a:r>
          </a:p>
          <a:p>
            <a:pPr marL="342900" lvl="0" indent="-342900">
              <a:buFont typeface="Arial" pitchFamily="34" charset="0"/>
              <a:buChar char="•"/>
            </a:pPr>
            <a:r>
              <a:rPr lang="hr-HR" sz="2400" dirty="0">
                <a:latin typeface="Times New Roman" pitchFamily="18" charset="0"/>
              </a:rPr>
              <a:t>Ispitivanje, podešavanje i puštanje u pogon pojedinih dijelova i većih cjelina kao i cjelokupnog pogona, praćenje dinamike, odnosno dinamičkih zbivanja u pojedinim sklopovima postrojenja.</a:t>
            </a:r>
          </a:p>
        </p:txBody>
      </p:sp>
    </p:spTree>
    <p:extLst>
      <p:ext uri="{BB962C8B-B14F-4D97-AF65-F5344CB8AC3E}">
        <p14:creationId xmlns:p14="http://schemas.microsoft.com/office/powerpoint/2010/main" val="123090923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Tekstualni dio dokumentacije</a:t>
            </a:r>
          </a:p>
        </p:txBody>
      </p:sp>
      <p:sp>
        <p:nvSpPr>
          <p:cNvPr id="6" name="TextBox 5"/>
          <p:cNvSpPr txBox="1"/>
          <p:nvPr/>
        </p:nvSpPr>
        <p:spPr>
          <a:xfrm>
            <a:off x="395536" y="1916832"/>
            <a:ext cx="8424936" cy="4524315"/>
          </a:xfrm>
          <a:prstGeom prst="rect">
            <a:avLst/>
          </a:prstGeom>
          <a:noFill/>
        </p:spPr>
        <p:txBody>
          <a:bodyPr wrap="square" rtlCol="0">
            <a:spAutoFit/>
          </a:bodyPr>
          <a:lstStyle/>
          <a:p>
            <a:r>
              <a:rPr lang="hr-HR" sz="2400" dirty="0">
                <a:latin typeface="Times New Roman" pitchFamily="18" charset="0"/>
              </a:rPr>
              <a:t>6. Ostale upute prema potrebi </a:t>
            </a:r>
          </a:p>
          <a:p>
            <a:r>
              <a:rPr lang="hr-HR" sz="2400" dirty="0">
                <a:latin typeface="Times New Roman" pitchFamily="18" charset="0"/>
              </a:rPr>
              <a:t>U dokumentaciji se često koristi riječ „element“ ili „komponenta“. Ta riječ označava potpuno jednostavan dio, kao npr. otpornik, kondenzator, svitak itd. Međutim vrlo često ona znači manje ili više složen sklop, uređaj i tome slično. Na npr.  Električni stroj, pojačalo, regulator itd. </a:t>
            </a:r>
          </a:p>
          <a:p>
            <a:r>
              <a:rPr lang="hr-HR" sz="2400" dirty="0">
                <a:latin typeface="Times New Roman" pitchFamily="18" charset="0"/>
              </a:rPr>
              <a:t> </a:t>
            </a:r>
          </a:p>
          <a:p>
            <a:r>
              <a:rPr lang="hr-HR" sz="2400" dirty="0">
                <a:latin typeface="Times New Roman" pitchFamily="18" charset="0"/>
              </a:rPr>
              <a:t>Zbog navedenog pokušajmo pobliže definirati značenje ovih naziva u jeziku tehničke dokumentacije. Elementom odnosno komponentom možemo nazvati svaku jedinicu postrojenja, koja se može prikazati odnosno opisati osnovnim parametrima bitnim za njezinu ulogu u energetskim ili informatičkim tijekovima.</a:t>
            </a:r>
          </a:p>
        </p:txBody>
      </p:sp>
    </p:spTree>
    <p:extLst>
      <p:ext uri="{BB962C8B-B14F-4D97-AF65-F5344CB8AC3E}">
        <p14:creationId xmlns:p14="http://schemas.microsoft.com/office/powerpoint/2010/main" val="16784540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Tekstualni dio dokumentacije</a:t>
            </a:r>
          </a:p>
        </p:txBody>
      </p:sp>
      <p:sp>
        <p:nvSpPr>
          <p:cNvPr id="6" name="TextBox 5"/>
          <p:cNvSpPr txBox="1"/>
          <p:nvPr/>
        </p:nvSpPr>
        <p:spPr>
          <a:xfrm>
            <a:off x="395536" y="1916832"/>
            <a:ext cx="8424936" cy="1569660"/>
          </a:xfrm>
          <a:prstGeom prst="rect">
            <a:avLst/>
          </a:prstGeom>
          <a:noFill/>
        </p:spPr>
        <p:txBody>
          <a:bodyPr wrap="square" rtlCol="0">
            <a:spAutoFit/>
          </a:bodyPr>
          <a:lstStyle/>
          <a:p>
            <a:r>
              <a:rPr lang="hr-HR" sz="2400" dirty="0">
                <a:latin typeface="Times New Roman" pitchFamily="18" charset="0"/>
              </a:rPr>
              <a:t>Pojedini elementi ili komponente mogu biti sastavljeni od još jednostavnijih elemenata. Elementom odnosno komponentom , dakle možemo smatrati bilo koju cjelinu koju s danog stajališta ne treba dalje raščlanjivati.</a:t>
            </a:r>
          </a:p>
        </p:txBody>
      </p:sp>
    </p:spTree>
    <p:extLst>
      <p:ext uri="{BB962C8B-B14F-4D97-AF65-F5344CB8AC3E}">
        <p14:creationId xmlns:p14="http://schemas.microsoft.com/office/powerpoint/2010/main" val="74075443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Tekstualni dio dokumentacije</a:t>
            </a:r>
          </a:p>
        </p:txBody>
      </p:sp>
      <p:sp>
        <p:nvSpPr>
          <p:cNvPr id="6" name="TextBox 5"/>
          <p:cNvSpPr txBox="1"/>
          <p:nvPr/>
        </p:nvSpPr>
        <p:spPr>
          <a:xfrm>
            <a:off x="395536" y="1916832"/>
            <a:ext cx="8424936" cy="4154984"/>
          </a:xfrm>
          <a:prstGeom prst="rect">
            <a:avLst/>
          </a:prstGeom>
          <a:noFill/>
        </p:spPr>
        <p:txBody>
          <a:bodyPr wrap="square" rtlCol="0">
            <a:spAutoFit/>
          </a:bodyPr>
          <a:lstStyle/>
          <a:p>
            <a:r>
              <a:rPr lang="hr-HR" sz="2400" dirty="0">
                <a:latin typeface="Times New Roman" pitchFamily="18" charset="0"/>
              </a:rPr>
              <a:t>7. Popis opreme</a:t>
            </a:r>
          </a:p>
          <a:p>
            <a:endParaRPr lang="hr-HR" sz="2400" dirty="0">
              <a:latin typeface="Times New Roman" pitchFamily="18" charset="0"/>
            </a:endParaRPr>
          </a:p>
          <a:p>
            <a:r>
              <a:rPr lang="hr-HR" sz="2400" dirty="0">
                <a:latin typeface="Times New Roman" pitchFamily="18" charset="0"/>
              </a:rPr>
              <a:t>Izrađuje se za svaki dio objekta posebno. Omogućuje brzo pronalaženje svakog elementa.</a:t>
            </a:r>
          </a:p>
          <a:p>
            <a:r>
              <a:rPr lang="hr-HR" sz="2400" dirty="0">
                <a:latin typeface="Times New Roman" pitchFamily="18" charset="0"/>
              </a:rPr>
              <a:t>Popis opreme (lista materijala) radi se za svaki pojedini dio postrojenja, odnosno za svaki razvod posebno. </a:t>
            </a:r>
          </a:p>
          <a:p>
            <a:r>
              <a:rPr lang="hr-HR" sz="2400" dirty="0">
                <a:latin typeface="Times New Roman" pitchFamily="18" charset="0"/>
              </a:rPr>
              <a:t> </a:t>
            </a:r>
          </a:p>
          <a:p>
            <a:r>
              <a:rPr lang="hr-HR" sz="2400" dirty="0">
                <a:latin typeface="Times New Roman" pitchFamily="18" charset="0"/>
              </a:rPr>
              <a:t>Daje se pregled cijele opreme odgovarajućeg dijela, sklopa, razvoda i slično i to tako da se svaki element odnosno komponenta sustava uvodi sa svim potrebnim tehničkim podatcima. Radi se, najčešće na formatu A4 prema unaprijed pripremljenim obrascima. </a:t>
            </a:r>
          </a:p>
        </p:txBody>
      </p:sp>
    </p:spTree>
    <p:extLst>
      <p:ext uri="{BB962C8B-B14F-4D97-AF65-F5344CB8AC3E}">
        <p14:creationId xmlns:p14="http://schemas.microsoft.com/office/powerpoint/2010/main" val="189726678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Tekstualni dio dokumentacije</a:t>
            </a:r>
          </a:p>
        </p:txBody>
      </p:sp>
      <p:sp>
        <p:nvSpPr>
          <p:cNvPr id="6" name="TextBox 5"/>
          <p:cNvSpPr txBox="1"/>
          <p:nvPr/>
        </p:nvSpPr>
        <p:spPr>
          <a:xfrm>
            <a:off x="395536" y="1916832"/>
            <a:ext cx="8424936" cy="4893647"/>
          </a:xfrm>
          <a:prstGeom prst="rect">
            <a:avLst/>
          </a:prstGeom>
          <a:noFill/>
        </p:spPr>
        <p:txBody>
          <a:bodyPr wrap="square" rtlCol="0">
            <a:spAutoFit/>
          </a:bodyPr>
          <a:lstStyle/>
          <a:p>
            <a:r>
              <a:rPr lang="hr-HR" sz="2400" dirty="0">
                <a:latin typeface="Times New Roman" pitchFamily="18" charset="0"/>
              </a:rPr>
              <a:t>Popis opreme mora istovremeno omogućiti brzo pronalaženje svakog pojedinog elementa i uputiti na jednostavno pronalaženje sheme u kojoj je ovaj element funkcionalno prikazan. </a:t>
            </a:r>
          </a:p>
          <a:p>
            <a:r>
              <a:rPr lang="hr-HR" sz="2400" dirty="0">
                <a:latin typeface="Times New Roman" pitchFamily="18" charset="0"/>
              </a:rPr>
              <a:t> </a:t>
            </a:r>
          </a:p>
          <a:p>
            <a:r>
              <a:rPr lang="hr-HR" sz="2400" dirty="0">
                <a:latin typeface="Times New Roman" pitchFamily="18" charset="0"/>
              </a:rPr>
              <a:t>Elementi se u popis opreme unose prema vlastitim oznakama navedenim u pripadnoj tehničkoj dokumentaciji, a predstavljaju karakteristična slova za vrste aparata, prema oznakama iz strujne sheme, preglednog nacrta itd. </a:t>
            </a:r>
          </a:p>
          <a:p>
            <a:r>
              <a:rPr lang="hr-HR" sz="2400" dirty="0">
                <a:latin typeface="Times New Roman" pitchFamily="18" charset="0"/>
              </a:rPr>
              <a:t> </a:t>
            </a:r>
          </a:p>
          <a:p>
            <a:r>
              <a:rPr lang="hr-HR" sz="2400" dirty="0">
                <a:latin typeface="Times New Roman" pitchFamily="18" charset="0"/>
              </a:rPr>
              <a:t>Elementi se unose abecednim redom, odnosno svi elementi s istom </a:t>
            </a:r>
            <a:r>
              <a:rPr lang="hr-HR" sz="2400" dirty="0" err="1">
                <a:latin typeface="Times New Roman" pitchFamily="18" charset="0"/>
              </a:rPr>
              <a:t>slovčanom</a:t>
            </a:r>
            <a:r>
              <a:rPr lang="hr-HR" sz="2400" dirty="0">
                <a:latin typeface="Times New Roman" pitchFamily="18" charset="0"/>
              </a:rPr>
              <a:t> oznakom unose se prema rednom broju iza slova. Za svaki element daje se šifra njegovog položaja u nacrtu, </a:t>
            </a:r>
            <a:r>
              <a:rPr lang="hr-HR" sz="2400" dirty="0" err="1">
                <a:latin typeface="Times New Roman" pitchFamily="18" charset="0"/>
              </a:rPr>
              <a:t>narudžbeni</a:t>
            </a:r>
            <a:r>
              <a:rPr lang="hr-HR" sz="2400" dirty="0">
                <a:latin typeface="Times New Roman" pitchFamily="18" charset="0"/>
              </a:rPr>
              <a:t> podatci, opis namjene i mjesto ugradnje.</a:t>
            </a:r>
          </a:p>
        </p:txBody>
      </p:sp>
    </p:spTree>
    <p:extLst>
      <p:ext uri="{BB962C8B-B14F-4D97-AF65-F5344CB8AC3E}">
        <p14:creationId xmlns:p14="http://schemas.microsoft.com/office/powerpoint/2010/main" val="172570206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Tekstualni dio dokumentacije</a:t>
            </a:r>
          </a:p>
        </p:txBody>
      </p:sp>
      <p:sp>
        <p:nvSpPr>
          <p:cNvPr id="6" name="TextBox 5"/>
          <p:cNvSpPr txBox="1"/>
          <p:nvPr/>
        </p:nvSpPr>
        <p:spPr>
          <a:xfrm>
            <a:off x="395536" y="1916832"/>
            <a:ext cx="8424936" cy="4154984"/>
          </a:xfrm>
          <a:prstGeom prst="rect">
            <a:avLst/>
          </a:prstGeom>
          <a:noFill/>
        </p:spPr>
        <p:txBody>
          <a:bodyPr wrap="square" rtlCol="0">
            <a:spAutoFit/>
          </a:bodyPr>
          <a:lstStyle/>
          <a:p>
            <a:r>
              <a:rPr lang="hr-HR" sz="2400" dirty="0">
                <a:latin typeface="Times New Roman" pitchFamily="18" charset="0"/>
              </a:rPr>
              <a:t>Šifra položaja elementa sadrži broj sheme u kojoj se element pojavljuje, kao i strujne grane (u toj shemi) u kojoj je ucrtan bitan dio tog elementa.</a:t>
            </a:r>
          </a:p>
          <a:p>
            <a:r>
              <a:rPr lang="hr-HR" sz="2400" dirty="0">
                <a:latin typeface="Times New Roman" pitchFamily="18" charset="0"/>
              </a:rPr>
              <a:t> </a:t>
            </a:r>
          </a:p>
          <a:p>
            <a:r>
              <a:rPr lang="hr-HR" sz="2400" dirty="0">
                <a:latin typeface="Times New Roman" pitchFamily="18" charset="0"/>
              </a:rPr>
              <a:t>Popis opreme se može dopunit „ukupnim popisom opreme“ ili „ ukupnim popisom materijala“ za slučaj nekih postrojenja u kojima se isti elementi pojavljuju u mnogo različitih dijelova. </a:t>
            </a:r>
          </a:p>
          <a:p>
            <a:r>
              <a:rPr lang="hr-HR" sz="2400" dirty="0">
                <a:latin typeface="Times New Roman" pitchFamily="18" charset="0"/>
              </a:rPr>
              <a:t> </a:t>
            </a:r>
          </a:p>
          <a:p>
            <a:r>
              <a:rPr lang="hr-HR" sz="2400" dirty="0">
                <a:latin typeface="Times New Roman" pitchFamily="18" charset="0"/>
              </a:rPr>
              <a:t>Tada se ovim popisom dobiva pregled ukupnog broja istih elemenata u cjelokupnom postrojenju, što je od velike važnosti za proces održavanja, posebno planiranja rezerve. </a:t>
            </a:r>
          </a:p>
        </p:txBody>
      </p:sp>
    </p:spTree>
    <p:extLst>
      <p:ext uri="{BB962C8B-B14F-4D97-AF65-F5344CB8AC3E}">
        <p14:creationId xmlns:p14="http://schemas.microsoft.com/office/powerpoint/2010/main" val="375670404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Tekstualni dio dokumentacije</a:t>
            </a:r>
          </a:p>
        </p:txBody>
      </p:sp>
      <p:sp>
        <p:nvSpPr>
          <p:cNvPr id="6" name="TextBox 5"/>
          <p:cNvSpPr txBox="1"/>
          <p:nvPr/>
        </p:nvSpPr>
        <p:spPr>
          <a:xfrm>
            <a:off x="395536" y="1916832"/>
            <a:ext cx="8424936" cy="4524315"/>
          </a:xfrm>
          <a:prstGeom prst="rect">
            <a:avLst/>
          </a:prstGeom>
          <a:noFill/>
        </p:spPr>
        <p:txBody>
          <a:bodyPr wrap="square" rtlCol="0">
            <a:spAutoFit/>
          </a:bodyPr>
          <a:lstStyle/>
          <a:p>
            <a:r>
              <a:rPr lang="hr-HR" sz="2400" dirty="0">
                <a:latin typeface="Times New Roman" pitchFamily="18" charset="0"/>
              </a:rPr>
              <a:t>8. Troškovnici</a:t>
            </a:r>
          </a:p>
          <a:p>
            <a:r>
              <a:rPr lang="hr-HR" sz="2400" dirty="0">
                <a:latin typeface="Times New Roman" pitchFamily="18" charset="0"/>
              </a:rPr>
              <a:t>Troškovnik opreme (na osnovi popisa opreme), troškovnik radne snage, troškovnik materijalnih troškova. Na osnovu popisa opreme vrši se izrada troškovnika opreme. </a:t>
            </a:r>
          </a:p>
          <a:p>
            <a:r>
              <a:rPr lang="hr-HR" sz="2400" dirty="0">
                <a:latin typeface="Times New Roman" pitchFamily="18" charset="0"/>
              </a:rPr>
              <a:t> </a:t>
            </a:r>
          </a:p>
          <a:p>
            <a:r>
              <a:rPr lang="hr-HR" sz="2400" dirty="0">
                <a:latin typeface="Times New Roman" pitchFamily="18" charset="0"/>
              </a:rPr>
              <a:t>Na osnovi izvedbenih nacrta i internog tehnološkog plana i programa (montaže, proizvodnje itd.) dolazi se i do troškova radne snage te ostalih materijalnih troškova (putovanja, režije itd. ) te se može izraditi troškovnih ovih vrsta troškova. </a:t>
            </a:r>
          </a:p>
          <a:p>
            <a:r>
              <a:rPr lang="hr-HR" sz="2400" dirty="0">
                <a:latin typeface="Times New Roman" pitchFamily="18" charset="0"/>
              </a:rPr>
              <a:t> </a:t>
            </a:r>
          </a:p>
          <a:p>
            <a:r>
              <a:rPr lang="hr-HR" sz="2400" dirty="0">
                <a:latin typeface="Times New Roman" pitchFamily="18" charset="0"/>
              </a:rPr>
              <a:t>Ovo je osnova za ugovaranje pa o vrsti i načinu ugovaranja oblikuju se i ovi troškovnici.</a:t>
            </a:r>
          </a:p>
        </p:txBody>
      </p:sp>
    </p:spTree>
    <p:extLst>
      <p:ext uri="{BB962C8B-B14F-4D97-AF65-F5344CB8AC3E}">
        <p14:creationId xmlns:p14="http://schemas.microsoft.com/office/powerpoint/2010/main" val="22336634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Nacrtni dio dokumentacije</a:t>
            </a:r>
          </a:p>
        </p:txBody>
      </p:sp>
      <p:sp>
        <p:nvSpPr>
          <p:cNvPr id="6" name="TextBox 5"/>
          <p:cNvSpPr txBox="1"/>
          <p:nvPr/>
        </p:nvSpPr>
        <p:spPr>
          <a:xfrm>
            <a:off x="395536" y="1916832"/>
            <a:ext cx="8424936" cy="4524315"/>
          </a:xfrm>
          <a:prstGeom prst="rect">
            <a:avLst/>
          </a:prstGeom>
          <a:noFill/>
        </p:spPr>
        <p:txBody>
          <a:bodyPr wrap="square" rtlCol="0">
            <a:spAutoFit/>
          </a:bodyPr>
          <a:lstStyle/>
          <a:p>
            <a:r>
              <a:rPr lang="hr-HR" sz="2400" dirty="0">
                <a:latin typeface="Times New Roman" pitchFamily="18" charset="0"/>
              </a:rPr>
              <a:t>Podjela grafičkog ili nacrtnog dijela-crteža: </a:t>
            </a:r>
          </a:p>
          <a:p>
            <a:pPr marL="342900" lvl="0" indent="-342900">
              <a:buFont typeface="Arial" pitchFamily="34" charset="0"/>
              <a:buChar char="•"/>
            </a:pPr>
            <a:r>
              <a:rPr lang="hr-HR" sz="2400" dirty="0">
                <a:latin typeface="Times New Roman" pitchFamily="18" charset="0"/>
              </a:rPr>
              <a:t>spojne sheme </a:t>
            </a:r>
          </a:p>
          <a:p>
            <a:pPr marL="342900" lvl="0" indent="-342900">
              <a:buFont typeface="Arial" pitchFamily="34" charset="0"/>
              <a:buChar char="•"/>
            </a:pPr>
            <a:r>
              <a:rPr lang="hr-HR" sz="2400" dirty="0">
                <a:latin typeface="Times New Roman" pitchFamily="18" charset="0"/>
              </a:rPr>
              <a:t>priključne sheme </a:t>
            </a:r>
          </a:p>
          <a:p>
            <a:pPr marL="342900" lvl="0" indent="-342900">
              <a:buFont typeface="Arial" pitchFamily="34" charset="0"/>
              <a:buChar char="•"/>
            </a:pPr>
            <a:r>
              <a:rPr lang="hr-HR" sz="2400" dirty="0">
                <a:latin typeface="Times New Roman" pitchFamily="18" charset="0"/>
              </a:rPr>
              <a:t>pregledni nacrti </a:t>
            </a:r>
          </a:p>
          <a:p>
            <a:pPr marL="342900" lvl="0" indent="-342900">
              <a:buFont typeface="Arial" pitchFamily="34" charset="0"/>
              <a:buChar char="•"/>
            </a:pPr>
            <a:r>
              <a:rPr lang="hr-HR" sz="2400" dirty="0">
                <a:latin typeface="Times New Roman" pitchFamily="18" charset="0"/>
              </a:rPr>
              <a:t>montažni nacrti </a:t>
            </a:r>
          </a:p>
          <a:p>
            <a:r>
              <a:rPr lang="hr-HR" sz="2400" dirty="0">
                <a:latin typeface="Times New Roman" pitchFamily="18" charset="0"/>
              </a:rPr>
              <a:t> </a:t>
            </a:r>
          </a:p>
          <a:p>
            <a:r>
              <a:rPr lang="hr-HR" sz="2400" dirty="0">
                <a:latin typeface="Times New Roman" pitchFamily="18" charset="0"/>
              </a:rPr>
              <a:t>Za prikaz elemenata koriste se </a:t>
            </a:r>
            <a:r>
              <a:rPr lang="hr-HR" sz="2400" b="1" dirty="0">
                <a:latin typeface="Times New Roman" pitchFamily="18" charset="0"/>
              </a:rPr>
              <a:t>grafički simboli </a:t>
            </a:r>
            <a:r>
              <a:rPr lang="hr-HR" sz="2400" dirty="0">
                <a:latin typeface="Times New Roman" pitchFamily="18" charset="0"/>
              </a:rPr>
              <a:t>pomoću kojih se opisuje djelovanje nekog elementa pomoću propisanih oznaka za funkcionalne sastave dijelova - jedinstvena međunarodna norma IEC. </a:t>
            </a:r>
          </a:p>
          <a:p>
            <a:r>
              <a:rPr lang="hr-HR" sz="2400" dirty="0">
                <a:latin typeface="Times New Roman" pitchFamily="18" charset="0"/>
              </a:rPr>
              <a:t>Hrvatske norme za područje elektrotehnike formiraju se preuzimanjem i provođenjem IEC normi. </a:t>
            </a:r>
          </a:p>
        </p:txBody>
      </p:sp>
    </p:spTree>
    <p:extLst>
      <p:ext uri="{BB962C8B-B14F-4D97-AF65-F5344CB8AC3E}">
        <p14:creationId xmlns:p14="http://schemas.microsoft.com/office/powerpoint/2010/main" val="2446039338"/>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hr-HR" b="1" dirty="0">
                <a:solidFill>
                  <a:schemeClr val="tx1"/>
                </a:solidFill>
                <a:cs typeface="Times New Roman" pitchFamily="18" charset="0"/>
              </a:rPr>
              <a:t>Tekstualni dio elektrotehničkog projekta</a:t>
            </a:r>
            <a:endParaRPr lang="hr-HR" dirty="0"/>
          </a:p>
        </p:txBody>
      </p:sp>
      <p:sp>
        <p:nvSpPr>
          <p:cNvPr id="4" name="TextBox 3"/>
          <p:cNvSpPr txBox="1"/>
          <p:nvPr/>
        </p:nvSpPr>
        <p:spPr>
          <a:xfrm>
            <a:off x="395536" y="1916832"/>
            <a:ext cx="8424936" cy="3785652"/>
          </a:xfrm>
          <a:prstGeom prst="rect">
            <a:avLst/>
          </a:prstGeom>
          <a:noFill/>
        </p:spPr>
        <p:txBody>
          <a:bodyPr wrap="square" rtlCol="0">
            <a:spAutoFit/>
          </a:bodyPr>
          <a:lstStyle/>
          <a:p>
            <a:r>
              <a:rPr lang="hr-HR" sz="2400" dirty="0">
                <a:latin typeface="Times New Roman" pitchFamily="18" charset="0"/>
              </a:rPr>
              <a:t>Tekstualni dio </a:t>
            </a:r>
            <a:r>
              <a:rPr lang="hr-HR" sz="2400" b="1" dirty="0">
                <a:solidFill>
                  <a:srgbClr val="FF0000"/>
                </a:solidFill>
                <a:latin typeface="Times New Roman" pitchFamily="18" charset="0"/>
              </a:rPr>
              <a:t>elektrotehničkog</a:t>
            </a:r>
            <a:r>
              <a:rPr lang="hr-HR" sz="2400" dirty="0">
                <a:latin typeface="Times New Roman" pitchFamily="18" charset="0"/>
              </a:rPr>
              <a:t> projekta nekog objekta podrazumijeva [2]:</a:t>
            </a:r>
          </a:p>
          <a:p>
            <a:pPr marL="895350" indent="-354013"/>
            <a:r>
              <a:rPr lang="hr-HR" sz="2400" dirty="0">
                <a:latin typeface="Times New Roman" pitchFamily="18" charset="0"/>
              </a:rPr>
              <a:t>•	priloge</a:t>
            </a:r>
          </a:p>
          <a:p>
            <a:pPr marL="895350" indent="-354013"/>
            <a:r>
              <a:rPr lang="hr-HR" sz="2400" dirty="0">
                <a:latin typeface="Times New Roman" pitchFamily="18" charset="0"/>
              </a:rPr>
              <a:t>•	tehnički opis</a:t>
            </a:r>
          </a:p>
          <a:p>
            <a:pPr marL="895350" indent="-354013"/>
            <a:r>
              <a:rPr lang="hr-HR" sz="2400" dirty="0">
                <a:latin typeface="Times New Roman" pitchFamily="18" charset="0"/>
              </a:rPr>
              <a:t>•	proračune</a:t>
            </a:r>
          </a:p>
          <a:p>
            <a:pPr marL="895350" indent="-354013"/>
            <a:r>
              <a:rPr lang="hr-HR" sz="2400" dirty="0">
                <a:latin typeface="Times New Roman" pitchFamily="18" charset="0"/>
              </a:rPr>
              <a:t>•	program kontrole i osiguranja kvalitete</a:t>
            </a:r>
          </a:p>
          <a:p>
            <a:pPr marL="895350" indent="-354013"/>
            <a:r>
              <a:rPr lang="hr-HR" sz="2400" dirty="0">
                <a:latin typeface="Times New Roman" pitchFamily="18" charset="0"/>
              </a:rPr>
              <a:t>•	program zaštite okoliša</a:t>
            </a:r>
          </a:p>
          <a:p>
            <a:pPr marL="895350" indent="-354013"/>
            <a:r>
              <a:rPr lang="hr-HR" sz="2400" dirty="0">
                <a:latin typeface="Times New Roman" pitchFamily="18" charset="0"/>
              </a:rPr>
              <a:t>•	prikaz tehničkih rješenja za primjenu pravila zaštite na radu i zaštite od požara</a:t>
            </a:r>
          </a:p>
          <a:p>
            <a:pPr marL="895350" indent="-342900">
              <a:buFont typeface="Arial" panose="020B0604020202020204" pitchFamily="34" charset="0"/>
              <a:buChar char="•"/>
            </a:pPr>
            <a:r>
              <a:rPr lang="hr-HR" sz="2400" dirty="0">
                <a:latin typeface="Times New Roman" pitchFamily="18" charset="0"/>
              </a:rPr>
              <a:t>procjenu troškova.</a:t>
            </a:r>
          </a:p>
        </p:txBody>
      </p:sp>
    </p:spTree>
    <p:extLst>
      <p:ext uri="{BB962C8B-B14F-4D97-AF65-F5344CB8AC3E}">
        <p14:creationId xmlns:p14="http://schemas.microsoft.com/office/powerpoint/2010/main" val="1613177785"/>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hr-HR" b="1" dirty="0">
                <a:solidFill>
                  <a:schemeClr val="tx1"/>
                </a:solidFill>
                <a:cs typeface="Times New Roman" pitchFamily="18" charset="0"/>
              </a:rPr>
              <a:t>Tekstualni dio elektrotehničkog projekta</a:t>
            </a:r>
            <a:endParaRPr lang="hr-HR" dirty="0"/>
          </a:p>
        </p:txBody>
      </p:sp>
      <p:sp>
        <p:nvSpPr>
          <p:cNvPr id="4" name="TextBox 3"/>
          <p:cNvSpPr txBox="1"/>
          <p:nvPr/>
        </p:nvSpPr>
        <p:spPr>
          <a:xfrm>
            <a:off x="395536" y="1916832"/>
            <a:ext cx="8424936" cy="4154984"/>
          </a:xfrm>
          <a:prstGeom prst="rect">
            <a:avLst/>
          </a:prstGeom>
          <a:noFill/>
        </p:spPr>
        <p:txBody>
          <a:bodyPr wrap="square" rtlCol="0">
            <a:spAutoFit/>
          </a:bodyPr>
          <a:lstStyle/>
          <a:p>
            <a:r>
              <a:rPr lang="hr-HR" sz="2400" dirty="0">
                <a:latin typeface="Times New Roman" pitchFamily="18" charset="0"/>
              </a:rPr>
              <a:t>Prilozi koje sadrži projektna dokumentacija jesu: </a:t>
            </a:r>
          </a:p>
          <a:p>
            <a:pPr marL="895350" indent="-354013"/>
            <a:r>
              <a:rPr lang="hr-HR" sz="2400" dirty="0">
                <a:latin typeface="Times New Roman" pitchFamily="18" charset="0"/>
              </a:rPr>
              <a:t>•	Popis mapa</a:t>
            </a:r>
          </a:p>
          <a:p>
            <a:pPr marL="895350" indent="-354013"/>
            <a:r>
              <a:rPr lang="hr-HR" sz="2400" dirty="0">
                <a:latin typeface="Times New Roman" pitchFamily="18" charset="0"/>
              </a:rPr>
              <a:t>•	Izvod iz sudskog registra</a:t>
            </a:r>
          </a:p>
          <a:p>
            <a:pPr marL="895350" indent="-354013"/>
            <a:r>
              <a:rPr lang="hr-HR" sz="2400" dirty="0">
                <a:latin typeface="Times New Roman" pitchFamily="18" charset="0"/>
              </a:rPr>
              <a:t>•	Izjava o usklađenosti elektrotehničkog projekta s posebnim propisima</a:t>
            </a:r>
          </a:p>
          <a:p>
            <a:pPr marL="895350" indent="-354013"/>
            <a:r>
              <a:rPr lang="hr-HR" sz="2400" dirty="0">
                <a:latin typeface="Times New Roman" pitchFamily="18" charset="0"/>
              </a:rPr>
              <a:t>•	Izjava o usklađenosti projekta s prostornim planom</a:t>
            </a:r>
          </a:p>
          <a:p>
            <a:pPr marL="895350" indent="-354013"/>
            <a:r>
              <a:rPr lang="hr-HR" sz="2400" dirty="0">
                <a:latin typeface="Times New Roman" pitchFamily="18" charset="0"/>
              </a:rPr>
              <a:t>•	Rješenje o imenovanju projektanta</a:t>
            </a:r>
          </a:p>
          <a:p>
            <a:pPr marL="895350" indent="-354013"/>
            <a:r>
              <a:rPr lang="hr-HR" sz="2400" dirty="0">
                <a:latin typeface="Times New Roman" pitchFamily="18" charset="0"/>
              </a:rPr>
              <a:t>•	Potvrda o upisu u imenik ovlaštenih inženjera elektrotehnike</a:t>
            </a:r>
          </a:p>
          <a:p>
            <a:pPr marL="895350" indent="-354013"/>
            <a:r>
              <a:rPr lang="hr-HR" sz="2400" dirty="0">
                <a:latin typeface="Times New Roman" pitchFamily="18" charset="0"/>
              </a:rPr>
              <a:t>•	Prethodna elektroenergetska suglasnost</a:t>
            </a:r>
          </a:p>
          <a:p>
            <a:pPr marL="895350" indent="-354013"/>
            <a:r>
              <a:rPr lang="hr-HR" sz="2400" dirty="0">
                <a:latin typeface="Times New Roman" pitchFamily="18" charset="0"/>
              </a:rPr>
              <a:t>•	Posebni uvjeti gradnje.</a:t>
            </a:r>
          </a:p>
        </p:txBody>
      </p:sp>
    </p:spTree>
    <p:extLst>
      <p:ext uri="{BB962C8B-B14F-4D97-AF65-F5344CB8AC3E}">
        <p14:creationId xmlns:p14="http://schemas.microsoft.com/office/powerpoint/2010/main" val="18053793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536" y="1772816"/>
            <a:ext cx="8424936" cy="3046988"/>
          </a:xfrm>
          <a:prstGeom prst="rect">
            <a:avLst/>
          </a:prstGeom>
          <a:noFill/>
        </p:spPr>
        <p:txBody>
          <a:bodyPr wrap="square" rtlCol="0">
            <a:spAutoFit/>
          </a:bodyPr>
          <a:lstStyle/>
          <a:p>
            <a:pPr marL="0" lvl="3"/>
            <a:r>
              <a:rPr lang="hr-HR" sz="2400" dirty="0">
                <a:latin typeface="Times New Roman" pitchFamily="18" charset="0"/>
                <a:cs typeface="Times New Roman" pitchFamily="18" charset="0"/>
              </a:rPr>
              <a:t>Projektiranje električnih instalacija i rasvjete – bitno je razlučiti dva osnovna dijela, a to su </a:t>
            </a:r>
          </a:p>
          <a:p>
            <a:pPr marL="719138" lvl="3" indent="-342900">
              <a:buFont typeface="Arial" panose="020B0604020202020204" pitchFamily="34" charset="0"/>
              <a:buChar char="•"/>
            </a:pPr>
            <a:r>
              <a:rPr lang="hr-HR" sz="2400" dirty="0">
                <a:latin typeface="Times New Roman" pitchFamily="18" charset="0"/>
                <a:cs typeface="Times New Roman" pitchFamily="18" charset="0"/>
              </a:rPr>
              <a:t>projektiranje instalacija jake struje te </a:t>
            </a:r>
          </a:p>
          <a:p>
            <a:pPr marL="719138" lvl="3" indent="-342900">
              <a:buFont typeface="Arial" panose="020B0604020202020204" pitchFamily="34" charset="0"/>
              <a:buChar char="•"/>
            </a:pPr>
            <a:r>
              <a:rPr lang="hr-HR" sz="2400" dirty="0">
                <a:latin typeface="Times New Roman" pitchFamily="18" charset="0"/>
                <a:cs typeface="Times New Roman" pitchFamily="18" charset="0"/>
              </a:rPr>
              <a:t>projektiranje instalacija slabe struje. </a:t>
            </a:r>
          </a:p>
          <a:p>
            <a:pPr marL="0" lvl="3"/>
            <a:endParaRPr lang="hr-HR" sz="2400" dirty="0">
              <a:latin typeface="Times New Roman" pitchFamily="18" charset="0"/>
              <a:cs typeface="Times New Roman" pitchFamily="18" charset="0"/>
            </a:endParaRPr>
          </a:p>
          <a:p>
            <a:pPr marL="0" lvl="3"/>
            <a:r>
              <a:rPr lang="hr-HR" sz="2400" dirty="0">
                <a:latin typeface="Times New Roman" pitchFamily="18" charset="0"/>
                <a:cs typeface="Times New Roman" pitchFamily="18" charset="0"/>
              </a:rPr>
              <a:t>Instalacije jake struje su instalacije rasvjete, motora, elektrokemijskih i </a:t>
            </a:r>
            <a:r>
              <a:rPr lang="hr-HR" sz="2400" dirty="0" err="1">
                <a:latin typeface="Times New Roman" pitchFamily="18" charset="0"/>
                <a:cs typeface="Times New Roman" pitchFamily="18" charset="0"/>
              </a:rPr>
              <a:t>elektrotoplinskih</a:t>
            </a:r>
            <a:r>
              <a:rPr lang="hr-HR" sz="2400" dirty="0">
                <a:latin typeface="Times New Roman" pitchFamily="18" charset="0"/>
                <a:cs typeface="Times New Roman" pitchFamily="18" charset="0"/>
              </a:rPr>
              <a:t> postrojenja, dok su instalacije slabe struje telekomunikacijske instalacije. </a:t>
            </a:r>
          </a:p>
        </p:txBody>
      </p:sp>
      <p:sp>
        <p:nvSpPr>
          <p:cNvPr id="4" name="Title 1"/>
          <p:cNvSpPr>
            <a:spLocks noGrp="1"/>
          </p:cNvSpPr>
          <p:nvPr>
            <p:ph type="title"/>
          </p:nvPr>
        </p:nvSpPr>
        <p:spPr>
          <a:xfrm>
            <a:off x="609600" y="228600"/>
            <a:ext cx="8153400" cy="990600"/>
          </a:xfrm>
        </p:spPr>
        <p:txBody>
          <a:bodyPr/>
          <a:lstStyle/>
          <a:p>
            <a:pPr algn="ctr"/>
            <a:r>
              <a:rPr lang="hr-HR" b="1" dirty="0">
                <a:solidFill>
                  <a:schemeClr val="tx1"/>
                </a:solidFill>
                <a:latin typeface="Times New Roman" pitchFamily="18" charset="0"/>
                <a:cs typeface="Times New Roman" pitchFamily="18" charset="0"/>
              </a:rPr>
              <a:t>Što je projektiranje?</a:t>
            </a:r>
          </a:p>
        </p:txBody>
      </p:sp>
    </p:spTree>
    <p:extLst>
      <p:ext uri="{BB962C8B-B14F-4D97-AF65-F5344CB8AC3E}">
        <p14:creationId xmlns:p14="http://schemas.microsoft.com/office/powerpoint/2010/main" val="3944462356"/>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hr-HR" b="1" dirty="0">
                <a:solidFill>
                  <a:schemeClr val="tx1"/>
                </a:solidFill>
                <a:cs typeface="Times New Roman" pitchFamily="18" charset="0"/>
              </a:rPr>
              <a:t>Tekstualni dio elektrotehničkog projekta</a:t>
            </a:r>
            <a:endParaRPr lang="hr-HR" dirty="0"/>
          </a:p>
        </p:txBody>
      </p:sp>
      <p:sp>
        <p:nvSpPr>
          <p:cNvPr id="4" name="TextBox 3"/>
          <p:cNvSpPr txBox="1"/>
          <p:nvPr/>
        </p:nvSpPr>
        <p:spPr>
          <a:xfrm>
            <a:off x="321837" y="1556792"/>
            <a:ext cx="8424936" cy="5262979"/>
          </a:xfrm>
          <a:prstGeom prst="rect">
            <a:avLst/>
          </a:prstGeom>
          <a:noFill/>
        </p:spPr>
        <p:txBody>
          <a:bodyPr wrap="square" rtlCol="0">
            <a:spAutoFit/>
          </a:bodyPr>
          <a:lstStyle/>
          <a:p>
            <a:r>
              <a:rPr lang="hr-HR" sz="2400" b="1" dirty="0">
                <a:latin typeface="Times New Roman" pitchFamily="18" charset="0"/>
              </a:rPr>
              <a:t>Tehnički opis</a:t>
            </a:r>
            <a:r>
              <a:rPr lang="hr-HR" sz="2400" dirty="0">
                <a:latin typeface="Times New Roman" pitchFamily="18" charset="0"/>
              </a:rPr>
              <a:t> – uvod u samu dokumentaciju i objekt te se u njemu predstavljaju uloge i značajke pojedinih električnih postrojenja u tehnološkom procesu, opis fizikalnih pojava i događaja u objektu. Sadrži:</a:t>
            </a:r>
          </a:p>
          <a:p>
            <a:pPr marL="895350" indent="-342900">
              <a:buFont typeface="Arial" panose="020B0604020202020204" pitchFamily="34" charset="0"/>
              <a:buChar char="•"/>
            </a:pPr>
            <a:r>
              <a:rPr lang="hr-HR" sz="2400" dirty="0">
                <a:latin typeface="Times New Roman" pitchFamily="18" charset="0"/>
              </a:rPr>
              <a:t>uvod, </a:t>
            </a:r>
          </a:p>
          <a:p>
            <a:pPr marL="895350" indent="-342900">
              <a:buFont typeface="Arial" panose="020B0604020202020204" pitchFamily="34" charset="0"/>
              <a:buChar char="•"/>
            </a:pPr>
            <a:r>
              <a:rPr lang="hr-HR" sz="2400" dirty="0">
                <a:latin typeface="Times New Roman" pitchFamily="18" charset="0"/>
              </a:rPr>
              <a:t>elektroenergetsko rješenje, </a:t>
            </a:r>
          </a:p>
          <a:p>
            <a:pPr marL="895350" indent="-342900">
              <a:buFont typeface="Arial" panose="020B0604020202020204" pitchFamily="34" charset="0"/>
              <a:buChar char="•"/>
            </a:pPr>
            <a:r>
              <a:rPr lang="hr-HR" sz="2400" dirty="0">
                <a:latin typeface="Times New Roman" pitchFamily="18" charset="0"/>
              </a:rPr>
              <a:t>instalaciju u građevini, </a:t>
            </a:r>
          </a:p>
          <a:p>
            <a:pPr marL="895350" indent="-342900">
              <a:buFont typeface="Arial" panose="020B0604020202020204" pitchFamily="34" charset="0"/>
              <a:buChar char="•"/>
            </a:pPr>
            <a:r>
              <a:rPr lang="hr-HR" sz="2400" dirty="0">
                <a:latin typeface="Times New Roman" pitchFamily="18" charset="0"/>
              </a:rPr>
              <a:t>definiranje grijanja, </a:t>
            </a:r>
          </a:p>
          <a:p>
            <a:pPr marL="895350" indent="-342900">
              <a:buFont typeface="Arial" panose="020B0604020202020204" pitchFamily="34" charset="0"/>
              <a:buChar char="•"/>
            </a:pPr>
            <a:r>
              <a:rPr lang="hr-HR" sz="2400" dirty="0">
                <a:latin typeface="Times New Roman" pitchFamily="18" charset="0"/>
              </a:rPr>
              <a:t>hlađenja i ventilacije, </a:t>
            </a:r>
          </a:p>
          <a:p>
            <a:pPr marL="895350" indent="-342900">
              <a:buFont typeface="Arial" panose="020B0604020202020204" pitchFamily="34" charset="0"/>
              <a:buChar char="•"/>
            </a:pPr>
            <a:r>
              <a:rPr lang="hr-HR" sz="2400" dirty="0">
                <a:latin typeface="Times New Roman" pitchFamily="18" charset="0"/>
              </a:rPr>
              <a:t>instalacije EK mreže, </a:t>
            </a:r>
          </a:p>
          <a:p>
            <a:pPr marL="895350" indent="-342900">
              <a:buFont typeface="Arial" panose="020B0604020202020204" pitchFamily="34" charset="0"/>
              <a:buChar char="•"/>
            </a:pPr>
            <a:r>
              <a:rPr lang="hr-HR" sz="2400" dirty="0">
                <a:latin typeface="Times New Roman" pitchFamily="18" charset="0"/>
              </a:rPr>
              <a:t>izjednačenja potencijala, </a:t>
            </a:r>
          </a:p>
          <a:p>
            <a:pPr marL="895350" indent="-342900">
              <a:buFont typeface="Arial" panose="020B0604020202020204" pitchFamily="34" charset="0"/>
              <a:buChar char="•"/>
            </a:pPr>
            <a:r>
              <a:rPr lang="hr-HR" sz="2400" dirty="0">
                <a:latin typeface="Times New Roman" pitchFamily="18" charset="0"/>
              </a:rPr>
              <a:t>sustava uzemljenja i zaštite od udara munje, </a:t>
            </a:r>
          </a:p>
          <a:p>
            <a:pPr marL="895350" indent="-342900">
              <a:buFont typeface="Arial" panose="020B0604020202020204" pitchFamily="34" charset="0"/>
              <a:buChar char="•"/>
            </a:pPr>
            <a:r>
              <a:rPr lang="hr-HR" sz="2400" dirty="0">
                <a:latin typeface="Times New Roman" pitchFamily="18" charset="0"/>
              </a:rPr>
              <a:t>zaštite od previsokog dodirnog napona te </a:t>
            </a:r>
          </a:p>
          <a:p>
            <a:pPr marL="895350" indent="-342900">
              <a:buFont typeface="Arial" panose="020B0604020202020204" pitchFamily="34" charset="0"/>
              <a:buChar char="•"/>
            </a:pPr>
            <a:r>
              <a:rPr lang="hr-HR" sz="2400" dirty="0">
                <a:latin typeface="Times New Roman" pitchFamily="18" charset="0"/>
              </a:rPr>
              <a:t>završne odredbe.</a:t>
            </a:r>
          </a:p>
        </p:txBody>
      </p:sp>
    </p:spTree>
    <p:extLst>
      <p:ext uri="{BB962C8B-B14F-4D97-AF65-F5344CB8AC3E}">
        <p14:creationId xmlns:p14="http://schemas.microsoft.com/office/powerpoint/2010/main" val="285349787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hr-HR" b="1" dirty="0">
                <a:solidFill>
                  <a:schemeClr val="tx1"/>
                </a:solidFill>
                <a:cs typeface="Times New Roman" pitchFamily="18" charset="0"/>
              </a:rPr>
              <a:t>Tekstualni dio elektrotehničkog projekta</a:t>
            </a:r>
            <a:endParaRPr lang="hr-HR" dirty="0"/>
          </a:p>
        </p:txBody>
      </p:sp>
      <p:sp>
        <p:nvSpPr>
          <p:cNvPr id="4" name="TextBox 3"/>
          <p:cNvSpPr txBox="1"/>
          <p:nvPr/>
        </p:nvSpPr>
        <p:spPr>
          <a:xfrm>
            <a:off x="321837" y="1556792"/>
            <a:ext cx="8424936" cy="4524315"/>
          </a:xfrm>
          <a:prstGeom prst="rect">
            <a:avLst/>
          </a:prstGeom>
          <a:noFill/>
        </p:spPr>
        <p:txBody>
          <a:bodyPr wrap="square" rtlCol="0">
            <a:spAutoFit/>
          </a:bodyPr>
          <a:lstStyle/>
          <a:p>
            <a:r>
              <a:rPr lang="hr-HR" sz="2400" b="1" dirty="0">
                <a:latin typeface="Times New Roman" pitchFamily="18" charset="0"/>
              </a:rPr>
              <a:t>Proračuni</a:t>
            </a:r>
            <a:r>
              <a:rPr lang="hr-HR" sz="2400" dirty="0">
                <a:latin typeface="Times New Roman" pitchFamily="18" charset="0"/>
              </a:rPr>
              <a:t> koji se nalaze u projektnoj dokumentaciji su:</a:t>
            </a:r>
          </a:p>
          <a:p>
            <a:endParaRPr lang="hr-HR" sz="2400" dirty="0">
              <a:latin typeface="Times New Roman" pitchFamily="18" charset="0"/>
            </a:endParaRPr>
          </a:p>
          <a:p>
            <a:pPr marL="895350" indent="-342900">
              <a:buFont typeface="Arial" panose="020B0604020202020204" pitchFamily="34" charset="0"/>
              <a:buChar char="•"/>
            </a:pPr>
            <a:r>
              <a:rPr lang="hr-HR" sz="2400" dirty="0">
                <a:latin typeface="Times New Roman" pitchFamily="18" charset="0"/>
              </a:rPr>
              <a:t>proračun vodova na termičko opterećenje, </a:t>
            </a:r>
          </a:p>
          <a:p>
            <a:pPr marL="895350" indent="-342900">
              <a:buFont typeface="Arial" panose="020B0604020202020204" pitchFamily="34" charset="0"/>
              <a:buChar char="•"/>
            </a:pPr>
            <a:r>
              <a:rPr lang="hr-HR" sz="2400" dirty="0">
                <a:latin typeface="Times New Roman" pitchFamily="18" charset="0"/>
              </a:rPr>
              <a:t>kontrola pada napona, </a:t>
            </a:r>
          </a:p>
          <a:p>
            <a:pPr marL="895350" indent="-342900">
              <a:buFont typeface="Arial" panose="020B0604020202020204" pitchFamily="34" charset="0"/>
              <a:buChar char="•"/>
            </a:pPr>
            <a:r>
              <a:rPr lang="hr-HR" sz="2400" dirty="0">
                <a:latin typeface="Times New Roman" pitchFamily="18" charset="0"/>
              </a:rPr>
              <a:t>kontrola djelovanja zaštite te </a:t>
            </a:r>
          </a:p>
          <a:p>
            <a:pPr marL="895350" indent="-342900">
              <a:buFont typeface="Arial" panose="020B0604020202020204" pitchFamily="34" charset="0"/>
              <a:buChar char="•"/>
            </a:pPr>
            <a:r>
              <a:rPr lang="hr-HR" sz="2400" dirty="0">
                <a:latin typeface="Times New Roman" pitchFamily="18" charset="0"/>
              </a:rPr>
              <a:t>proračun otpora uzemljenja.</a:t>
            </a:r>
          </a:p>
          <a:p>
            <a:pPr marL="552450"/>
            <a:endParaRPr lang="hr-HR" sz="2400" dirty="0">
              <a:latin typeface="Times New Roman" pitchFamily="18" charset="0"/>
            </a:endParaRPr>
          </a:p>
          <a:p>
            <a:r>
              <a:rPr lang="hr-HR" sz="2400" b="1" dirty="0">
                <a:latin typeface="Times New Roman" pitchFamily="18" charset="0"/>
              </a:rPr>
              <a:t>Program kontrole i osiguranja kvalitete </a:t>
            </a:r>
            <a:r>
              <a:rPr lang="hr-HR" sz="2400" dirty="0">
                <a:latin typeface="Times New Roman" pitchFamily="18" charset="0"/>
              </a:rPr>
              <a:t>podrazumijeva podatke o građevini te opće uvjete, pregledavanje i ispitivanje instalacije, ateste, mjerenja i ispitivanja koja je potrebno priložiti uz zahtjev za tehnički pregled i uporabnu dozvolu te projektni vijek uporabe građevine i uvjeti za njeno održavanje.</a:t>
            </a:r>
          </a:p>
        </p:txBody>
      </p:sp>
    </p:spTree>
    <p:extLst>
      <p:ext uri="{BB962C8B-B14F-4D97-AF65-F5344CB8AC3E}">
        <p14:creationId xmlns:p14="http://schemas.microsoft.com/office/powerpoint/2010/main" val="927717257"/>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hr-HR" b="1" dirty="0">
                <a:solidFill>
                  <a:schemeClr val="tx1"/>
                </a:solidFill>
                <a:cs typeface="Times New Roman" pitchFamily="18" charset="0"/>
              </a:rPr>
              <a:t>Tekstualni dio elektrotehničkog projekta</a:t>
            </a:r>
            <a:endParaRPr lang="hr-HR" dirty="0"/>
          </a:p>
        </p:txBody>
      </p:sp>
      <p:sp>
        <p:nvSpPr>
          <p:cNvPr id="4" name="TextBox 3"/>
          <p:cNvSpPr txBox="1"/>
          <p:nvPr/>
        </p:nvSpPr>
        <p:spPr>
          <a:xfrm>
            <a:off x="338064" y="1700808"/>
            <a:ext cx="8424936" cy="3785652"/>
          </a:xfrm>
          <a:prstGeom prst="rect">
            <a:avLst/>
          </a:prstGeom>
          <a:noFill/>
        </p:spPr>
        <p:txBody>
          <a:bodyPr wrap="square" rtlCol="0">
            <a:spAutoFit/>
          </a:bodyPr>
          <a:lstStyle/>
          <a:p>
            <a:r>
              <a:rPr lang="hr-HR" sz="2400" dirty="0">
                <a:latin typeface="Times New Roman" pitchFamily="18" charset="0"/>
              </a:rPr>
              <a:t>U </a:t>
            </a:r>
            <a:r>
              <a:rPr lang="hr-HR" sz="2400" b="1" dirty="0">
                <a:latin typeface="Times New Roman" pitchFamily="18" charset="0"/>
              </a:rPr>
              <a:t>programu zaštite okoliša </a:t>
            </a:r>
            <a:r>
              <a:rPr lang="hr-HR" sz="2400" dirty="0">
                <a:latin typeface="Times New Roman" pitchFamily="18" charset="0"/>
              </a:rPr>
              <a:t>se opisuje kako treba voditi zbrinjavanje otpada, sanaciju okolnog prostora objekta nakon radova te na koji način se osiguravaju uvjeti u kojima neće doći do zagađenja prostora.</a:t>
            </a:r>
          </a:p>
          <a:p>
            <a:endParaRPr lang="hr-HR" sz="2400" dirty="0">
              <a:latin typeface="Times New Roman" pitchFamily="18" charset="0"/>
            </a:endParaRPr>
          </a:p>
          <a:p>
            <a:r>
              <a:rPr lang="hr-HR" sz="2400" b="1" dirty="0">
                <a:latin typeface="Times New Roman" pitchFamily="18" charset="0"/>
              </a:rPr>
              <a:t>Prikaz tehničkih rješenja za primjenu pravila zaštite na radu i zaštite od požara </a:t>
            </a:r>
            <a:r>
              <a:rPr lang="hr-HR" sz="2400" dirty="0">
                <a:latin typeface="Times New Roman" pitchFamily="18" charset="0"/>
              </a:rPr>
              <a:t>podrazumijeva opće podatke, pravilnike, tehničke propise i standarde koji su primijenjeni u izradi dokumentacije te opis tehničkih rješenja za primjenu mjera zaštite na radu i zaštite od požara.</a:t>
            </a:r>
          </a:p>
        </p:txBody>
      </p:sp>
    </p:spTree>
    <p:extLst>
      <p:ext uri="{BB962C8B-B14F-4D97-AF65-F5344CB8AC3E}">
        <p14:creationId xmlns:p14="http://schemas.microsoft.com/office/powerpoint/2010/main" val="123246195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hr-HR" b="1" dirty="0">
                <a:solidFill>
                  <a:schemeClr val="tx1"/>
                </a:solidFill>
                <a:cs typeface="Times New Roman" pitchFamily="18" charset="0"/>
              </a:rPr>
              <a:t>Tekstualni dio elektrotehničkog projekta</a:t>
            </a:r>
            <a:endParaRPr lang="hr-HR" dirty="0"/>
          </a:p>
        </p:txBody>
      </p:sp>
      <p:sp>
        <p:nvSpPr>
          <p:cNvPr id="4" name="TextBox 3"/>
          <p:cNvSpPr txBox="1"/>
          <p:nvPr/>
        </p:nvSpPr>
        <p:spPr>
          <a:xfrm>
            <a:off x="338064" y="1700808"/>
            <a:ext cx="8424936" cy="3416320"/>
          </a:xfrm>
          <a:prstGeom prst="rect">
            <a:avLst/>
          </a:prstGeom>
          <a:noFill/>
        </p:spPr>
        <p:txBody>
          <a:bodyPr wrap="square" rtlCol="0">
            <a:spAutoFit/>
          </a:bodyPr>
          <a:lstStyle/>
          <a:p>
            <a:r>
              <a:rPr lang="hr-HR" sz="2400" b="1" dirty="0">
                <a:latin typeface="Times New Roman" pitchFamily="18" charset="0"/>
              </a:rPr>
              <a:t>Procjena troškova (troškovnik)</a:t>
            </a:r>
            <a:r>
              <a:rPr lang="hr-HR" sz="2400" dirty="0">
                <a:latin typeface="Times New Roman" pitchFamily="18" charset="0"/>
              </a:rPr>
              <a:t> se izrađuje na temelju nacrta kojima se pokazuje koliko je potrebno koje opreme te na temelju tržišnih cijena te opreme. </a:t>
            </a:r>
          </a:p>
          <a:p>
            <a:endParaRPr lang="hr-HR" sz="2400" dirty="0">
              <a:latin typeface="Times New Roman" pitchFamily="18" charset="0"/>
            </a:endParaRPr>
          </a:p>
          <a:p>
            <a:r>
              <a:rPr lang="hr-HR" sz="2400" dirty="0">
                <a:latin typeface="Times New Roman" pitchFamily="18" charset="0"/>
              </a:rPr>
              <a:t>Izbor opreme ovisi o tome kakve su mogućnosti investitora te koja je namjena budućeg objekta.</a:t>
            </a:r>
          </a:p>
          <a:p>
            <a:endParaRPr lang="hr-HR" sz="2400" dirty="0">
              <a:latin typeface="Times New Roman" pitchFamily="18" charset="0"/>
            </a:endParaRPr>
          </a:p>
          <a:p>
            <a:r>
              <a:rPr lang="pl-PL" sz="2400" b="1" dirty="0">
                <a:latin typeface="Times New Roman" pitchFamily="18" charset="0"/>
              </a:rPr>
              <a:t>Sva dokumentacija uobičajeno se piše na formatu A4 te se piše u programu za obradu teksta.</a:t>
            </a:r>
            <a:endParaRPr lang="hr-HR" sz="2400" b="1" dirty="0">
              <a:latin typeface="Times New Roman" pitchFamily="18" charset="0"/>
            </a:endParaRPr>
          </a:p>
        </p:txBody>
      </p:sp>
    </p:spTree>
    <p:extLst>
      <p:ext uri="{BB962C8B-B14F-4D97-AF65-F5344CB8AC3E}">
        <p14:creationId xmlns:p14="http://schemas.microsoft.com/office/powerpoint/2010/main" val="334711757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hr-HR" b="1" dirty="0">
                <a:solidFill>
                  <a:schemeClr val="tx1"/>
                </a:solidFill>
                <a:cs typeface="Times New Roman" pitchFamily="18" charset="0"/>
              </a:rPr>
              <a:t>Grafički dio dokumentacije </a:t>
            </a:r>
            <a:endParaRPr lang="hr-HR" dirty="0"/>
          </a:p>
        </p:txBody>
      </p:sp>
      <p:sp>
        <p:nvSpPr>
          <p:cNvPr id="4" name="TextBox 3"/>
          <p:cNvSpPr txBox="1"/>
          <p:nvPr/>
        </p:nvSpPr>
        <p:spPr>
          <a:xfrm>
            <a:off x="338064" y="1700808"/>
            <a:ext cx="8698432" cy="4524315"/>
          </a:xfrm>
          <a:prstGeom prst="rect">
            <a:avLst/>
          </a:prstGeom>
          <a:noFill/>
        </p:spPr>
        <p:txBody>
          <a:bodyPr wrap="square" rtlCol="0">
            <a:spAutoFit/>
          </a:bodyPr>
          <a:lstStyle/>
          <a:p>
            <a:r>
              <a:rPr lang="hr-HR" sz="2400" dirty="0">
                <a:latin typeface="Times New Roman" pitchFamily="18" charset="0"/>
              </a:rPr>
              <a:t>Grafički dio dokumentacije su nacrti koje detaljno i vizualno pokazuju objekt na kojem se izvode radovi. </a:t>
            </a:r>
          </a:p>
          <a:p>
            <a:endParaRPr lang="hr-HR" sz="2400" dirty="0">
              <a:latin typeface="Times New Roman" pitchFamily="18" charset="0"/>
            </a:endParaRPr>
          </a:p>
          <a:p>
            <a:r>
              <a:rPr lang="hr-HR" sz="2400" dirty="0">
                <a:latin typeface="Times New Roman" pitchFamily="18" charset="0"/>
              </a:rPr>
              <a:t>Nacrti koji se izrađuju za objekt su:</a:t>
            </a:r>
          </a:p>
          <a:p>
            <a:pPr marL="895350" indent="-354013"/>
            <a:r>
              <a:rPr lang="hr-HR" sz="2400" dirty="0">
                <a:latin typeface="Times New Roman" pitchFamily="18" charset="0"/>
              </a:rPr>
              <a:t>•	Situacijski plan projektirane građevine s elektroinstalacijama</a:t>
            </a:r>
          </a:p>
          <a:p>
            <a:pPr marL="895350" indent="-354013"/>
            <a:r>
              <a:rPr lang="hr-HR" sz="2400" dirty="0">
                <a:latin typeface="Times New Roman" pitchFamily="18" charset="0"/>
              </a:rPr>
              <a:t>•	Instalacije jake struje</a:t>
            </a:r>
          </a:p>
          <a:p>
            <a:pPr marL="895350" indent="-354013"/>
            <a:r>
              <a:rPr lang="hr-HR" sz="2400" dirty="0">
                <a:latin typeface="Times New Roman" pitchFamily="18" charset="0"/>
              </a:rPr>
              <a:t>•	Instalacije rasvjete</a:t>
            </a:r>
          </a:p>
          <a:p>
            <a:pPr marL="895350" indent="-354013"/>
            <a:r>
              <a:rPr lang="hr-HR" sz="2400" dirty="0">
                <a:latin typeface="Times New Roman" pitchFamily="18" charset="0"/>
              </a:rPr>
              <a:t>•	Instalacije slabe struje</a:t>
            </a:r>
          </a:p>
          <a:p>
            <a:pPr marL="895350" indent="-354013"/>
            <a:r>
              <a:rPr lang="hr-HR" sz="2400" dirty="0">
                <a:latin typeface="Times New Roman" pitchFamily="18" charset="0"/>
              </a:rPr>
              <a:t>•	Elektroenergetski razvod</a:t>
            </a:r>
          </a:p>
          <a:p>
            <a:pPr marL="895350" indent="-354013"/>
            <a:r>
              <a:rPr lang="hr-HR" sz="2400" dirty="0">
                <a:latin typeface="Times New Roman" pitchFamily="18" charset="0"/>
              </a:rPr>
              <a:t>•	Gromobranska instalacija – temeljni uzemljivač</a:t>
            </a:r>
          </a:p>
          <a:p>
            <a:pPr marL="895350" indent="-354013"/>
            <a:r>
              <a:rPr lang="hr-HR" sz="2400" dirty="0">
                <a:latin typeface="Times New Roman" pitchFamily="18" charset="0"/>
              </a:rPr>
              <a:t>•	Shema strukturnog kabliranja te</a:t>
            </a:r>
          </a:p>
          <a:p>
            <a:pPr marL="895350" indent="-354013"/>
            <a:r>
              <a:rPr lang="hr-HR" sz="2400" dirty="0">
                <a:latin typeface="Times New Roman" pitchFamily="18" charset="0"/>
              </a:rPr>
              <a:t>•	Jednopolne sheme razvodnih ormara.</a:t>
            </a:r>
          </a:p>
        </p:txBody>
      </p:sp>
    </p:spTree>
    <p:extLst>
      <p:ext uri="{BB962C8B-B14F-4D97-AF65-F5344CB8AC3E}">
        <p14:creationId xmlns:p14="http://schemas.microsoft.com/office/powerpoint/2010/main" val="40912328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hr-HR" b="1" dirty="0">
                <a:solidFill>
                  <a:schemeClr val="tx1"/>
                </a:solidFill>
                <a:cs typeface="Times New Roman" pitchFamily="18" charset="0"/>
              </a:rPr>
              <a:t>Grafički dio dokumentacije </a:t>
            </a:r>
            <a:endParaRPr lang="hr-HR" dirty="0"/>
          </a:p>
        </p:txBody>
      </p:sp>
      <p:sp>
        <p:nvSpPr>
          <p:cNvPr id="4" name="TextBox 3"/>
          <p:cNvSpPr txBox="1"/>
          <p:nvPr/>
        </p:nvSpPr>
        <p:spPr>
          <a:xfrm>
            <a:off x="338064" y="1700808"/>
            <a:ext cx="8698432" cy="2677656"/>
          </a:xfrm>
          <a:prstGeom prst="rect">
            <a:avLst/>
          </a:prstGeom>
          <a:noFill/>
        </p:spPr>
        <p:txBody>
          <a:bodyPr wrap="square" rtlCol="0">
            <a:spAutoFit/>
          </a:bodyPr>
          <a:lstStyle/>
          <a:p>
            <a:r>
              <a:rPr lang="hr-HR" sz="2400" dirty="0">
                <a:latin typeface="Times New Roman" pitchFamily="18" charset="0"/>
              </a:rPr>
              <a:t>Formati u kojima se nacrti izrađuju variraju, budući da se definiraju ovisno o veličini objekta, imajući u vidu preglednost nacrta. </a:t>
            </a:r>
          </a:p>
          <a:p>
            <a:endParaRPr lang="hr-HR" sz="2400" dirty="0">
              <a:latin typeface="Times New Roman" pitchFamily="18" charset="0"/>
            </a:endParaRPr>
          </a:p>
          <a:p>
            <a:r>
              <a:rPr lang="hr-HR" sz="2400" dirty="0">
                <a:latin typeface="Times New Roman" pitchFamily="18" charset="0"/>
              </a:rPr>
              <a:t>Uobičajeni formati nacrta su A4, A3, A2, A1 i A0. </a:t>
            </a:r>
          </a:p>
          <a:p>
            <a:endParaRPr lang="hr-HR" sz="2400" dirty="0">
              <a:latin typeface="Times New Roman" pitchFamily="18" charset="0"/>
            </a:endParaRPr>
          </a:p>
          <a:p>
            <a:r>
              <a:rPr lang="hr-HR" sz="2400" dirty="0">
                <a:latin typeface="Times New Roman" pitchFamily="18" charset="0"/>
              </a:rPr>
              <a:t>Nacrti su rade u nekom od programa za grafičku obradu, u dvodimenzionalnom, ili trodimenzionalnom prikazu.</a:t>
            </a:r>
          </a:p>
        </p:txBody>
      </p:sp>
    </p:spTree>
    <p:extLst>
      <p:ext uri="{BB962C8B-B14F-4D97-AF65-F5344CB8AC3E}">
        <p14:creationId xmlns:p14="http://schemas.microsoft.com/office/powerpoint/2010/main" val="44166369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hr-HR" dirty="0"/>
            </a:br>
            <a:endParaRPr lang="hr-HR" dirty="0"/>
          </a:p>
        </p:txBody>
      </p:sp>
      <p:sp>
        <p:nvSpPr>
          <p:cNvPr id="3" name="Subtitle 2"/>
          <p:cNvSpPr>
            <a:spLocks noGrp="1"/>
          </p:cNvSpPr>
          <p:nvPr>
            <p:ph type="subTitle" idx="1"/>
          </p:nvPr>
        </p:nvSpPr>
        <p:spPr>
          <a:xfrm>
            <a:off x="0" y="152400"/>
            <a:ext cx="9144000" cy="6705600"/>
          </a:xfrm>
        </p:spPr>
        <p:txBody>
          <a:bodyPr>
            <a:normAutofit/>
          </a:bodyPr>
          <a:lstStyle/>
          <a:p>
            <a:r>
              <a:rPr lang="vi-VN" sz="2800" b="1" dirty="0">
                <a:solidFill>
                  <a:schemeClr val="tx1"/>
                </a:solidFill>
                <a:latin typeface="Calibri" pitchFamily="34" charset="0"/>
              </a:rPr>
              <a:t>SUDIONICI U GRADNJI</a:t>
            </a:r>
            <a:endParaRPr lang="vi-VN" sz="2800" dirty="0">
              <a:solidFill>
                <a:schemeClr val="tx1"/>
              </a:solidFill>
              <a:latin typeface="Calibri" pitchFamily="34" charset="0"/>
            </a:endParaRPr>
          </a:p>
          <a:p>
            <a:endParaRPr lang="vi-VN" sz="2000" dirty="0">
              <a:solidFill>
                <a:schemeClr val="tx1"/>
              </a:solidFill>
              <a:latin typeface="Calibri" pitchFamily="34" charset="0"/>
            </a:endParaRPr>
          </a:p>
          <a:p>
            <a:pPr algn="l"/>
            <a:r>
              <a:rPr lang="vi-VN" sz="2000" dirty="0">
                <a:solidFill>
                  <a:srgbClr val="00B050"/>
                </a:solidFill>
                <a:latin typeface="Calibri" pitchFamily="34" charset="0"/>
              </a:rPr>
              <a:t>Sudionici</a:t>
            </a:r>
            <a:r>
              <a:rPr lang="vi-VN" sz="2000" dirty="0">
                <a:solidFill>
                  <a:schemeClr val="tx1"/>
                </a:solidFill>
                <a:latin typeface="Calibri" pitchFamily="34" charset="0"/>
              </a:rPr>
              <a:t> u gradnji jesu:</a:t>
            </a:r>
            <a:endParaRPr lang="hr-HR" sz="2000" dirty="0">
              <a:solidFill>
                <a:schemeClr val="tx1"/>
              </a:solidFill>
              <a:latin typeface="Calibri" pitchFamily="34" charset="0"/>
            </a:endParaRPr>
          </a:p>
          <a:p>
            <a:pPr algn="l"/>
            <a:endParaRPr lang="vi-VN" sz="2000" dirty="0">
              <a:solidFill>
                <a:schemeClr val="tx1"/>
              </a:solidFill>
              <a:latin typeface="Calibri" pitchFamily="34" charset="0"/>
            </a:endParaRPr>
          </a:p>
          <a:p>
            <a:pPr algn="l"/>
            <a:r>
              <a:rPr lang="vi-VN" sz="2000" dirty="0">
                <a:solidFill>
                  <a:schemeClr val="tx1"/>
                </a:solidFill>
                <a:latin typeface="Calibri" pitchFamily="34" charset="0"/>
              </a:rPr>
              <a:t>1. investitor</a:t>
            </a:r>
          </a:p>
          <a:p>
            <a:pPr algn="l"/>
            <a:r>
              <a:rPr lang="vi-VN" sz="2000" dirty="0">
                <a:solidFill>
                  <a:schemeClr val="tx1"/>
                </a:solidFill>
                <a:latin typeface="Calibri" pitchFamily="34" charset="0"/>
              </a:rPr>
              <a:t>2. projektant</a:t>
            </a:r>
          </a:p>
          <a:p>
            <a:pPr algn="l"/>
            <a:r>
              <a:rPr lang="vi-VN" sz="2000" dirty="0">
                <a:solidFill>
                  <a:schemeClr val="tx1"/>
                </a:solidFill>
                <a:latin typeface="Calibri" pitchFamily="34" charset="0"/>
              </a:rPr>
              <a:t>3. izvođač</a:t>
            </a:r>
          </a:p>
          <a:p>
            <a:pPr algn="l"/>
            <a:r>
              <a:rPr lang="vi-VN" sz="2000" dirty="0">
                <a:solidFill>
                  <a:schemeClr val="tx1"/>
                </a:solidFill>
                <a:latin typeface="Calibri" pitchFamily="34" charset="0"/>
              </a:rPr>
              <a:t>4. nadzorni inženjer</a:t>
            </a:r>
          </a:p>
          <a:p>
            <a:pPr algn="l"/>
            <a:r>
              <a:rPr lang="vi-VN" sz="2000" dirty="0">
                <a:solidFill>
                  <a:schemeClr val="tx1"/>
                </a:solidFill>
                <a:latin typeface="Calibri" pitchFamily="34" charset="0"/>
              </a:rPr>
              <a:t>5. revident.</a:t>
            </a:r>
          </a:p>
          <a:p>
            <a:pPr algn="l"/>
            <a:endParaRPr lang="hr-HR" sz="2000" dirty="0">
              <a:solidFill>
                <a:schemeClr val="tx1"/>
              </a:solidFill>
              <a:latin typeface="Calibri" pitchFamily="34" charset="0"/>
            </a:endParaRPr>
          </a:p>
        </p:txBody>
      </p:sp>
    </p:spTree>
    <p:extLst>
      <p:ext uri="{BB962C8B-B14F-4D97-AF65-F5344CB8AC3E}">
        <p14:creationId xmlns:p14="http://schemas.microsoft.com/office/powerpoint/2010/main" val="267427402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hr-HR" dirty="0"/>
            </a:br>
            <a:endParaRPr lang="hr-HR" dirty="0"/>
          </a:p>
        </p:txBody>
      </p:sp>
      <p:sp>
        <p:nvSpPr>
          <p:cNvPr id="3" name="Subtitle 2"/>
          <p:cNvSpPr>
            <a:spLocks noGrp="1"/>
          </p:cNvSpPr>
          <p:nvPr>
            <p:ph type="subTitle" idx="1"/>
          </p:nvPr>
        </p:nvSpPr>
        <p:spPr>
          <a:xfrm>
            <a:off x="0" y="152400"/>
            <a:ext cx="9144000" cy="6705600"/>
          </a:xfrm>
        </p:spPr>
        <p:txBody>
          <a:bodyPr>
            <a:normAutofit/>
          </a:bodyPr>
          <a:lstStyle/>
          <a:p>
            <a:r>
              <a:rPr lang="vi-VN" sz="2800" i="1" dirty="0">
                <a:solidFill>
                  <a:schemeClr val="tx1"/>
                </a:solidFill>
                <a:latin typeface="Calibri" pitchFamily="34" charset="0"/>
              </a:rPr>
              <a:t>Investitor</a:t>
            </a:r>
            <a:endParaRPr lang="vi-VN" sz="2800" dirty="0">
              <a:solidFill>
                <a:schemeClr val="tx1"/>
              </a:solidFill>
              <a:latin typeface="Calibri" pitchFamily="34" charset="0"/>
            </a:endParaRPr>
          </a:p>
          <a:p>
            <a:endParaRPr lang="vi-VN" sz="2000" dirty="0">
              <a:solidFill>
                <a:schemeClr val="tx1"/>
              </a:solidFill>
              <a:latin typeface="Calibri" pitchFamily="34" charset="0"/>
            </a:endParaRPr>
          </a:p>
          <a:p>
            <a:pPr algn="l"/>
            <a:r>
              <a:rPr lang="vi-VN" sz="2000" dirty="0">
                <a:solidFill>
                  <a:srgbClr val="00B050"/>
                </a:solidFill>
                <a:latin typeface="Calibri" pitchFamily="34" charset="0"/>
              </a:rPr>
              <a:t>Investitor</a:t>
            </a:r>
            <a:r>
              <a:rPr lang="vi-VN" sz="2000" dirty="0">
                <a:solidFill>
                  <a:schemeClr val="tx1"/>
                </a:solidFill>
                <a:latin typeface="Calibri" pitchFamily="34" charset="0"/>
              </a:rPr>
              <a:t> </a:t>
            </a:r>
            <a:endParaRPr lang="hr-HR" sz="2000" dirty="0">
              <a:solidFill>
                <a:schemeClr val="tx1"/>
              </a:solidFill>
              <a:latin typeface="Calibri" pitchFamily="34" charset="0"/>
            </a:endParaRPr>
          </a:p>
          <a:p>
            <a:pPr marL="342900" indent="-342900" algn="l">
              <a:buFont typeface="Arial" panose="020B0604020202020204" pitchFamily="34" charset="0"/>
              <a:buChar char="•"/>
            </a:pPr>
            <a:r>
              <a:rPr lang="vi-VN" sz="2000" dirty="0">
                <a:solidFill>
                  <a:schemeClr val="tx1"/>
                </a:solidFill>
                <a:latin typeface="Calibri" pitchFamily="34" charset="0"/>
              </a:rPr>
              <a:t>pravna ili fizička osoba u čije ime se gradi građevina.</a:t>
            </a:r>
            <a:endParaRPr lang="hr-HR" sz="2000" dirty="0">
              <a:solidFill>
                <a:schemeClr val="tx1"/>
              </a:solidFill>
              <a:latin typeface="Calibri" pitchFamily="34" charset="0"/>
            </a:endParaRPr>
          </a:p>
          <a:p>
            <a:pPr marL="342900" indent="-342900">
              <a:buFont typeface="Arial" panose="020B0604020202020204" pitchFamily="34" charset="0"/>
              <a:buChar char="•"/>
            </a:pPr>
            <a:r>
              <a:rPr lang="vi-VN" sz="2000" dirty="0">
                <a:solidFill>
                  <a:schemeClr val="tx1"/>
                </a:solidFill>
                <a:latin typeface="Calibri" pitchFamily="34" charset="0"/>
              </a:rPr>
              <a:t>pisanim ugovorom mora povjeriti </a:t>
            </a:r>
            <a:r>
              <a:rPr lang="hr-HR" sz="2000" dirty="0">
                <a:solidFill>
                  <a:schemeClr val="tx1"/>
                </a:solidFill>
                <a:latin typeface="Calibri" pitchFamily="34" charset="0"/>
              </a:rPr>
              <a:t>p</a:t>
            </a:r>
            <a:r>
              <a:rPr lang="vi-VN" sz="2000" dirty="0">
                <a:solidFill>
                  <a:schemeClr val="tx1"/>
                </a:solidFill>
                <a:latin typeface="Calibri" pitchFamily="34" charset="0"/>
              </a:rPr>
              <a:t>rojektiranje, kontrolu i nostrifikaciju projekata, građenje i stručni nadzor građenja </a:t>
            </a:r>
            <a:r>
              <a:rPr lang="vi-VN" sz="2000" dirty="0">
                <a:solidFill>
                  <a:srgbClr val="FF0000"/>
                </a:solidFill>
                <a:latin typeface="Calibri" pitchFamily="34" charset="0"/>
              </a:rPr>
              <a:t>osobama koje ispunjavaju uvjete </a:t>
            </a:r>
            <a:r>
              <a:rPr lang="vi-VN" sz="2000" dirty="0">
                <a:solidFill>
                  <a:schemeClr val="tx1"/>
                </a:solidFill>
                <a:latin typeface="Calibri" pitchFamily="34" charset="0"/>
              </a:rPr>
              <a:t>za obavljanje tih djelatnosti prema posebnom zakonu</a:t>
            </a:r>
          </a:p>
          <a:p>
            <a:pPr marL="342900" indent="-342900" algn="l">
              <a:buFont typeface="Arial" panose="020B0604020202020204" pitchFamily="34" charset="0"/>
              <a:buChar char="•"/>
            </a:pPr>
            <a:r>
              <a:rPr lang="vi-VN" sz="2000" dirty="0">
                <a:solidFill>
                  <a:schemeClr val="tx1"/>
                </a:solidFill>
                <a:latin typeface="Calibri" pitchFamily="34" charset="0"/>
              </a:rPr>
              <a:t>dužan </a:t>
            </a:r>
            <a:r>
              <a:rPr lang="hr-HR" sz="2000" dirty="0">
                <a:solidFill>
                  <a:schemeClr val="tx1"/>
                </a:solidFill>
                <a:latin typeface="Calibri" pitchFamily="34" charset="0"/>
              </a:rPr>
              <a:t>je </a:t>
            </a:r>
            <a:r>
              <a:rPr lang="vi-VN" sz="2000" dirty="0">
                <a:solidFill>
                  <a:schemeClr val="tx1"/>
                </a:solidFill>
                <a:latin typeface="Calibri" pitchFamily="34" charset="0"/>
              </a:rPr>
              <a:t>osigurati </a:t>
            </a:r>
            <a:r>
              <a:rPr lang="vi-VN" sz="2000" dirty="0">
                <a:solidFill>
                  <a:srgbClr val="0070C0"/>
                </a:solidFill>
                <a:latin typeface="Calibri" pitchFamily="34" charset="0"/>
              </a:rPr>
              <a:t>stručni nadzor </a:t>
            </a:r>
            <a:r>
              <a:rPr lang="vi-VN" sz="2000" dirty="0">
                <a:solidFill>
                  <a:schemeClr val="tx1"/>
                </a:solidFill>
                <a:latin typeface="Calibri" pitchFamily="34" charset="0"/>
              </a:rPr>
              <a:t>građenja građevine, ako ovim Zakonom nije drukčije propisano.</a:t>
            </a:r>
            <a:endParaRPr lang="hr-HR" sz="2000" dirty="0">
              <a:solidFill>
                <a:schemeClr val="tx1"/>
              </a:solidFill>
              <a:latin typeface="Calibri" pitchFamily="34" charset="0"/>
            </a:endParaRPr>
          </a:p>
          <a:p>
            <a:pPr marL="342900" indent="-342900" algn="l">
              <a:buFont typeface="Arial" panose="020B0604020202020204" pitchFamily="34" charset="0"/>
              <a:buChar char="•"/>
            </a:pPr>
            <a:r>
              <a:rPr lang="hr-HR" sz="2000" dirty="0">
                <a:solidFill>
                  <a:schemeClr val="tx1"/>
                </a:solidFill>
                <a:latin typeface="Calibri" pitchFamily="34" charset="0"/>
              </a:rPr>
              <a:t>dužan je osigurati dokumente i podatke potrebne za sastavljanje pisane izjave o izvedenim radovima i o uvjetima održavanja građevine ako tijekom građenja dođe do promjene izvođača.</a:t>
            </a:r>
          </a:p>
          <a:p>
            <a:pPr algn="l"/>
            <a:endParaRPr lang="vi-VN" sz="2000" dirty="0">
              <a:solidFill>
                <a:schemeClr val="tx1"/>
              </a:solidFill>
              <a:latin typeface="Calibri" pitchFamily="34" charset="0"/>
            </a:endParaRPr>
          </a:p>
          <a:p>
            <a:pPr algn="l"/>
            <a:endParaRPr lang="hr-HR" sz="2000" dirty="0">
              <a:solidFill>
                <a:schemeClr val="tx1"/>
              </a:solidFill>
              <a:latin typeface="Calibri" pitchFamily="34" charset="0"/>
            </a:endParaRPr>
          </a:p>
        </p:txBody>
      </p:sp>
    </p:spTree>
    <p:extLst>
      <p:ext uri="{BB962C8B-B14F-4D97-AF65-F5344CB8AC3E}">
        <p14:creationId xmlns:p14="http://schemas.microsoft.com/office/powerpoint/2010/main" val="3090752738"/>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hr-HR" dirty="0"/>
            </a:br>
            <a:endParaRPr lang="hr-HR" dirty="0"/>
          </a:p>
        </p:txBody>
      </p:sp>
      <p:sp>
        <p:nvSpPr>
          <p:cNvPr id="3" name="Subtitle 2"/>
          <p:cNvSpPr>
            <a:spLocks noGrp="1"/>
          </p:cNvSpPr>
          <p:nvPr>
            <p:ph type="subTitle" idx="1"/>
          </p:nvPr>
        </p:nvSpPr>
        <p:spPr>
          <a:xfrm>
            <a:off x="0" y="152400"/>
            <a:ext cx="9144000" cy="6705600"/>
          </a:xfrm>
        </p:spPr>
        <p:txBody>
          <a:bodyPr>
            <a:noAutofit/>
          </a:bodyPr>
          <a:lstStyle/>
          <a:p>
            <a:r>
              <a:rPr lang="vi-VN" sz="2800" i="1" dirty="0">
                <a:solidFill>
                  <a:schemeClr val="tx1"/>
                </a:solidFill>
                <a:latin typeface="Calibri" pitchFamily="34" charset="0"/>
              </a:rPr>
              <a:t>Projektant</a:t>
            </a:r>
            <a:endParaRPr lang="vi-VN" sz="2800" dirty="0">
              <a:solidFill>
                <a:schemeClr val="tx1"/>
              </a:solidFill>
              <a:latin typeface="Calibri" pitchFamily="34" charset="0"/>
            </a:endParaRPr>
          </a:p>
          <a:p>
            <a:endParaRPr lang="vi-VN" sz="2000" dirty="0">
              <a:solidFill>
                <a:schemeClr val="tx1"/>
              </a:solidFill>
              <a:latin typeface="Calibri" pitchFamily="34" charset="0"/>
            </a:endParaRPr>
          </a:p>
          <a:p>
            <a:pPr marL="342900" indent="-342900" algn="l">
              <a:buFont typeface="Arial" panose="020B0604020202020204" pitchFamily="34" charset="0"/>
              <a:buChar char="•"/>
            </a:pPr>
            <a:r>
              <a:rPr lang="vi-VN" sz="2000" dirty="0">
                <a:solidFill>
                  <a:schemeClr val="tx1"/>
                </a:solidFill>
                <a:latin typeface="Calibri" pitchFamily="34" charset="0"/>
              </a:rPr>
              <a:t>fizička osoba koja prema posebnom zakonu ima pravo uporabe strukovnog naziva ovlašteni arhitekt ili ovlašteni inženjer.</a:t>
            </a:r>
            <a:endParaRPr lang="hr-HR" sz="2000" dirty="0">
              <a:solidFill>
                <a:schemeClr val="tx1"/>
              </a:solidFill>
              <a:latin typeface="Calibri" pitchFamily="34" charset="0"/>
            </a:endParaRPr>
          </a:p>
          <a:p>
            <a:pPr marL="342900" indent="-342900" algn="l">
              <a:buFont typeface="Arial" panose="020B0604020202020204" pitchFamily="34" charset="0"/>
              <a:buChar char="•"/>
            </a:pPr>
            <a:endParaRPr lang="hr-HR" sz="2000" dirty="0">
              <a:solidFill>
                <a:schemeClr val="tx1"/>
              </a:solidFill>
              <a:latin typeface="Calibri" pitchFamily="34" charset="0"/>
            </a:endParaRPr>
          </a:p>
          <a:p>
            <a:pPr marL="342900" indent="-342900" algn="l">
              <a:buFont typeface="Arial" panose="020B0604020202020204" pitchFamily="34" charset="0"/>
              <a:buChar char="•"/>
            </a:pPr>
            <a:r>
              <a:rPr lang="vi-VN" sz="2000" dirty="0">
                <a:solidFill>
                  <a:schemeClr val="tx1"/>
                </a:solidFill>
                <a:latin typeface="Calibri" pitchFamily="34" charset="0"/>
              </a:rPr>
              <a:t>odgovoran da projekt koji je izradio ispunjava </a:t>
            </a:r>
            <a:r>
              <a:rPr lang="vi-VN" sz="2000" dirty="0">
                <a:solidFill>
                  <a:srgbClr val="FF0000"/>
                </a:solidFill>
                <a:latin typeface="Calibri" pitchFamily="34" charset="0"/>
              </a:rPr>
              <a:t>propisane uvjete</a:t>
            </a:r>
            <a:r>
              <a:rPr lang="vi-VN" sz="2000" dirty="0">
                <a:solidFill>
                  <a:schemeClr val="tx1"/>
                </a:solidFill>
                <a:latin typeface="Calibri" pitchFamily="34" charset="0"/>
              </a:rPr>
              <a:t>, da je građevina projektirana </a:t>
            </a:r>
            <a:r>
              <a:rPr lang="vi-VN" sz="2000" dirty="0">
                <a:solidFill>
                  <a:srgbClr val="00B050"/>
                </a:solidFill>
                <a:latin typeface="Calibri" pitchFamily="34" charset="0"/>
              </a:rPr>
              <a:t>u skladu s lokacijskom dozvolom</a:t>
            </a:r>
            <a:r>
              <a:rPr lang="vi-VN" sz="2000" dirty="0">
                <a:solidFill>
                  <a:schemeClr val="tx1"/>
                </a:solidFill>
                <a:latin typeface="Calibri" pitchFamily="34" charset="0"/>
              </a:rPr>
              <a:t>, odnosno uvjetima za građenje građevina propisanim </a:t>
            </a:r>
            <a:r>
              <a:rPr lang="vi-VN" sz="2000" dirty="0">
                <a:solidFill>
                  <a:srgbClr val="7030A0"/>
                </a:solidFill>
                <a:latin typeface="Calibri" pitchFamily="34" charset="0"/>
              </a:rPr>
              <a:t>prostornim planom </a:t>
            </a:r>
            <a:r>
              <a:rPr lang="vi-VN" sz="2000" dirty="0">
                <a:solidFill>
                  <a:schemeClr val="tx1"/>
                </a:solidFill>
                <a:latin typeface="Calibri" pitchFamily="34" charset="0"/>
              </a:rPr>
              <a:t>te da ispunjava </a:t>
            </a:r>
            <a:r>
              <a:rPr lang="vi-VN" sz="2000" dirty="0">
                <a:solidFill>
                  <a:srgbClr val="C00000"/>
                </a:solidFill>
                <a:latin typeface="Calibri" pitchFamily="34" charset="0"/>
              </a:rPr>
              <a:t>temeljne zahtjeve </a:t>
            </a:r>
            <a:r>
              <a:rPr lang="vi-VN" sz="2000" dirty="0">
                <a:solidFill>
                  <a:schemeClr val="tx1"/>
                </a:solidFill>
                <a:latin typeface="Calibri" pitchFamily="34" charset="0"/>
              </a:rPr>
              <a:t>za građevinu, zahtjeve propisane za </a:t>
            </a:r>
            <a:r>
              <a:rPr lang="vi-VN" sz="2000" dirty="0">
                <a:solidFill>
                  <a:srgbClr val="00B0F0"/>
                </a:solidFill>
                <a:latin typeface="Calibri" pitchFamily="34" charset="0"/>
              </a:rPr>
              <a:t>energetska svojstva zgrada </a:t>
            </a:r>
            <a:r>
              <a:rPr lang="vi-VN" sz="2000" dirty="0">
                <a:solidFill>
                  <a:schemeClr val="tx1"/>
                </a:solidFill>
                <a:latin typeface="Calibri" pitchFamily="34" charset="0"/>
              </a:rPr>
              <a:t>i druge propisane zahtjeve i uvjete.</a:t>
            </a:r>
            <a:endParaRPr lang="hr-HR" sz="2000" dirty="0">
              <a:solidFill>
                <a:schemeClr val="tx1"/>
              </a:solidFill>
              <a:latin typeface="Calibri" pitchFamily="34" charset="0"/>
            </a:endParaRPr>
          </a:p>
          <a:p>
            <a:pPr algn="l"/>
            <a:endParaRPr lang="vi-VN" sz="2000" dirty="0">
              <a:solidFill>
                <a:schemeClr val="tx1"/>
              </a:solidFill>
              <a:latin typeface="Calibri" pitchFamily="34" charset="0"/>
            </a:endParaRPr>
          </a:p>
          <a:p>
            <a:pPr algn="l"/>
            <a:endParaRPr lang="hr-HR" sz="2000" dirty="0">
              <a:solidFill>
                <a:schemeClr val="tx1"/>
              </a:solidFill>
              <a:latin typeface="Calibri" pitchFamily="34" charset="0"/>
            </a:endParaRPr>
          </a:p>
        </p:txBody>
      </p:sp>
    </p:spTree>
    <p:extLst>
      <p:ext uri="{BB962C8B-B14F-4D97-AF65-F5344CB8AC3E}">
        <p14:creationId xmlns:p14="http://schemas.microsoft.com/office/powerpoint/2010/main" val="233811172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hr-HR" dirty="0"/>
            </a:br>
            <a:endParaRPr lang="hr-HR" dirty="0"/>
          </a:p>
        </p:txBody>
      </p:sp>
      <p:sp>
        <p:nvSpPr>
          <p:cNvPr id="3" name="Subtitle 2"/>
          <p:cNvSpPr>
            <a:spLocks noGrp="1"/>
          </p:cNvSpPr>
          <p:nvPr>
            <p:ph type="subTitle" idx="1"/>
          </p:nvPr>
        </p:nvSpPr>
        <p:spPr>
          <a:xfrm>
            <a:off x="0" y="152400"/>
            <a:ext cx="9144000" cy="6705600"/>
          </a:xfrm>
        </p:spPr>
        <p:txBody>
          <a:bodyPr>
            <a:normAutofit/>
          </a:bodyPr>
          <a:lstStyle/>
          <a:p>
            <a:pPr algn="l"/>
            <a:r>
              <a:rPr lang="vi-VN" sz="2000" dirty="0">
                <a:solidFill>
                  <a:schemeClr val="tx1"/>
                </a:solidFill>
                <a:latin typeface="Calibri" pitchFamily="34" charset="0"/>
              </a:rPr>
              <a:t>Ako u projektiranju sudjeluje više projektanata, za cjelovitost i međusobnu usklađenost projekata odgovoran je </a:t>
            </a:r>
            <a:r>
              <a:rPr lang="vi-VN" sz="2000" dirty="0">
                <a:solidFill>
                  <a:srgbClr val="00B0F0"/>
                </a:solidFill>
                <a:latin typeface="Calibri" pitchFamily="34" charset="0"/>
              </a:rPr>
              <a:t>glavni projektant</a:t>
            </a:r>
            <a:r>
              <a:rPr lang="vi-VN" sz="2000" dirty="0">
                <a:solidFill>
                  <a:schemeClr val="tx1"/>
                </a:solidFill>
                <a:latin typeface="Calibri" pitchFamily="34" charset="0"/>
              </a:rPr>
              <a:t>.</a:t>
            </a:r>
            <a:endParaRPr lang="hr-HR" sz="2000" dirty="0">
              <a:solidFill>
                <a:schemeClr val="tx1"/>
              </a:solidFill>
              <a:latin typeface="Calibri" pitchFamily="34" charset="0"/>
            </a:endParaRPr>
          </a:p>
          <a:p>
            <a:pPr algn="l"/>
            <a:endParaRPr lang="vi-VN" sz="2000" dirty="0">
              <a:solidFill>
                <a:schemeClr val="tx1"/>
              </a:solidFill>
              <a:latin typeface="Calibri" pitchFamily="34" charset="0"/>
            </a:endParaRPr>
          </a:p>
          <a:p>
            <a:pPr algn="l"/>
            <a:r>
              <a:rPr lang="vi-VN" sz="2000" dirty="0">
                <a:solidFill>
                  <a:schemeClr val="tx1"/>
                </a:solidFill>
                <a:latin typeface="Calibri" pitchFamily="34" charset="0"/>
              </a:rPr>
              <a:t>Glavni projektant može biti istodobno i </a:t>
            </a:r>
            <a:r>
              <a:rPr lang="vi-VN" sz="2000" dirty="0">
                <a:solidFill>
                  <a:srgbClr val="00B050"/>
                </a:solidFill>
                <a:latin typeface="Calibri" pitchFamily="34" charset="0"/>
              </a:rPr>
              <a:t>projektant jednog od dijelova </a:t>
            </a:r>
            <a:r>
              <a:rPr lang="vi-VN" sz="2000" dirty="0">
                <a:solidFill>
                  <a:schemeClr val="tx1"/>
                </a:solidFill>
                <a:latin typeface="Calibri" pitchFamily="34" charset="0"/>
              </a:rPr>
              <a:t>glavnog projekta.</a:t>
            </a:r>
            <a:endParaRPr lang="hr-HR" sz="2000" dirty="0">
              <a:solidFill>
                <a:schemeClr val="tx1"/>
              </a:solidFill>
              <a:latin typeface="Calibri" pitchFamily="34" charset="0"/>
            </a:endParaRPr>
          </a:p>
          <a:p>
            <a:pPr algn="l"/>
            <a:endParaRPr lang="vi-VN" sz="2000" dirty="0">
              <a:solidFill>
                <a:schemeClr val="tx1"/>
              </a:solidFill>
              <a:latin typeface="Calibri" pitchFamily="34" charset="0"/>
            </a:endParaRPr>
          </a:p>
          <a:p>
            <a:pPr algn="l"/>
            <a:r>
              <a:rPr lang="vi-VN" sz="2000" dirty="0">
                <a:solidFill>
                  <a:schemeClr val="tx1"/>
                </a:solidFill>
                <a:latin typeface="Calibri" pitchFamily="34" charset="0"/>
              </a:rPr>
              <a:t>Glavni projektant koji ispunjava uvjete propisane posebnim propisom može prilikom izrade projekta biti </a:t>
            </a:r>
            <a:r>
              <a:rPr lang="vi-VN" sz="2000" dirty="0">
                <a:solidFill>
                  <a:srgbClr val="C00000"/>
                </a:solidFill>
                <a:latin typeface="Calibri" pitchFamily="34" charset="0"/>
              </a:rPr>
              <a:t>koordinator zaštite na radu</a:t>
            </a:r>
            <a:r>
              <a:rPr lang="vi-VN" sz="2000" dirty="0">
                <a:solidFill>
                  <a:schemeClr val="tx1"/>
                </a:solidFill>
                <a:latin typeface="Calibri" pitchFamily="34" charset="0"/>
              </a:rPr>
              <a:t>.</a:t>
            </a:r>
            <a:endParaRPr lang="hr-HR" sz="2000" dirty="0">
              <a:solidFill>
                <a:schemeClr val="tx1"/>
              </a:solidFill>
              <a:latin typeface="Calibri" pitchFamily="34" charset="0"/>
            </a:endParaRPr>
          </a:p>
          <a:p>
            <a:pPr algn="l"/>
            <a:endParaRPr lang="vi-VN" sz="2000" dirty="0">
              <a:solidFill>
                <a:schemeClr val="tx1"/>
              </a:solidFill>
              <a:latin typeface="Calibri" pitchFamily="34" charset="0"/>
            </a:endParaRPr>
          </a:p>
          <a:p>
            <a:pPr algn="l"/>
            <a:r>
              <a:rPr lang="vi-VN" sz="2000" dirty="0">
                <a:solidFill>
                  <a:schemeClr val="tx1"/>
                </a:solidFill>
                <a:latin typeface="Calibri" pitchFamily="34" charset="0"/>
              </a:rPr>
              <a:t>Glavnog projektanta određuje </a:t>
            </a:r>
            <a:r>
              <a:rPr lang="vi-VN" sz="2000" dirty="0">
                <a:solidFill>
                  <a:srgbClr val="7030A0"/>
                </a:solidFill>
                <a:latin typeface="Calibri" pitchFamily="34" charset="0"/>
              </a:rPr>
              <a:t>investitor</a:t>
            </a:r>
            <a:r>
              <a:rPr lang="vi-VN" sz="2000" dirty="0">
                <a:solidFill>
                  <a:schemeClr val="tx1"/>
                </a:solidFill>
                <a:latin typeface="Calibri" pitchFamily="34" charset="0"/>
              </a:rPr>
              <a:t> ugovorom o projektiranju ili druga osoba određena tim ugovorom.</a:t>
            </a:r>
          </a:p>
          <a:p>
            <a:pPr algn="l"/>
            <a:endParaRPr lang="hr-HR" sz="2000" dirty="0">
              <a:solidFill>
                <a:schemeClr val="tx1"/>
              </a:solidFill>
              <a:latin typeface="Calibri" pitchFamily="34" charset="0"/>
            </a:endParaRPr>
          </a:p>
        </p:txBody>
      </p:sp>
    </p:spTree>
    <p:extLst>
      <p:ext uri="{BB962C8B-B14F-4D97-AF65-F5344CB8AC3E}">
        <p14:creationId xmlns:p14="http://schemas.microsoft.com/office/powerpoint/2010/main" val="11723300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395536" y="1772816"/>
            <a:ext cx="8424936" cy="1938992"/>
          </a:xfrm>
          <a:prstGeom prst="rect">
            <a:avLst/>
          </a:prstGeom>
          <a:noFill/>
        </p:spPr>
        <p:txBody>
          <a:bodyPr wrap="square" rtlCol="0">
            <a:spAutoFit/>
          </a:bodyPr>
          <a:lstStyle/>
          <a:p>
            <a:pPr marL="0" lvl="3"/>
            <a:r>
              <a:rPr lang="sv-SE" sz="2400" dirty="0">
                <a:latin typeface="Times New Roman" pitchFamily="18" charset="0"/>
                <a:cs typeface="Times New Roman" pitchFamily="18" charset="0"/>
              </a:rPr>
              <a:t>U procesu projektiranja glavni su akteri [1]</a:t>
            </a:r>
            <a:r>
              <a:rPr lang="hr-HR" sz="2400" dirty="0">
                <a:latin typeface="Times New Roman" pitchFamily="18" charset="0"/>
                <a:cs typeface="Times New Roman" pitchFamily="18" charset="0"/>
              </a:rPr>
              <a:t>:</a:t>
            </a:r>
          </a:p>
          <a:p>
            <a:pPr marL="0" lvl="3"/>
            <a:endParaRPr lang="sv-SE" sz="2400" dirty="0">
              <a:latin typeface="Times New Roman" pitchFamily="18" charset="0"/>
              <a:cs typeface="Times New Roman" pitchFamily="18" charset="0"/>
            </a:endParaRPr>
          </a:p>
          <a:p>
            <a:pPr marL="625475" lvl="3"/>
            <a:r>
              <a:rPr lang="sv-SE" sz="2400" dirty="0">
                <a:latin typeface="Times New Roman" pitchFamily="18" charset="0"/>
                <a:cs typeface="Times New Roman" pitchFamily="18" charset="0"/>
              </a:rPr>
              <a:t>•	projektant</a:t>
            </a:r>
          </a:p>
          <a:p>
            <a:pPr marL="625475" lvl="3"/>
            <a:r>
              <a:rPr lang="sv-SE" sz="2400" dirty="0">
                <a:latin typeface="Times New Roman" pitchFamily="18" charset="0"/>
                <a:cs typeface="Times New Roman" pitchFamily="18" charset="0"/>
              </a:rPr>
              <a:t>•	investitor </a:t>
            </a:r>
          </a:p>
          <a:p>
            <a:pPr marL="625475" lvl="3"/>
            <a:r>
              <a:rPr lang="sv-SE" sz="2400" dirty="0">
                <a:latin typeface="Times New Roman" pitchFamily="18" charset="0"/>
                <a:cs typeface="Times New Roman" pitchFamily="18" charset="0"/>
              </a:rPr>
              <a:t>•	izvođač radova. </a:t>
            </a:r>
          </a:p>
        </p:txBody>
      </p:sp>
      <p:sp>
        <p:nvSpPr>
          <p:cNvPr id="4" name="Title 1"/>
          <p:cNvSpPr>
            <a:spLocks noGrp="1"/>
          </p:cNvSpPr>
          <p:nvPr>
            <p:ph type="title"/>
          </p:nvPr>
        </p:nvSpPr>
        <p:spPr>
          <a:xfrm>
            <a:off x="609600" y="228600"/>
            <a:ext cx="8153400" cy="990600"/>
          </a:xfrm>
        </p:spPr>
        <p:txBody>
          <a:bodyPr/>
          <a:lstStyle/>
          <a:p>
            <a:pPr algn="ctr"/>
            <a:r>
              <a:rPr lang="hr-HR" b="1" dirty="0">
                <a:solidFill>
                  <a:schemeClr val="tx1"/>
                </a:solidFill>
                <a:latin typeface="Times New Roman" pitchFamily="18" charset="0"/>
                <a:cs typeface="Times New Roman" pitchFamily="18" charset="0"/>
              </a:rPr>
              <a:t>Što je projektiranje?</a:t>
            </a:r>
          </a:p>
        </p:txBody>
      </p:sp>
    </p:spTree>
    <p:extLst>
      <p:ext uri="{BB962C8B-B14F-4D97-AF65-F5344CB8AC3E}">
        <p14:creationId xmlns:p14="http://schemas.microsoft.com/office/powerpoint/2010/main" val="4092123990"/>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hr-HR" dirty="0"/>
            </a:br>
            <a:endParaRPr lang="hr-HR" dirty="0"/>
          </a:p>
        </p:txBody>
      </p:sp>
      <p:sp>
        <p:nvSpPr>
          <p:cNvPr id="3" name="Subtitle 2"/>
          <p:cNvSpPr>
            <a:spLocks noGrp="1"/>
          </p:cNvSpPr>
          <p:nvPr>
            <p:ph type="subTitle" idx="1"/>
          </p:nvPr>
        </p:nvSpPr>
        <p:spPr>
          <a:xfrm>
            <a:off x="0" y="152400"/>
            <a:ext cx="9144000" cy="6705600"/>
          </a:xfrm>
        </p:spPr>
        <p:txBody>
          <a:bodyPr>
            <a:normAutofit/>
          </a:bodyPr>
          <a:lstStyle/>
          <a:p>
            <a:r>
              <a:rPr lang="vi-VN" sz="2800" i="1" dirty="0">
                <a:solidFill>
                  <a:schemeClr val="tx1"/>
                </a:solidFill>
                <a:latin typeface="Calibri" pitchFamily="34" charset="0"/>
              </a:rPr>
              <a:t>Izvođač</a:t>
            </a:r>
            <a:endParaRPr lang="vi-VN" sz="2800" dirty="0">
              <a:solidFill>
                <a:schemeClr val="tx1"/>
              </a:solidFill>
              <a:latin typeface="Calibri" pitchFamily="34" charset="0"/>
            </a:endParaRPr>
          </a:p>
          <a:p>
            <a:endParaRPr lang="vi-VN" sz="2000" dirty="0">
              <a:solidFill>
                <a:schemeClr val="tx1"/>
              </a:solidFill>
              <a:latin typeface="Calibri" pitchFamily="34" charset="0"/>
            </a:endParaRPr>
          </a:p>
          <a:p>
            <a:pPr marL="342900" indent="-342900" algn="l">
              <a:buFont typeface="Arial" panose="020B0604020202020204" pitchFamily="34" charset="0"/>
              <a:buChar char="•"/>
            </a:pPr>
            <a:r>
              <a:rPr lang="vi-VN" sz="2000" dirty="0">
                <a:solidFill>
                  <a:schemeClr val="tx1"/>
                </a:solidFill>
                <a:latin typeface="Calibri" pitchFamily="34" charset="0"/>
              </a:rPr>
              <a:t>osoba koja gradi ili izvodi pojedine radove na građevini.</a:t>
            </a:r>
            <a:endParaRPr lang="hr-HR" sz="2000" dirty="0">
              <a:solidFill>
                <a:schemeClr val="tx1"/>
              </a:solidFill>
              <a:latin typeface="Calibri" pitchFamily="34" charset="0"/>
            </a:endParaRPr>
          </a:p>
          <a:p>
            <a:pPr algn="l"/>
            <a:endParaRPr lang="vi-VN" sz="2000" dirty="0">
              <a:solidFill>
                <a:schemeClr val="tx1"/>
              </a:solidFill>
              <a:latin typeface="Calibri" pitchFamily="34" charset="0"/>
            </a:endParaRPr>
          </a:p>
          <a:p>
            <a:pPr algn="l"/>
            <a:r>
              <a:rPr lang="vi-VN" sz="2000" dirty="0">
                <a:solidFill>
                  <a:schemeClr val="tx1"/>
                </a:solidFill>
                <a:latin typeface="Calibri" pitchFamily="34" charset="0"/>
              </a:rPr>
              <a:t>Graditi može osoba koja ispunjava uvjete za </a:t>
            </a:r>
            <a:r>
              <a:rPr lang="vi-VN" sz="2000" dirty="0">
                <a:solidFill>
                  <a:srgbClr val="0070C0"/>
                </a:solidFill>
                <a:latin typeface="Calibri" pitchFamily="34" charset="0"/>
              </a:rPr>
              <a:t>obavljanje djelatnosti građenja</a:t>
            </a:r>
            <a:r>
              <a:rPr lang="vi-VN" sz="2000" dirty="0">
                <a:solidFill>
                  <a:schemeClr val="tx1"/>
                </a:solidFill>
                <a:latin typeface="Calibri" pitchFamily="34" charset="0"/>
              </a:rPr>
              <a:t> prema posebnom zakonu.</a:t>
            </a:r>
            <a:endParaRPr lang="hr-HR" sz="2000" dirty="0">
              <a:solidFill>
                <a:schemeClr val="tx1"/>
              </a:solidFill>
              <a:latin typeface="Calibri" pitchFamily="34" charset="0"/>
            </a:endParaRPr>
          </a:p>
          <a:p>
            <a:pPr algn="l"/>
            <a:endParaRPr lang="vi-VN" sz="2000" dirty="0">
              <a:solidFill>
                <a:schemeClr val="tx1"/>
              </a:solidFill>
              <a:latin typeface="Calibri" pitchFamily="34" charset="0"/>
            </a:endParaRPr>
          </a:p>
          <a:p>
            <a:pPr algn="l"/>
            <a:r>
              <a:rPr lang="vi-VN" sz="2000" dirty="0">
                <a:solidFill>
                  <a:schemeClr val="tx1"/>
                </a:solidFill>
                <a:latin typeface="Calibri" pitchFamily="34" charset="0"/>
              </a:rPr>
              <a:t>Izvođač može pristupiti građenju na temelju pravomoćne, odnosno izvršne </a:t>
            </a:r>
            <a:r>
              <a:rPr lang="vi-VN" sz="2000" dirty="0">
                <a:solidFill>
                  <a:srgbClr val="00B050"/>
                </a:solidFill>
                <a:latin typeface="Calibri" pitchFamily="34" charset="0"/>
              </a:rPr>
              <a:t>građevinske dozvole </a:t>
            </a:r>
            <a:r>
              <a:rPr lang="vi-VN" sz="2000" dirty="0">
                <a:solidFill>
                  <a:schemeClr val="tx1"/>
                </a:solidFill>
                <a:latin typeface="Calibri" pitchFamily="34" charset="0"/>
              </a:rPr>
              <a:t>na odgovornost investitora i nakon što je prethodno izvršena prijava građenja, ako ovim Zakonom nije propisano drukčije.</a:t>
            </a:r>
          </a:p>
          <a:p>
            <a:pPr algn="l"/>
            <a:endParaRPr lang="hr-HR" sz="2000" dirty="0">
              <a:solidFill>
                <a:schemeClr val="tx1"/>
              </a:solidFill>
              <a:latin typeface="Calibri" pitchFamily="34" charset="0"/>
            </a:endParaRPr>
          </a:p>
        </p:txBody>
      </p:sp>
    </p:spTree>
    <p:extLst>
      <p:ext uri="{BB962C8B-B14F-4D97-AF65-F5344CB8AC3E}">
        <p14:creationId xmlns:p14="http://schemas.microsoft.com/office/powerpoint/2010/main" val="3635122277"/>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hr-HR" dirty="0"/>
            </a:br>
            <a:endParaRPr lang="hr-HR" dirty="0"/>
          </a:p>
        </p:txBody>
      </p:sp>
      <p:sp>
        <p:nvSpPr>
          <p:cNvPr id="3" name="Subtitle 2"/>
          <p:cNvSpPr>
            <a:spLocks noGrp="1"/>
          </p:cNvSpPr>
          <p:nvPr>
            <p:ph type="subTitle" idx="1"/>
          </p:nvPr>
        </p:nvSpPr>
        <p:spPr>
          <a:xfrm>
            <a:off x="0" y="116632"/>
            <a:ext cx="9144000" cy="6165304"/>
          </a:xfrm>
        </p:spPr>
        <p:txBody>
          <a:bodyPr>
            <a:normAutofit fontScale="77500" lnSpcReduction="20000"/>
          </a:bodyPr>
          <a:lstStyle/>
          <a:p>
            <a:pPr algn="l"/>
            <a:r>
              <a:rPr lang="vi-VN" dirty="0">
                <a:solidFill>
                  <a:schemeClr val="tx1"/>
                </a:solidFill>
                <a:latin typeface="Calibri" pitchFamily="34" charset="0"/>
              </a:rPr>
              <a:t>Izvođač je dužan graditi </a:t>
            </a:r>
            <a:r>
              <a:rPr lang="vi-VN" dirty="0">
                <a:solidFill>
                  <a:srgbClr val="00B050"/>
                </a:solidFill>
                <a:latin typeface="Calibri" pitchFamily="34" charset="0"/>
              </a:rPr>
              <a:t>u skladu s građevinskom dozvolom</a:t>
            </a:r>
            <a:r>
              <a:rPr lang="vi-VN" dirty="0">
                <a:solidFill>
                  <a:schemeClr val="tx1"/>
                </a:solidFill>
                <a:latin typeface="Calibri" pitchFamily="34" charset="0"/>
              </a:rPr>
              <a:t>, ovim Zakonom, tehničkim propisima, posebnim propisima, pravilima struke i pri tome:</a:t>
            </a:r>
            <a:endParaRPr lang="hr-HR" dirty="0">
              <a:solidFill>
                <a:schemeClr val="tx1"/>
              </a:solidFill>
              <a:latin typeface="Calibri" pitchFamily="34" charset="0"/>
            </a:endParaRPr>
          </a:p>
          <a:p>
            <a:pPr algn="l"/>
            <a:endParaRPr lang="vi-VN" dirty="0">
              <a:solidFill>
                <a:schemeClr val="tx1"/>
              </a:solidFill>
              <a:latin typeface="Calibri" pitchFamily="34" charset="0"/>
            </a:endParaRPr>
          </a:p>
          <a:p>
            <a:pPr algn="l"/>
            <a:r>
              <a:rPr lang="vi-VN" dirty="0">
                <a:solidFill>
                  <a:schemeClr val="tx1"/>
                </a:solidFill>
                <a:latin typeface="Calibri" pitchFamily="34" charset="0"/>
              </a:rPr>
              <a:t>1. povjeriti izvođenje građevinskih radova i drugih poslova </a:t>
            </a:r>
            <a:r>
              <a:rPr lang="vi-VN" dirty="0">
                <a:solidFill>
                  <a:srgbClr val="FF0000"/>
                </a:solidFill>
                <a:latin typeface="Calibri" pitchFamily="34" charset="0"/>
              </a:rPr>
              <a:t>osobama koje ispunjavaju propisane uvjete</a:t>
            </a:r>
            <a:r>
              <a:rPr lang="vi-VN" dirty="0">
                <a:solidFill>
                  <a:schemeClr val="tx1"/>
                </a:solidFill>
                <a:latin typeface="Calibri" pitchFamily="34" charset="0"/>
              </a:rPr>
              <a:t> za izvođenje tih radova, odnosno obavljanje poslova</a:t>
            </a:r>
          </a:p>
          <a:p>
            <a:pPr algn="l"/>
            <a:r>
              <a:rPr lang="vi-VN" dirty="0">
                <a:solidFill>
                  <a:schemeClr val="tx1"/>
                </a:solidFill>
                <a:latin typeface="Calibri" pitchFamily="34" charset="0"/>
              </a:rPr>
              <a:t>2. radove izvoditi tako da se ispune </a:t>
            </a:r>
            <a:r>
              <a:rPr lang="vi-VN" dirty="0">
                <a:solidFill>
                  <a:srgbClr val="0070C0"/>
                </a:solidFill>
                <a:latin typeface="Calibri" pitchFamily="34" charset="0"/>
              </a:rPr>
              <a:t>temeljni zahtjevi </a:t>
            </a:r>
            <a:r>
              <a:rPr lang="vi-VN" dirty="0">
                <a:solidFill>
                  <a:schemeClr val="tx1"/>
                </a:solidFill>
                <a:latin typeface="Calibri" pitchFamily="34" charset="0"/>
              </a:rPr>
              <a:t>za građevinu, zahtjevi propisani za </a:t>
            </a:r>
            <a:r>
              <a:rPr lang="vi-VN" dirty="0">
                <a:solidFill>
                  <a:srgbClr val="0070C0"/>
                </a:solidFill>
                <a:latin typeface="Calibri" pitchFamily="34" charset="0"/>
              </a:rPr>
              <a:t>energetska svojstva </a:t>
            </a:r>
            <a:r>
              <a:rPr lang="vi-VN" dirty="0">
                <a:solidFill>
                  <a:schemeClr val="tx1"/>
                </a:solidFill>
                <a:latin typeface="Calibri" pitchFamily="34" charset="0"/>
              </a:rPr>
              <a:t>zgrada i drugi zahtjevi i uvjeti za građevinu</a:t>
            </a:r>
          </a:p>
          <a:p>
            <a:pPr algn="l"/>
            <a:r>
              <a:rPr lang="vi-VN" dirty="0">
                <a:solidFill>
                  <a:schemeClr val="tx1"/>
                </a:solidFill>
                <a:latin typeface="Calibri" pitchFamily="34" charset="0"/>
              </a:rPr>
              <a:t>3. ugrađivati građevne i druge </a:t>
            </a:r>
            <a:r>
              <a:rPr lang="vi-VN" dirty="0">
                <a:solidFill>
                  <a:srgbClr val="7030A0"/>
                </a:solidFill>
                <a:latin typeface="Calibri" pitchFamily="34" charset="0"/>
              </a:rPr>
              <a:t>proizvode te postrojenja </a:t>
            </a:r>
            <a:r>
              <a:rPr lang="vi-VN" dirty="0">
                <a:solidFill>
                  <a:schemeClr val="tx1"/>
                </a:solidFill>
                <a:latin typeface="Calibri" pitchFamily="34" charset="0"/>
              </a:rPr>
              <a:t>u skladu s ovim Zakonom i posebnim propisima</a:t>
            </a:r>
          </a:p>
          <a:p>
            <a:pPr algn="l"/>
            <a:r>
              <a:rPr lang="vi-VN" dirty="0">
                <a:solidFill>
                  <a:schemeClr val="tx1"/>
                </a:solidFill>
                <a:latin typeface="Calibri" pitchFamily="34" charset="0"/>
              </a:rPr>
              <a:t>4. osigurati </a:t>
            </a:r>
            <a:r>
              <a:rPr lang="vi-VN" dirty="0">
                <a:solidFill>
                  <a:schemeClr val="accent6"/>
                </a:solidFill>
                <a:latin typeface="Calibri" pitchFamily="34" charset="0"/>
              </a:rPr>
              <a:t>dokaze o svojstvima </a:t>
            </a:r>
            <a:r>
              <a:rPr lang="vi-VN" dirty="0">
                <a:solidFill>
                  <a:schemeClr val="tx1"/>
                </a:solidFill>
                <a:latin typeface="Calibri" pitchFamily="34" charset="0"/>
              </a:rPr>
              <a:t>ugrađenih građevnih proizvoda u odnosu na njihove bitne značajke, </a:t>
            </a:r>
            <a:r>
              <a:rPr lang="vi-VN" dirty="0">
                <a:solidFill>
                  <a:srgbClr val="00B0F0"/>
                </a:solidFill>
                <a:latin typeface="Calibri" pitchFamily="34" charset="0"/>
              </a:rPr>
              <a:t>dokaze o sukladnosti </a:t>
            </a:r>
            <a:r>
              <a:rPr lang="vi-VN" dirty="0">
                <a:solidFill>
                  <a:schemeClr val="tx1"/>
                </a:solidFill>
                <a:latin typeface="Calibri" pitchFamily="34" charset="0"/>
              </a:rPr>
              <a:t>ugrađene opreme i/ili postrojenja prema posebnom zakonu, </a:t>
            </a:r>
            <a:r>
              <a:rPr lang="vi-VN" dirty="0">
                <a:solidFill>
                  <a:srgbClr val="00B050"/>
                </a:solidFill>
                <a:latin typeface="Calibri" pitchFamily="34" charset="0"/>
              </a:rPr>
              <a:t>isprave o sukladnosti </a:t>
            </a:r>
            <a:r>
              <a:rPr lang="vi-VN" dirty="0">
                <a:solidFill>
                  <a:schemeClr val="tx1"/>
                </a:solidFill>
                <a:latin typeface="Calibri" pitchFamily="34" charset="0"/>
              </a:rPr>
              <a:t>određenih dijelova građevine s temeljnim zahtjevima za građevinu, kao i </a:t>
            </a:r>
            <a:r>
              <a:rPr lang="vi-VN" dirty="0">
                <a:solidFill>
                  <a:srgbClr val="C00000"/>
                </a:solidFill>
                <a:latin typeface="Calibri" pitchFamily="34" charset="0"/>
              </a:rPr>
              <a:t>dokaze kvalitete </a:t>
            </a:r>
            <a:r>
              <a:rPr lang="vi-VN" dirty="0">
                <a:solidFill>
                  <a:schemeClr val="tx1"/>
                </a:solidFill>
                <a:latin typeface="Calibri" pitchFamily="34" charset="0"/>
              </a:rPr>
              <a:t>(rezultati ispitivanja, zapisi o provedenim procedurama kontrole kvalitete i dr.) za koje je obveza prikupljanja tijekom izvođenja građevinskih i drugih radova za sve izvedene dijelove građevine i za radove koji su u tijeku određena ovim Zakonom, posebnim propisom ili projektom</a:t>
            </a:r>
          </a:p>
          <a:p>
            <a:pPr algn="l"/>
            <a:r>
              <a:rPr lang="vi-VN" dirty="0">
                <a:solidFill>
                  <a:schemeClr val="tx1"/>
                </a:solidFill>
                <a:latin typeface="Calibri" pitchFamily="34" charset="0"/>
              </a:rPr>
              <a:t>5. </a:t>
            </a:r>
            <a:r>
              <a:rPr lang="vi-VN" dirty="0">
                <a:solidFill>
                  <a:srgbClr val="0070C0"/>
                </a:solidFill>
                <a:latin typeface="Calibri" pitchFamily="34" charset="0"/>
              </a:rPr>
              <a:t>gospodariti građevnim otpadom </a:t>
            </a:r>
            <a:r>
              <a:rPr lang="vi-VN" dirty="0">
                <a:solidFill>
                  <a:schemeClr val="tx1"/>
                </a:solidFill>
                <a:latin typeface="Calibri" pitchFamily="34" charset="0"/>
              </a:rPr>
              <a:t>nastalim tijekom građenja na gradilištu sukladno propisima koji uređuju gospodarenje otpadom</a:t>
            </a:r>
          </a:p>
          <a:p>
            <a:pPr algn="l"/>
            <a:r>
              <a:rPr lang="vi-VN" dirty="0">
                <a:solidFill>
                  <a:schemeClr val="tx1"/>
                </a:solidFill>
                <a:latin typeface="Calibri" pitchFamily="34" charset="0"/>
              </a:rPr>
              <a:t>6. </a:t>
            </a:r>
            <a:r>
              <a:rPr lang="vi-VN" dirty="0">
                <a:solidFill>
                  <a:srgbClr val="7030A0"/>
                </a:solidFill>
                <a:latin typeface="Calibri" pitchFamily="34" charset="0"/>
              </a:rPr>
              <a:t>oporabiti i/ili zbrinuti građevni otpad </a:t>
            </a:r>
            <a:r>
              <a:rPr lang="vi-VN" dirty="0">
                <a:solidFill>
                  <a:schemeClr val="tx1"/>
                </a:solidFill>
                <a:latin typeface="Calibri" pitchFamily="34" charset="0"/>
              </a:rPr>
              <a:t>nastao tijekom građenja na gradilištu sukladno propisima koji uređuju gospodarenje otpadom</a:t>
            </a:r>
          </a:p>
          <a:p>
            <a:pPr algn="l"/>
            <a:r>
              <a:rPr lang="vi-VN" dirty="0">
                <a:solidFill>
                  <a:schemeClr val="tx1"/>
                </a:solidFill>
                <a:latin typeface="Calibri" pitchFamily="34" charset="0"/>
              </a:rPr>
              <a:t>7. sastaviti </a:t>
            </a:r>
            <a:r>
              <a:rPr lang="vi-VN" dirty="0">
                <a:solidFill>
                  <a:srgbClr val="00B0F0"/>
                </a:solidFill>
                <a:latin typeface="Calibri" pitchFamily="34" charset="0"/>
              </a:rPr>
              <a:t>pisanu izjavu </a:t>
            </a:r>
            <a:r>
              <a:rPr lang="vi-VN" dirty="0">
                <a:solidFill>
                  <a:schemeClr val="tx1"/>
                </a:solidFill>
                <a:latin typeface="Calibri" pitchFamily="34" charset="0"/>
              </a:rPr>
              <a:t>o izvedenim radovima i o uvjetima održavanja građevine.</a:t>
            </a:r>
          </a:p>
          <a:p>
            <a:pPr algn="l"/>
            <a:endParaRPr lang="hr-HR" dirty="0">
              <a:solidFill>
                <a:schemeClr val="tx1"/>
              </a:solidFill>
              <a:latin typeface="Calibri" pitchFamily="34" charset="0"/>
            </a:endParaRPr>
          </a:p>
        </p:txBody>
      </p:sp>
    </p:spTree>
    <p:extLst>
      <p:ext uri="{BB962C8B-B14F-4D97-AF65-F5344CB8AC3E}">
        <p14:creationId xmlns:p14="http://schemas.microsoft.com/office/powerpoint/2010/main" val="3808285007"/>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hr-HR" dirty="0"/>
            </a:br>
            <a:endParaRPr lang="hr-HR" dirty="0"/>
          </a:p>
        </p:txBody>
      </p:sp>
      <p:sp>
        <p:nvSpPr>
          <p:cNvPr id="3" name="Subtitle 2"/>
          <p:cNvSpPr>
            <a:spLocks noGrp="1"/>
          </p:cNvSpPr>
          <p:nvPr>
            <p:ph type="subTitle" idx="1"/>
          </p:nvPr>
        </p:nvSpPr>
        <p:spPr>
          <a:xfrm>
            <a:off x="0" y="233536"/>
            <a:ext cx="9144000" cy="5633864"/>
          </a:xfrm>
        </p:spPr>
        <p:txBody>
          <a:bodyPr>
            <a:normAutofit lnSpcReduction="10000"/>
          </a:bodyPr>
          <a:lstStyle/>
          <a:p>
            <a:pPr algn="l"/>
            <a:r>
              <a:rPr lang="hr-HR" sz="2000" dirty="0">
                <a:solidFill>
                  <a:schemeClr val="tx1"/>
                </a:solidFill>
                <a:latin typeface="Calibri" pitchFamily="34" charset="0"/>
              </a:rPr>
              <a:t>I</a:t>
            </a:r>
            <a:r>
              <a:rPr lang="vi-VN" sz="2000" dirty="0">
                <a:solidFill>
                  <a:schemeClr val="tx1"/>
                </a:solidFill>
                <a:latin typeface="Calibri" pitchFamily="34" charset="0"/>
              </a:rPr>
              <a:t>zvođač imenuje </a:t>
            </a:r>
            <a:r>
              <a:rPr lang="vi-VN" sz="2000" dirty="0">
                <a:solidFill>
                  <a:srgbClr val="00B0F0"/>
                </a:solidFill>
                <a:latin typeface="Calibri" pitchFamily="34" charset="0"/>
              </a:rPr>
              <a:t>inženjera gradilišta</a:t>
            </a:r>
            <a:r>
              <a:rPr lang="vi-VN" sz="2000" dirty="0">
                <a:solidFill>
                  <a:schemeClr val="tx1"/>
                </a:solidFill>
                <a:latin typeface="Calibri" pitchFamily="34" charset="0"/>
              </a:rPr>
              <a:t>, odnosno voditelja radova u svojstvu odgovorne osobe koja vodi građenje, odnosno pojedine radove.</a:t>
            </a:r>
          </a:p>
          <a:p>
            <a:pPr algn="l"/>
            <a:endParaRPr lang="hr-HR" sz="2000" dirty="0">
              <a:solidFill>
                <a:schemeClr val="tx1"/>
              </a:solidFill>
              <a:latin typeface="Calibri" pitchFamily="34" charset="0"/>
            </a:endParaRPr>
          </a:p>
          <a:p>
            <a:pPr algn="l"/>
            <a:r>
              <a:rPr lang="vi-VN" sz="2000" dirty="0">
                <a:solidFill>
                  <a:schemeClr val="tx1"/>
                </a:solidFill>
                <a:latin typeface="Calibri" pitchFamily="34" charset="0"/>
              </a:rPr>
              <a:t>Ako u građenju sudjeluju dva ili više izvođača, investitor ugovorom o građenju određuje glavnog izvođača koji je odgovoran za međusobno usklađivanje radova i koji imenuje </a:t>
            </a:r>
            <a:r>
              <a:rPr lang="vi-VN" sz="2000" dirty="0">
                <a:solidFill>
                  <a:srgbClr val="00B050"/>
                </a:solidFill>
                <a:latin typeface="Calibri" pitchFamily="34" charset="0"/>
              </a:rPr>
              <a:t>glavnog inženjera gradilišta</a:t>
            </a:r>
            <a:r>
              <a:rPr lang="vi-VN" sz="2000" dirty="0">
                <a:solidFill>
                  <a:schemeClr val="tx1"/>
                </a:solidFill>
                <a:latin typeface="Calibri" pitchFamily="34" charset="0"/>
              </a:rPr>
              <a:t>.</a:t>
            </a:r>
            <a:endParaRPr lang="hr-HR" sz="2000" dirty="0">
              <a:solidFill>
                <a:schemeClr val="tx1"/>
              </a:solidFill>
              <a:latin typeface="Calibri" pitchFamily="34" charset="0"/>
            </a:endParaRPr>
          </a:p>
          <a:p>
            <a:pPr algn="l"/>
            <a:endParaRPr lang="vi-VN" sz="2000" dirty="0">
              <a:solidFill>
                <a:schemeClr val="tx1"/>
              </a:solidFill>
              <a:latin typeface="Calibri" pitchFamily="34" charset="0"/>
            </a:endParaRPr>
          </a:p>
          <a:p>
            <a:pPr algn="l"/>
            <a:r>
              <a:rPr lang="vi-VN" sz="2000" dirty="0">
                <a:solidFill>
                  <a:schemeClr val="tx1"/>
                </a:solidFill>
                <a:latin typeface="Calibri" pitchFamily="34" charset="0"/>
              </a:rPr>
              <a:t>Glavni inženjer gradilišta </a:t>
            </a:r>
            <a:r>
              <a:rPr lang="hr-HR" sz="2000" dirty="0">
                <a:solidFill>
                  <a:schemeClr val="tx1"/>
                </a:solidFill>
                <a:latin typeface="Calibri" pitchFamily="34" charset="0"/>
              </a:rPr>
              <a:t>- </a:t>
            </a:r>
            <a:r>
              <a:rPr lang="vi-VN" sz="2000" dirty="0">
                <a:solidFill>
                  <a:schemeClr val="tx1"/>
                </a:solidFill>
                <a:latin typeface="Calibri" pitchFamily="34" charset="0"/>
              </a:rPr>
              <a:t>odgovoran za </a:t>
            </a:r>
            <a:r>
              <a:rPr lang="vi-VN" sz="2000" dirty="0">
                <a:solidFill>
                  <a:srgbClr val="FF0000"/>
                </a:solidFill>
                <a:latin typeface="Calibri" pitchFamily="34" charset="0"/>
              </a:rPr>
              <a:t>cjelovitost i međusobnu usklađenost radova</a:t>
            </a:r>
            <a:r>
              <a:rPr lang="vi-VN" sz="2000" dirty="0">
                <a:solidFill>
                  <a:schemeClr val="tx1"/>
                </a:solidFill>
                <a:latin typeface="Calibri" pitchFamily="34" charset="0"/>
              </a:rPr>
              <a:t>, te ujedno koordinira primjenu propisa kojima se uređuje sigurnost i zdravlje radnika tijekom izvođenja radova.</a:t>
            </a:r>
            <a:endParaRPr lang="hr-HR" sz="2000" dirty="0">
              <a:solidFill>
                <a:schemeClr val="tx1"/>
              </a:solidFill>
              <a:latin typeface="Calibri" pitchFamily="34" charset="0"/>
            </a:endParaRPr>
          </a:p>
          <a:p>
            <a:pPr algn="l"/>
            <a:endParaRPr lang="vi-VN" sz="2000" dirty="0">
              <a:solidFill>
                <a:schemeClr val="tx1"/>
              </a:solidFill>
              <a:latin typeface="Calibri" pitchFamily="34" charset="0"/>
            </a:endParaRPr>
          </a:p>
          <a:p>
            <a:pPr algn="l"/>
            <a:r>
              <a:rPr lang="vi-VN" sz="2000" dirty="0">
                <a:solidFill>
                  <a:schemeClr val="tx1"/>
                </a:solidFill>
                <a:latin typeface="Calibri" pitchFamily="34" charset="0"/>
              </a:rPr>
              <a:t>Glavni inženjer gradilišta može biti istodobno i inženjer gradilišta jednog od izvođača, odnosno voditelj radova za određenu vrstu radova.</a:t>
            </a:r>
            <a:endParaRPr lang="hr-HR" sz="2000" dirty="0">
              <a:solidFill>
                <a:schemeClr val="tx1"/>
              </a:solidFill>
              <a:latin typeface="Calibri" pitchFamily="34" charset="0"/>
            </a:endParaRPr>
          </a:p>
          <a:p>
            <a:pPr algn="l"/>
            <a:endParaRPr lang="hr-HR" sz="2000" dirty="0">
              <a:solidFill>
                <a:schemeClr val="tx1"/>
              </a:solidFill>
              <a:latin typeface="Calibri" pitchFamily="34" charset="0"/>
            </a:endParaRPr>
          </a:p>
          <a:p>
            <a:r>
              <a:rPr lang="vi-VN" sz="2000" dirty="0">
                <a:solidFill>
                  <a:schemeClr val="tx1"/>
                </a:solidFill>
                <a:latin typeface="Calibri" pitchFamily="34" charset="0"/>
              </a:rPr>
              <a:t>Glavni inženjer gradilišta, inženjer gradilišta i voditelj radova mogu biti osobe koje ispunjavaju uvjete za obavljanje tih poslova prema posebnom zakonu.</a:t>
            </a:r>
          </a:p>
        </p:txBody>
      </p:sp>
    </p:spTree>
    <p:extLst>
      <p:ext uri="{BB962C8B-B14F-4D97-AF65-F5344CB8AC3E}">
        <p14:creationId xmlns:p14="http://schemas.microsoft.com/office/powerpoint/2010/main" val="367910616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hr-HR" dirty="0"/>
            </a:br>
            <a:endParaRPr lang="hr-HR" dirty="0"/>
          </a:p>
        </p:txBody>
      </p:sp>
      <p:sp>
        <p:nvSpPr>
          <p:cNvPr id="3" name="Subtitle 2"/>
          <p:cNvSpPr>
            <a:spLocks noGrp="1"/>
          </p:cNvSpPr>
          <p:nvPr>
            <p:ph type="subTitle" idx="1"/>
          </p:nvPr>
        </p:nvSpPr>
        <p:spPr>
          <a:xfrm>
            <a:off x="0" y="152400"/>
            <a:ext cx="9144000" cy="6705600"/>
          </a:xfrm>
        </p:spPr>
        <p:txBody>
          <a:bodyPr>
            <a:normAutofit/>
          </a:bodyPr>
          <a:lstStyle/>
          <a:p>
            <a:r>
              <a:rPr lang="vi-VN" sz="2800" i="1" dirty="0">
                <a:solidFill>
                  <a:schemeClr val="tx1"/>
                </a:solidFill>
                <a:latin typeface="Calibri" pitchFamily="34" charset="0"/>
              </a:rPr>
              <a:t>Nadzorni inženjer</a:t>
            </a:r>
            <a:endParaRPr lang="vi-VN" sz="2800" dirty="0">
              <a:solidFill>
                <a:schemeClr val="tx1"/>
              </a:solidFill>
              <a:latin typeface="Calibri" pitchFamily="34" charset="0"/>
            </a:endParaRPr>
          </a:p>
          <a:p>
            <a:endParaRPr lang="vi-VN" sz="2000" dirty="0">
              <a:solidFill>
                <a:schemeClr val="tx1"/>
              </a:solidFill>
              <a:latin typeface="Calibri" pitchFamily="34" charset="0"/>
            </a:endParaRPr>
          </a:p>
          <a:p>
            <a:pPr algn="l"/>
            <a:r>
              <a:rPr lang="vi-VN" sz="2000" dirty="0">
                <a:solidFill>
                  <a:schemeClr val="tx1"/>
                </a:solidFill>
                <a:latin typeface="Calibri" pitchFamily="34" charset="0"/>
              </a:rPr>
              <a:t>fizička osoba koja prema posebnom zakonu ima pravo uporabe strukovnog naziva ovlašteni arhitekt ili ovlašteni inženjer i provodi u ime investitora stručni nadzor građenja.</a:t>
            </a:r>
            <a:endParaRPr lang="hr-HR" sz="2000" dirty="0">
              <a:solidFill>
                <a:schemeClr val="tx1"/>
              </a:solidFill>
              <a:latin typeface="Calibri" pitchFamily="34" charset="0"/>
            </a:endParaRPr>
          </a:p>
          <a:p>
            <a:pPr algn="l"/>
            <a:endParaRPr lang="vi-VN" sz="2000" dirty="0">
              <a:solidFill>
                <a:schemeClr val="tx1"/>
              </a:solidFill>
              <a:latin typeface="Calibri" pitchFamily="34" charset="0"/>
            </a:endParaRPr>
          </a:p>
          <a:p>
            <a:pPr algn="l"/>
            <a:r>
              <a:rPr lang="vi-VN" sz="2000" dirty="0">
                <a:solidFill>
                  <a:schemeClr val="tx1"/>
                </a:solidFill>
                <a:latin typeface="Calibri" pitchFamily="34" charset="0"/>
              </a:rPr>
              <a:t>Nadzorni inženjer, odnosno glavni nadzorni inženjer ne može biti zaposlenik osobe koja je izvođač na istoj građevini.</a:t>
            </a:r>
          </a:p>
          <a:p>
            <a:pPr algn="l"/>
            <a:endParaRPr lang="hr-HR" dirty="0">
              <a:solidFill>
                <a:schemeClr val="tx1"/>
              </a:solidFill>
            </a:endParaRPr>
          </a:p>
        </p:txBody>
      </p:sp>
    </p:spTree>
    <p:extLst>
      <p:ext uri="{BB962C8B-B14F-4D97-AF65-F5344CB8AC3E}">
        <p14:creationId xmlns:p14="http://schemas.microsoft.com/office/powerpoint/2010/main" val="74988972"/>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hr-HR" dirty="0"/>
            </a:br>
            <a:endParaRPr lang="hr-HR" dirty="0"/>
          </a:p>
        </p:txBody>
      </p:sp>
      <p:sp>
        <p:nvSpPr>
          <p:cNvPr id="3" name="Subtitle 2"/>
          <p:cNvSpPr>
            <a:spLocks noGrp="1"/>
          </p:cNvSpPr>
          <p:nvPr>
            <p:ph type="subTitle" idx="1"/>
          </p:nvPr>
        </p:nvSpPr>
        <p:spPr>
          <a:xfrm>
            <a:off x="0" y="152400"/>
            <a:ext cx="9144000" cy="6705600"/>
          </a:xfrm>
        </p:spPr>
        <p:txBody>
          <a:bodyPr>
            <a:normAutofit/>
          </a:bodyPr>
          <a:lstStyle/>
          <a:p>
            <a:pPr algn="l"/>
            <a:r>
              <a:rPr lang="vi-VN" sz="2000" dirty="0">
                <a:solidFill>
                  <a:schemeClr val="tx1"/>
                </a:solidFill>
                <a:latin typeface="Calibri" pitchFamily="34" charset="0"/>
              </a:rPr>
              <a:t>Na građevinama na kojima se izvodi više vrsta radova ili radovi većeg opsega stručni nadzor mora provoditi više nadzornih inženjera odgovarajuće struke.</a:t>
            </a:r>
            <a:endParaRPr lang="hr-HR" sz="2000" dirty="0">
              <a:solidFill>
                <a:schemeClr val="tx1"/>
              </a:solidFill>
              <a:latin typeface="Calibri" pitchFamily="34" charset="0"/>
            </a:endParaRPr>
          </a:p>
          <a:p>
            <a:pPr algn="l"/>
            <a:endParaRPr lang="vi-VN" sz="2000" dirty="0">
              <a:solidFill>
                <a:schemeClr val="tx1"/>
              </a:solidFill>
              <a:latin typeface="Calibri" pitchFamily="34" charset="0"/>
            </a:endParaRPr>
          </a:p>
          <a:p>
            <a:pPr algn="l"/>
            <a:r>
              <a:rPr lang="vi-VN" sz="2000" dirty="0">
                <a:solidFill>
                  <a:schemeClr val="tx1"/>
                </a:solidFill>
                <a:latin typeface="Calibri" pitchFamily="34" charset="0"/>
              </a:rPr>
              <a:t>U </a:t>
            </a:r>
            <a:r>
              <a:rPr lang="hr-HR" sz="2000" dirty="0">
                <a:solidFill>
                  <a:schemeClr val="tx1"/>
                </a:solidFill>
                <a:latin typeface="Calibri" pitchFamily="34" charset="0"/>
              </a:rPr>
              <a:t>tom </a:t>
            </a:r>
            <a:r>
              <a:rPr lang="vi-VN" sz="2000" dirty="0">
                <a:solidFill>
                  <a:schemeClr val="tx1"/>
                </a:solidFill>
                <a:latin typeface="Calibri" pitchFamily="34" charset="0"/>
              </a:rPr>
              <a:t>slučaju investitor ili osoba koju on odredi dužna je pisanim ugovorom odrediti glavnoga nadzornog inženjera.</a:t>
            </a:r>
            <a:endParaRPr lang="hr-HR" sz="2000" dirty="0">
              <a:solidFill>
                <a:schemeClr val="tx1"/>
              </a:solidFill>
              <a:latin typeface="Calibri" pitchFamily="34" charset="0"/>
            </a:endParaRPr>
          </a:p>
          <a:p>
            <a:pPr algn="l"/>
            <a:endParaRPr lang="vi-VN" sz="2000" dirty="0">
              <a:solidFill>
                <a:schemeClr val="tx1"/>
              </a:solidFill>
              <a:latin typeface="Calibri" pitchFamily="34" charset="0"/>
            </a:endParaRPr>
          </a:p>
          <a:p>
            <a:pPr algn="l"/>
            <a:r>
              <a:rPr lang="vi-VN" sz="2000" dirty="0">
                <a:solidFill>
                  <a:srgbClr val="FF0000"/>
                </a:solidFill>
                <a:latin typeface="Calibri" pitchFamily="34" charset="0"/>
              </a:rPr>
              <a:t>Glavni nadzorni inženjer </a:t>
            </a:r>
            <a:r>
              <a:rPr lang="vi-VN" sz="2000" dirty="0">
                <a:solidFill>
                  <a:schemeClr val="tx1"/>
                </a:solidFill>
                <a:latin typeface="Calibri" pitchFamily="34" charset="0"/>
              </a:rPr>
              <a:t>odgovoran je za cjelovitost i međusobnu usklađenost stručnog nadzora građenja i dužan je o tome sastaviti završno izvješće.</a:t>
            </a:r>
            <a:endParaRPr lang="hr-HR" sz="2000" dirty="0">
              <a:solidFill>
                <a:schemeClr val="tx1"/>
              </a:solidFill>
              <a:latin typeface="Calibri" pitchFamily="34" charset="0"/>
            </a:endParaRPr>
          </a:p>
          <a:p>
            <a:pPr algn="l"/>
            <a:endParaRPr lang="vi-VN" sz="2000" dirty="0">
              <a:solidFill>
                <a:schemeClr val="tx1"/>
              </a:solidFill>
              <a:latin typeface="Calibri" pitchFamily="34" charset="0"/>
            </a:endParaRPr>
          </a:p>
          <a:p>
            <a:pPr algn="l"/>
            <a:r>
              <a:rPr lang="vi-VN" sz="2000" dirty="0">
                <a:solidFill>
                  <a:schemeClr val="tx1"/>
                </a:solidFill>
                <a:latin typeface="Calibri" pitchFamily="34" charset="0"/>
              </a:rPr>
              <a:t>Glavni nadzorni inženjer može biti istodobno i nadzorni inženjer za određenu vrstu radova.</a:t>
            </a:r>
          </a:p>
          <a:p>
            <a:pPr algn="l"/>
            <a:endParaRPr lang="hr-HR" sz="2000" dirty="0">
              <a:solidFill>
                <a:schemeClr val="tx1"/>
              </a:solidFill>
              <a:latin typeface="Calibri" pitchFamily="34" charset="0"/>
            </a:endParaRPr>
          </a:p>
        </p:txBody>
      </p:sp>
    </p:spTree>
    <p:extLst>
      <p:ext uri="{BB962C8B-B14F-4D97-AF65-F5344CB8AC3E}">
        <p14:creationId xmlns:p14="http://schemas.microsoft.com/office/powerpoint/2010/main" val="2153322473"/>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hr-HR" dirty="0"/>
            </a:br>
            <a:endParaRPr lang="hr-HR" dirty="0"/>
          </a:p>
        </p:txBody>
      </p:sp>
      <p:sp>
        <p:nvSpPr>
          <p:cNvPr id="3" name="Subtitle 2"/>
          <p:cNvSpPr>
            <a:spLocks noGrp="1"/>
          </p:cNvSpPr>
          <p:nvPr>
            <p:ph type="subTitle" idx="1"/>
          </p:nvPr>
        </p:nvSpPr>
        <p:spPr>
          <a:xfrm>
            <a:off x="0" y="152400"/>
            <a:ext cx="9144000" cy="5868888"/>
          </a:xfrm>
        </p:spPr>
        <p:txBody>
          <a:bodyPr>
            <a:normAutofit/>
          </a:bodyPr>
          <a:lstStyle/>
          <a:p>
            <a:pPr algn="l"/>
            <a:r>
              <a:rPr lang="vi-VN" sz="2000" dirty="0">
                <a:solidFill>
                  <a:srgbClr val="FF0000"/>
                </a:solidFill>
                <a:latin typeface="Calibri" pitchFamily="34" charset="0"/>
              </a:rPr>
              <a:t>Nadzorni inženjer </a:t>
            </a:r>
            <a:r>
              <a:rPr lang="vi-VN" sz="2000" dirty="0">
                <a:solidFill>
                  <a:schemeClr val="tx1"/>
                </a:solidFill>
                <a:latin typeface="Calibri" pitchFamily="34" charset="0"/>
              </a:rPr>
              <a:t>dužan je u provedbi stručnog nadzora građenja:</a:t>
            </a:r>
            <a:endParaRPr lang="hr-HR" sz="2000" dirty="0">
              <a:solidFill>
                <a:schemeClr val="tx1"/>
              </a:solidFill>
              <a:latin typeface="Calibri" pitchFamily="34" charset="0"/>
            </a:endParaRPr>
          </a:p>
          <a:p>
            <a:pPr algn="l"/>
            <a:endParaRPr lang="vi-VN" sz="2000" dirty="0">
              <a:solidFill>
                <a:schemeClr val="tx1"/>
              </a:solidFill>
              <a:latin typeface="Calibri" pitchFamily="34" charset="0"/>
            </a:endParaRPr>
          </a:p>
          <a:p>
            <a:pPr algn="l"/>
            <a:r>
              <a:rPr lang="vi-VN" sz="2000" dirty="0">
                <a:solidFill>
                  <a:schemeClr val="tx1"/>
                </a:solidFill>
                <a:latin typeface="Calibri" pitchFamily="34" charset="0"/>
              </a:rPr>
              <a:t>1. nadzirati građenje tako da bude </a:t>
            </a:r>
            <a:r>
              <a:rPr lang="vi-VN" sz="2000" dirty="0">
                <a:solidFill>
                  <a:srgbClr val="0070C0"/>
                </a:solidFill>
                <a:latin typeface="Calibri" pitchFamily="34" charset="0"/>
              </a:rPr>
              <a:t>u skladu s građevinskom dozvolom</a:t>
            </a:r>
            <a:r>
              <a:rPr lang="vi-VN" sz="2000" dirty="0">
                <a:solidFill>
                  <a:schemeClr val="tx1"/>
                </a:solidFill>
                <a:latin typeface="Calibri" pitchFamily="34" charset="0"/>
              </a:rPr>
              <a:t>, odnosno </a:t>
            </a:r>
            <a:r>
              <a:rPr lang="vi-VN" sz="2000" dirty="0">
                <a:solidFill>
                  <a:srgbClr val="7030A0"/>
                </a:solidFill>
                <a:latin typeface="Calibri" pitchFamily="34" charset="0"/>
              </a:rPr>
              <a:t>glavnim projektom</a:t>
            </a:r>
            <a:r>
              <a:rPr lang="vi-VN" sz="2000" dirty="0">
                <a:solidFill>
                  <a:schemeClr val="tx1"/>
                </a:solidFill>
                <a:latin typeface="Calibri" pitchFamily="34" charset="0"/>
              </a:rPr>
              <a:t>, ovim Zakonom, posebnim propisima i pravilima struke</a:t>
            </a:r>
          </a:p>
          <a:p>
            <a:pPr algn="l"/>
            <a:r>
              <a:rPr lang="vi-VN" sz="2000" dirty="0">
                <a:solidFill>
                  <a:schemeClr val="tx1"/>
                </a:solidFill>
                <a:latin typeface="Calibri" pitchFamily="34" charset="0"/>
              </a:rPr>
              <a:t>2. utvrditi ispunjava li izvođač i odgovorna osoba koja vodi građenje ili pojedine radove uvjete propisane posebnim zakonom</a:t>
            </a:r>
          </a:p>
          <a:p>
            <a:pPr algn="l"/>
            <a:r>
              <a:rPr lang="vi-VN" sz="2000" dirty="0">
                <a:solidFill>
                  <a:schemeClr val="tx1"/>
                </a:solidFill>
                <a:latin typeface="Calibri" pitchFamily="34" charset="0"/>
              </a:rPr>
              <a:t>3. utvrditi je li iskolčenje građevine obavila osoba ovlaštena za obavljanje poslova državne izmjere i katastra nekretnina prema posebnom zakonu</a:t>
            </a:r>
          </a:p>
          <a:p>
            <a:pPr algn="l"/>
            <a:r>
              <a:rPr lang="vi-VN" sz="2000" dirty="0">
                <a:solidFill>
                  <a:schemeClr val="tx1"/>
                </a:solidFill>
                <a:latin typeface="Calibri" pitchFamily="34" charset="0"/>
              </a:rPr>
              <a:t>4. odrediti </a:t>
            </a:r>
            <a:r>
              <a:rPr lang="vi-VN" sz="2000" dirty="0">
                <a:solidFill>
                  <a:srgbClr val="00B050"/>
                </a:solidFill>
                <a:latin typeface="Calibri" pitchFamily="34" charset="0"/>
              </a:rPr>
              <a:t>provedbu kontrolnih ispitivanja </a:t>
            </a:r>
            <a:r>
              <a:rPr lang="vi-VN" sz="2000" dirty="0">
                <a:solidFill>
                  <a:schemeClr val="tx1"/>
                </a:solidFill>
                <a:latin typeface="Calibri" pitchFamily="34" charset="0"/>
              </a:rPr>
              <a:t>određenih dijelova građevine u svrhu provjere, odnosno dokazivanja ispunjavanja temeljnih zahtjeva za građevinu i/ili drugih zahtjeva, odnosno uvjeta predviđenih glavnim projektom ili izvješćem o obavljenoj kontroli projekta i obveze provjere u pogledu građevnih proizvoda</a:t>
            </a:r>
          </a:p>
          <a:p>
            <a:pPr algn="l"/>
            <a:r>
              <a:rPr lang="vi-VN" sz="2000" dirty="0">
                <a:solidFill>
                  <a:schemeClr val="tx1"/>
                </a:solidFill>
                <a:latin typeface="Calibri" pitchFamily="34" charset="0"/>
              </a:rPr>
              <a:t>5. bez odgode </a:t>
            </a:r>
            <a:r>
              <a:rPr lang="vi-VN" sz="2000" dirty="0">
                <a:solidFill>
                  <a:srgbClr val="C00000"/>
                </a:solidFill>
                <a:latin typeface="Calibri" pitchFamily="34" charset="0"/>
              </a:rPr>
              <a:t>upoznati investitora sa svim nedostacima</a:t>
            </a:r>
            <a:r>
              <a:rPr lang="vi-VN" sz="2000" dirty="0">
                <a:solidFill>
                  <a:schemeClr val="tx1"/>
                </a:solidFill>
                <a:latin typeface="Calibri" pitchFamily="34" charset="0"/>
              </a:rPr>
              <a:t>, odnosno nepravilnostima koje uoči u glavnom projektu i tijekom građenja, a investitora i građevinsku inspekciju i druge inspekcije o poduzetim mjerama</a:t>
            </a:r>
          </a:p>
          <a:p>
            <a:pPr algn="l"/>
            <a:r>
              <a:rPr lang="vi-VN" sz="2000" dirty="0">
                <a:solidFill>
                  <a:schemeClr val="tx1"/>
                </a:solidFill>
                <a:latin typeface="Calibri" pitchFamily="34" charset="0"/>
              </a:rPr>
              <a:t>6. sastaviti završno izvješće o izvedbi građevine.</a:t>
            </a:r>
          </a:p>
          <a:p>
            <a:pPr algn="l"/>
            <a:endParaRPr lang="hr-HR" sz="2000" dirty="0">
              <a:solidFill>
                <a:schemeClr val="tx1"/>
              </a:solidFill>
              <a:latin typeface="Calibri" pitchFamily="34" charset="0"/>
            </a:endParaRPr>
          </a:p>
        </p:txBody>
      </p:sp>
    </p:spTree>
    <p:extLst>
      <p:ext uri="{BB962C8B-B14F-4D97-AF65-F5344CB8AC3E}">
        <p14:creationId xmlns:p14="http://schemas.microsoft.com/office/powerpoint/2010/main" val="2779286861"/>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hr-HR" dirty="0"/>
            </a:br>
            <a:endParaRPr lang="hr-HR" dirty="0"/>
          </a:p>
        </p:txBody>
      </p:sp>
      <p:sp>
        <p:nvSpPr>
          <p:cNvPr id="3" name="Subtitle 2"/>
          <p:cNvSpPr>
            <a:spLocks noGrp="1"/>
          </p:cNvSpPr>
          <p:nvPr>
            <p:ph type="subTitle" idx="1"/>
          </p:nvPr>
        </p:nvSpPr>
        <p:spPr>
          <a:xfrm>
            <a:off x="72008" y="548680"/>
            <a:ext cx="9036496" cy="4941168"/>
          </a:xfrm>
        </p:spPr>
        <p:txBody>
          <a:bodyPr>
            <a:normAutofit/>
          </a:bodyPr>
          <a:lstStyle/>
          <a:p>
            <a:pPr algn="l"/>
            <a:r>
              <a:rPr lang="vi-VN" sz="2000" dirty="0">
                <a:solidFill>
                  <a:schemeClr val="tx1"/>
                </a:solidFill>
                <a:latin typeface="Calibri" pitchFamily="34" charset="0"/>
              </a:rPr>
              <a:t>Nadzorni inženjer dužan je u provedbi stručnog nadzora građenja, kada za to postoji potreba, odrediti način otklanjanja nedostataka, odnosno nepravilnosti građenja građevine. To posebice u slučaju ako:</a:t>
            </a:r>
            <a:endParaRPr lang="hr-HR" sz="2000" dirty="0">
              <a:solidFill>
                <a:schemeClr val="tx1"/>
              </a:solidFill>
              <a:latin typeface="Calibri" pitchFamily="34" charset="0"/>
            </a:endParaRPr>
          </a:p>
          <a:p>
            <a:pPr algn="l"/>
            <a:endParaRPr lang="vi-VN" sz="2000" dirty="0">
              <a:solidFill>
                <a:schemeClr val="tx1"/>
              </a:solidFill>
              <a:latin typeface="Calibri" pitchFamily="34" charset="0"/>
            </a:endParaRPr>
          </a:p>
          <a:p>
            <a:pPr algn="l"/>
            <a:r>
              <a:rPr lang="vi-VN" sz="2000" dirty="0">
                <a:solidFill>
                  <a:schemeClr val="tx1"/>
                </a:solidFill>
                <a:latin typeface="Calibri" pitchFamily="34" charset="0"/>
              </a:rPr>
              <a:t>1. dokumentacijom iz stavka 1. podstavka 4. ovoga članka nije dokazana sukladnost, odnosno kvaliteta ugrađenih građevina, proizvoda, opreme i/ili postrojenja</a:t>
            </a:r>
          </a:p>
          <a:p>
            <a:pPr algn="l"/>
            <a:r>
              <a:rPr lang="vi-VN" sz="2000" dirty="0">
                <a:solidFill>
                  <a:schemeClr val="tx1"/>
                </a:solidFill>
                <a:latin typeface="Calibri" pitchFamily="34" charset="0"/>
              </a:rPr>
              <a:t>2. izvođač, odnosno odgovorna osoba koja vodi građenje ili pojedine radove ovoga Zakona ne ispunjava uvjete propisane posebnim zakonom</a:t>
            </a:r>
          </a:p>
          <a:p>
            <a:pPr algn="l"/>
            <a:r>
              <a:rPr lang="vi-VN" sz="2000" dirty="0">
                <a:solidFill>
                  <a:schemeClr val="tx1"/>
                </a:solidFill>
                <a:latin typeface="Calibri" pitchFamily="34" charset="0"/>
              </a:rPr>
              <a:t>3. iskolčenje građevine nije obavila osoba ovlaštena za obavljanje poslova državne izmjere i katastra nekretnina prema posebnom zakonu.</a:t>
            </a:r>
          </a:p>
          <a:p>
            <a:pPr algn="l"/>
            <a:r>
              <a:rPr lang="vi-VN" sz="2000" dirty="0">
                <a:solidFill>
                  <a:schemeClr val="tx1"/>
                </a:solidFill>
                <a:latin typeface="Calibri" pitchFamily="34" charset="0"/>
              </a:rPr>
              <a:t>Provedba dužnosti iz stavka 1. ovoga članka i način otklanjanja nedostataka, odnosno nepravilnosti iz stavka 2. ovoga članka upisuje se u građevinski dnevnik.</a:t>
            </a:r>
          </a:p>
          <a:p>
            <a:pPr algn="l"/>
            <a:endParaRPr lang="hr-HR" sz="2000" dirty="0">
              <a:solidFill>
                <a:schemeClr val="tx1"/>
              </a:solidFill>
              <a:latin typeface="Calibri" pitchFamily="34" charset="0"/>
            </a:endParaRPr>
          </a:p>
        </p:txBody>
      </p:sp>
    </p:spTree>
    <p:extLst>
      <p:ext uri="{BB962C8B-B14F-4D97-AF65-F5344CB8AC3E}">
        <p14:creationId xmlns:p14="http://schemas.microsoft.com/office/powerpoint/2010/main" val="135053502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hr-HR" dirty="0"/>
            </a:br>
            <a:endParaRPr lang="hr-HR" dirty="0"/>
          </a:p>
        </p:txBody>
      </p:sp>
      <p:sp>
        <p:nvSpPr>
          <p:cNvPr id="3" name="Subtitle 2"/>
          <p:cNvSpPr>
            <a:spLocks noGrp="1"/>
          </p:cNvSpPr>
          <p:nvPr>
            <p:ph type="subTitle" idx="1"/>
          </p:nvPr>
        </p:nvSpPr>
        <p:spPr>
          <a:xfrm>
            <a:off x="0" y="188640"/>
            <a:ext cx="9144000" cy="3573016"/>
          </a:xfrm>
        </p:spPr>
        <p:txBody>
          <a:bodyPr>
            <a:normAutofit/>
          </a:bodyPr>
          <a:lstStyle/>
          <a:p>
            <a:pPr algn="l"/>
            <a:r>
              <a:rPr lang="vi-VN" sz="2000" dirty="0">
                <a:solidFill>
                  <a:srgbClr val="C00000"/>
                </a:solidFill>
                <a:latin typeface="Calibri" pitchFamily="34" charset="0"/>
              </a:rPr>
              <a:t>Stručni nadzor </a:t>
            </a:r>
            <a:r>
              <a:rPr lang="vi-VN" sz="2000" dirty="0">
                <a:solidFill>
                  <a:schemeClr val="tx1"/>
                </a:solidFill>
                <a:latin typeface="Calibri" pitchFamily="34" charset="0"/>
              </a:rPr>
              <a:t>građenja provodi se prilikom građenja svih građevina i izvođenja svih radova za koje se izdaje </a:t>
            </a:r>
            <a:r>
              <a:rPr lang="vi-VN" sz="2000" dirty="0">
                <a:solidFill>
                  <a:srgbClr val="00B050"/>
                </a:solidFill>
                <a:latin typeface="Calibri" pitchFamily="34" charset="0"/>
              </a:rPr>
              <a:t>građevinska dozvola i/ili uporabna dozvola</a:t>
            </a:r>
            <a:r>
              <a:rPr lang="vi-VN" sz="2000" dirty="0">
                <a:solidFill>
                  <a:schemeClr val="tx1"/>
                </a:solidFill>
                <a:latin typeface="Calibri" pitchFamily="34" charset="0"/>
              </a:rPr>
              <a:t>, ako ovim Zakonom nije propisano drukčije.</a:t>
            </a:r>
            <a:endParaRPr lang="hr-HR" sz="2000" dirty="0">
              <a:solidFill>
                <a:schemeClr val="tx1"/>
              </a:solidFill>
              <a:latin typeface="Calibri" pitchFamily="34" charset="0"/>
            </a:endParaRPr>
          </a:p>
          <a:p>
            <a:pPr algn="l"/>
            <a:endParaRPr lang="vi-VN" sz="2000" dirty="0">
              <a:solidFill>
                <a:schemeClr val="tx1"/>
              </a:solidFill>
              <a:latin typeface="Calibri" pitchFamily="34" charset="0"/>
            </a:endParaRPr>
          </a:p>
          <a:p>
            <a:pPr algn="l"/>
            <a:r>
              <a:rPr lang="vi-VN" sz="2000" dirty="0">
                <a:solidFill>
                  <a:schemeClr val="tx1"/>
                </a:solidFill>
                <a:latin typeface="Calibri" pitchFamily="34" charset="0"/>
              </a:rPr>
              <a:t>Način provedbe stručnog nadzora građenja, obrazac, uvjete i način vođenja građevinskog dnevnika i sadržaj završnog izvješća nadzornog inženjera propisuje ministar pravilnikom.</a:t>
            </a:r>
          </a:p>
          <a:p>
            <a:pPr algn="l"/>
            <a:endParaRPr lang="hr-HR" sz="2000" dirty="0">
              <a:solidFill>
                <a:schemeClr val="tx1"/>
              </a:solidFill>
              <a:latin typeface="Calibri" pitchFamily="34" charset="0"/>
            </a:endParaRPr>
          </a:p>
        </p:txBody>
      </p:sp>
    </p:spTree>
    <p:extLst>
      <p:ext uri="{BB962C8B-B14F-4D97-AF65-F5344CB8AC3E}">
        <p14:creationId xmlns:p14="http://schemas.microsoft.com/office/powerpoint/2010/main" val="4080975087"/>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88640"/>
            <a:ext cx="9144000" cy="4536504"/>
          </a:xfrm>
        </p:spPr>
        <p:txBody>
          <a:bodyPr>
            <a:normAutofit/>
          </a:bodyPr>
          <a:lstStyle/>
          <a:p>
            <a:r>
              <a:rPr lang="hr-HR" sz="2800" i="1" dirty="0">
                <a:solidFill>
                  <a:schemeClr val="tx1"/>
                </a:solidFill>
              </a:rPr>
              <a:t>Revident</a:t>
            </a:r>
            <a:endParaRPr lang="hr-HR" sz="2800" dirty="0">
              <a:solidFill>
                <a:schemeClr val="tx1"/>
              </a:solidFill>
            </a:endParaRPr>
          </a:p>
          <a:p>
            <a:endParaRPr lang="hr-HR" sz="2000" dirty="0">
              <a:solidFill>
                <a:schemeClr val="tx1"/>
              </a:solidFill>
            </a:endParaRPr>
          </a:p>
          <a:p>
            <a:pPr algn="l"/>
            <a:r>
              <a:rPr lang="hr-HR" sz="2000" dirty="0" err="1">
                <a:solidFill>
                  <a:srgbClr val="00B050"/>
                </a:solidFill>
              </a:rPr>
              <a:t>Revident</a:t>
            </a:r>
            <a:r>
              <a:rPr lang="hr-HR" sz="2000" dirty="0">
                <a:solidFill>
                  <a:schemeClr val="tx1"/>
                </a:solidFill>
              </a:rPr>
              <a:t> je fizička osoba ovlaštena za kontrolu projekata.</a:t>
            </a:r>
          </a:p>
          <a:p>
            <a:pPr algn="l"/>
            <a:endParaRPr lang="hr-HR" sz="2000" dirty="0">
              <a:solidFill>
                <a:schemeClr val="tx1"/>
              </a:solidFill>
            </a:endParaRPr>
          </a:p>
          <a:p>
            <a:pPr algn="l"/>
            <a:r>
              <a:rPr lang="hr-HR" sz="2000" dirty="0">
                <a:solidFill>
                  <a:schemeClr val="tx1"/>
                </a:solidFill>
              </a:rPr>
              <a:t>Ovlaštenje za obavljanje kontrole projekata daje i ukida Ministarstvo.</a:t>
            </a:r>
          </a:p>
          <a:p>
            <a:pPr algn="l"/>
            <a:endParaRPr lang="hr-HR" sz="2000" dirty="0">
              <a:solidFill>
                <a:schemeClr val="tx1"/>
              </a:solidFill>
            </a:endParaRPr>
          </a:p>
          <a:p>
            <a:r>
              <a:rPr lang="hr-HR" sz="2000" dirty="0">
                <a:solidFill>
                  <a:schemeClr val="tx1"/>
                </a:solidFill>
                <a:latin typeface="Calibri" pitchFamily="34" charset="0"/>
              </a:rPr>
              <a:t>Ovlaštenje za obavljanje kontrole projekata može se dati osobi koja prema posebnom zakonu ima pravo na obavljanje poslova projektiranja u području kontrole projekta, s najmanje deset godina radnog iskustva u projektiranju i koja ispunjava druge uvjete propisane pravilnikom koji propisuje ministar.</a:t>
            </a:r>
          </a:p>
          <a:p>
            <a:pPr algn="l"/>
            <a:endParaRPr lang="hr-HR" sz="2000" dirty="0">
              <a:solidFill>
                <a:schemeClr val="tx1"/>
              </a:solidFill>
            </a:endParaRPr>
          </a:p>
        </p:txBody>
      </p:sp>
    </p:spTree>
    <p:extLst>
      <p:ext uri="{BB962C8B-B14F-4D97-AF65-F5344CB8AC3E}">
        <p14:creationId xmlns:p14="http://schemas.microsoft.com/office/powerpoint/2010/main" val="3018029407"/>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br>
              <a:rPr lang="hr-HR" dirty="0"/>
            </a:br>
            <a:endParaRPr lang="hr-HR" dirty="0"/>
          </a:p>
        </p:txBody>
      </p:sp>
      <p:sp>
        <p:nvSpPr>
          <p:cNvPr id="3" name="Subtitle 2"/>
          <p:cNvSpPr>
            <a:spLocks noGrp="1"/>
          </p:cNvSpPr>
          <p:nvPr>
            <p:ph type="subTitle" idx="1"/>
          </p:nvPr>
        </p:nvSpPr>
        <p:spPr>
          <a:xfrm>
            <a:off x="0" y="152400"/>
            <a:ext cx="9144000" cy="6705600"/>
          </a:xfrm>
        </p:spPr>
        <p:txBody>
          <a:bodyPr>
            <a:normAutofit/>
          </a:bodyPr>
          <a:lstStyle/>
          <a:p>
            <a:pPr algn="l"/>
            <a:r>
              <a:rPr lang="vi-VN" sz="2000" dirty="0">
                <a:solidFill>
                  <a:srgbClr val="00B050"/>
                </a:solidFill>
                <a:latin typeface="Calibri" pitchFamily="34" charset="0"/>
              </a:rPr>
              <a:t>Revident</a:t>
            </a:r>
            <a:r>
              <a:rPr lang="vi-VN" sz="2000" dirty="0">
                <a:solidFill>
                  <a:schemeClr val="tx1"/>
                </a:solidFill>
                <a:latin typeface="Calibri" pitchFamily="34" charset="0"/>
              </a:rPr>
              <a:t> je odgovoran da projekt ili dio projekta za koji je proveo kontrolu i dao pozitivno izvješće udovoljava </a:t>
            </a:r>
            <a:endParaRPr lang="hr-HR" sz="2000" dirty="0">
              <a:solidFill>
                <a:schemeClr val="tx1"/>
              </a:solidFill>
              <a:latin typeface="Calibri" pitchFamily="34" charset="0"/>
            </a:endParaRPr>
          </a:p>
          <a:p>
            <a:pPr marL="1257300" lvl="2" indent="-342900" algn="l">
              <a:buFont typeface="Arial" panose="020B0604020202020204" pitchFamily="34" charset="0"/>
              <a:buChar char="•"/>
            </a:pPr>
            <a:r>
              <a:rPr lang="vi-VN" sz="2000" dirty="0">
                <a:solidFill>
                  <a:schemeClr val="tx1"/>
                </a:solidFill>
                <a:latin typeface="Calibri" pitchFamily="34" charset="0"/>
              </a:rPr>
              <a:t>zahtjevima iz ovoga Zakona, </a:t>
            </a:r>
            <a:endParaRPr lang="hr-HR" sz="2000" dirty="0">
              <a:solidFill>
                <a:schemeClr val="tx1"/>
              </a:solidFill>
              <a:latin typeface="Calibri" pitchFamily="34" charset="0"/>
            </a:endParaRPr>
          </a:p>
          <a:p>
            <a:pPr marL="1257300" lvl="2" indent="-342900" algn="l">
              <a:buFont typeface="Arial" panose="020B0604020202020204" pitchFamily="34" charset="0"/>
              <a:buChar char="•"/>
            </a:pPr>
            <a:r>
              <a:rPr lang="vi-VN" sz="2000" dirty="0">
                <a:solidFill>
                  <a:schemeClr val="tx1"/>
                </a:solidFill>
                <a:latin typeface="Calibri" pitchFamily="34" charset="0"/>
              </a:rPr>
              <a:t>posebnih zakona i propisa donesenih na temelju tih zakona, </a:t>
            </a:r>
            <a:endParaRPr lang="hr-HR" sz="2000" dirty="0">
              <a:solidFill>
                <a:schemeClr val="tx1"/>
              </a:solidFill>
              <a:latin typeface="Calibri" pitchFamily="34" charset="0"/>
            </a:endParaRPr>
          </a:p>
          <a:p>
            <a:pPr marL="1257300" lvl="2" indent="-342900" algn="l">
              <a:buFont typeface="Arial" panose="020B0604020202020204" pitchFamily="34" charset="0"/>
              <a:buChar char="•"/>
            </a:pPr>
            <a:r>
              <a:rPr lang="vi-VN" sz="2000" dirty="0">
                <a:solidFill>
                  <a:schemeClr val="tx1"/>
                </a:solidFill>
                <a:latin typeface="Calibri" pitchFamily="34" charset="0"/>
              </a:rPr>
              <a:t>tehničkih specifikacija i </a:t>
            </a:r>
            <a:endParaRPr lang="hr-HR" sz="2000" dirty="0">
              <a:solidFill>
                <a:schemeClr val="tx1"/>
              </a:solidFill>
              <a:latin typeface="Calibri" pitchFamily="34" charset="0"/>
            </a:endParaRPr>
          </a:p>
          <a:p>
            <a:pPr marL="1257300" lvl="2" indent="-342900" algn="l">
              <a:buFont typeface="Arial" panose="020B0604020202020204" pitchFamily="34" charset="0"/>
              <a:buChar char="•"/>
            </a:pPr>
            <a:r>
              <a:rPr lang="vi-VN" sz="2000" dirty="0">
                <a:solidFill>
                  <a:schemeClr val="tx1"/>
                </a:solidFill>
                <a:latin typeface="Calibri" pitchFamily="34" charset="0"/>
              </a:rPr>
              <a:t>pravila struke u pogledu kontroliranog svojstva.</a:t>
            </a:r>
            <a:endParaRPr lang="hr-HR" sz="2000" dirty="0">
              <a:solidFill>
                <a:schemeClr val="tx1"/>
              </a:solidFill>
              <a:latin typeface="Calibri" pitchFamily="34" charset="0"/>
            </a:endParaRPr>
          </a:p>
          <a:p>
            <a:pPr algn="l"/>
            <a:endParaRPr lang="vi-VN" sz="2000" dirty="0">
              <a:solidFill>
                <a:schemeClr val="tx1"/>
              </a:solidFill>
              <a:latin typeface="Calibri" pitchFamily="34" charset="0"/>
            </a:endParaRPr>
          </a:p>
          <a:p>
            <a:pPr algn="l"/>
            <a:r>
              <a:rPr lang="vi-VN" sz="2000" dirty="0">
                <a:solidFill>
                  <a:schemeClr val="tx1"/>
                </a:solidFill>
                <a:latin typeface="Calibri" pitchFamily="34" charset="0"/>
              </a:rPr>
              <a:t>Revident ne može obaviti kontrolu projekta u čijoj je izradi u cijelosti ili djelomično sudjelovao ili ako je taj projekt u cijelosti ili djelomično izrađen ili nostrificiran u pravnoj osobi u kojoj je zaposlen.</a:t>
            </a:r>
          </a:p>
          <a:p>
            <a:pPr algn="l"/>
            <a:endParaRPr lang="hr-HR" sz="2000" dirty="0">
              <a:solidFill>
                <a:schemeClr val="tx1"/>
              </a:solidFill>
              <a:latin typeface="Calibri" pitchFamily="34" charset="0"/>
            </a:endParaRPr>
          </a:p>
        </p:txBody>
      </p:sp>
    </p:spTree>
    <p:extLst>
      <p:ext uri="{BB962C8B-B14F-4D97-AF65-F5344CB8AC3E}">
        <p14:creationId xmlns:p14="http://schemas.microsoft.com/office/powerpoint/2010/main" val="6591602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b="1" dirty="0">
                <a:solidFill>
                  <a:schemeClr val="tx1"/>
                </a:solidFill>
                <a:latin typeface="Times New Roman" pitchFamily="18" charset="0"/>
                <a:cs typeface="Times New Roman" pitchFamily="18" charset="0"/>
              </a:rPr>
              <a:t>Tko je projektant?</a:t>
            </a:r>
          </a:p>
        </p:txBody>
      </p:sp>
      <p:sp>
        <p:nvSpPr>
          <p:cNvPr id="6" name="TextBox 5"/>
          <p:cNvSpPr txBox="1"/>
          <p:nvPr/>
        </p:nvSpPr>
        <p:spPr>
          <a:xfrm>
            <a:off x="338064" y="1700808"/>
            <a:ext cx="8424936" cy="4893647"/>
          </a:xfrm>
          <a:prstGeom prst="rect">
            <a:avLst/>
          </a:prstGeom>
          <a:noFill/>
        </p:spPr>
        <p:txBody>
          <a:bodyPr wrap="square" rtlCol="0">
            <a:spAutoFit/>
          </a:bodyPr>
          <a:lstStyle/>
          <a:p>
            <a:r>
              <a:rPr lang="hr-HR" sz="2400" dirty="0">
                <a:latin typeface="Times New Roman" pitchFamily="18" charset="0"/>
                <a:cs typeface="Times New Roman" pitchFamily="18" charset="0"/>
              </a:rPr>
              <a:t>Projektant je fizička osoba koja prema posebnom zakonu ima pravo uporabe strukovnog naziva ovlašteni arhitekt ili ovlašteni inženjer [1]</a:t>
            </a:r>
          </a:p>
          <a:p>
            <a:endParaRPr lang="hr-HR" sz="2400" dirty="0">
              <a:latin typeface="Times New Roman" pitchFamily="18" charset="0"/>
              <a:cs typeface="Times New Roman" pitchFamily="18" charset="0"/>
            </a:endParaRPr>
          </a:p>
          <a:p>
            <a:r>
              <a:rPr lang="hr-HR" sz="2400" dirty="0">
                <a:latin typeface="Times New Roman" pitchFamily="18" charset="0"/>
                <a:cs typeface="Times New Roman" pitchFamily="18" charset="0"/>
              </a:rPr>
              <a:t>Projektant je fizička osoba ovlaštena za projektiranje prema posebnom Zakonu i propisima donesenim na temelju toga Zakona.</a:t>
            </a:r>
          </a:p>
          <a:p>
            <a:br>
              <a:rPr lang="hr-HR" sz="2400" dirty="0">
                <a:latin typeface="Times New Roman" pitchFamily="18" charset="0"/>
                <a:cs typeface="Times New Roman" pitchFamily="18" charset="0"/>
              </a:rPr>
            </a:br>
            <a:r>
              <a:rPr lang="hr-HR" sz="2400" dirty="0">
                <a:latin typeface="Times New Roman" pitchFamily="18" charset="0"/>
                <a:cs typeface="Times New Roman" pitchFamily="18" charset="0"/>
              </a:rPr>
              <a:t>Projektant je odgovoran da projekt koji je izradio ispunjava </a:t>
            </a:r>
            <a:r>
              <a:rPr lang="hr-HR" sz="2400" dirty="0">
                <a:solidFill>
                  <a:srgbClr val="FF0000"/>
                </a:solidFill>
                <a:latin typeface="Times New Roman" pitchFamily="18" charset="0"/>
                <a:cs typeface="Times New Roman" pitchFamily="18" charset="0"/>
              </a:rPr>
              <a:t>propisane uvjete</a:t>
            </a:r>
            <a:r>
              <a:rPr lang="hr-HR" sz="2400" dirty="0">
                <a:latin typeface="Times New Roman" pitchFamily="18" charset="0"/>
                <a:cs typeface="Times New Roman" pitchFamily="18" charset="0"/>
              </a:rPr>
              <a:t>, da je građevina projektirana </a:t>
            </a:r>
            <a:r>
              <a:rPr lang="hr-HR" sz="2400" dirty="0">
                <a:solidFill>
                  <a:srgbClr val="00B050"/>
                </a:solidFill>
                <a:latin typeface="Times New Roman" pitchFamily="18" charset="0"/>
                <a:cs typeface="Times New Roman" pitchFamily="18" charset="0"/>
              </a:rPr>
              <a:t>u skladu s lokacijskom dozvolom</a:t>
            </a:r>
            <a:r>
              <a:rPr lang="hr-HR" sz="2400" dirty="0">
                <a:latin typeface="Times New Roman" pitchFamily="18" charset="0"/>
                <a:cs typeface="Times New Roman" pitchFamily="18" charset="0"/>
              </a:rPr>
              <a:t>, odnosno uvjetima za građenje građevina propisanim </a:t>
            </a:r>
            <a:r>
              <a:rPr lang="hr-HR" sz="2400" dirty="0">
                <a:solidFill>
                  <a:srgbClr val="7030A0"/>
                </a:solidFill>
                <a:latin typeface="Times New Roman" pitchFamily="18" charset="0"/>
                <a:cs typeface="Times New Roman" pitchFamily="18" charset="0"/>
              </a:rPr>
              <a:t>prostornim planom </a:t>
            </a:r>
            <a:r>
              <a:rPr lang="hr-HR" sz="2400" dirty="0">
                <a:latin typeface="Times New Roman" pitchFamily="18" charset="0"/>
                <a:cs typeface="Times New Roman" pitchFamily="18" charset="0"/>
              </a:rPr>
              <a:t>te da ispunjava </a:t>
            </a:r>
            <a:r>
              <a:rPr lang="hr-HR" sz="2400" dirty="0">
                <a:solidFill>
                  <a:srgbClr val="0070C0"/>
                </a:solidFill>
                <a:latin typeface="Times New Roman" pitchFamily="18" charset="0"/>
                <a:cs typeface="Times New Roman" pitchFamily="18" charset="0"/>
              </a:rPr>
              <a:t>temeljne zahtjeve </a:t>
            </a:r>
            <a:r>
              <a:rPr lang="hr-HR" sz="2400" dirty="0">
                <a:latin typeface="Times New Roman" pitchFamily="18" charset="0"/>
                <a:cs typeface="Times New Roman" pitchFamily="18" charset="0"/>
              </a:rPr>
              <a:t>za građevinu, zahtjeve propisane za </a:t>
            </a:r>
            <a:r>
              <a:rPr lang="hr-HR" sz="2400" dirty="0">
                <a:solidFill>
                  <a:srgbClr val="00B0F0"/>
                </a:solidFill>
                <a:latin typeface="Times New Roman" pitchFamily="18" charset="0"/>
                <a:cs typeface="Times New Roman" pitchFamily="18" charset="0"/>
              </a:rPr>
              <a:t>energetska svojstva zgrada </a:t>
            </a:r>
            <a:r>
              <a:rPr lang="hr-HR" sz="2400" dirty="0">
                <a:latin typeface="Times New Roman" pitchFamily="18" charset="0"/>
                <a:cs typeface="Times New Roman" pitchFamily="18" charset="0"/>
              </a:rPr>
              <a:t>i druge propisane zahtjeve i uvjete.</a:t>
            </a:r>
          </a:p>
        </p:txBody>
      </p:sp>
    </p:spTree>
    <p:extLst>
      <p:ext uri="{BB962C8B-B14F-4D97-AF65-F5344CB8AC3E}">
        <p14:creationId xmlns:p14="http://schemas.microsoft.com/office/powerpoint/2010/main" val="208541225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Literatura</a:t>
            </a:r>
          </a:p>
        </p:txBody>
      </p:sp>
      <p:sp>
        <p:nvSpPr>
          <p:cNvPr id="6" name="TextBox 5"/>
          <p:cNvSpPr txBox="1"/>
          <p:nvPr/>
        </p:nvSpPr>
        <p:spPr>
          <a:xfrm>
            <a:off x="395536" y="1916832"/>
            <a:ext cx="8856984" cy="3046988"/>
          </a:xfrm>
          <a:prstGeom prst="rect">
            <a:avLst/>
          </a:prstGeom>
          <a:noFill/>
        </p:spPr>
        <p:txBody>
          <a:bodyPr wrap="square" rtlCol="0">
            <a:spAutoFit/>
          </a:bodyPr>
          <a:lstStyle/>
          <a:p>
            <a:r>
              <a:rPr lang="hr-HR" sz="2400" dirty="0"/>
              <a:t>[1] Zakon o gradnji, NN 153/13, 20/17</a:t>
            </a:r>
          </a:p>
          <a:p>
            <a:endParaRPr lang="hr-HR" sz="2400" dirty="0"/>
          </a:p>
          <a:p>
            <a:r>
              <a:rPr lang="hr-HR" sz="2400" dirty="0"/>
              <a:t>[3] Badanjak S., “Osnove inženjeringa u izgradnji”, Energetika </a:t>
            </a:r>
          </a:p>
          <a:p>
            <a:r>
              <a:rPr lang="hr-HR" sz="2400" dirty="0"/>
              <a:t>     marketing, Zagreb, 1996.</a:t>
            </a:r>
          </a:p>
          <a:p>
            <a:r>
              <a:rPr lang="hr-HR" sz="2400" dirty="0"/>
              <a:t>[4] Fakultet </a:t>
            </a:r>
            <a:r>
              <a:rPr lang="hr-HR" sz="2400" dirty="0" err="1"/>
              <a:t>Eleketrotehnike</a:t>
            </a:r>
            <a:r>
              <a:rPr lang="hr-HR" sz="2400" dirty="0"/>
              <a:t> i računarstva Zagreb, dostupno </a:t>
            </a:r>
            <a:r>
              <a:rPr lang="hr-HR" sz="2400" dirty="0" err="1"/>
              <a:t>online</a:t>
            </a:r>
            <a:r>
              <a:rPr lang="hr-HR" sz="2400" dirty="0"/>
              <a:t> </a:t>
            </a:r>
          </a:p>
          <a:p>
            <a:r>
              <a:rPr lang="hr-HR" sz="2400" dirty="0"/>
              <a:t>     (Listopad, 2012.): </a:t>
            </a:r>
            <a:r>
              <a:rPr lang="hr-HR" sz="2400" u="sng" dirty="0">
                <a:hlinkClick r:id="rId2"/>
              </a:rPr>
              <a:t>http://www.fer.unizg.hr/</a:t>
            </a:r>
            <a:endParaRPr lang="hr-HR" sz="2400" dirty="0"/>
          </a:p>
          <a:p>
            <a:r>
              <a:rPr lang="hr-HR" sz="2400" dirty="0"/>
              <a:t>[5] Požar, H., “Visokonaponska rasklopna postrojenja”, Tehnička knjiga, </a:t>
            </a:r>
          </a:p>
          <a:p>
            <a:r>
              <a:rPr lang="hr-HR" sz="2400" dirty="0"/>
              <a:t>     Zagreb, 1963.</a:t>
            </a:r>
          </a:p>
        </p:txBody>
      </p:sp>
    </p:spTree>
    <p:extLst>
      <p:ext uri="{BB962C8B-B14F-4D97-AF65-F5344CB8AC3E}">
        <p14:creationId xmlns:p14="http://schemas.microsoft.com/office/powerpoint/2010/main" val="129406436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644" y="116632"/>
            <a:ext cx="8153400" cy="990600"/>
          </a:xfrm>
        </p:spPr>
        <p:txBody>
          <a:bodyPr>
            <a:normAutofit/>
          </a:bodyPr>
          <a:lstStyle/>
          <a:p>
            <a:pPr algn="ctr"/>
            <a:r>
              <a:rPr lang="hr-HR" b="1" dirty="0">
                <a:solidFill>
                  <a:schemeClr val="tx1"/>
                </a:solidFill>
                <a:latin typeface="Times New Roman" pitchFamily="18" charset="0"/>
                <a:cs typeface="Times New Roman" pitchFamily="18" charset="0"/>
              </a:rPr>
              <a:t>Literatura</a:t>
            </a:r>
          </a:p>
        </p:txBody>
      </p:sp>
      <p:sp>
        <p:nvSpPr>
          <p:cNvPr id="6" name="TextBox 5"/>
          <p:cNvSpPr txBox="1"/>
          <p:nvPr/>
        </p:nvSpPr>
        <p:spPr>
          <a:xfrm>
            <a:off x="395536" y="1916832"/>
            <a:ext cx="8856984" cy="1569660"/>
          </a:xfrm>
          <a:prstGeom prst="rect">
            <a:avLst/>
          </a:prstGeom>
          <a:noFill/>
        </p:spPr>
        <p:txBody>
          <a:bodyPr wrap="square" rtlCol="0">
            <a:spAutoFit/>
          </a:bodyPr>
          <a:lstStyle/>
          <a:p>
            <a:r>
              <a:rPr lang="hr-HR" sz="2400" dirty="0"/>
              <a:t>[6] </a:t>
            </a:r>
            <a:r>
              <a:rPr lang="hr-HR" sz="2400" dirty="0" err="1"/>
              <a:t>Žutobradić</a:t>
            </a:r>
            <a:r>
              <a:rPr lang="hr-HR" sz="2400" dirty="0"/>
              <a:t> S., ”Projektiranje električnih postrojenja - I”</a:t>
            </a:r>
          </a:p>
          <a:p>
            <a:r>
              <a:rPr lang="hr-HR" sz="2400" dirty="0"/>
              <a:t>[7] Končar elektroindustrija </a:t>
            </a:r>
            <a:r>
              <a:rPr lang="hr-HR" sz="2400" dirty="0" err="1"/>
              <a:t>d.d</a:t>
            </a:r>
            <a:r>
              <a:rPr lang="hr-HR" sz="2400" dirty="0"/>
              <a:t> ., Tehnički priručnik, Samobor, 1991.</a:t>
            </a:r>
          </a:p>
          <a:p>
            <a:r>
              <a:rPr lang="hr-HR" sz="2400" dirty="0"/>
              <a:t>[8] Nikolovski S., ”Elektroenergetske mreže I”, Elektrotehnički fakultet </a:t>
            </a:r>
          </a:p>
          <a:p>
            <a:r>
              <a:rPr lang="hr-HR" sz="2400" dirty="0"/>
              <a:t>     Osijek, 1998.</a:t>
            </a:r>
          </a:p>
        </p:txBody>
      </p:sp>
    </p:spTree>
    <p:extLst>
      <p:ext uri="{BB962C8B-B14F-4D97-AF65-F5344CB8AC3E}">
        <p14:creationId xmlns:p14="http://schemas.microsoft.com/office/powerpoint/2010/main" val="42380874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hr-HR" b="1" dirty="0">
                <a:solidFill>
                  <a:schemeClr val="tx1"/>
                </a:solidFill>
                <a:latin typeface="Times New Roman" pitchFamily="18" charset="0"/>
                <a:cs typeface="Times New Roman" pitchFamily="18" charset="0"/>
              </a:rPr>
              <a:t>Tko je projektant?</a:t>
            </a:r>
          </a:p>
        </p:txBody>
      </p:sp>
      <p:sp>
        <p:nvSpPr>
          <p:cNvPr id="6" name="TextBox 5"/>
          <p:cNvSpPr txBox="1"/>
          <p:nvPr/>
        </p:nvSpPr>
        <p:spPr>
          <a:xfrm>
            <a:off x="395536" y="1916832"/>
            <a:ext cx="8424936" cy="4524315"/>
          </a:xfrm>
          <a:prstGeom prst="rect">
            <a:avLst/>
          </a:prstGeom>
          <a:noFill/>
        </p:spPr>
        <p:txBody>
          <a:bodyPr wrap="square" rtlCol="0">
            <a:spAutoFit/>
          </a:bodyPr>
          <a:lstStyle/>
          <a:p>
            <a:r>
              <a:rPr lang="hr-HR" sz="2400" dirty="0">
                <a:latin typeface="Times New Roman" pitchFamily="18" charset="0"/>
                <a:cs typeface="Times New Roman" pitchFamily="18" charset="0"/>
              </a:rPr>
              <a:t>Ako u projektiranju sudjeluje više projektanata, za cjelovitost i međusobnu usklađenost projekata odgovoran je </a:t>
            </a:r>
            <a:r>
              <a:rPr lang="hr-HR" sz="2400" dirty="0">
                <a:solidFill>
                  <a:srgbClr val="0070C0"/>
                </a:solidFill>
                <a:latin typeface="Times New Roman" pitchFamily="18" charset="0"/>
                <a:cs typeface="Times New Roman" pitchFamily="18" charset="0"/>
              </a:rPr>
              <a:t>glavni projektant</a:t>
            </a:r>
            <a:r>
              <a:rPr lang="hr-HR" sz="2400" dirty="0">
                <a:latin typeface="Times New Roman" pitchFamily="18" charset="0"/>
                <a:cs typeface="Times New Roman" pitchFamily="18" charset="0"/>
              </a:rPr>
              <a:t>.</a:t>
            </a:r>
          </a:p>
          <a:p>
            <a:endParaRPr lang="hr-HR" sz="2400" dirty="0">
              <a:latin typeface="Times New Roman" pitchFamily="18" charset="0"/>
              <a:cs typeface="Times New Roman" pitchFamily="18" charset="0"/>
            </a:endParaRPr>
          </a:p>
          <a:p>
            <a:r>
              <a:rPr lang="hr-HR" sz="2400" dirty="0">
                <a:latin typeface="Times New Roman" pitchFamily="18" charset="0"/>
              </a:rPr>
              <a:t>Glavni projektant može biti istodobno i </a:t>
            </a:r>
            <a:r>
              <a:rPr lang="hr-HR" sz="2400" dirty="0">
                <a:solidFill>
                  <a:srgbClr val="00B050"/>
                </a:solidFill>
                <a:latin typeface="Times New Roman" pitchFamily="18" charset="0"/>
              </a:rPr>
              <a:t>projektant jednog od dijelova</a:t>
            </a:r>
            <a:r>
              <a:rPr lang="hr-HR" sz="2400" dirty="0">
                <a:latin typeface="Times New Roman" pitchFamily="18" charset="0"/>
              </a:rPr>
              <a:t> glavnog projekta, [1].</a:t>
            </a:r>
          </a:p>
          <a:p>
            <a:r>
              <a:rPr lang="hr-HR" sz="2400" dirty="0">
                <a:latin typeface="Times New Roman" pitchFamily="18" charset="0"/>
              </a:rPr>
              <a:t> </a:t>
            </a:r>
          </a:p>
          <a:p>
            <a:r>
              <a:rPr lang="hr-HR" sz="2400" dirty="0">
                <a:latin typeface="Times New Roman" pitchFamily="18" charset="0"/>
              </a:rPr>
              <a:t>Glavni projektant koji ispunjava uvjete propisane posebnim propisom može prilikom izrade projekta biti </a:t>
            </a:r>
            <a:r>
              <a:rPr lang="hr-HR" sz="2400" dirty="0">
                <a:solidFill>
                  <a:srgbClr val="FF0000"/>
                </a:solidFill>
                <a:latin typeface="Times New Roman" pitchFamily="18" charset="0"/>
              </a:rPr>
              <a:t>koordinator zaštite na radu</a:t>
            </a:r>
            <a:r>
              <a:rPr lang="hr-HR" sz="2400" dirty="0">
                <a:latin typeface="Times New Roman" pitchFamily="18" charset="0"/>
              </a:rPr>
              <a:t>.</a:t>
            </a:r>
          </a:p>
          <a:p>
            <a:endParaRPr lang="hr-HR" sz="2400" dirty="0">
              <a:latin typeface="Times New Roman" pitchFamily="18" charset="0"/>
              <a:cs typeface="Times New Roman" pitchFamily="18" charset="0"/>
            </a:endParaRPr>
          </a:p>
          <a:p>
            <a:r>
              <a:rPr lang="hr-HR" sz="2400" dirty="0">
                <a:latin typeface="Times New Roman" pitchFamily="18" charset="0"/>
                <a:cs typeface="Times New Roman" pitchFamily="18" charset="0"/>
              </a:rPr>
              <a:t>Glavnog projektanta određuje </a:t>
            </a:r>
            <a:r>
              <a:rPr lang="hr-HR" sz="2400" dirty="0">
                <a:solidFill>
                  <a:srgbClr val="7030A0"/>
                </a:solidFill>
                <a:latin typeface="Times New Roman" pitchFamily="18" charset="0"/>
                <a:cs typeface="Times New Roman" pitchFamily="18" charset="0"/>
              </a:rPr>
              <a:t>investitor </a:t>
            </a:r>
            <a:r>
              <a:rPr lang="hr-HR" sz="2400" dirty="0">
                <a:latin typeface="Times New Roman" pitchFamily="18" charset="0"/>
                <a:cs typeface="Times New Roman" pitchFamily="18" charset="0"/>
              </a:rPr>
              <a:t>ugovorom o projektiranju ili druga osoba određena tim ugovorom.</a:t>
            </a:r>
          </a:p>
        </p:txBody>
      </p:sp>
    </p:spTree>
    <p:extLst>
      <p:ext uri="{BB962C8B-B14F-4D97-AF65-F5344CB8AC3E}">
        <p14:creationId xmlns:p14="http://schemas.microsoft.com/office/powerpoint/2010/main" val="317981550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Urban">
      <a:dk1>
        <a:sysClr val="windowText" lastClr="000000"/>
      </a:dk1>
      <a:lt1>
        <a:sysClr val="window" lastClr="FFFFFF"/>
      </a:lt1>
      <a:dk2>
        <a:srgbClr val="424456"/>
      </a:dk2>
      <a:lt2>
        <a:srgbClr val="DEDEDE"/>
      </a:lt2>
      <a:accent1>
        <a:srgbClr val="53548A"/>
      </a:accent1>
      <a:accent2>
        <a:srgbClr val="438086"/>
      </a:accent2>
      <a:accent3>
        <a:srgbClr val="A04DA3"/>
      </a:accent3>
      <a:accent4>
        <a:srgbClr val="C4652D"/>
      </a:accent4>
      <a:accent5>
        <a:srgbClr val="8B5D3D"/>
      </a:accent5>
      <a:accent6>
        <a:srgbClr val="5C92B5"/>
      </a:accent6>
      <a:hlink>
        <a:srgbClr val="67AFBD"/>
      </a:hlink>
      <a:folHlink>
        <a:srgbClr val="C2A87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9197</TotalTime>
  <Words>3911</Words>
  <Application>Microsoft Office PowerPoint</Application>
  <PresentationFormat>Prikaz na zaslonu (4:3)</PresentationFormat>
  <Paragraphs>588</Paragraphs>
  <Slides>81</Slides>
  <Notes>0</Notes>
  <HiddenSlides>0</HiddenSlides>
  <MMClips>0</MMClips>
  <ScaleCrop>false</ScaleCrop>
  <HeadingPairs>
    <vt:vector size="6" baseType="variant">
      <vt:variant>
        <vt:lpstr>Korišteni fontovi</vt:lpstr>
      </vt:variant>
      <vt:variant>
        <vt:i4>6</vt:i4>
      </vt:variant>
      <vt:variant>
        <vt:lpstr>Tema</vt:lpstr>
      </vt:variant>
      <vt:variant>
        <vt:i4>1</vt:i4>
      </vt:variant>
      <vt:variant>
        <vt:lpstr>Naslovi slajdova</vt:lpstr>
      </vt:variant>
      <vt:variant>
        <vt:i4>81</vt:i4>
      </vt:variant>
    </vt:vector>
  </HeadingPairs>
  <TitlesOfParts>
    <vt:vector size="88" baseType="lpstr">
      <vt:lpstr>Arial</vt:lpstr>
      <vt:lpstr>Calibri</vt:lpstr>
      <vt:lpstr>Times New Roman</vt:lpstr>
      <vt:lpstr>Tw Cen MT</vt:lpstr>
      <vt:lpstr>Wingdings</vt:lpstr>
      <vt:lpstr>Wingdings 2</vt:lpstr>
      <vt:lpstr>Median</vt:lpstr>
      <vt:lpstr>  Projektiranje električnih instalacija i postrojenja MATERIJAL U IZRADI      </vt:lpstr>
      <vt:lpstr>Što je projektiranje?</vt:lpstr>
      <vt:lpstr>Što je projektiranje?</vt:lpstr>
      <vt:lpstr>Što je projektiranje?</vt:lpstr>
      <vt:lpstr>Što je projektiranje?</vt:lpstr>
      <vt:lpstr>Što je projektiranje?</vt:lpstr>
      <vt:lpstr>Što je projektiranje?</vt:lpstr>
      <vt:lpstr>Tko je projektant?</vt:lpstr>
      <vt:lpstr>Tko je projektant?</vt:lpstr>
      <vt:lpstr>Tko je projektant?</vt:lpstr>
      <vt:lpstr>Tko je investitor?</vt:lpstr>
      <vt:lpstr>Tko je izvođač radova?</vt:lpstr>
      <vt:lpstr>Dokumentacija objekta</vt:lpstr>
      <vt:lpstr>Tehnička dokumentacija</vt:lpstr>
      <vt:lpstr>Tehnička dokumentacija</vt:lpstr>
      <vt:lpstr>Zahtjevi na suvremenu tehničku dokumentaciju</vt:lpstr>
      <vt:lpstr>Zahtjevi na suvremenu tehničku dokumentaciju</vt:lpstr>
      <vt:lpstr>Zahtjevi na suvremenu tehničku dokumentaciju</vt:lpstr>
      <vt:lpstr>Podjela dokumentacije prema namjeni</vt:lpstr>
      <vt:lpstr>Podjela dokumentacije prema namjeni</vt:lpstr>
      <vt:lpstr>Podjela dokumentacije prema namjeni</vt:lpstr>
      <vt:lpstr>Projektni zadatak</vt:lpstr>
      <vt:lpstr>Projektni zadatak</vt:lpstr>
      <vt:lpstr>Idejno rješenje</vt:lpstr>
      <vt:lpstr>Idejni projekt</vt:lpstr>
      <vt:lpstr>Idejni projekt</vt:lpstr>
      <vt:lpstr>Idejni projekt</vt:lpstr>
      <vt:lpstr>Idejni projekt</vt:lpstr>
      <vt:lpstr>Investicijski elaborat</vt:lpstr>
      <vt:lpstr>Investicijski elaborat</vt:lpstr>
      <vt:lpstr>Glavni projekt</vt:lpstr>
      <vt:lpstr>Glavni projekt</vt:lpstr>
      <vt:lpstr>Glavni projekt</vt:lpstr>
      <vt:lpstr>Glavni izvedbeni projekt</vt:lpstr>
      <vt:lpstr>Glavni izvedbeni projekt</vt:lpstr>
      <vt:lpstr>Dokumentacija za pogon i održavanje</vt:lpstr>
      <vt:lpstr>Dokumentacija za pogon i održavanje</vt:lpstr>
      <vt:lpstr>Dokumentacija za pogon i održavanje</vt:lpstr>
      <vt:lpstr>Inženjerska grafika i dokumentiranje</vt:lpstr>
      <vt:lpstr>Inženjerska grafika i dokumentiranje</vt:lpstr>
      <vt:lpstr>Vrste tehničke dokumentacije s obzirom na sadržaj</vt:lpstr>
      <vt:lpstr>Tekstualni dio dokumentacije</vt:lpstr>
      <vt:lpstr>Tekstualni dio dokumentacije</vt:lpstr>
      <vt:lpstr>Tekstualni dio dokumentacije</vt:lpstr>
      <vt:lpstr>Tekstualni dio dokumentacije</vt:lpstr>
      <vt:lpstr>Tekstualni dio dokumentacije</vt:lpstr>
      <vt:lpstr>Tekstualni dio dokumentacije</vt:lpstr>
      <vt:lpstr>Tekstualni dio dokumentacije</vt:lpstr>
      <vt:lpstr>Tekstualni dio dokumentacije</vt:lpstr>
      <vt:lpstr>Tekstualni dio dokumentacije</vt:lpstr>
      <vt:lpstr>Tekstualni dio dokumentacije</vt:lpstr>
      <vt:lpstr>Tekstualni dio dokumentacije</vt:lpstr>
      <vt:lpstr>Tekstualni dio dokumentacije</vt:lpstr>
      <vt:lpstr>Tekstualni dio dokumentacije</vt:lpstr>
      <vt:lpstr>Tekstualni dio dokumentacije</vt:lpstr>
      <vt:lpstr>Tekstualni dio dokumentacije</vt:lpstr>
      <vt:lpstr>Nacrtni dio dokumentacije</vt:lpstr>
      <vt:lpstr>Tekstualni dio elektrotehničkog projekta</vt:lpstr>
      <vt:lpstr>Tekstualni dio elektrotehničkog projekta</vt:lpstr>
      <vt:lpstr>Tekstualni dio elektrotehničkog projekta</vt:lpstr>
      <vt:lpstr>Tekstualni dio elektrotehničkog projekta</vt:lpstr>
      <vt:lpstr>Tekstualni dio elektrotehničkog projekta</vt:lpstr>
      <vt:lpstr>Tekstualni dio elektrotehničkog projekta</vt:lpstr>
      <vt:lpstr>Grafički dio dokumentacije </vt:lpstr>
      <vt:lpstr>Grafički dio dokumentacije </vt:lpstr>
      <vt:lpstr> </vt:lpstr>
      <vt:lpstr> </vt:lpstr>
      <vt:lpstr> </vt:lpstr>
      <vt:lpstr> </vt:lpstr>
      <vt:lpstr> </vt:lpstr>
      <vt:lpstr> </vt:lpstr>
      <vt:lpstr> </vt:lpstr>
      <vt:lpstr> </vt:lpstr>
      <vt:lpstr> </vt:lpstr>
      <vt:lpstr> </vt:lpstr>
      <vt:lpstr> </vt:lpstr>
      <vt:lpstr> </vt:lpstr>
      <vt:lpstr>PowerPoint prezentacija</vt:lpstr>
      <vt:lpstr> </vt:lpstr>
      <vt:lpstr>Literatura</vt:lpstr>
      <vt:lpstr>Literatura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Disertacija</dc:title>
  <dc:creator>Organisation</dc:creator>
  <cp:lastModifiedBy>Zvonimir Klaić</cp:lastModifiedBy>
  <cp:revision>771</cp:revision>
  <dcterms:created xsi:type="dcterms:W3CDTF">2010-05-26T15:22:35Z</dcterms:created>
  <dcterms:modified xsi:type="dcterms:W3CDTF">2020-03-11T13:43:18Z</dcterms:modified>
</cp:coreProperties>
</file>