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5"/>
  </p:notesMasterIdLst>
  <p:handoutMasterIdLst>
    <p:handoutMasterId r:id="rId16"/>
  </p:handout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7" r:id="rId12"/>
    <p:sldId id="265" r:id="rId13"/>
    <p:sldId id="266" r:id="rId14"/>
  </p:sldIdLst>
  <p:sldSz cx="12192000" cy="6858000"/>
  <p:notesSz cx="6858000" cy="9144000"/>
  <p:defaultTextStyle>
    <a:defPPr rtl="0">
      <a:defRPr lang="hr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83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91" d="100"/>
          <a:sy n="91" d="100"/>
        </p:scale>
        <p:origin x="300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CD8AC0-4AEC-4A3F-8166-59A66D2FA2F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B489D66C-3F32-4E86-8BE2-0D2ADC6C9595}">
      <dgm:prSet phldrT="[Teks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hr-HR" sz="2800" dirty="0"/>
            <a:t>1.pjevanje</a:t>
          </a:r>
        </a:p>
      </dgm:t>
    </dgm:pt>
    <dgm:pt modelId="{A0E1D297-50C8-4A38-A09D-172DB638BD50}" type="parTrans" cxnId="{CFFC209E-A1AF-49CF-80CF-7D8EB7C6F610}">
      <dgm:prSet/>
      <dgm:spPr/>
      <dgm:t>
        <a:bodyPr/>
        <a:lstStyle/>
        <a:p>
          <a:endParaRPr lang="hr-HR"/>
        </a:p>
      </dgm:t>
    </dgm:pt>
    <dgm:pt modelId="{4D805572-600E-40DE-84D6-0634D1A5B3C0}" type="sibTrans" cxnId="{CFFC209E-A1AF-49CF-80CF-7D8EB7C6F610}">
      <dgm:prSet/>
      <dgm:spPr/>
      <dgm:t>
        <a:bodyPr/>
        <a:lstStyle/>
        <a:p>
          <a:endParaRPr lang="hr-HR"/>
        </a:p>
      </dgm:t>
    </dgm:pt>
    <dgm:pt modelId="{3700EEE1-5962-4053-BEB4-53D5F0A23908}">
      <dgm:prSet phldrT="[Tekst]" custT="1"/>
      <dgm:spPr>
        <a:solidFill>
          <a:schemeClr val="bg2">
            <a:lumMod val="75000"/>
            <a:alpha val="89804"/>
          </a:schemeClr>
        </a:solidFill>
      </dgm:spPr>
      <dgm:t>
        <a:bodyPr/>
        <a:lstStyle/>
        <a:p>
          <a:r>
            <a:rPr lang="hr-HR" sz="2000" dirty="0"/>
            <a:t>Sveta </a:t>
          </a:r>
          <a:r>
            <a:rPr lang="hr-HR" sz="2000" dirty="0" err="1"/>
            <a:t>Rožalija</a:t>
          </a:r>
          <a:r>
            <a:rPr lang="hr-HR" sz="2000" dirty="0"/>
            <a:t> šalje roditeljima pismo i predviđa kako će ga oni dočekati</a:t>
          </a:r>
        </a:p>
      </dgm:t>
    </dgm:pt>
    <dgm:pt modelId="{2B75B5D4-F3A0-45E5-A876-47355266178D}" type="parTrans" cxnId="{D315DAB7-19F5-4A4B-9FAB-96CC35B04B2D}">
      <dgm:prSet/>
      <dgm:spPr/>
      <dgm:t>
        <a:bodyPr/>
        <a:lstStyle/>
        <a:p>
          <a:endParaRPr lang="hr-HR"/>
        </a:p>
      </dgm:t>
    </dgm:pt>
    <dgm:pt modelId="{D7DAF4B2-5451-4B6F-9BDD-9C62100A76EA}" type="sibTrans" cxnId="{D315DAB7-19F5-4A4B-9FAB-96CC35B04B2D}">
      <dgm:prSet/>
      <dgm:spPr/>
      <dgm:t>
        <a:bodyPr/>
        <a:lstStyle/>
        <a:p>
          <a:endParaRPr lang="hr-HR"/>
        </a:p>
      </dgm:t>
    </dgm:pt>
    <dgm:pt modelId="{2ED366CC-D4F7-4C9D-9AAF-2D809B92C84F}">
      <dgm:prSet phldrT="[Teks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hr-HR" sz="2800" dirty="0"/>
            <a:t>2. I 3. pjevanje</a:t>
          </a:r>
        </a:p>
      </dgm:t>
    </dgm:pt>
    <dgm:pt modelId="{29959C12-3564-4DAC-A455-DD2E355A8B0B}" type="parTrans" cxnId="{65B4B8CC-235C-4C82-BDCC-BE15F9F88738}">
      <dgm:prSet/>
      <dgm:spPr/>
      <dgm:t>
        <a:bodyPr/>
        <a:lstStyle/>
        <a:p>
          <a:endParaRPr lang="hr-HR"/>
        </a:p>
      </dgm:t>
    </dgm:pt>
    <dgm:pt modelId="{53B2C357-8EEB-470F-A628-6A190ADACCEE}" type="sibTrans" cxnId="{65B4B8CC-235C-4C82-BDCC-BE15F9F88738}">
      <dgm:prSet/>
      <dgm:spPr/>
      <dgm:t>
        <a:bodyPr/>
        <a:lstStyle/>
        <a:p>
          <a:endParaRPr lang="hr-HR"/>
        </a:p>
      </dgm:t>
    </dgm:pt>
    <dgm:pt modelId="{29C2681C-569B-4B65-A4D9-3E85A9EF983B}">
      <dgm:prSet phldrT="[Tekst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hr-HR" sz="2000" dirty="0"/>
            <a:t>Pripovijeda se priča o alegorijskom putovanju čovjeka do spoznaje: sveta </a:t>
          </a:r>
          <a:r>
            <a:rPr lang="hr-HR" sz="2000" dirty="0" err="1"/>
            <a:t>Rožalija</a:t>
          </a:r>
          <a:r>
            <a:rPr lang="hr-HR" sz="2000" dirty="0"/>
            <a:t> prisjeća se svjetovnoga života u roditeljskom domu, mističnih vizija Ljubavi i Krista, iskušenja nakon odlaska od kuće</a:t>
          </a:r>
        </a:p>
      </dgm:t>
    </dgm:pt>
    <dgm:pt modelId="{72B94409-AAA8-4E01-9511-62643C79298C}" type="parTrans" cxnId="{706937A6-7757-441D-8F12-9D3E595F4BE0}">
      <dgm:prSet/>
      <dgm:spPr/>
      <dgm:t>
        <a:bodyPr/>
        <a:lstStyle/>
        <a:p>
          <a:endParaRPr lang="hr-HR"/>
        </a:p>
      </dgm:t>
    </dgm:pt>
    <dgm:pt modelId="{4A3FC00C-F6F7-4488-8940-9FBDD5002528}" type="sibTrans" cxnId="{706937A6-7757-441D-8F12-9D3E595F4BE0}">
      <dgm:prSet/>
      <dgm:spPr/>
      <dgm:t>
        <a:bodyPr/>
        <a:lstStyle/>
        <a:p>
          <a:endParaRPr lang="hr-HR"/>
        </a:p>
      </dgm:t>
    </dgm:pt>
    <dgm:pt modelId="{9419B4B6-685E-4335-8E76-B46B89D9713B}">
      <dgm:prSet phldrT="[Teks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hr-HR" sz="2800" dirty="0"/>
            <a:t>4.pjevanje</a:t>
          </a:r>
        </a:p>
      </dgm:t>
    </dgm:pt>
    <dgm:pt modelId="{A3B5186C-1CE2-48E3-ADDA-D9B8A39F3820}" type="parTrans" cxnId="{624BA805-7363-46AB-A1BD-A920FFED1185}">
      <dgm:prSet/>
      <dgm:spPr/>
      <dgm:t>
        <a:bodyPr/>
        <a:lstStyle/>
        <a:p>
          <a:endParaRPr lang="hr-HR"/>
        </a:p>
      </dgm:t>
    </dgm:pt>
    <dgm:pt modelId="{84BB46E6-EDE9-4E64-B018-48EC6A592B0C}" type="sibTrans" cxnId="{624BA805-7363-46AB-A1BD-A920FFED1185}">
      <dgm:prSet/>
      <dgm:spPr/>
      <dgm:t>
        <a:bodyPr/>
        <a:lstStyle/>
        <a:p>
          <a:endParaRPr lang="hr-HR"/>
        </a:p>
      </dgm:t>
    </dgm:pt>
    <dgm:pt modelId="{C0A68478-FF1F-4FCF-A82E-AB4C054DBC87}">
      <dgm:prSet phldrT="[Tekst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hr-HR" sz="2000" dirty="0"/>
            <a:t>Ističe se da iskušenja svjetovnoga života i dalje postoje, ali im ona uz vjeru može odoljeti</a:t>
          </a:r>
        </a:p>
      </dgm:t>
    </dgm:pt>
    <dgm:pt modelId="{C1EBD7BA-C1B2-4006-BF47-613059C31FA9}" type="parTrans" cxnId="{FD168A3B-342F-49C1-B655-28F04F6D1FCE}">
      <dgm:prSet/>
      <dgm:spPr/>
      <dgm:t>
        <a:bodyPr/>
        <a:lstStyle/>
        <a:p>
          <a:endParaRPr lang="hr-HR"/>
        </a:p>
      </dgm:t>
    </dgm:pt>
    <dgm:pt modelId="{715DF67C-4AD8-4024-A5CD-28536C655A14}" type="sibTrans" cxnId="{FD168A3B-342F-49C1-B655-28F04F6D1FCE}">
      <dgm:prSet/>
      <dgm:spPr/>
      <dgm:t>
        <a:bodyPr/>
        <a:lstStyle/>
        <a:p>
          <a:endParaRPr lang="hr-HR"/>
        </a:p>
      </dgm:t>
    </dgm:pt>
    <dgm:pt modelId="{E7C7B302-F40F-4FE9-BD11-5370ABEC981B}" type="pres">
      <dgm:prSet presAssocID="{8ECD8AC0-4AEC-4A3F-8166-59A66D2FA2FA}" presName="Name0" presStyleCnt="0">
        <dgm:presLayoutVars>
          <dgm:dir/>
          <dgm:animLvl val="lvl"/>
          <dgm:resizeHandles val="exact"/>
        </dgm:presLayoutVars>
      </dgm:prSet>
      <dgm:spPr/>
    </dgm:pt>
    <dgm:pt modelId="{6F6383A9-6BDC-4F33-9CC0-2FE1A31C2220}" type="pres">
      <dgm:prSet presAssocID="{B489D66C-3F32-4E86-8BE2-0D2ADC6C9595}" presName="composite" presStyleCnt="0"/>
      <dgm:spPr/>
    </dgm:pt>
    <dgm:pt modelId="{0B424E24-22F3-498F-9116-D435AA72409A}" type="pres">
      <dgm:prSet presAssocID="{B489D66C-3F32-4E86-8BE2-0D2ADC6C9595}" presName="parTx" presStyleLbl="alignNode1" presStyleIdx="0" presStyleCnt="3" custLinFactNeighborX="-103" custLinFactNeighborY="-94880">
        <dgm:presLayoutVars>
          <dgm:chMax val="0"/>
          <dgm:chPref val="0"/>
          <dgm:bulletEnabled val="1"/>
        </dgm:presLayoutVars>
      </dgm:prSet>
      <dgm:spPr/>
    </dgm:pt>
    <dgm:pt modelId="{41C8BDB1-98FB-4D64-B64E-9235D6DA8388}" type="pres">
      <dgm:prSet presAssocID="{B489D66C-3F32-4E86-8BE2-0D2ADC6C9595}" presName="desTx" presStyleLbl="alignAccFollowNode1" presStyleIdx="0" presStyleCnt="3" custScaleY="141060" custLinFactNeighborX="-116" custLinFactNeighborY="89">
        <dgm:presLayoutVars>
          <dgm:bulletEnabled val="1"/>
        </dgm:presLayoutVars>
      </dgm:prSet>
      <dgm:spPr/>
    </dgm:pt>
    <dgm:pt modelId="{958843C3-3C22-489B-9551-6A45BECB5EF1}" type="pres">
      <dgm:prSet presAssocID="{4D805572-600E-40DE-84D6-0634D1A5B3C0}" presName="space" presStyleCnt="0"/>
      <dgm:spPr/>
    </dgm:pt>
    <dgm:pt modelId="{922B36A3-1299-4305-8793-09FD8F6F1B79}" type="pres">
      <dgm:prSet presAssocID="{2ED366CC-D4F7-4C9D-9AAF-2D809B92C84F}" presName="composite" presStyleCnt="0"/>
      <dgm:spPr/>
    </dgm:pt>
    <dgm:pt modelId="{656FC7D3-C18F-4B94-87EB-9862F43A2CC3}" type="pres">
      <dgm:prSet presAssocID="{2ED366CC-D4F7-4C9D-9AAF-2D809B92C84F}" presName="parTx" presStyleLbl="alignNode1" presStyleIdx="1" presStyleCnt="3" custLinFactNeighborX="1534" custLinFactNeighborY="-94064">
        <dgm:presLayoutVars>
          <dgm:chMax val="0"/>
          <dgm:chPref val="0"/>
          <dgm:bulletEnabled val="1"/>
        </dgm:presLayoutVars>
      </dgm:prSet>
      <dgm:spPr/>
    </dgm:pt>
    <dgm:pt modelId="{8BBE9932-85D6-4ED4-9591-B25EC2B68924}" type="pres">
      <dgm:prSet presAssocID="{2ED366CC-D4F7-4C9D-9AAF-2D809B92C84F}" presName="desTx" presStyleLbl="alignAccFollowNode1" presStyleIdx="1" presStyleCnt="3" custScaleY="140538" custLinFactNeighborX="1534" custLinFactNeighborY="-134">
        <dgm:presLayoutVars>
          <dgm:bulletEnabled val="1"/>
        </dgm:presLayoutVars>
      </dgm:prSet>
      <dgm:spPr/>
    </dgm:pt>
    <dgm:pt modelId="{EBC3F792-414B-4FF9-9853-3A2D56495638}" type="pres">
      <dgm:prSet presAssocID="{53B2C357-8EEB-470F-A628-6A190ADACCEE}" presName="space" presStyleCnt="0"/>
      <dgm:spPr/>
    </dgm:pt>
    <dgm:pt modelId="{66AEC6BA-5CD8-47D7-84D1-584D58BF534F}" type="pres">
      <dgm:prSet presAssocID="{9419B4B6-685E-4335-8E76-B46B89D9713B}" presName="composite" presStyleCnt="0"/>
      <dgm:spPr/>
    </dgm:pt>
    <dgm:pt modelId="{7AC09A47-1579-46C9-9F9C-EF1300CEFF6F}" type="pres">
      <dgm:prSet presAssocID="{9419B4B6-685E-4335-8E76-B46B89D9713B}" presName="parTx" presStyleLbl="alignNode1" presStyleIdx="2" presStyleCnt="3" custLinFactNeighborX="-3898" custLinFactNeighborY="-95863">
        <dgm:presLayoutVars>
          <dgm:chMax val="0"/>
          <dgm:chPref val="0"/>
          <dgm:bulletEnabled val="1"/>
        </dgm:presLayoutVars>
      </dgm:prSet>
      <dgm:spPr/>
    </dgm:pt>
    <dgm:pt modelId="{AC7495A3-CAFD-4822-B845-A407B2177430}" type="pres">
      <dgm:prSet presAssocID="{9419B4B6-685E-4335-8E76-B46B89D9713B}" presName="desTx" presStyleLbl="alignAccFollowNode1" presStyleIdx="2" presStyleCnt="3" custScaleY="140615" custLinFactNeighborX="-2535" custLinFactNeighborY="-19">
        <dgm:presLayoutVars>
          <dgm:bulletEnabled val="1"/>
        </dgm:presLayoutVars>
      </dgm:prSet>
      <dgm:spPr/>
    </dgm:pt>
  </dgm:ptLst>
  <dgm:cxnLst>
    <dgm:cxn modelId="{624BA805-7363-46AB-A1BD-A920FFED1185}" srcId="{8ECD8AC0-4AEC-4A3F-8166-59A66D2FA2FA}" destId="{9419B4B6-685E-4335-8E76-B46B89D9713B}" srcOrd="2" destOrd="0" parTransId="{A3B5186C-1CE2-48E3-ADDA-D9B8A39F3820}" sibTransId="{84BB46E6-EDE9-4E64-B018-48EC6A592B0C}"/>
    <dgm:cxn modelId="{434ED707-5734-48F2-B9D5-B52E47F1543A}" type="presOf" srcId="{9419B4B6-685E-4335-8E76-B46B89D9713B}" destId="{7AC09A47-1579-46C9-9F9C-EF1300CEFF6F}" srcOrd="0" destOrd="0" presId="urn:microsoft.com/office/officeart/2005/8/layout/hList1"/>
    <dgm:cxn modelId="{C9BBA732-7EE2-4797-827D-BEC557CBF8DA}" type="presOf" srcId="{B489D66C-3F32-4E86-8BE2-0D2ADC6C9595}" destId="{0B424E24-22F3-498F-9116-D435AA72409A}" srcOrd="0" destOrd="0" presId="urn:microsoft.com/office/officeart/2005/8/layout/hList1"/>
    <dgm:cxn modelId="{F654E439-AA34-4528-8EBE-EE6689DC71E7}" type="presOf" srcId="{2ED366CC-D4F7-4C9D-9AAF-2D809B92C84F}" destId="{656FC7D3-C18F-4B94-87EB-9862F43A2CC3}" srcOrd="0" destOrd="0" presId="urn:microsoft.com/office/officeart/2005/8/layout/hList1"/>
    <dgm:cxn modelId="{FD168A3B-342F-49C1-B655-28F04F6D1FCE}" srcId="{9419B4B6-685E-4335-8E76-B46B89D9713B}" destId="{C0A68478-FF1F-4FCF-A82E-AB4C054DBC87}" srcOrd="0" destOrd="0" parTransId="{C1EBD7BA-C1B2-4006-BF47-613059C31FA9}" sibTransId="{715DF67C-4AD8-4024-A5CD-28536C655A14}"/>
    <dgm:cxn modelId="{15710D5D-F693-4919-8B28-E1142BA362ED}" type="presOf" srcId="{29C2681C-569B-4B65-A4D9-3E85A9EF983B}" destId="{8BBE9932-85D6-4ED4-9591-B25EC2B68924}" srcOrd="0" destOrd="0" presId="urn:microsoft.com/office/officeart/2005/8/layout/hList1"/>
    <dgm:cxn modelId="{38A05A8A-716D-4A35-AE2E-EBB50D1B9040}" type="presOf" srcId="{8ECD8AC0-4AEC-4A3F-8166-59A66D2FA2FA}" destId="{E7C7B302-F40F-4FE9-BD11-5370ABEC981B}" srcOrd="0" destOrd="0" presId="urn:microsoft.com/office/officeart/2005/8/layout/hList1"/>
    <dgm:cxn modelId="{67AC9B9A-B9D9-4790-BC82-D100753AE0D9}" type="presOf" srcId="{C0A68478-FF1F-4FCF-A82E-AB4C054DBC87}" destId="{AC7495A3-CAFD-4822-B845-A407B2177430}" srcOrd="0" destOrd="0" presId="urn:microsoft.com/office/officeart/2005/8/layout/hList1"/>
    <dgm:cxn modelId="{CFFC209E-A1AF-49CF-80CF-7D8EB7C6F610}" srcId="{8ECD8AC0-4AEC-4A3F-8166-59A66D2FA2FA}" destId="{B489D66C-3F32-4E86-8BE2-0D2ADC6C9595}" srcOrd="0" destOrd="0" parTransId="{A0E1D297-50C8-4A38-A09D-172DB638BD50}" sibTransId="{4D805572-600E-40DE-84D6-0634D1A5B3C0}"/>
    <dgm:cxn modelId="{706937A6-7757-441D-8F12-9D3E595F4BE0}" srcId="{2ED366CC-D4F7-4C9D-9AAF-2D809B92C84F}" destId="{29C2681C-569B-4B65-A4D9-3E85A9EF983B}" srcOrd="0" destOrd="0" parTransId="{72B94409-AAA8-4E01-9511-62643C79298C}" sibTransId="{4A3FC00C-F6F7-4488-8940-9FBDD5002528}"/>
    <dgm:cxn modelId="{059C20A9-967F-45F0-9F3F-06A493AABE4F}" type="presOf" srcId="{3700EEE1-5962-4053-BEB4-53D5F0A23908}" destId="{41C8BDB1-98FB-4D64-B64E-9235D6DA8388}" srcOrd="0" destOrd="0" presId="urn:microsoft.com/office/officeart/2005/8/layout/hList1"/>
    <dgm:cxn modelId="{D315DAB7-19F5-4A4B-9FAB-96CC35B04B2D}" srcId="{B489D66C-3F32-4E86-8BE2-0D2ADC6C9595}" destId="{3700EEE1-5962-4053-BEB4-53D5F0A23908}" srcOrd="0" destOrd="0" parTransId="{2B75B5D4-F3A0-45E5-A876-47355266178D}" sibTransId="{D7DAF4B2-5451-4B6F-9BDD-9C62100A76EA}"/>
    <dgm:cxn modelId="{65B4B8CC-235C-4C82-BDCC-BE15F9F88738}" srcId="{8ECD8AC0-4AEC-4A3F-8166-59A66D2FA2FA}" destId="{2ED366CC-D4F7-4C9D-9AAF-2D809B92C84F}" srcOrd="1" destOrd="0" parTransId="{29959C12-3564-4DAC-A455-DD2E355A8B0B}" sibTransId="{53B2C357-8EEB-470F-A628-6A190ADACCEE}"/>
    <dgm:cxn modelId="{860A698D-C272-41FB-9426-ACBC46F105BD}" type="presParOf" srcId="{E7C7B302-F40F-4FE9-BD11-5370ABEC981B}" destId="{6F6383A9-6BDC-4F33-9CC0-2FE1A31C2220}" srcOrd="0" destOrd="0" presId="urn:microsoft.com/office/officeart/2005/8/layout/hList1"/>
    <dgm:cxn modelId="{C64216BD-8165-4665-8362-0B840C52086F}" type="presParOf" srcId="{6F6383A9-6BDC-4F33-9CC0-2FE1A31C2220}" destId="{0B424E24-22F3-498F-9116-D435AA72409A}" srcOrd="0" destOrd="0" presId="urn:microsoft.com/office/officeart/2005/8/layout/hList1"/>
    <dgm:cxn modelId="{F4744F13-CCE4-40CB-B426-DA52CE7C357D}" type="presParOf" srcId="{6F6383A9-6BDC-4F33-9CC0-2FE1A31C2220}" destId="{41C8BDB1-98FB-4D64-B64E-9235D6DA8388}" srcOrd="1" destOrd="0" presId="urn:microsoft.com/office/officeart/2005/8/layout/hList1"/>
    <dgm:cxn modelId="{1C474376-4C35-4BFE-8343-E46E92F0A5BE}" type="presParOf" srcId="{E7C7B302-F40F-4FE9-BD11-5370ABEC981B}" destId="{958843C3-3C22-489B-9551-6A45BECB5EF1}" srcOrd="1" destOrd="0" presId="urn:microsoft.com/office/officeart/2005/8/layout/hList1"/>
    <dgm:cxn modelId="{8B653E4E-0FC7-45E9-A7AE-1226D6280348}" type="presParOf" srcId="{E7C7B302-F40F-4FE9-BD11-5370ABEC981B}" destId="{922B36A3-1299-4305-8793-09FD8F6F1B79}" srcOrd="2" destOrd="0" presId="urn:microsoft.com/office/officeart/2005/8/layout/hList1"/>
    <dgm:cxn modelId="{FC832F03-13E0-4F10-9658-9BF855CAC3C6}" type="presParOf" srcId="{922B36A3-1299-4305-8793-09FD8F6F1B79}" destId="{656FC7D3-C18F-4B94-87EB-9862F43A2CC3}" srcOrd="0" destOrd="0" presId="urn:microsoft.com/office/officeart/2005/8/layout/hList1"/>
    <dgm:cxn modelId="{AD811021-070B-4823-B3F4-2B8A856280F3}" type="presParOf" srcId="{922B36A3-1299-4305-8793-09FD8F6F1B79}" destId="{8BBE9932-85D6-4ED4-9591-B25EC2B68924}" srcOrd="1" destOrd="0" presId="urn:microsoft.com/office/officeart/2005/8/layout/hList1"/>
    <dgm:cxn modelId="{0C6A776F-601C-4F60-B198-5DF11A22E719}" type="presParOf" srcId="{E7C7B302-F40F-4FE9-BD11-5370ABEC981B}" destId="{EBC3F792-414B-4FF9-9853-3A2D56495638}" srcOrd="3" destOrd="0" presId="urn:microsoft.com/office/officeart/2005/8/layout/hList1"/>
    <dgm:cxn modelId="{8FD937EF-F6A3-40CE-9019-FCDD39190DAF}" type="presParOf" srcId="{E7C7B302-F40F-4FE9-BD11-5370ABEC981B}" destId="{66AEC6BA-5CD8-47D7-84D1-584D58BF534F}" srcOrd="4" destOrd="0" presId="urn:microsoft.com/office/officeart/2005/8/layout/hList1"/>
    <dgm:cxn modelId="{F757DE5A-BBBB-402F-A032-35C8F917B8F1}" type="presParOf" srcId="{66AEC6BA-5CD8-47D7-84D1-584D58BF534F}" destId="{7AC09A47-1579-46C9-9F9C-EF1300CEFF6F}" srcOrd="0" destOrd="0" presId="urn:microsoft.com/office/officeart/2005/8/layout/hList1"/>
    <dgm:cxn modelId="{724B5799-4BD0-425D-9BF5-99305B836355}" type="presParOf" srcId="{66AEC6BA-5CD8-47D7-84D1-584D58BF534F}" destId="{AC7495A3-CAFD-4822-B845-A407B217743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424E24-22F3-498F-9116-D435AA72409A}">
      <dsp:nvSpPr>
        <dsp:cNvPr id="0" name=""/>
        <dsp:cNvSpPr/>
      </dsp:nvSpPr>
      <dsp:spPr>
        <a:xfrm>
          <a:off x="0" y="252647"/>
          <a:ext cx="3312318" cy="627327"/>
        </a:xfrm>
        <a:prstGeom prst="rect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kern="1200" dirty="0"/>
            <a:t>1.pjevanje</a:t>
          </a:r>
        </a:p>
      </dsp:txBody>
      <dsp:txXfrm>
        <a:off x="0" y="252647"/>
        <a:ext cx="3312318" cy="627327"/>
      </dsp:txXfrm>
    </dsp:sp>
    <dsp:sp modelId="{41C8BDB1-98FB-4D64-B64E-9235D6DA8388}">
      <dsp:nvSpPr>
        <dsp:cNvPr id="0" name=""/>
        <dsp:cNvSpPr/>
      </dsp:nvSpPr>
      <dsp:spPr>
        <a:xfrm>
          <a:off x="0" y="959151"/>
          <a:ext cx="3312318" cy="3561058"/>
        </a:xfrm>
        <a:prstGeom prst="rect">
          <a:avLst/>
        </a:prstGeom>
        <a:solidFill>
          <a:schemeClr val="bg2">
            <a:lumMod val="75000"/>
            <a:alpha val="89804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kern="1200" dirty="0"/>
            <a:t>Sveta </a:t>
          </a:r>
          <a:r>
            <a:rPr lang="hr-HR" sz="2000" kern="1200" dirty="0" err="1"/>
            <a:t>Rožalija</a:t>
          </a:r>
          <a:r>
            <a:rPr lang="hr-HR" sz="2000" kern="1200" dirty="0"/>
            <a:t> šalje roditeljima pismo i predviđa kako će ga oni dočekati</a:t>
          </a:r>
        </a:p>
      </dsp:txBody>
      <dsp:txXfrm>
        <a:off x="0" y="959151"/>
        <a:ext cx="3312318" cy="3561058"/>
      </dsp:txXfrm>
    </dsp:sp>
    <dsp:sp modelId="{656FC7D3-C18F-4B94-87EB-9862F43A2CC3}">
      <dsp:nvSpPr>
        <dsp:cNvPr id="0" name=""/>
        <dsp:cNvSpPr/>
      </dsp:nvSpPr>
      <dsp:spPr>
        <a:xfrm>
          <a:off x="3830251" y="261060"/>
          <a:ext cx="3312318" cy="627327"/>
        </a:xfrm>
        <a:prstGeom prst="rect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kern="1200" dirty="0"/>
            <a:t>2. I 3. pjevanje</a:t>
          </a:r>
        </a:p>
      </dsp:txBody>
      <dsp:txXfrm>
        <a:off x="3830251" y="261060"/>
        <a:ext cx="3312318" cy="627327"/>
      </dsp:txXfrm>
    </dsp:sp>
    <dsp:sp modelId="{8BBE9932-85D6-4ED4-9591-B25EC2B68924}">
      <dsp:nvSpPr>
        <dsp:cNvPr id="0" name=""/>
        <dsp:cNvSpPr/>
      </dsp:nvSpPr>
      <dsp:spPr>
        <a:xfrm>
          <a:off x="3830251" y="963404"/>
          <a:ext cx="3312318" cy="3547880"/>
        </a:xfrm>
        <a:prstGeom prst="rect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kern="1200" dirty="0"/>
            <a:t>Pripovijeda se priča o alegorijskom putovanju čovjeka do spoznaje: sveta </a:t>
          </a:r>
          <a:r>
            <a:rPr lang="hr-HR" sz="2000" kern="1200" dirty="0" err="1"/>
            <a:t>Rožalija</a:t>
          </a:r>
          <a:r>
            <a:rPr lang="hr-HR" sz="2000" kern="1200" dirty="0"/>
            <a:t> prisjeća se svjetovnoga života u roditeljskom domu, mističnih vizija Ljubavi i Krista, iskušenja nakon odlaska od kuće</a:t>
          </a:r>
        </a:p>
      </dsp:txBody>
      <dsp:txXfrm>
        <a:off x="3830251" y="963404"/>
        <a:ext cx="3312318" cy="3547880"/>
      </dsp:txXfrm>
    </dsp:sp>
    <dsp:sp modelId="{7AC09A47-1579-46C9-9F9C-EF1300CEFF6F}">
      <dsp:nvSpPr>
        <dsp:cNvPr id="0" name=""/>
        <dsp:cNvSpPr/>
      </dsp:nvSpPr>
      <dsp:spPr>
        <a:xfrm>
          <a:off x="7426369" y="249289"/>
          <a:ext cx="3312318" cy="627327"/>
        </a:xfrm>
        <a:prstGeom prst="rect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kern="1200" dirty="0"/>
            <a:t>4.pjevanje</a:t>
          </a:r>
        </a:p>
      </dsp:txBody>
      <dsp:txXfrm>
        <a:off x="7426369" y="249289"/>
        <a:ext cx="3312318" cy="627327"/>
      </dsp:txXfrm>
    </dsp:sp>
    <dsp:sp modelId="{AC7495A3-CAFD-4822-B845-A407B2177430}">
      <dsp:nvSpPr>
        <dsp:cNvPr id="0" name=""/>
        <dsp:cNvSpPr/>
      </dsp:nvSpPr>
      <dsp:spPr>
        <a:xfrm>
          <a:off x="7471516" y="964850"/>
          <a:ext cx="3312318" cy="3549824"/>
        </a:xfrm>
        <a:prstGeom prst="rect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kern="1200" dirty="0"/>
            <a:t>Ističe se da iskušenja svjetovnoga života i dalje postoje, ali im ona uz vjeru može odoljeti</a:t>
          </a:r>
        </a:p>
      </dsp:txBody>
      <dsp:txXfrm>
        <a:off x="7471516" y="964850"/>
        <a:ext cx="3312318" cy="35498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hr-HR" dirty="0"/>
          </a:p>
        </p:txBody>
      </p:sp>
      <p:sp>
        <p:nvSpPr>
          <p:cNvPr id="3" name="Rezervirano mjesto za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A226CC8-21DA-4A27-85C2-EE2EBE1C44EA}" type="datetime1">
              <a:rPr lang="hr-HR" smtClean="0"/>
              <a:t>6.5.2019.</a:t>
            </a:fld>
            <a:endParaRPr lang="hr-HR" dirty="0"/>
          </a:p>
        </p:txBody>
      </p:sp>
      <p:sp>
        <p:nvSpPr>
          <p:cNvPr id="4" name="Rezervirano mjesto za podnožj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hr-HR" dirty="0"/>
          </a:p>
        </p:txBody>
      </p:sp>
      <p:sp>
        <p:nvSpPr>
          <p:cNvPr id="5" name="Rezervirano mjesto broja slajda 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06BD15E-A83F-499B-AE2F-72149146BFF5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28339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hr-HR" noProof="0" dirty="0"/>
          </a:p>
        </p:txBody>
      </p:sp>
      <p:sp>
        <p:nvSpPr>
          <p:cNvPr id="3" name="Rezervirano mjesto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97E86D-D721-4CCA-8C5A-AF7895B9F3E2}" type="datetime1">
              <a:rPr lang="hr-HR" smtClean="0"/>
              <a:pPr/>
              <a:t>6.5.2019.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hr-HR" noProof="0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hr-HR" noProof="0" dirty="0"/>
              <a:t>Kliknite da biste uredili stilove teksta matrice</a:t>
            </a:r>
          </a:p>
          <a:p>
            <a:pPr lvl="1" rtl="0"/>
            <a:r>
              <a:rPr lang="hr-HR" noProof="0" dirty="0"/>
              <a:t>Druga razina</a:t>
            </a:r>
          </a:p>
          <a:p>
            <a:pPr lvl="2" rtl="0"/>
            <a:r>
              <a:rPr lang="hr-HR" noProof="0" dirty="0"/>
              <a:t>Treća razina</a:t>
            </a:r>
          </a:p>
          <a:p>
            <a:pPr lvl="3" rtl="0"/>
            <a:r>
              <a:rPr lang="hr-HR" noProof="0" dirty="0"/>
              <a:t>Četvrta razina</a:t>
            </a:r>
          </a:p>
          <a:p>
            <a:pPr lvl="4" rtl="0"/>
            <a:r>
              <a:rPr lang="hr-HR" noProof="0" dirty="0"/>
              <a:t>Peta razina</a:t>
            </a:r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hr-HR" noProof="0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BD6FFF6-EFF5-46FA-B62C-F141E1274D59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755667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4BD6FFF6-EFF5-46FA-B62C-F141E1274D59}" type="slidenum">
              <a:rPr lang="hr-HR" smtClean="0"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05229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Slika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Naslov 13"/>
          <p:cNvSpPr>
            <a:spLocks noGrp="1"/>
          </p:cNvSpPr>
          <p:nvPr>
            <p:ph type="ctrTitle"/>
          </p:nvPr>
        </p:nvSpPr>
        <p:spPr>
          <a:xfrm>
            <a:off x="1910080" y="1179705"/>
            <a:ext cx="9875520" cy="1472184"/>
          </a:xfrm>
          <a:prstGeom prst="rect">
            <a:avLst/>
          </a:prstGeom>
        </p:spPr>
        <p:txBody>
          <a:bodyPr rtlCol="0" anchor="b"/>
          <a:lstStyle>
            <a:lvl1pPr algn="ctr">
              <a:defRPr/>
            </a:lvl1pPr>
            <a:extLst/>
          </a:lstStyle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22" name="Podnaslov 21"/>
          <p:cNvSpPr>
            <a:spLocks noGrp="1"/>
          </p:cNvSpPr>
          <p:nvPr>
            <p:ph type="subTitle" idx="1"/>
          </p:nvPr>
        </p:nvSpPr>
        <p:spPr>
          <a:xfrm>
            <a:off x="1910080" y="2669871"/>
            <a:ext cx="9875520" cy="1752600"/>
          </a:xfrm>
          <a:prstGeom prst="rect">
            <a:avLst/>
          </a:prstGeom>
        </p:spPr>
        <p:txBody>
          <a:bodyPr tIns="0" rtlCol="0"/>
          <a:lstStyle>
            <a:lvl1pPr marL="27432" indent="0" algn="ctr">
              <a:buNone/>
              <a:defRPr sz="26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pPr rtl="0"/>
            <a:r>
              <a:rPr lang="hr-HR" noProof="0"/>
              <a:t>Kliknite da biste uredili stil podnaslova matrice</a:t>
            </a:r>
            <a:endParaRPr kumimoji="0" lang="hr-HR" noProof="0" dirty="0"/>
          </a:p>
        </p:txBody>
      </p:sp>
      <p:sp>
        <p:nvSpPr>
          <p:cNvPr id="7" name="Rezervirano mjesto za datum 6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7B758743-F5DA-494C-AA2A-0B9896C1BA16}" type="datetime1">
              <a:rPr lang="hr-HR" noProof="0" smtClean="0"/>
              <a:t>6.5.2019.</a:t>
            </a:fld>
            <a:endParaRPr lang="hr-HR" noProof="0" dirty="0"/>
          </a:p>
        </p:txBody>
      </p:sp>
      <p:sp>
        <p:nvSpPr>
          <p:cNvPr id="20" name="Rezervirano mjesto za podnožje 19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10" name="Rezervirano mjesto broja slajda 9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407272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Okomiti tekst s rezerviranim mjestom 2"/>
          <p:cNvSpPr>
            <a:spLocks noGrp="1"/>
          </p:cNvSpPr>
          <p:nvPr>
            <p:ph type="body" orient="vert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 vert="eaVert" rtlCol="0"/>
          <a:lstStyle/>
          <a:p>
            <a:pPr lvl="0" rtl="0" eaLnBrk="1" latinLnBrk="0" hangingPunct="1"/>
            <a:r>
              <a:rPr lang="hr-HR" noProof="0"/>
              <a:t>Kliknite da biste uredili matrice</a:t>
            </a:r>
          </a:p>
          <a:p>
            <a:pPr lvl="1" rtl="0" eaLnBrk="1" latinLnBrk="0" hangingPunct="1"/>
            <a:r>
              <a:rPr lang="hr-HR" noProof="0"/>
              <a:t>Druga razina</a:t>
            </a:r>
          </a:p>
          <a:p>
            <a:pPr lvl="2" rtl="0" eaLnBrk="1" latinLnBrk="0" hangingPunct="1"/>
            <a:r>
              <a:rPr lang="hr-HR" noProof="0"/>
              <a:t>Treća razina</a:t>
            </a:r>
          </a:p>
          <a:p>
            <a:pPr lvl="3" rtl="0" eaLnBrk="1" latinLnBrk="0" hangingPunct="1"/>
            <a:r>
              <a:rPr lang="hr-HR" noProof="0"/>
              <a:t>Četvrta razina</a:t>
            </a:r>
          </a:p>
          <a:p>
            <a:pPr lvl="4" rtl="0" eaLnBrk="1" latinLnBrk="0" hangingPunct="1"/>
            <a:r>
              <a:rPr lang="hr-HR" noProof="0"/>
              <a:t>Peta razina stilove teksta</a:t>
            </a:r>
            <a:endParaRPr kumimoji="0" lang="hr-HR" noProof="0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2E493373-8995-4711-A7AC-A128B012F982}" type="datetime1">
              <a:rPr lang="hr-HR" noProof="0" smtClean="0"/>
              <a:t>6.5.2019.</a:t>
            </a:fld>
            <a:endParaRPr lang="hr-HR" noProof="0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174997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  <a:prstGeom prst="rect">
            <a:avLst/>
          </a:prstGeom>
        </p:spPr>
        <p:txBody>
          <a:bodyPr vert="eaVert" rtlCol="0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Okomiti tekst s rezerviranim mjestom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  <a:prstGeom prst="rect">
            <a:avLst/>
          </a:prstGeom>
        </p:spPr>
        <p:txBody>
          <a:bodyPr vert="eaVert" rtlCol="0"/>
          <a:lstStyle/>
          <a:p>
            <a:pPr lvl="0" rtl="0" eaLnBrk="1" latinLnBrk="0" hangingPunct="1"/>
            <a:r>
              <a:rPr lang="hr-HR" noProof="0"/>
              <a:t>Kliknite da biste uredili matrice</a:t>
            </a:r>
          </a:p>
          <a:p>
            <a:pPr lvl="1" rtl="0" eaLnBrk="1" latinLnBrk="0" hangingPunct="1"/>
            <a:r>
              <a:rPr lang="hr-HR" noProof="0"/>
              <a:t>Druga razina</a:t>
            </a:r>
          </a:p>
          <a:p>
            <a:pPr lvl="2" rtl="0" eaLnBrk="1" latinLnBrk="0" hangingPunct="1"/>
            <a:r>
              <a:rPr lang="hr-HR" noProof="0"/>
              <a:t>Treća razina</a:t>
            </a:r>
          </a:p>
          <a:p>
            <a:pPr lvl="3" rtl="0" eaLnBrk="1" latinLnBrk="0" hangingPunct="1"/>
            <a:r>
              <a:rPr lang="hr-HR" noProof="0"/>
              <a:t>Četvrta razina</a:t>
            </a:r>
          </a:p>
          <a:p>
            <a:pPr lvl="4" rtl="0" eaLnBrk="1" latinLnBrk="0" hangingPunct="1"/>
            <a:r>
              <a:rPr lang="hr-HR" noProof="0"/>
              <a:t>Peta razina stilove teksta</a:t>
            </a:r>
            <a:endParaRPr kumimoji="0" lang="hr-HR" noProof="0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A10407C3-BDAD-40C1-8271-1E27A98B70F8}" type="datetime1">
              <a:rPr lang="hr-HR" noProof="0" smtClean="0"/>
              <a:t>6.5.2019.</a:t>
            </a:fld>
            <a:endParaRPr lang="hr-HR" noProof="0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3194350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Rezervirano mjesto za sadržaj 2"/>
          <p:cNvSpPr>
            <a:spLocks noGrp="1"/>
          </p:cNvSpPr>
          <p:nvPr>
            <p:ph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 rtlCol="0"/>
          <a:lstStyle/>
          <a:p>
            <a:pPr lvl="0" rtl="0" eaLnBrk="1" latinLnBrk="0" hangingPunct="1"/>
            <a:r>
              <a:rPr lang="hr-HR" noProof="0"/>
              <a:t>Kliknite da biste uredili matrice</a:t>
            </a:r>
          </a:p>
          <a:p>
            <a:pPr lvl="1" rtl="0" eaLnBrk="1" latinLnBrk="0" hangingPunct="1"/>
            <a:r>
              <a:rPr lang="hr-HR" noProof="0"/>
              <a:t>Druga razina</a:t>
            </a:r>
          </a:p>
          <a:p>
            <a:pPr lvl="2" rtl="0" eaLnBrk="1" latinLnBrk="0" hangingPunct="1"/>
            <a:r>
              <a:rPr lang="hr-HR" noProof="0"/>
              <a:t>Treća razina</a:t>
            </a:r>
          </a:p>
          <a:p>
            <a:pPr lvl="3" rtl="0" eaLnBrk="1" latinLnBrk="0" hangingPunct="1"/>
            <a:r>
              <a:rPr lang="hr-HR" noProof="0"/>
              <a:t>Četvrta razina</a:t>
            </a:r>
          </a:p>
          <a:p>
            <a:pPr lvl="4" rtl="0" eaLnBrk="1" latinLnBrk="0" hangingPunct="1"/>
            <a:r>
              <a:rPr lang="hr-HR" noProof="0"/>
              <a:t>Peta razina stilove teksta</a:t>
            </a:r>
            <a:endParaRPr kumimoji="0" lang="hr-HR" noProof="0" dirty="0"/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BBF977FA-3861-4F90-B336-CEA331D40720}" type="datetime1">
              <a:rPr lang="hr-HR" noProof="0" smtClean="0"/>
              <a:t>6.5.2019.</a:t>
            </a:fld>
            <a:endParaRPr lang="hr-HR" noProof="0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639988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  <p15:guide id="2" pos="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28800" y="2600325"/>
            <a:ext cx="8534400" cy="2286000"/>
          </a:xfrm>
          <a:prstGeom prst="rect">
            <a:avLst/>
          </a:prstGeom>
        </p:spPr>
        <p:txBody>
          <a:bodyPr rtlCol="0"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1828800" y="1066800"/>
            <a:ext cx="8534400" cy="1509712"/>
          </a:xfrm>
          <a:prstGeom prst="rect">
            <a:avLst/>
          </a:prstGeom>
        </p:spPr>
        <p:txBody>
          <a:bodyPr rtlCol="0"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rtl="0" eaLnBrk="1" latinLnBrk="0" hangingPunct="1"/>
            <a:r>
              <a:rPr lang="hr-HR" noProof="0"/>
              <a:t>Kliknite da biste uredili matrice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805672BB-63C3-455F-89C7-6CBF2A64EA54}" type="datetime1">
              <a:rPr lang="hr-HR" noProof="0" smtClean="0"/>
              <a:t>6.5.2019.</a:t>
            </a:fld>
            <a:endParaRPr lang="hr-HR" noProof="0" dirty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4066158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Rezervirano mjesto za sadržaj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  <a:prstGeom prst="rect">
            <a:avLst/>
          </a:prstGeo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rtl="0" eaLnBrk="1" latinLnBrk="0" hangingPunct="1"/>
            <a:r>
              <a:rPr lang="hr-HR" noProof="0"/>
              <a:t>Kliknite da biste uredili matrice</a:t>
            </a:r>
          </a:p>
          <a:p>
            <a:pPr lvl="1" rtl="0" eaLnBrk="1" latinLnBrk="0" hangingPunct="1"/>
            <a:r>
              <a:rPr lang="hr-HR" noProof="0"/>
              <a:t>Druga razina</a:t>
            </a:r>
          </a:p>
          <a:p>
            <a:pPr lvl="2" rtl="0" eaLnBrk="1" latinLnBrk="0" hangingPunct="1"/>
            <a:r>
              <a:rPr lang="hr-HR" noProof="0"/>
              <a:t>Treća razina</a:t>
            </a:r>
          </a:p>
          <a:p>
            <a:pPr lvl="3" rtl="0" eaLnBrk="1" latinLnBrk="0" hangingPunct="1"/>
            <a:r>
              <a:rPr lang="hr-HR" noProof="0"/>
              <a:t>Četvrta razina</a:t>
            </a:r>
          </a:p>
          <a:p>
            <a:pPr lvl="4" rtl="0" eaLnBrk="1" latinLnBrk="0" hangingPunct="1"/>
            <a:r>
              <a:rPr lang="hr-HR" noProof="0"/>
              <a:t>Peta razina stilove teksta</a:t>
            </a:r>
            <a:endParaRPr kumimoji="0" lang="hr-HR" noProof="0" dirty="0"/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  <a:prstGeom prst="rect">
            <a:avLst/>
          </a:prstGeo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rtl="0" eaLnBrk="1" latinLnBrk="0" hangingPunct="1"/>
            <a:r>
              <a:rPr lang="hr-HR" noProof="0"/>
              <a:t>Kliknite da biste uredili matrice</a:t>
            </a:r>
          </a:p>
          <a:p>
            <a:pPr lvl="1" rtl="0" eaLnBrk="1" latinLnBrk="0" hangingPunct="1"/>
            <a:r>
              <a:rPr lang="hr-HR" noProof="0"/>
              <a:t>Druga razina</a:t>
            </a:r>
          </a:p>
          <a:p>
            <a:pPr lvl="2" rtl="0" eaLnBrk="1" latinLnBrk="0" hangingPunct="1"/>
            <a:r>
              <a:rPr lang="hr-HR" noProof="0"/>
              <a:t>Treća razina</a:t>
            </a:r>
          </a:p>
          <a:p>
            <a:pPr lvl="3" rtl="0" eaLnBrk="1" latinLnBrk="0" hangingPunct="1"/>
            <a:r>
              <a:rPr lang="hr-HR" noProof="0"/>
              <a:t>Četvrta razina</a:t>
            </a:r>
          </a:p>
          <a:p>
            <a:pPr lvl="4" rtl="0" eaLnBrk="1" latinLnBrk="0" hangingPunct="1"/>
            <a:r>
              <a:rPr lang="hr-HR" noProof="0"/>
              <a:t>Peta razina stilove teksta</a:t>
            </a:r>
            <a:endParaRPr kumimoji="0" lang="hr-HR" noProof="0" dirty="0"/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CA843A0A-6915-4436-BF94-E3E2408782AB}" type="datetime1">
              <a:rPr lang="hr-HR" noProof="0" smtClean="0"/>
              <a:t>6.5.2019.</a:t>
            </a:fld>
            <a:endParaRPr lang="hr-HR" noProof="0" dirty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3078451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  <a:prstGeom prst="rect">
            <a:avLst/>
          </a:prstGeom>
        </p:spPr>
        <p:txBody>
          <a:bodyPr rtlCol="0" anchor="ctr"/>
          <a:lstStyle>
            <a:lvl1pPr algn="ctr">
              <a:lnSpc>
                <a:spcPts val="5000"/>
              </a:lnSpc>
              <a:defRPr sz="4500" b="1" cap="none" baseline="0"/>
            </a:lvl1pPr>
            <a:extLst/>
          </a:lstStyle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prstGeom prst="rect">
            <a:avLst/>
          </a:prstGeom>
          <a:noFill/>
          <a:ln w="10795">
            <a:solidFill>
              <a:schemeClr val="bg1"/>
            </a:solidFill>
            <a:miter lim="800000"/>
          </a:ln>
        </p:spPr>
        <p:txBody>
          <a:bodyPr rtlCol="0"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1">
                <a:solidFill>
                  <a:schemeClr val="accent1">
                    <a:lumMod val="50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rtl="0" eaLnBrk="1" latinLnBrk="0" hangingPunct="1"/>
            <a:r>
              <a:rPr lang="hr-HR" noProof="0"/>
              <a:t>Kliknite da biste uredili matrice</a:t>
            </a:r>
          </a:p>
        </p:txBody>
      </p:sp>
      <p:sp>
        <p:nvSpPr>
          <p:cNvPr id="5" name="Rezervirano mjesto za sadržaj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prstGeom prst="rect">
            <a:avLst/>
          </a:prstGeom>
          <a:ln w="10795">
            <a:solidFill>
              <a:schemeClr val="bg1"/>
            </a:solidFill>
            <a:prstDash val="dash"/>
            <a:miter lim="800000"/>
          </a:ln>
        </p:spPr>
        <p:txBody>
          <a:bodyPr rtlCol="0"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rtl="0" eaLnBrk="1" latinLnBrk="0" hangingPunct="1"/>
            <a:r>
              <a:rPr lang="hr-HR" noProof="0"/>
              <a:t>Kliknite da biste uredili matrice</a:t>
            </a:r>
          </a:p>
          <a:p>
            <a:pPr lvl="1" rtl="0" eaLnBrk="1" latinLnBrk="0" hangingPunct="1"/>
            <a:r>
              <a:rPr lang="hr-HR" noProof="0"/>
              <a:t>Druga razina</a:t>
            </a:r>
          </a:p>
          <a:p>
            <a:pPr lvl="2" rtl="0" eaLnBrk="1" latinLnBrk="0" hangingPunct="1"/>
            <a:r>
              <a:rPr lang="hr-HR" noProof="0"/>
              <a:t>Treća razina</a:t>
            </a:r>
          </a:p>
          <a:p>
            <a:pPr lvl="3" rtl="0" eaLnBrk="1" latinLnBrk="0" hangingPunct="1"/>
            <a:r>
              <a:rPr lang="hr-HR" noProof="0"/>
              <a:t>Četvrta razina</a:t>
            </a:r>
          </a:p>
          <a:p>
            <a:pPr lvl="4" rtl="0" eaLnBrk="1" latinLnBrk="0" hangingPunct="1"/>
            <a:r>
              <a:rPr lang="hr-HR" noProof="0"/>
              <a:t>Peta razina stilove teksta</a:t>
            </a:r>
            <a:endParaRPr kumimoji="0" lang="hr-HR" noProof="0" dirty="0"/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prstGeom prst="rect">
            <a:avLst/>
          </a:prstGeom>
          <a:noFill/>
          <a:ln w="10795">
            <a:solidFill>
              <a:schemeClr val="bg1"/>
            </a:solidFill>
            <a:miter lim="800000"/>
          </a:ln>
        </p:spPr>
        <p:txBody>
          <a:bodyPr rtlCol="0"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1">
                <a:solidFill>
                  <a:schemeClr val="accent1">
                    <a:lumMod val="50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rtl="0" eaLnBrk="1" latinLnBrk="0" hangingPunct="1"/>
            <a:r>
              <a:rPr lang="hr-HR" noProof="0"/>
              <a:t>Kliknite da biste uredili matrice</a:t>
            </a:r>
          </a:p>
        </p:txBody>
      </p:sp>
      <p:sp>
        <p:nvSpPr>
          <p:cNvPr id="6" name="Rezervirano mjesto za sadržaj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prstGeom prst="rect">
            <a:avLst/>
          </a:prstGeom>
          <a:ln w="10795">
            <a:solidFill>
              <a:schemeClr val="bg1"/>
            </a:solidFill>
            <a:prstDash val="dash"/>
            <a:miter lim="800000"/>
          </a:ln>
        </p:spPr>
        <p:txBody>
          <a:bodyPr rtlCol="0"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rtl="0" eaLnBrk="1" latinLnBrk="0" hangingPunct="1"/>
            <a:r>
              <a:rPr lang="hr-HR" noProof="0"/>
              <a:t>Kliknite da biste uredili matrice</a:t>
            </a:r>
          </a:p>
          <a:p>
            <a:pPr lvl="1" rtl="0" eaLnBrk="1" latinLnBrk="0" hangingPunct="1"/>
            <a:r>
              <a:rPr lang="hr-HR" noProof="0"/>
              <a:t>Druga razina</a:t>
            </a:r>
          </a:p>
          <a:p>
            <a:pPr lvl="2" rtl="0" eaLnBrk="1" latinLnBrk="0" hangingPunct="1"/>
            <a:r>
              <a:rPr lang="hr-HR" noProof="0"/>
              <a:t>Treća razina</a:t>
            </a:r>
          </a:p>
          <a:p>
            <a:pPr lvl="3" rtl="0" eaLnBrk="1" latinLnBrk="0" hangingPunct="1"/>
            <a:r>
              <a:rPr lang="hr-HR" noProof="0"/>
              <a:t>Četvrta razina</a:t>
            </a:r>
          </a:p>
          <a:p>
            <a:pPr lvl="4" rtl="0" eaLnBrk="1" latinLnBrk="0" hangingPunct="1"/>
            <a:r>
              <a:rPr lang="hr-HR" noProof="0"/>
              <a:t>Peta razina stilove teksta</a:t>
            </a:r>
            <a:endParaRPr kumimoji="0" lang="hr-HR" noProof="0" dirty="0"/>
          </a:p>
        </p:txBody>
      </p:sp>
      <p:sp>
        <p:nvSpPr>
          <p:cNvPr id="7" name="Rezervirano mjesto za datum 6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19DB66AF-CBF9-402B-8001-98CE5623FD67}" type="datetime1">
              <a:rPr lang="hr-HR" noProof="0" smtClean="0"/>
              <a:t>6.5.2019.</a:t>
            </a:fld>
            <a:endParaRPr lang="hr-HR" noProof="0" dirty="0"/>
          </a:p>
        </p:txBody>
      </p:sp>
      <p:sp>
        <p:nvSpPr>
          <p:cNvPr id="8" name="Rezervirano mjesto za podnožje 7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235893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  <a:prstGeom prst="rect">
            <a:avLst/>
          </a:prstGeom>
        </p:spPr>
        <p:txBody>
          <a:bodyPr rtlCol="0" anchor="ctr"/>
          <a:lstStyle/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Rezervirano mjesto za datum 2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AE194361-7137-43C2-83C2-64AE86D1674E}" type="datetime1">
              <a:rPr lang="hr-HR" noProof="0" smtClean="0"/>
              <a:t>6.5.2019.</a:t>
            </a:fld>
            <a:endParaRPr lang="hr-HR" noProof="0" dirty="0"/>
          </a:p>
        </p:txBody>
      </p:sp>
      <p:sp>
        <p:nvSpPr>
          <p:cNvPr id="4" name="Rezervirano mjesto za podnožje 3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86065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datum 1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6A4E7712-601C-4787-9589-6E41126998C4}" type="datetime1">
              <a:rPr lang="hr-HR" noProof="0" smtClean="0"/>
              <a:t>6.5.2019.</a:t>
            </a:fld>
            <a:endParaRPr lang="hr-HR" noProof="0" dirty="0"/>
          </a:p>
        </p:txBody>
      </p:sp>
      <p:sp>
        <p:nvSpPr>
          <p:cNvPr id="3" name="Rezervirano mjesto za podnožje 2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86097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prstGeom prst="rect">
            <a:avLst/>
          </a:prstGeom>
          <a:ln>
            <a:noFill/>
          </a:ln>
        </p:spPr>
        <p:txBody>
          <a:bodyPr rtlCol="0"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  <a:prstGeom prst="rect">
            <a:avLst/>
          </a:prstGeom>
        </p:spPr>
        <p:txBody>
          <a:bodyPr rtlCol="0"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rtl="0" eaLnBrk="1" latinLnBrk="0" hangingPunct="1"/>
            <a:r>
              <a:rPr lang="hr-HR" noProof="0"/>
              <a:t>Kliknite da biste uredili matrice</a:t>
            </a:r>
          </a:p>
        </p:txBody>
      </p:sp>
      <p:sp>
        <p:nvSpPr>
          <p:cNvPr id="4" name="Rezervirano mjesto za sadržaj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  <a:prstGeom prst="rect">
            <a:avLst/>
          </a:prstGeo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rtl="0" eaLnBrk="1" latinLnBrk="0" hangingPunct="1"/>
            <a:r>
              <a:rPr lang="hr-HR" noProof="0"/>
              <a:t>Kliknite da biste uredili matrice</a:t>
            </a:r>
          </a:p>
          <a:p>
            <a:pPr lvl="1" rtl="0" eaLnBrk="1" latinLnBrk="0" hangingPunct="1"/>
            <a:r>
              <a:rPr lang="hr-HR" noProof="0"/>
              <a:t>Druga razina</a:t>
            </a:r>
          </a:p>
          <a:p>
            <a:pPr lvl="2" rtl="0" eaLnBrk="1" latinLnBrk="0" hangingPunct="1"/>
            <a:r>
              <a:rPr lang="hr-HR" noProof="0"/>
              <a:t>Treća razina</a:t>
            </a:r>
          </a:p>
          <a:p>
            <a:pPr lvl="3" rtl="0" eaLnBrk="1" latinLnBrk="0" hangingPunct="1"/>
            <a:r>
              <a:rPr lang="hr-HR" noProof="0"/>
              <a:t>Četvrta razina</a:t>
            </a:r>
          </a:p>
          <a:p>
            <a:pPr lvl="4" rtl="0" eaLnBrk="1" latinLnBrk="0" hangingPunct="1"/>
            <a:r>
              <a:rPr lang="hr-HR" noProof="0"/>
              <a:t>Peta razina stilove teksta</a:t>
            </a:r>
            <a:endParaRPr kumimoji="0" lang="hr-HR" noProof="0" dirty="0"/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9402918C-9ACC-46FE-A8EF-8DFC9458FE16}" type="datetime1">
              <a:rPr lang="hr-HR" noProof="0" smtClean="0"/>
              <a:t>6.5.2019.</a:t>
            </a:fld>
            <a:endParaRPr lang="hr-HR" noProof="0" dirty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542546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  <a:prstGeom prst="rect">
            <a:avLst/>
          </a:prstGeom>
        </p:spPr>
        <p:txBody>
          <a:bodyPr rtlCol="0"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pPr rtl="0"/>
            <a:r>
              <a:rPr lang="hr-HR" noProof="0"/>
              <a:t>Kliknite da biste uredili stil naslova matrice</a:t>
            </a:r>
            <a:endParaRPr lang="hr-HR" noProof="0" dirty="0"/>
          </a:p>
        </p:txBody>
      </p:sp>
      <p:sp>
        <p:nvSpPr>
          <p:cNvPr id="8" name="Pravokutnik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hr-HR" sz="3200" kern="12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Rezervirano mjesto za sliku 2" descr="Prazno rezervirano mjesto za dodavanje slike. Kliknite rezervirano mjesto i odaberite sliku koju želite dodati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rtlCol="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lang="hr-HR" noProof="0"/>
              <a:t>Kliknite ikonu da biste dodali  sliku</a:t>
            </a:r>
            <a:endParaRPr kumimoji="0" lang="hr-HR" noProof="0" dirty="0"/>
          </a:p>
        </p:txBody>
      </p:sp>
      <p:sp>
        <p:nvSpPr>
          <p:cNvPr id="9" name="Pravokutnik 1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hr-HR" sz="1800" noProof="0" dirty="0"/>
          </a:p>
        </p:txBody>
      </p:sp>
      <p:sp>
        <p:nvSpPr>
          <p:cNvPr id="10" name="Pravokutnik 2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hr-HR" sz="1800" noProof="0" dirty="0"/>
          </a:p>
        </p:txBody>
      </p:sp>
      <p:sp>
        <p:nvSpPr>
          <p:cNvPr id="4" name="Rezervirano mjesto za tekst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  <a:prstGeom prst="rect">
            <a:avLst/>
          </a:prstGeom>
        </p:spPr>
        <p:txBody>
          <a:bodyPr rtlCol="0"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rtl="0" eaLnBrk="1" latinLnBrk="0" hangingPunct="1"/>
            <a:r>
              <a:rPr lang="hr-HR" noProof="0"/>
              <a:t>Kliknite da biste uredili matrice</a:t>
            </a:r>
          </a:p>
        </p:txBody>
      </p:sp>
      <p:sp>
        <p:nvSpPr>
          <p:cNvPr id="5" name="Rezervirano mjesto za datum 4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0B02E4C8-2407-4B09-AC93-4785A606F87E}" type="datetime1">
              <a:rPr lang="hr-HR" noProof="0" smtClean="0"/>
              <a:t>6.5.2019.</a:t>
            </a:fld>
            <a:endParaRPr lang="hr-HR" noProof="0" dirty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hr-HR" noProof="0" smtClean="0"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363675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/>
          <p:cNvGrpSpPr/>
          <p:nvPr/>
        </p:nvGrpSpPr>
        <p:grpSpPr>
          <a:xfrm>
            <a:off x="7148" y="-54"/>
            <a:ext cx="12188952" cy="6858054"/>
            <a:chOff x="7148" y="-54"/>
            <a:chExt cx="12188952" cy="6858054"/>
          </a:xfrm>
        </p:grpSpPr>
        <p:sp>
          <p:nvSpPr>
            <p:cNvPr id="4" name="Pravokutnik 3"/>
            <p:cNvSpPr/>
            <p:nvPr/>
          </p:nvSpPr>
          <p:spPr>
            <a:xfrm>
              <a:off x="7148" y="0"/>
              <a:ext cx="12188952" cy="6858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hr-HR" noProof="0" dirty="0"/>
            </a:p>
          </p:txBody>
        </p:sp>
        <p:sp>
          <p:nvSpPr>
            <p:cNvPr id="15" name="Pravokutnik 14"/>
            <p:cNvSpPr/>
            <p:nvPr/>
          </p:nvSpPr>
          <p:spPr bwMode="invGray">
            <a:xfrm>
              <a:off x="1473566" y="-54"/>
              <a:ext cx="96070" cy="6858054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 w="25400" cap="rnd" cmpd="sng" algn="ctr">
              <a:noFill/>
              <a:prstDash val="solid"/>
            </a:ln>
            <a:effectLst>
              <a:outerShdw blurRad="38550" dist="38000" dir="10800000" algn="tl" rotWithShape="0">
                <a:schemeClr val="bg2">
                  <a:shade val="20000"/>
                  <a:satMod val="110000"/>
                  <a:alpha val="25000"/>
                </a:scheme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 eaLnBrk="1" latinLnBrk="0" hangingPunct="1"/>
              <a:endParaRPr kumimoji="0" lang="hr-HR" sz="1800" noProof="0" dirty="0"/>
            </a:p>
          </p:txBody>
        </p:sp>
        <p:pic>
          <p:nvPicPr>
            <p:cNvPr id="3" name="Slika 2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48" y="0"/>
              <a:ext cx="1495425" cy="6858000"/>
            </a:xfrm>
            <a:prstGeom prst="rect">
              <a:avLst/>
            </a:prstGeom>
          </p:spPr>
        </p:pic>
      </p:grpSp>
      <p:sp>
        <p:nvSpPr>
          <p:cNvPr id="16" name="Rezervirano mjesto za naslov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rtlCol="0" anchor="ctr">
            <a:normAutofit/>
          </a:bodyPr>
          <a:lstStyle/>
          <a:p>
            <a:pPr rtl="0"/>
            <a:r>
              <a:rPr lang="hr-HR" noProof="0" dirty="0"/>
              <a:t>Kliknite da biste uredili stil naslova matrice</a:t>
            </a:r>
          </a:p>
        </p:txBody>
      </p:sp>
      <p:sp>
        <p:nvSpPr>
          <p:cNvPr id="17" name="Rezervirano mjesto za tekst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 rtl="0" eaLnBrk="1" latinLnBrk="0" hangingPunct="1"/>
            <a:r>
              <a:rPr lang="hr-HR" noProof="0" dirty="0"/>
              <a:t>Kliknite da biste uredili stilove teksta matrice</a:t>
            </a:r>
          </a:p>
          <a:p>
            <a:pPr lvl="1" rtl="0" eaLnBrk="1" latinLnBrk="0" hangingPunct="1"/>
            <a:r>
              <a:rPr lang="hr-HR" noProof="0" dirty="0"/>
              <a:t>Druga razina</a:t>
            </a:r>
          </a:p>
          <a:p>
            <a:pPr lvl="2" rtl="0" eaLnBrk="1" latinLnBrk="0" hangingPunct="1"/>
            <a:r>
              <a:rPr lang="hr-HR" noProof="0" dirty="0"/>
              <a:t>Treća razina</a:t>
            </a:r>
          </a:p>
          <a:p>
            <a:pPr lvl="3" rtl="0" eaLnBrk="1" latinLnBrk="0" hangingPunct="1"/>
            <a:r>
              <a:rPr lang="hr-HR" noProof="0" dirty="0"/>
              <a:t>Četvrta razina</a:t>
            </a:r>
          </a:p>
          <a:p>
            <a:pPr lvl="4" rtl="0" eaLnBrk="1" latinLnBrk="0" hangingPunct="1"/>
            <a:r>
              <a:rPr lang="hr-HR" noProof="0" dirty="0"/>
              <a:t>Peta razina</a:t>
            </a:r>
          </a:p>
        </p:txBody>
      </p:sp>
      <p:sp>
        <p:nvSpPr>
          <p:cNvPr id="18" name="Rezervirano mjesto za datum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fld id="{5C31B4AF-A3AC-4257-B6B5-DF9272A424C8}" type="datetime1">
              <a:rPr lang="hr-HR" noProof="0" smtClean="0"/>
              <a:t>6.5.2019.</a:t>
            </a:fld>
            <a:endParaRPr lang="hr-HR" noProof="0" dirty="0"/>
          </a:p>
        </p:txBody>
      </p:sp>
      <p:sp>
        <p:nvSpPr>
          <p:cNvPr id="19" name="Rezervirano mjesto za podnožje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 anchor="b"/>
          <a:lstStyle>
            <a:lvl1pPr eaLnBrk="1" latinLnBrk="0" hangingPunct="1">
              <a:defRPr kumimoji="0" sz="1100">
                <a:solidFill>
                  <a:schemeClr val="tx2"/>
                </a:solidFill>
                <a:effectLst/>
              </a:defRPr>
            </a:lvl1pPr>
            <a:extLst/>
          </a:lstStyle>
          <a:p>
            <a:pPr rtl="0"/>
            <a:r>
              <a:rPr lang="hr-HR" noProof="0" dirty="0"/>
              <a:t>Dodajte podnožje</a:t>
            </a:r>
          </a:p>
        </p:txBody>
      </p:sp>
      <p:sp>
        <p:nvSpPr>
          <p:cNvPr id="20" name="Rezervirano mjesto broja slajda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 anchor="b"/>
          <a:lstStyle>
            <a:lvl1pPr algn="ctr" eaLnBrk="1" latinLnBrk="0" hangingPunct="1">
              <a:defRPr kumimoji="0" sz="1100">
                <a:solidFill>
                  <a:schemeClr val="tx2"/>
                </a:solidFill>
                <a:effectLst/>
              </a:defRPr>
            </a:lvl1pPr>
            <a:extLst/>
          </a:lstStyle>
          <a:p>
            <a:pPr rtl="0"/>
            <a:fld id="{401CF334-2D5C-4859-84A6-CA7E6E43FAEB}" type="slidenum">
              <a:rPr lang="hr-HR" noProof="0" smtClean="0"/>
              <a:pPr/>
              <a:t>‹#›</a:t>
            </a:fld>
            <a:endParaRPr lang="hr-HR" noProof="0" dirty="0"/>
          </a:p>
        </p:txBody>
      </p:sp>
    </p:spTree>
    <p:extLst>
      <p:ext uri="{BB962C8B-B14F-4D97-AF65-F5344CB8AC3E}">
        <p14:creationId xmlns:p14="http://schemas.microsoft.com/office/powerpoint/2010/main" val="126003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1" kern="1200">
          <a:solidFill>
            <a:schemeClr val="accent2">
              <a:lumMod val="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>
            <a:lumMod val="50000"/>
          </a:schemeClr>
        </a:buClr>
        <a:buSzPct val="80000"/>
        <a:buFont typeface="Wingdings 2"/>
        <a:buChar char=""/>
        <a:defRPr kumimoji="0" sz="3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>
            <a:lumMod val="50000"/>
          </a:schemeClr>
        </a:buClr>
        <a:buFont typeface="Verdana"/>
        <a:buChar char="◦"/>
        <a:defRPr kumimoji="0" sz="28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>
            <a:lumMod val="75000"/>
          </a:schemeClr>
        </a:buClr>
        <a:buFont typeface="Wingdings 2"/>
        <a:buChar char=""/>
        <a:defRPr kumimoji="0" sz="24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>
            <a:lumMod val="75000"/>
          </a:schemeClr>
        </a:buClr>
        <a:buFont typeface="Wingdings 2"/>
        <a:buChar char=""/>
        <a:defRPr kumimoji="0" sz="20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>
            <a:lumMod val="75000"/>
          </a:schemeClr>
        </a:buClr>
        <a:buFont typeface="Wingdings 2"/>
        <a:buChar char=""/>
        <a:defRPr kumimoji="0" sz="20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7512" userDrawn="1">
          <p15:clr>
            <a:srgbClr val="F26B43"/>
          </p15:clr>
        </p15:guide>
        <p15:guide id="3" pos="1176" userDrawn="1">
          <p15:clr>
            <a:srgbClr val="F26B43"/>
          </p15:clr>
        </p15:guide>
        <p15:guide id="4" orient="horz" pos="3936" userDrawn="1">
          <p15:clr>
            <a:srgbClr val="F26B43"/>
          </p15:clr>
        </p15:guide>
        <p15:guide id="5" orient="horz" pos="888" userDrawn="1">
          <p15:clr>
            <a:srgbClr val="F26B43"/>
          </p15:clr>
        </p15:guide>
        <p15:guide id="6" orient="horz" pos="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316480" y="1179705"/>
            <a:ext cx="9875520" cy="1472184"/>
          </a:xfrm>
        </p:spPr>
        <p:txBody>
          <a:bodyPr rtlCol="0">
            <a:normAutofit/>
          </a:bodyPr>
          <a:lstStyle/>
          <a:p>
            <a:pPr rtl="0"/>
            <a:r>
              <a:rPr lang="hr-HR" sz="4800" dirty="0"/>
              <a:t>Juraj </a:t>
            </a:r>
            <a:r>
              <a:rPr lang="hr-HR" sz="4800" dirty="0" err="1"/>
              <a:t>Habdelić</a:t>
            </a:r>
            <a:r>
              <a:rPr lang="hr-HR" sz="4800" dirty="0"/>
              <a:t> i Antun </a:t>
            </a:r>
            <a:r>
              <a:rPr lang="hr-HR" sz="4800" dirty="0" err="1"/>
              <a:t>Kanižlić</a:t>
            </a:r>
            <a:endParaRPr lang="hr-HR" sz="48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758219" y="2651889"/>
            <a:ext cx="9875520" cy="1752600"/>
          </a:xfrm>
        </p:spPr>
        <p:txBody>
          <a:bodyPr rtlCol="0"/>
          <a:lstStyle/>
          <a:p>
            <a:pPr algn="l" rtl="0"/>
            <a:r>
              <a:rPr lang="hr-HR" dirty="0"/>
              <a:t>Meri Jurković</a:t>
            </a:r>
          </a:p>
          <a:p>
            <a:pPr algn="l" rtl="0"/>
            <a:r>
              <a:rPr lang="hr-HR" dirty="0"/>
              <a:t>SŠ Vela Luka, 7. svibnja 2019.</a:t>
            </a:r>
          </a:p>
        </p:txBody>
      </p:sp>
    </p:spTree>
    <p:extLst>
      <p:ext uri="{BB962C8B-B14F-4D97-AF65-F5344CB8AC3E}">
        <p14:creationId xmlns:p14="http://schemas.microsoft.com/office/powerpoint/2010/main" val="263390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E7E15DA-5245-4388-8EC6-43C052872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4" y="-516835"/>
            <a:ext cx="9997440" cy="1143000"/>
          </a:xfrm>
        </p:spPr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7A0BA36-DF44-450D-BA35-3724E4572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917713"/>
            <a:ext cx="9997440" cy="4800600"/>
          </a:xfrm>
        </p:spPr>
        <p:txBody>
          <a:bodyPr>
            <a:normAutofit/>
          </a:bodyPr>
          <a:lstStyle/>
          <a:p>
            <a:r>
              <a:rPr lang="hr-HR" sz="2000" dirty="0"/>
              <a:t>Motivi : prirode -&gt; šuma, more, polje, dol, rika, zrak, sunce, vjetar, </a:t>
            </a:r>
            <a:r>
              <a:rPr lang="hr-HR" sz="2000" dirty="0" err="1"/>
              <a:t>cvitje</a:t>
            </a:r>
            <a:endParaRPr lang="hr-HR" sz="2000" dirty="0"/>
          </a:p>
          <a:p>
            <a:pPr marL="82296" indent="0">
              <a:buNone/>
            </a:pPr>
            <a:r>
              <a:rPr lang="hr-HR" sz="2000" dirty="0"/>
              <a:t>                                    kiša, grane, oblaci…</a:t>
            </a:r>
          </a:p>
          <a:p>
            <a:pPr marL="82296" indent="0">
              <a:buNone/>
            </a:pPr>
            <a:r>
              <a:rPr lang="hr-HR" sz="2000" dirty="0"/>
              <a:t>                     ptica  -&gt; drozd, </a:t>
            </a:r>
            <a:r>
              <a:rPr lang="hr-HR" sz="2000" dirty="0" err="1"/>
              <a:t>trostokljun</a:t>
            </a:r>
            <a:r>
              <a:rPr lang="hr-HR" sz="2000" dirty="0"/>
              <a:t>, gavran, svrake, zeba i sova</a:t>
            </a:r>
          </a:p>
          <a:p>
            <a:pPr marL="82296" indent="0">
              <a:buNone/>
            </a:pPr>
            <a:r>
              <a:rPr lang="hr-HR" sz="2000" dirty="0"/>
              <a:t>                religiozni -&gt; Bog</a:t>
            </a:r>
          </a:p>
          <a:p>
            <a:r>
              <a:rPr lang="hr-HR" sz="2000" dirty="0"/>
              <a:t>Metafora : autor različite ćudi ljudi prikazuje i </a:t>
            </a:r>
          </a:p>
          <a:p>
            <a:pPr marL="82296" indent="0">
              <a:buNone/>
            </a:pPr>
            <a:r>
              <a:rPr lang="hr-HR" sz="2000" dirty="0"/>
              <a:t>                      uspoređuje s različitim pticama i </a:t>
            </a:r>
          </a:p>
          <a:p>
            <a:pPr marL="82296" indent="0">
              <a:buNone/>
            </a:pPr>
            <a:r>
              <a:rPr lang="hr-HR" sz="2000" dirty="0"/>
              <a:t>                      njihovim glasanjem</a:t>
            </a:r>
          </a:p>
          <a:p>
            <a:pPr marL="82296" indent="0">
              <a:buNone/>
            </a:pPr>
            <a:r>
              <a:rPr lang="hr-HR" sz="2000" dirty="0"/>
              <a:t>-&gt; „Stižu od vrsti svake </a:t>
            </a:r>
            <a:r>
              <a:rPr lang="hr-HR" sz="2000" dirty="0" err="1"/>
              <a:t>cvrčeć</a:t>
            </a:r>
            <a:r>
              <a:rPr lang="hr-HR" sz="2000" dirty="0"/>
              <a:t> crnoglavke,</a:t>
            </a:r>
          </a:p>
          <a:p>
            <a:pPr marL="82296" indent="0">
              <a:buNone/>
            </a:pPr>
            <a:r>
              <a:rPr lang="hr-HR" sz="2000" dirty="0"/>
              <a:t>       gavran </a:t>
            </a:r>
            <a:r>
              <a:rPr lang="hr-HR" sz="2000" dirty="0" err="1"/>
              <a:t>grakčuć</a:t>
            </a:r>
            <a:r>
              <a:rPr lang="hr-HR" sz="2000" dirty="0"/>
              <a:t>, svrake </a:t>
            </a:r>
            <a:r>
              <a:rPr lang="hr-HR" sz="2000" dirty="0" err="1"/>
              <a:t>krekčuć</a:t>
            </a:r>
            <a:r>
              <a:rPr lang="hr-HR" sz="2000" dirty="0"/>
              <a:t>, </a:t>
            </a:r>
            <a:r>
              <a:rPr lang="hr-HR" sz="2000" dirty="0" err="1"/>
              <a:t>čavčuć</a:t>
            </a:r>
            <a:r>
              <a:rPr lang="hr-HR" sz="2000" dirty="0"/>
              <a:t> čavke.”</a:t>
            </a:r>
          </a:p>
        </p:txBody>
      </p:sp>
      <p:pic>
        <p:nvPicPr>
          <p:cNvPr id="4098" name="Picture 2" descr="Slikovni rezultat za sveta roÅ¾alija iz palerma">
            <a:extLst>
              <a:ext uri="{FF2B5EF4-FFF2-40B4-BE49-F238E27FC236}">
                <a16:creationId xmlns:a16="http://schemas.microsoft.com/office/drawing/2014/main" id="{BD187510-10D3-4D2E-9609-BE6F7BB81C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3974" y="2869070"/>
            <a:ext cx="2527292" cy="3399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9564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192EA8-C290-4933-9203-88F481845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Juraj </a:t>
            </a:r>
            <a:r>
              <a:rPr lang="hr-HR" dirty="0" err="1"/>
              <a:t>Habdelić</a:t>
            </a:r>
            <a:r>
              <a:rPr lang="hr-HR" dirty="0"/>
              <a:t> </a:t>
            </a:r>
            <a:r>
              <a:rPr lang="hr-HR" sz="3200" dirty="0"/>
              <a:t>(1609.-1678.)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172DE40-0453-4E6B-9C04-9CF238E9C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799"/>
            <a:ext cx="9997440" cy="5310809"/>
          </a:xfrm>
        </p:spPr>
        <p:txBody>
          <a:bodyPr>
            <a:normAutofit/>
          </a:bodyPr>
          <a:lstStyle/>
          <a:p>
            <a:r>
              <a:rPr lang="hr-HR" sz="2000" dirty="0"/>
              <a:t>Vjerski pisac, leksikograf</a:t>
            </a:r>
          </a:p>
          <a:p>
            <a:r>
              <a:rPr lang="hr-HR" sz="2000" dirty="0"/>
              <a:t>Kajkavski književni krug</a:t>
            </a:r>
          </a:p>
          <a:p>
            <a:r>
              <a:rPr lang="hr-HR" sz="2000" dirty="0"/>
              <a:t>Rođen je 17. lipnja 1609. u Starom Čiču kod Zagreba</a:t>
            </a:r>
          </a:p>
          <a:p>
            <a:r>
              <a:rPr lang="hr-HR" sz="2000" dirty="0"/>
              <a:t>Isusovačka gimnazija</a:t>
            </a:r>
          </a:p>
          <a:p>
            <a:r>
              <a:rPr lang="hr-HR" sz="2000" dirty="0"/>
              <a:t>Studirao je teologiju u Beču</a:t>
            </a:r>
          </a:p>
          <a:p>
            <a:r>
              <a:rPr lang="hr-HR" sz="2000" dirty="0"/>
              <a:t>Profesor </a:t>
            </a:r>
          </a:p>
          <a:p>
            <a:r>
              <a:rPr lang="hr-HR" sz="2000" dirty="0"/>
              <a:t>Isusovački red</a:t>
            </a:r>
          </a:p>
          <a:p>
            <a:r>
              <a:rPr lang="hr-HR" sz="2000" dirty="0"/>
              <a:t>Rektor Isusovačkog kolegija u Varaždinu</a:t>
            </a:r>
          </a:p>
          <a:p>
            <a:r>
              <a:rPr lang="hr-HR" sz="2000" dirty="0"/>
              <a:t>Propovjednik u župi svetoga Marka u Zagrebu</a:t>
            </a:r>
          </a:p>
          <a:p>
            <a:r>
              <a:rPr lang="hr-HR" sz="2000" dirty="0"/>
              <a:t>Umro je 27. studenog 1678. u Zagrebu</a:t>
            </a:r>
          </a:p>
          <a:p>
            <a:pPr marL="82296" indent="0">
              <a:buNone/>
            </a:pPr>
            <a:endParaRPr lang="hr-HR" sz="2000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22CBA89E-DB6B-4507-A8B9-C907A4EAA5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5131" y="919225"/>
            <a:ext cx="2593285" cy="3183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386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B218FFF-1D33-4FDD-A560-119003B57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1914144" y="185530"/>
            <a:ext cx="9997440" cy="89108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FBC6D53-E051-49B8-A9F0-F3D29A0E8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804724"/>
            <a:ext cx="9997440" cy="5443676"/>
          </a:xfrm>
        </p:spPr>
        <p:txBody>
          <a:bodyPr>
            <a:normAutofit/>
          </a:bodyPr>
          <a:lstStyle/>
          <a:p>
            <a:r>
              <a:rPr lang="hr-HR" sz="2000" dirty="0"/>
              <a:t>Pisao je prozna djela poučnoga vjerskog sadržaja:</a:t>
            </a:r>
          </a:p>
          <a:p>
            <a:pPr marL="82296" indent="0">
              <a:buNone/>
            </a:pPr>
            <a:r>
              <a:rPr lang="hr-HR" sz="2000" dirty="0"/>
              <a:t>              - </a:t>
            </a:r>
            <a:r>
              <a:rPr lang="hr-HR" sz="2000" i="1" dirty="0" err="1"/>
              <a:t>Zercalo</a:t>
            </a:r>
            <a:r>
              <a:rPr lang="hr-HR" sz="2000" i="1" dirty="0"/>
              <a:t> Marijansko </a:t>
            </a:r>
            <a:r>
              <a:rPr lang="hr-HR" sz="2000" dirty="0"/>
              <a:t>(1662.) -&gt; zbirka moralističkih pouka, sadrži </a:t>
            </a:r>
            <a:r>
              <a:rPr lang="hr-HR" sz="2000" dirty="0" err="1"/>
              <a:t>pelde</a:t>
            </a:r>
            <a:endParaRPr lang="hr-HR" sz="2000" dirty="0"/>
          </a:p>
          <a:p>
            <a:pPr marL="82296" indent="0">
              <a:buNone/>
            </a:pPr>
            <a:r>
              <a:rPr lang="hr-HR" sz="2000" dirty="0"/>
              <a:t>              - </a:t>
            </a:r>
            <a:r>
              <a:rPr lang="hr-HR" sz="2000" i="1" dirty="0" err="1"/>
              <a:t>Pervi</a:t>
            </a:r>
            <a:r>
              <a:rPr lang="hr-HR" sz="2000" i="1" dirty="0"/>
              <a:t> </a:t>
            </a:r>
            <a:r>
              <a:rPr lang="hr-HR" sz="2000" i="1" dirty="0" err="1"/>
              <a:t>otca</a:t>
            </a:r>
            <a:r>
              <a:rPr lang="hr-HR" sz="2000" i="1" dirty="0"/>
              <a:t> našega Adama </a:t>
            </a:r>
            <a:r>
              <a:rPr lang="hr-HR" sz="2000" i="1" dirty="0" err="1"/>
              <a:t>greh</a:t>
            </a:r>
            <a:r>
              <a:rPr lang="hr-HR" sz="2000" i="1" dirty="0"/>
              <a:t> </a:t>
            </a:r>
            <a:r>
              <a:rPr lang="hr-HR" sz="2000" dirty="0"/>
              <a:t>(1674.)</a:t>
            </a:r>
          </a:p>
          <a:p>
            <a:r>
              <a:rPr lang="hr-HR" sz="2000" dirty="0"/>
              <a:t>U njegovim djelima poučne nabožne tematike odražavaju se različiti oblici života njegova vremena</a:t>
            </a:r>
          </a:p>
          <a:p>
            <a:r>
              <a:rPr lang="hr-HR" sz="2000" dirty="0"/>
              <a:t>Sastavljač prvog djela kajkavske leksikografije</a:t>
            </a:r>
          </a:p>
          <a:p>
            <a:r>
              <a:rPr lang="hr-HR" sz="2000" i="1" dirty="0" err="1"/>
              <a:t>Dictionar</a:t>
            </a:r>
            <a:r>
              <a:rPr lang="hr-HR" sz="2000" i="1" dirty="0"/>
              <a:t> ili </a:t>
            </a:r>
            <a:r>
              <a:rPr lang="hr-HR" sz="2000" i="1" dirty="0" err="1"/>
              <a:t>reči</a:t>
            </a:r>
            <a:r>
              <a:rPr lang="hr-HR" sz="2000" i="1" dirty="0"/>
              <a:t> slovenske </a:t>
            </a:r>
            <a:r>
              <a:rPr lang="hr-HR" sz="2000" dirty="0"/>
              <a:t>(1670.)</a:t>
            </a:r>
          </a:p>
          <a:p>
            <a:r>
              <a:rPr lang="hr-HR" sz="2000" dirty="0"/>
              <a:t>Prvi kajkavski rječnik</a:t>
            </a:r>
          </a:p>
          <a:p>
            <a:r>
              <a:rPr lang="hr-HR" sz="2000" dirty="0"/>
              <a:t>Kajkavsko-latinski rječnik</a:t>
            </a:r>
          </a:p>
          <a:p>
            <a:r>
              <a:rPr lang="hr-HR" sz="2000" dirty="0"/>
              <a:t>Stil : gomilanje retoričkih figura</a:t>
            </a:r>
          </a:p>
          <a:p>
            <a:pPr marL="82296" indent="0">
              <a:buNone/>
            </a:pPr>
            <a:r>
              <a:rPr lang="hr-HR" sz="2000" dirty="0"/>
              <a:t>    i kićenost</a:t>
            </a:r>
          </a:p>
          <a:p>
            <a:r>
              <a:rPr lang="hr-HR" sz="2000" dirty="0"/>
              <a:t>Djela su stilom bliska baroknoj prozi</a:t>
            </a:r>
          </a:p>
        </p:txBody>
      </p:sp>
      <p:pic>
        <p:nvPicPr>
          <p:cNvPr id="1026" name="Picture 2" descr="Slikovni rezultat za juraj habdeliÄ">
            <a:extLst>
              <a:ext uri="{FF2B5EF4-FFF2-40B4-BE49-F238E27FC236}">
                <a16:creationId xmlns:a16="http://schemas.microsoft.com/office/drawing/2014/main" id="{01DB8D91-5F2C-4E81-A997-D6534A407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7885" y="2592701"/>
            <a:ext cx="2304012" cy="3655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likovni rezultat za pervi otca nasega adama greh">
            <a:extLst>
              <a:ext uri="{FF2B5EF4-FFF2-40B4-BE49-F238E27FC236}">
                <a16:creationId xmlns:a16="http://schemas.microsoft.com/office/drawing/2014/main" id="{9A62D482-B0C7-4D8C-991A-8EB16596DC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9238" y="3120261"/>
            <a:ext cx="2066925" cy="3351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5222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80F286-266C-4182-9BF9-36F0C5C0B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Pervi</a:t>
            </a:r>
            <a:r>
              <a:rPr lang="hr-HR" dirty="0"/>
              <a:t> </a:t>
            </a:r>
            <a:r>
              <a:rPr lang="hr-HR" dirty="0" err="1"/>
              <a:t>otca</a:t>
            </a:r>
            <a:r>
              <a:rPr lang="hr-HR" dirty="0"/>
              <a:t> našega Adama </a:t>
            </a:r>
            <a:r>
              <a:rPr lang="hr-HR" dirty="0" err="1"/>
              <a:t>greh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A01EF0D-A34B-483D-9F1A-9A7E0CF50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000" dirty="0"/>
              <a:t>Graz, 1674.</a:t>
            </a:r>
          </a:p>
          <a:p>
            <a:r>
              <a:rPr lang="hr-HR" sz="2000" dirty="0"/>
              <a:t>1181 stranica</a:t>
            </a:r>
          </a:p>
          <a:p>
            <a:r>
              <a:rPr lang="hr-HR" sz="2000" dirty="0"/>
              <a:t>Tema: ljudski grijesi</a:t>
            </a:r>
          </a:p>
          <a:p>
            <a:r>
              <a:rPr lang="hr-HR" sz="2000" dirty="0"/>
              <a:t>Autor se obraća čitatelju kao svećenik propovjednik</a:t>
            </a:r>
          </a:p>
          <a:p>
            <a:r>
              <a:rPr lang="hr-HR" sz="2000" dirty="0"/>
              <a:t>U duhu baroka govori o problematici grijeha</a:t>
            </a:r>
          </a:p>
          <a:p>
            <a:r>
              <a:rPr lang="hr-HR" sz="2000" dirty="0"/>
              <a:t>Ulomak </a:t>
            </a:r>
            <a:r>
              <a:rPr lang="hr-HR" sz="2000" i="1" dirty="0" err="1"/>
              <a:t>Gizdost</a:t>
            </a:r>
            <a:r>
              <a:rPr lang="hr-HR" sz="2000" i="1" dirty="0"/>
              <a:t> </a:t>
            </a:r>
            <a:r>
              <a:rPr lang="hr-HR" sz="2000" i="1" dirty="0" err="1"/>
              <a:t>mlađeh</a:t>
            </a:r>
            <a:r>
              <a:rPr lang="hr-HR" sz="2000" i="1" dirty="0"/>
              <a:t> ljudi </a:t>
            </a:r>
            <a:r>
              <a:rPr lang="hr-HR" sz="2000" dirty="0"/>
              <a:t>:</a:t>
            </a:r>
          </a:p>
          <a:p>
            <a:pPr marL="82296" indent="0">
              <a:buNone/>
            </a:pPr>
            <a:r>
              <a:rPr lang="hr-HR" sz="2000" dirty="0"/>
              <a:t>     „</a:t>
            </a:r>
            <a:r>
              <a:rPr lang="hr-HR" sz="2000" dirty="0" err="1"/>
              <a:t>Vnogo</a:t>
            </a:r>
            <a:r>
              <a:rPr lang="hr-HR" sz="2000" dirty="0"/>
              <a:t> ih je </a:t>
            </a:r>
            <a:r>
              <a:rPr lang="hr-HR" sz="2000" dirty="0" err="1"/>
              <a:t>zaistinu</a:t>
            </a:r>
            <a:r>
              <a:rPr lang="hr-HR" sz="2000" dirty="0"/>
              <a:t>, </a:t>
            </a:r>
            <a:r>
              <a:rPr lang="hr-HR" sz="2000" dirty="0" err="1"/>
              <a:t>ki</a:t>
            </a:r>
            <a:r>
              <a:rPr lang="hr-HR" sz="2000" dirty="0"/>
              <a:t> se </a:t>
            </a:r>
            <a:r>
              <a:rPr lang="hr-HR" sz="2000" dirty="0" err="1"/>
              <a:t>prijatelom</a:t>
            </a:r>
            <a:r>
              <a:rPr lang="hr-HR" sz="2000" dirty="0"/>
              <a:t>, rodbine, </a:t>
            </a:r>
            <a:r>
              <a:rPr lang="hr-HR" sz="2000" dirty="0" err="1"/>
              <a:t>rođenikom</a:t>
            </a:r>
            <a:r>
              <a:rPr lang="hr-HR" sz="2000" dirty="0"/>
              <a:t>, Bogu </a:t>
            </a:r>
            <a:r>
              <a:rPr lang="hr-HR" sz="2000" dirty="0" err="1"/>
              <a:t>znevere</a:t>
            </a:r>
            <a:r>
              <a:rPr lang="hr-HR" sz="2000" dirty="0"/>
              <a:t>,        </a:t>
            </a:r>
          </a:p>
          <a:p>
            <a:pPr marL="82296" indent="0">
              <a:buNone/>
            </a:pPr>
            <a:r>
              <a:rPr lang="hr-HR" sz="2000" dirty="0"/>
              <a:t>       </a:t>
            </a:r>
            <a:r>
              <a:rPr lang="hr-HR" sz="2000" dirty="0" err="1"/>
              <a:t>kem</a:t>
            </a:r>
            <a:r>
              <a:rPr lang="hr-HR" sz="2000" dirty="0"/>
              <a:t> se </a:t>
            </a:r>
            <a:r>
              <a:rPr lang="hr-HR" sz="2000" dirty="0" err="1"/>
              <a:t>pot</a:t>
            </a:r>
            <a:r>
              <a:rPr lang="hr-HR" sz="2000" dirty="0"/>
              <a:t> </a:t>
            </a:r>
            <a:r>
              <a:rPr lang="hr-HR" sz="2000" dirty="0" err="1"/>
              <a:t>opšanostjum</a:t>
            </a:r>
            <a:r>
              <a:rPr lang="hr-HR" sz="2000" dirty="0"/>
              <a:t> </a:t>
            </a:r>
            <a:r>
              <a:rPr lang="hr-HR" sz="2000" dirty="0" err="1"/>
              <a:t>njihovum</a:t>
            </a:r>
            <a:r>
              <a:rPr lang="hr-HR" sz="2000" dirty="0"/>
              <a:t> </a:t>
            </a:r>
            <a:r>
              <a:rPr lang="hr-HR" sz="2000" dirty="0" err="1"/>
              <a:t>veđa</a:t>
            </a:r>
            <a:r>
              <a:rPr lang="hr-HR" sz="2000" dirty="0"/>
              <a:t> biti, </a:t>
            </a:r>
            <a:r>
              <a:rPr lang="hr-HR" sz="2000" dirty="0" err="1"/>
              <a:t>ki</a:t>
            </a:r>
            <a:r>
              <a:rPr lang="hr-HR" sz="2000" dirty="0"/>
              <a:t> i </a:t>
            </a:r>
            <a:r>
              <a:rPr lang="hr-HR" sz="2000" dirty="0" err="1"/>
              <a:t>hasnovit</a:t>
            </a:r>
            <a:r>
              <a:rPr lang="hr-HR" sz="2000" dirty="0"/>
              <a:t> </a:t>
            </a:r>
            <a:r>
              <a:rPr lang="hr-HR" sz="2000" dirty="0" err="1"/>
              <a:t>navuk</a:t>
            </a:r>
            <a:r>
              <a:rPr lang="hr-HR" sz="2000" dirty="0"/>
              <a:t> i ljubljeno </a:t>
            </a:r>
          </a:p>
          <a:p>
            <a:pPr marL="82296" indent="0">
              <a:buNone/>
            </a:pPr>
            <a:r>
              <a:rPr lang="hr-HR" sz="2000" dirty="0"/>
              <a:t>      opominjanje za zlo </a:t>
            </a:r>
            <a:r>
              <a:rPr lang="hr-HR" sz="2000" dirty="0" err="1"/>
              <a:t>jemlju</a:t>
            </a:r>
            <a:r>
              <a:rPr lang="hr-HR" sz="2000" dirty="0"/>
              <a:t>, ako pokorni moraju biti, sami sebe od srditosti  </a:t>
            </a:r>
          </a:p>
          <a:p>
            <a:pPr marL="82296" indent="0">
              <a:buNone/>
            </a:pPr>
            <a:r>
              <a:rPr lang="hr-HR" sz="2000" dirty="0"/>
              <a:t>      skončavaju, </a:t>
            </a:r>
            <a:r>
              <a:rPr lang="hr-HR" sz="2000" dirty="0" err="1"/>
              <a:t>doklam</a:t>
            </a:r>
            <a:r>
              <a:rPr lang="hr-HR" sz="2000" dirty="0"/>
              <a:t> slatko </a:t>
            </a:r>
            <a:r>
              <a:rPr lang="hr-HR" sz="2000" dirty="0" err="1"/>
              <a:t>rođenikov</a:t>
            </a:r>
            <a:r>
              <a:rPr lang="hr-HR" sz="2000" dirty="0"/>
              <a:t> i dragoga Boga </a:t>
            </a:r>
            <a:r>
              <a:rPr lang="hr-HR" sz="2000" dirty="0" err="1"/>
              <a:t>jarem</a:t>
            </a:r>
            <a:r>
              <a:rPr lang="hr-HR" sz="2000" dirty="0"/>
              <a:t> iza sebe </a:t>
            </a:r>
            <a:r>
              <a:rPr lang="hr-HR" sz="2000" dirty="0" err="1"/>
              <a:t>shite</a:t>
            </a:r>
            <a:r>
              <a:rPr lang="hr-HR" sz="2000" dirty="0"/>
              <a:t>.”</a:t>
            </a:r>
          </a:p>
          <a:p>
            <a:pPr marL="82296" indent="0">
              <a:buNone/>
            </a:pPr>
            <a:r>
              <a:rPr lang="hr-HR" sz="2000" dirty="0"/>
              <a:t>    </a:t>
            </a:r>
          </a:p>
        </p:txBody>
      </p:sp>
      <p:pic>
        <p:nvPicPr>
          <p:cNvPr id="3074" name="Picture 2" descr="Slikovni rezultat za pervi otca naÅ¡ega adama greh analiza">
            <a:extLst>
              <a:ext uri="{FF2B5EF4-FFF2-40B4-BE49-F238E27FC236}">
                <a16:creationId xmlns:a16="http://schemas.microsoft.com/office/drawing/2014/main" id="{2A9A38F5-C601-4FB7-A707-92CEF29E31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5534" y="475192"/>
            <a:ext cx="1676400" cy="2724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4157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C7ABCE-2ED8-4DE1-A96A-187B47F19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Antun </a:t>
            </a:r>
            <a:r>
              <a:rPr lang="hr-HR" dirty="0" err="1"/>
              <a:t>Kanižlić</a:t>
            </a:r>
            <a:r>
              <a:rPr lang="hr-HR" dirty="0"/>
              <a:t> </a:t>
            </a:r>
            <a:r>
              <a:rPr lang="hr-HR" sz="3200" dirty="0"/>
              <a:t>(1699.-1777.)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517AE1E-6BA9-42D3-B2DF-5C214029F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000" dirty="0"/>
              <a:t>Pjesnik</a:t>
            </a:r>
          </a:p>
          <a:p>
            <a:r>
              <a:rPr lang="hr-HR" sz="2000" dirty="0"/>
              <a:t>Slavonski književni krug</a:t>
            </a:r>
          </a:p>
          <a:p>
            <a:r>
              <a:rPr lang="hr-HR" sz="2000" dirty="0"/>
              <a:t>Rođen je između 5. i 9. studenog 1699. u Požegi</a:t>
            </a:r>
          </a:p>
          <a:p>
            <a:r>
              <a:rPr lang="hr-HR" sz="2000" dirty="0"/>
              <a:t>Isusovačka gimnazija</a:t>
            </a:r>
          </a:p>
          <a:p>
            <a:r>
              <a:rPr lang="hr-HR" sz="2000" dirty="0"/>
              <a:t>Isusovački red</a:t>
            </a:r>
          </a:p>
          <a:p>
            <a:r>
              <a:rPr lang="hr-HR" sz="2000" dirty="0"/>
              <a:t>Studirao je teologiju u Grazu i </a:t>
            </a:r>
            <a:r>
              <a:rPr lang="hr-HR" sz="2000" dirty="0" err="1"/>
              <a:t>Trnavi</a:t>
            </a:r>
            <a:r>
              <a:rPr lang="hr-HR" sz="2000" dirty="0"/>
              <a:t> (Slovačka)</a:t>
            </a:r>
          </a:p>
          <a:p>
            <a:r>
              <a:rPr lang="hr-HR" sz="2000" dirty="0"/>
              <a:t>Umro je 24. kolovoza 1777. u Požegi</a:t>
            </a:r>
          </a:p>
          <a:p>
            <a:endParaRPr lang="hr-HR" sz="2000" dirty="0"/>
          </a:p>
        </p:txBody>
      </p:sp>
      <p:pic>
        <p:nvPicPr>
          <p:cNvPr id="2050" name="Picture 2" descr="Slikovni rezultat za antun kaniÅ¾liÄ">
            <a:extLst>
              <a:ext uri="{FF2B5EF4-FFF2-40B4-BE49-F238E27FC236}">
                <a16:creationId xmlns:a16="http://schemas.microsoft.com/office/drawing/2014/main" id="{21FD6F74-1E4D-4D66-A520-89313CB5A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8970" y="289680"/>
            <a:ext cx="2697772" cy="2697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Slikovni rezultat za antun kanizlic">
            <a:extLst>
              <a:ext uri="{FF2B5EF4-FFF2-40B4-BE49-F238E27FC236}">
                <a16:creationId xmlns:a16="http://schemas.microsoft.com/office/drawing/2014/main" id="{B870E846-60AA-46B6-BFAB-BA8DCFD873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2414" y="3429000"/>
            <a:ext cx="2336258" cy="3260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4331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6CA3620-10CE-412A-A4D6-C3ED11DC0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1914144" y="0"/>
            <a:ext cx="9997440" cy="274638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AF605FC-D102-4ACB-82EA-DE87E89C9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967409"/>
            <a:ext cx="9997440" cy="5280991"/>
          </a:xfrm>
        </p:spPr>
        <p:txBody>
          <a:bodyPr>
            <a:normAutofit/>
          </a:bodyPr>
          <a:lstStyle/>
          <a:p>
            <a:r>
              <a:rPr lang="hr-HR" sz="2000" dirty="0"/>
              <a:t>Pisao je poučna djela vjerskoga sadržaja:</a:t>
            </a:r>
          </a:p>
          <a:p>
            <a:pPr marL="82296" indent="0">
              <a:buNone/>
            </a:pPr>
            <a:r>
              <a:rPr lang="hr-HR" sz="2000" dirty="0"/>
              <a:t>    uz prozna djela i </a:t>
            </a:r>
            <a:r>
              <a:rPr lang="hr-HR" sz="2000" dirty="0" err="1"/>
              <a:t>stihovane</a:t>
            </a:r>
            <a:r>
              <a:rPr lang="hr-HR" sz="2000" dirty="0"/>
              <a:t> molitve te crkvene pjesme</a:t>
            </a:r>
          </a:p>
          <a:p>
            <a:r>
              <a:rPr lang="hr-HR" sz="2000" dirty="0"/>
              <a:t>Posmrtno su mu objavljena dva djela:</a:t>
            </a:r>
          </a:p>
          <a:p>
            <a:pPr marL="82296" indent="0">
              <a:buNone/>
            </a:pPr>
            <a:r>
              <a:rPr lang="hr-HR" sz="2000" dirty="0"/>
              <a:t>            - </a:t>
            </a:r>
            <a:r>
              <a:rPr lang="hr-HR" sz="2000" i="1" dirty="0"/>
              <a:t>Kamen pravi smutnje velike </a:t>
            </a:r>
            <a:r>
              <a:rPr lang="hr-HR" sz="2000" dirty="0"/>
              <a:t>(Osijek, 1780.) -&gt; teološka rasprava</a:t>
            </a:r>
          </a:p>
          <a:p>
            <a:pPr marL="82296" indent="0">
              <a:buNone/>
            </a:pPr>
            <a:r>
              <a:rPr lang="hr-HR" sz="2000" dirty="0"/>
              <a:t>            - </a:t>
            </a:r>
            <a:r>
              <a:rPr lang="hr-HR" sz="2000" i="1" dirty="0"/>
              <a:t>Sveta </a:t>
            </a:r>
            <a:r>
              <a:rPr lang="hr-HR" sz="2000" i="1" dirty="0" err="1"/>
              <a:t>Rožalija</a:t>
            </a:r>
            <a:r>
              <a:rPr lang="hr-HR" sz="2000" i="1" dirty="0"/>
              <a:t> </a:t>
            </a:r>
            <a:r>
              <a:rPr lang="hr-HR" sz="2000" dirty="0"/>
              <a:t>(Beč, 1780.)</a:t>
            </a:r>
          </a:p>
          <a:p>
            <a:r>
              <a:rPr lang="hr-HR" sz="2000" i="1" dirty="0"/>
              <a:t>Kamen pravi smutnje velike </a:t>
            </a:r>
            <a:r>
              <a:rPr lang="hr-HR" sz="2000" dirty="0"/>
              <a:t>je prvo veće originalno </a:t>
            </a:r>
          </a:p>
          <a:p>
            <a:pPr marL="82296" indent="0">
              <a:buNone/>
            </a:pPr>
            <a:r>
              <a:rPr lang="hr-HR" sz="2000" dirty="0"/>
              <a:t>    prozno djelo napisano štokavskim narječjem, u njemu</a:t>
            </a:r>
          </a:p>
          <a:p>
            <a:pPr marL="82296" indent="0">
              <a:buNone/>
            </a:pPr>
            <a:r>
              <a:rPr lang="hr-HR" sz="2000" dirty="0"/>
              <a:t>    </a:t>
            </a:r>
            <a:r>
              <a:rPr lang="hr-HR" sz="2000" dirty="0" err="1"/>
              <a:t>Kanižlić</a:t>
            </a:r>
            <a:r>
              <a:rPr lang="hr-HR" sz="2000" dirty="0"/>
              <a:t> zastupa tezu o jedinstvenosti Crkve</a:t>
            </a:r>
          </a:p>
          <a:p>
            <a:r>
              <a:rPr lang="hr-HR" sz="2000" i="1" dirty="0"/>
              <a:t>Sveta </a:t>
            </a:r>
            <a:r>
              <a:rPr lang="hr-HR" sz="2000" i="1" dirty="0" err="1"/>
              <a:t>Rožalija</a:t>
            </a:r>
            <a:r>
              <a:rPr lang="hr-HR" sz="2000" i="1" dirty="0"/>
              <a:t> </a:t>
            </a:r>
            <a:r>
              <a:rPr lang="hr-HR" sz="2000" dirty="0"/>
              <a:t>najznačajnije je djelo katoličke obnove</a:t>
            </a:r>
          </a:p>
          <a:p>
            <a:pPr marL="82296" indent="0">
              <a:buNone/>
            </a:pPr>
            <a:r>
              <a:rPr lang="hr-HR" sz="2000" dirty="0"/>
              <a:t>    u Slavoniji</a:t>
            </a:r>
          </a:p>
          <a:p>
            <a:endParaRPr lang="hr-HR" sz="2000" dirty="0"/>
          </a:p>
        </p:txBody>
      </p:sp>
      <p:pic>
        <p:nvPicPr>
          <p:cNvPr id="3074" name="Picture 2" descr="Slikovni rezultat za antun kaniÅ¾liÄ">
            <a:extLst>
              <a:ext uri="{FF2B5EF4-FFF2-40B4-BE49-F238E27FC236}">
                <a16:creationId xmlns:a16="http://schemas.microsoft.com/office/drawing/2014/main" id="{6570276B-4D27-42DC-A01A-EAFB58E4DC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6278" y="2697080"/>
            <a:ext cx="2237497" cy="3803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3184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E56EB6D-5359-4BFE-A739-13D9C9DBB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Sveta </a:t>
            </a:r>
            <a:r>
              <a:rPr lang="hr-HR" dirty="0" err="1"/>
              <a:t>Rožalija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9003C9D-0F25-41BA-8EEE-AD5438B49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000" dirty="0"/>
              <a:t>Religiozna poema</a:t>
            </a:r>
          </a:p>
          <a:p>
            <a:r>
              <a:rPr lang="hr-HR" sz="2000" dirty="0"/>
              <a:t>Tema: svetica Rozalija iz Palerma se na dan svojih zaruka odrekla svjetovnoga života i odlučila otići iz roditeljskoga doma te živjeti isposnički</a:t>
            </a:r>
          </a:p>
          <a:p>
            <a:r>
              <a:rPr lang="hr-HR" sz="2000" dirty="0"/>
              <a:t>Vanjska kompozicija: 4 pjevanja, pisana dvostruko rimovanim dvanaestercem</a:t>
            </a:r>
          </a:p>
          <a:p>
            <a:r>
              <a:rPr lang="hr-HR" sz="2000" dirty="0"/>
              <a:t>Pisana je u obliku izravnoga obraćanja pismu (monološki način kazivanja)</a:t>
            </a:r>
          </a:p>
          <a:p>
            <a:pPr marL="82296" indent="0">
              <a:buNone/>
            </a:pPr>
            <a:r>
              <a:rPr lang="hr-HR" sz="2000" dirty="0"/>
              <a:t>    -&gt; sveta Rozalija se obraća pismu kao živoj osobi i daje mu uputu što će reći                 </a:t>
            </a:r>
          </a:p>
          <a:p>
            <a:pPr marL="82296" indent="0">
              <a:buNone/>
            </a:pPr>
            <a:r>
              <a:rPr lang="hr-HR" sz="2000" dirty="0"/>
              <a:t>        njezinim roditeljima</a:t>
            </a:r>
          </a:p>
          <a:p>
            <a:r>
              <a:rPr lang="hr-HR" sz="2000" i="1" dirty="0"/>
              <a:t>Sveta Rozalija </a:t>
            </a:r>
            <a:r>
              <a:rPr lang="hr-HR" sz="2000" dirty="0"/>
              <a:t>u srednjem se</a:t>
            </a:r>
          </a:p>
          <a:p>
            <a:pPr marL="82296" indent="0">
              <a:buNone/>
            </a:pPr>
            <a:r>
              <a:rPr lang="hr-HR" sz="2000" dirty="0"/>
              <a:t>    vijeku slavila kao zaštitnica od kuge</a:t>
            </a:r>
          </a:p>
          <a:p>
            <a:r>
              <a:rPr lang="hr-HR" sz="2000" dirty="0"/>
              <a:t>Slavonska štokavština tj. ikavica</a:t>
            </a:r>
          </a:p>
          <a:p>
            <a:r>
              <a:rPr lang="hr-HR" sz="2000" dirty="0"/>
              <a:t>Uzori: Ivan Gundulić i </a:t>
            </a:r>
            <a:r>
              <a:rPr lang="hr-HR" sz="2000" dirty="0" err="1"/>
              <a:t>Ignjat</a:t>
            </a:r>
            <a:r>
              <a:rPr lang="hr-HR" sz="2000" dirty="0"/>
              <a:t> Đurđević</a:t>
            </a:r>
          </a:p>
        </p:txBody>
      </p:sp>
      <p:pic>
        <p:nvPicPr>
          <p:cNvPr id="1028" name="Picture 4" descr="Slikovni rezultat za sveta roÅ¾alija">
            <a:extLst>
              <a:ext uri="{FF2B5EF4-FFF2-40B4-BE49-F238E27FC236}">
                <a16:creationId xmlns:a16="http://schemas.microsoft.com/office/drawing/2014/main" id="{09499F52-45BD-45AC-AA09-520E24EA3B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0420" y="3958260"/>
            <a:ext cx="1857436" cy="267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7884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E559BB-8AAA-4B1D-AAF0-958AC185C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989170"/>
          </a:xfrm>
        </p:spPr>
        <p:txBody>
          <a:bodyPr>
            <a:normAutofit/>
          </a:bodyPr>
          <a:lstStyle/>
          <a:p>
            <a:r>
              <a:rPr lang="hr-HR" sz="2800" dirty="0"/>
              <a:t>Unutarnja kompozicija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72D6E6AC-2F23-4EA0-B510-0D8C303B339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400800" y="362113"/>
            <a:ext cx="5080000" cy="698500"/>
          </a:xfrm>
        </p:spPr>
        <p:txBody>
          <a:bodyPr>
            <a:normAutofit lnSpcReduction="10000"/>
          </a:bodyPr>
          <a:lstStyle/>
          <a:p>
            <a:r>
              <a:rPr lang="hr-HR" sz="1800" dirty="0"/>
              <a:t>- </a:t>
            </a:r>
            <a:r>
              <a:rPr lang="hr-HR" sz="2000" dirty="0"/>
              <a:t>Prvo i četvrto pjevanje predstavljaju okvir poeme</a:t>
            </a:r>
            <a:endParaRPr lang="hr-HR" sz="1800" dirty="0"/>
          </a:p>
        </p:txBody>
      </p:sp>
      <p:graphicFrame>
        <p:nvGraphicFramePr>
          <p:cNvPr id="5" name="Rezervirano mjesto sadržaja 4">
            <a:extLst>
              <a:ext uri="{FF2B5EF4-FFF2-40B4-BE49-F238E27FC236}">
                <a16:creationId xmlns:a16="http://schemas.microsoft.com/office/drawing/2014/main" id="{A57F40CA-D286-4B69-AECB-C8AFC52BE34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42364384"/>
              </p:ext>
            </p:extLst>
          </p:nvPr>
        </p:nvGraphicFramePr>
        <p:xfrm>
          <a:off x="609600" y="1379538"/>
          <a:ext cx="10871200" cy="5365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6065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C4D897D-5A25-4624-BB1D-D9EB653AC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</p:spPr>
        <p:txBody>
          <a:bodyPr/>
          <a:lstStyle/>
          <a:p>
            <a:r>
              <a:rPr lang="hr-HR" dirty="0"/>
              <a:t>Barokni stil u djelu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41C899D-BE01-4A64-9894-48C56DA68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6278" y="1298714"/>
            <a:ext cx="10495722" cy="5559286"/>
          </a:xfrm>
        </p:spPr>
        <p:txBody>
          <a:bodyPr>
            <a:normAutofit/>
          </a:bodyPr>
          <a:lstStyle/>
          <a:p>
            <a:r>
              <a:rPr lang="hr-HR" sz="2000" dirty="0"/>
              <a:t>Religiozna poema: je omiljena barokna vrsta koja potječe iz srednjega vijeka, a posebno se afirmira u drugoj polovici 16. stoljeća</a:t>
            </a:r>
          </a:p>
          <a:p>
            <a:pPr marL="82296" indent="0">
              <a:buNone/>
            </a:pPr>
            <a:r>
              <a:rPr lang="hr-HR" sz="2000" dirty="0"/>
              <a:t>     obilježja -&gt; monološki ton, likovi su preobraćeni grešnici</a:t>
            </a:r>
          </a:p>
          <a:p>
            <a:r>
              <a:rPr lang="hr-HR" sz="2000" dirty="0"/>
              <a:t>Izraz djela je bogat pjesničkim figurama, alegorijskim prikazom života</a:t>
            </a:r>
          </a:p>
          <a:p>
            <a:pPr marL="82296" indent="0">
              <a:buNone/>
            </a:pPr>
            <a:r>
              <a:rPr lang="hr-HR" sz="2000" dirty="0"/>
              <a:t>    te postoji barokna suprotnost između svjetovnoga i duhovnoga</a:t>
            </a:r>
          </a:p>
          <a:p>
            <a:r>
              <a:rPr lang="hr-HR" sz="2000" dirty="0"/>
              <a:t>Stilska izražajna sredstva: - onomatopeja: „gavran </a:t>
            </a:r>
            <a:r>
              <a:rPr lang="hr-HR" sz="2000" b="1" dirty="0" err="1"/>
              <a:t>grakčuć</a:t>
            </a:r>
            <a:r>
              <a:rPr lang="hr-HR" sz="2000" dirty="0"/>
              <a:t>, svrake </a:t>
            </a:r>
            <a:r>
              <a:rPr lang="hr-HR" sz="2000" b="1" dirty="0" err="1"/>
              <a:t>krekčuć</a:t>
            </a:r>
            <a:r>
              <a:rPr lang="hr-HR" sz="2000" b="1" dirty="0"/>
              <a:t>...”</a:t>
            </a:r>
          </a:p>
          <a:p>
            <a:pPr marL="82296" indent="0">
              <a:buNone/>
            </a:pPr>
            <a:r>
              <a:rPr lang="hr-HR" sz="2000" dirty="0"/>
              <a:t>                                                - anafora: „</a:t>
            </a:r>
            <a:r>
              <a:rPr lang="hr-HR" sz="2000" b="1" dirty="0"/>
              <a:t>sada</a:t>
            </a:r>
            <a:r>
              <a:rPr lang="hr-HR" sz="2000" dirty="0"/>
              <a:t> da pod gorom trudna </a:t>
            </a:r>
            <a:r>
              <a:rPr lang="hr-HR" sz="2000" dirty="0" err="1"/>
              <a:t>prinoćavaš</a:t>
            </a:r>
            <a:r>
              <a:rPr lang="hr-HR" sz="2000" dirty="0"/>
              <a:t>,</a:t>
            </a:r>
          </a:p>
          <a:p>
            <a:pPr marL="82296" indent="0">
              <a:buNone/>
            </a:pPr>
            <a:r>
              <a:rPr lang="hr-HR" sz="2000" dirty="0"/>
              <a:t>                                                                       </a:t>
            </a:r>
            <a:r>
              <a:rPr lang="hr-HR" sz="2000" b="1" dirty="0"/>
              <a:t>sada</a:t>
            </a:r>
            <a:r>
              <a:rPr lang="hr-HR" sz="2000" dirty="0"/>
              <a:t> da po borom zelenim počivaš.”</a:t>
            </a:r>
          </a:p>
          <a:p>
            <a:pPr marL="82296" indent="0">
              <a:buNone/>
            </a:pPr>
            <a:r>
              <a:rPr lang="hr-HR" sz="2000" dirty="0"/>
              <a:t>                                                -epitet: </a:t>
            </a:r>
            <a:r>
              <a:rPr lang="hr-HR" sz="2000" b="1" dirty="0"/>
              <a:t>gusta </a:t>
            </a:r>
            <a:r>
              <a:rPr lang="hr-HR" sz="2000" dirty="0"/>
              <a:t>šuma, </a:t>
            </a:r>
            <a:r>
              <a:rPr lang="hr-HR" sz="2000" b="1" dirty="0"/>
              <a:t>tihi</a:t>
            </a:r>
            <a:r>
              <a:rPr lang="hr-HR" sz="2000" dirty="0"/>
              <a:t> zrak, </a:t>
            </a:r>
            <a:r>
              <a:rPr lang="hr-HR" sz="2000" b="1" dirty="0"/>
              <a:t>virni</a:t>
            </a:r>
            <a:r>
              <a:rPr lang="hr-HR" sz="2000" dirty="0"/>
              <a:t> drug…</a:t>
            </a:r>
          </a:p>
          <a:p>
            <a:pPr marL="82296" indent="0">
              <a:buNone/>
            </a:pPr>
            <a:r>
              <a:rPr lang="hr-HR" sz="2000" dirty="0"/>
              <a:t>                                                -simbol: </a:t>
            </a:r>
            <a:r>
              <a:rPr lang="hr-HR" sz="2000" dirty="0" err="1"/>
              <a:t>perjati</a:t>
            </a:r>
            <a:r>
              <a:rPr lang="hr-HR" sz="2000" dirty="0"/>
              <a:t> vojnici – ptice</a:t>
            </a:r>
          </a:p>
          <a:p>
            <a:pPr marL="82296" indent="0">
              <a:buNone/>
            </a:pPr>
            <a:r>
              <a:rPr lang="hr-HR" sz="2000" dirty="0"/>
              <a:t>                                                -retoričko pitanje: „Koliko ću reći puta: „Kud je došla,</a:t>
            </a:r>
          </a:p>
          <a:p>
            <a:pPr marL="82296" indent="0">
              <a:buNone/>
            </a:pPr>
            <a:r>
              <a:rPr lang="hr-HR" sz="2000" dirty="0"/>
              <a:t>                                                                              Je l´ mi puta veći dio knjiga prošla?”</a:t>
            </a:r>
          </a:p>
          <a:p>
            <a:pPr marL="82296" indent="0">
              <a:buNone/>
            </a:pPr>
            <a:r>
              <a:rPr lang="hr-HR" sz="2000" dirty="0"/>
              <a:t>                                                -asonanca: „ak</a:t>
            </a:r>
            <a:r>
              <a:rPr lang="hr-HR" sz="2000" b="1" dirty="0"/>
              <a:t>o</a:t>
            </a:r>
            <a:r>
              <a:rPr lang="hr-HR" sz="2000" dirty="0"/>
              <a:t> sinjem m</a:t>
            </a:r>
            <a:r>
              <a:rPr lang="hr-HR" sz="2000" b="1" dirty="0"/>
              <a:t>o</a:t>
            </a:r>
            <a:r>
              <a:rPr lang="hr-HR" sz="2000" dirty="0"/>
              <a:t>r</a:t>
            </a:r>
            <a:r>
              <a:rPr lang="hr-HR" sz="2000" b="1" dirty="0"/>
              <a:t>o</a:t>
            </a:r>
            <a:r>
              <a:rPr lang="hr-HR" sz="2000" dirty="0"/>
              <a:t>m, m</a:t>
            </a:r>
            <a:r>
              <a:rPr lang="hr-HR" sz="2000" b="1" dirty="0"/>
              <a:t>o</a:t>
            </a:r>
            <a:r>
              <a:rPr lang="hr-HR" sz="2000" dirty="0"/>
              <a:t>r</a:t>
            </a:r>
            <a:r>
              <a:rPr lang="hr-HR" sz="2000" b="1" dirty="0"/>
              <a:t>o</a:t>
            </a:r>
            <a:r>
              <a:rPr lang="hr-HR" sz="2000" dirty="0"/>
              <a:t>m </a:t>
            </a:r>
            <a:r>
              <a:rPr lang="hr-HR" sz="2000" dirty="0" err="1"/>
              <a:t>srićn</a:t>
            </a:r>
            <a:r>
              <a:rPr lang="hr-HR" sz="2000" b="1" dirty="0" err="1"/>
              <a:t>o</a:t>
            </a:r>
            <a:r>
              <a:rPr lang="hr-HR" sz="2000" dirty="0"/>
              <a:t> br</a:t>
            </a:r>
            <a:r>
              <a:rPr lang="hr-HR" sz="2000" b="1" dirty="0"/>
              <a:t>o</a:t>
            </a:r>
            <a:r>
              <a:rPr lang="hr-HR" sz="2000" dirty="0"/>
              <a:t>di”</a:t>
            </a:r>
          </a:p>
          <a:p>
            <a:pPr marL="82296" indent="0">
              <a:buNone/>
            </a:pPr>
            <a:r>
              <a:rPr lang="hr-HR" sz="2000" dirty="0"/>
              <a:t>                                                -aliteracija: „sad da str</a:t>
            </a:r>
            <a:r>
              <a:rPr lang="hr-HR" sz="2000" b="1" dirty="0"/>
              <a:t>m</a:t>
            </a:r>
            <a:r>
              <a:rPr lang="hr-HR" sz="2000" dirty="0"/>
              <a:t>o</a:t>
            </a:r>
            <a:r>
              <a:rPr lang="hr-HR" sz="2000" b="1" dirty="0"/>
              <a:t>m </a:t>
            </a:r>
            <a:r>
              <a:rPr lang="hr-HR" sz="2000" dirty="0"/>
              <a:t>goro</a:t>
            </a:r>
            <a:r>
              <a:rPr lang="hr-HR" sz="2000" b="1" dirty="0"/>
              <a:t>m</a:t>
            </a:r>
            <a:r>
              <a:rPr lang="hr-HR" sz="2000" dirty="0"/>
              <a:t> </a:t>
            </a:r>
            <a:r>
              <a:rPr lang="hr-HR" sz="2000" dirty="0" err="1"/>
              <a:t>iđeš</a:t>
            </a:r>
            <a:r>
              <a:rPr lang="hr-HR" sz="2000" dirty="0"/>
              <a:t> k </a:t>
            </a:r>
            <a:r>
              <a:rPr lang="hr-HR" sz="2000" b="1" dirty="0"/>
              <a:t>m</a:t>
            </a:r>
            <a:r>
              <a:rPr lang="hr-HR" sz="2000" dirty="0"/>
              <a:t>o</a:t>
            </a:r>
            <a:r>
              <a:rPr lang="hr-HR" sz="2000" b="1" dirty="0"/>
              <a:t>m</a:t>
            </a:r>
            <a:r>
              <a:rPr lang="hr-HR" sz="2000" dirty="0"/>
              <a:t>u rodu”</a:t>
            </a:r>
          </a:p>
        </p:txBody>
      </p:sp>
    </p:spTree>
    <p:extLst>
      <p:ext uri="{BB962C8B-B14F-4D97-AF65-F5344CB8AC3E}">
        <p14:creationId xmlns:p14="http://schemas.microsoft.com/office/powerpoint/2010/main" val="385412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dložak dizajna s prešanim lišćem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3565451_TF03460542" id="{ACCB9517-0F4B-4BAA-B7EE-D40193552C42}" vid="{3989B378-2470-4B83-B2C8-27376205C304}"/>
    </a:ext>
  </a:extLst>
</a:theme>
</file>

<file path=ppt/theme/theme2.xml><?xml version="1.0" encoding="utf-8"?>
<a:theme xmlns:a="http://schemas.openxmlformats.org/drawingml/2006/main" name="Tema sustava Offic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sustava Offic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EB5BEE-6806-4BF1-A9A7-4B4A72C0C6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EFED04C-AD43-4E06-AD63-36D8B5E83787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40262f94-9f35-4ac3-9a90-690165a166b7"/>
    <ds:schemaRef ds:uri="a4f35948-e619-41b3-aa29-22878b09cfd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0710C29-A897-44AD-9F83-BE5F874C2A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Slajdovi s motivom prešanog lišća</Template>
  <TotalTime>364</TotalTime>
  <Words>797</Words>
  <Application>Microsoft Office PowerPoint</Application>
  <PresentationFormat>Široki zaslon</PresentationFormat>
  <Paragraphs>98</Paragraphs>
  <Slides>10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4" baseType="lpstr">
      <vt:lpstr>Century Gothic</vt:lpstr>
      <vt:lpstr>Verdana</vt:lpstr>
      <vt:lpstr>Wingdings 2</vt:lpstr>
      <vt:lpstr>Predložak dizajna s prešanim lišćem</vt:lpstr>
      <vt:lpstr>Juraj Habdelić i Antun Kanižlić</vt:lpstr>
      <vt:lpstr>Juraj Habdelić (1609.-1678.)</vt:lpstr>
      <vt:lpstr>PowerPoint prezentacija</vt:lpstr>
      <vt:lpstr>Pervi otca našega Adama greh</vt:lpstr>
      <vt:lpstr>Antun Kanižlić (1699.-1777.)</vt:lpstr>
      <vt:lpstr>PowerPoint prezentacija</vt:lpstr>
      <vt:lpstr>Sveta Rožalija</vt:lpstr>
      <vt:lpstr>Unutarnja kompozicija</vt:lpstr>
      <vt:lpstr>Barokni stil u djelu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Juraj Habdelić i Antun Kanižlić</dc:title>
  <dc:creator>merij</dc:creator>
  <cp:lastModifiedBy> </cp:lastModifiedBy>
  <cp:revision>26</cp:revision>
  <dcterms:created xsi:type="dcterms:W3CDTF">2019-05-05T08:48:48Z</dcterms:created>
  <dcterms:modified xsi:type="dcterms:W3CDTF">2019-05-06T20:25:24Z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74065700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