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90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BD76-AE77-4CA7-A134-190DF0C5B254}" type="datetimeFigureOut">
              <a:rPr lang="hr-HR" smtClean="0"/>
              <a:t>21.3.2021.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9C582-476B-478C-9833-2282CDC936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50563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BD76-AE77-4CA7-A134-190DF0C5B254}" type="datetimeFigureOut">
              <a:rPr lang="hr-HR" smtClean="0"/>
              <a:t>21.3.2021.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9C582-476B-478C-9833-2282CDC936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0642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BD76-AE77-4CA7-A134-190DF0C5B254}" type="datetimeFigureOut">
              <a:rPr lang="hr-HR" smtClean="0"/>
              <a:t>21.3.2021.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9C582-476B-478C-9833-2282CDC936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9947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BD76-AE77-4CA7-A134-190DF0C5B254}" type="datetimeFigureOut">
              <a:rPr lang="hr-HR" smtClean="0"/>
              <a:t>21.3.2021.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9C582-476B-478C-9833-2282CDC936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68191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BD76-AE77-4CA7-A134-190DF0C5B254}" type="datetimeFigureOut">
              <a:rPr lang="hr-HR" smtClean="0"/>
              <a:t>21.3.2021.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9C582-476B-478C-9833-2282CDC936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70383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BD76-AE77-4CA7-A134-190DF0C5B254}" type="datetimeFigureOut">
              <a:rPr lang="hr-HR" smtClean="0"/>
              <a:t>21.3.2021.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9C582-476B-478C-9833-2282CDC936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24907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BD76-AE77-4CA7-A134-190DF0C5B254}" type="datetimeFigureOut">
              <a:rPr lang="hr-HR" smtClean="0"/>
              <a:t>21.3.2021.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9C582-476B-478C-9833-2282CDC936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9887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BD76-AE77-4CA7-A134-190DF0C5B254}" type="datetimeFigureOut">
              <a:rPr lang="hr-HR" smtClean="0"/>
              <a:t>21.3.2021.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9C582-476B-478C-9833-2282CDC936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7999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BD76-AE77-4CA7-A134-190DF0C5B254}" type="datetimeFigureOut">
              <a:rPr lang="hr-HR" smtClean="0"/>
              <a:t>21.3.2021.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9C582-476B-478C-9833-2282CDC936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45798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BD76-AE77-4CA7-A134-190DF0C5B254}" type="datetimeFigureOut">
              <a:rPr lang="hr-HR" smtClean="0"/>
              <a:t>21.3.2021.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9C582-476B-478C-9833-2282CDC936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85621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BD76-AE77-4CA7-A134-190DF0C5B254}" type="datetimeFigureOut">
              <a:rPr lang="hr-HR" smtClean="0"/>
              <a:t>21.3.2021.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9C582-476B-478C-9833-2282CDC936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07537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FBD76-AE77-4CA7-A134-190DF0C5B254}" type="datetimeFigureOut">
              <a:rPr lang="hr-HR" smtClean="0"/>
              <a:t>21.3.2021.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9C582-476B-478C-9833-2282CDC936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69531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Algoritam brojenja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0161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436983" y="75876"/>
            <a:ext cx="10515600" cy="1325563"/>
          </a:xfrm>
        </p:spPr>
        <p:txBody>
          <a:bodyPr/>
          <a:lstStyle/>
          <a:p>
            <a:r>
              <a:rPr lang="hr-HR" b="1" dirty="0" smtClean="0"/>
              <a:t>Algoritam </a:t>
            </a:r>
            <a:r>
              <a:rPr lang="hr-HR" b="1" dirty="0" smtClean="0"/>
              <a:t>brojenja</a:t>
            </a:r>
            <a:endParaRPr lang="hr-HR" b="1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0" y="1041981"/>
            <a:ext cx="12192000" cy="4351338"/>
          </a:xfrm>
        </p:spPr>
        <p:txBody>
          <a:bodyPr>
            <a:noAutofit/>
          </a:bodyPr>
          <a:lstStyle/>
          <a:p>
            <a:r>
              <a:rPr lang="hr-HR" sz="3200" dirty="0" smtClean="0"/>
              <a:t>Da bismo prebrojili nekakve vrijednosti koristimo sljedeći algoritam</a:t>
            </a:r>
          </a:p>
          <a:p>
            <a:pPr marL="0" indent="0">
              <a:buNone/>
            </a:pPr>
            <a:endParaRPr lang="hr-HR" sz="3200" dirty="0" smtClean="0"/>
          </a:p>
          <a:p>
            <a:pPr marL="0" indent="0">
              <a:buNone/>
            </a:pPr>
            <a:r>
              <a:rPr lang="hr-HR" sz="3600" dirty="0" smtClean="0">
                <a:solidFill>
                  <a:srgbClr val="FF0000"/>
                </a:solidFill>
              </a:rPr>
              <a:t>b=0 </a:t>
            </a:r>
            <a:r>
              <a:rPr lang="hr-HR" sz="3600" dirty="0" smtClean="0"/>
              <a:t>             postavimo na početku programa kojim nešto brojimo</a:t>
            </a:r>
          </a:p>
          <a:p>
            <a:pPr marL="0" indent="0">
              <a:buNone/>
            </a:pPr>
            <a:r>
              <a:rPr lang="hr-HR" sz="3600" dirty="0" smtClean="0"/>
              <a:t>                     b je varijabla(brojač) koja broji </a:t>
            </a:r>
          </a:p>
          <a:p>
            <a:pPr marL="0" indent="0">
              <a:buNone/>
            </a:pPr>
            <a:endParaRPr lang="hr-HR" sz="3600" dirty="0"/>
          </a:p>
          <a:p>
            <a:pPr marL="0" indent="0">
              <a:buNone/>
            </a:pPr>
            <a:r>
              <a:rPr lang="hr-HR" sz="3600" dirty="0" smtClean="0">
                <a:solidFill>
                  <a:srgbClr val="FF0000"/>
                </a:solidFill>
              </a:rPr>
              <a:t>b=b+1</a:t>
            </a:r>
            <a:r>
              <a:rPr lang="hr-HR" sz="3600" dirty="0" smtClean="0"/>
              <a:t>         naredba kojom uvećavamo brojač kada se desi 			           događaj  koji brojimo</a:t>
            </a:r>
          </a:p>
          <a:p>
            <a:pPr marL="0" indent="0">
              <a:buNone/>
            </a:pPr>
            <a:endParaRPr lang="hr-HR" sz="3600" dirty="0"/>
          </a:p>
          <a:p>
            <a:pPr marL="0" indent="0">
              <a:buNone/>
            </a:pPr>
            <a:r>
              <a:rPr lang="hr-HR" sz="3600" dirty="0" smtClean="0">
                <a:solidFill>
                  <a:srgbClr val="FF0000"/>
                </a:solidFill>
              </a:rPr>
              <a:t>print(b)             </a:t>
            </a:r>
            <a:r>
              <a:rPr lang="hr-HR" sz="3600" dirty="0" smtClean="0"/>
              <a:t>ispisujemo vrijednost brojača</a:t>
            </a:r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138947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-84083" y="238563"/>
            <a:ext cx="12192000" cy="12539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4000" dirty="0" smtClean="0"/>
              <a:t>Napiši program koji će ispisati </a:t>
            </a:r>
            <a:r>
              <a:rPr lang="hr-HR" sz="4000" dirty="0" smtClean="0">
                <a:solidFill>
                  <a:srgbClr val="FF0000"/>
                </a:solidFill>
              </a:rPr>
              <a:t>KOLIKO</a:t>
            </a:r>
            <a:r>
              <a:rPr lang="hr-HR" sz="4000" dirty="0" smtClean="0"/>
              <a:t> je dvoznamenkastih brojeva djeljivo sa 3</a:t>
            </a:r>
          </a:p>
          <a:p>
            <a:pPr marL="0" indent="0">
              <a:buNone/>
            </a:pPr>
            <a:endParaRPr lang="hr-HR" sz="4000" dirty="0"/>
          </a:p>
        </p:txBody>
      </p:sp>
      <p:sp>
        <p:nvSpPr>
          <p:cNvPr id="4" name="Pravokutnik 3"/>
          <p:cNvSpPr/>
          <p:nvPr/>
        </p:nvSpPr>
        <p:spPr>
          <a:xfrm>
            <a:off x="147145" y="1492469"/>
            <a:ext cx="11508827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4000" dirty="0">
                <a:solidFill>
                  <a:srgbClr val="FF0000"/>
                </a:solidFill>
              </a:rPr>
              <a:t>b=0</a:t>
            </a:r>
          </a:p>
          <a:p>
            <a:r>
              <a:rPr lang="hr-HR" sz="4000" dirty="0" smtClean="0"/>
              <a:t>Za </a:t>
            </a:r>
            <a:r>
              <a:rPr lang="hr-HR" sz="4000" dirty="0" smtClean="0"/>
              <a:t> </a:t>
            </a:r>
            <a:r>
              <a:rPr lang="hr-HR" sz="4000" dirty="0"/>
              <a:t>k </a:t>
            </a:r>
            <a:r>
              <a:rPr lang="hr-HR" sz="4000" dirty="0" smtClean="0"/>
              <a:t>= 10 do 100 činiti</a:t>
            </a:r>
            <a:endParaRPr lang="hr-HR" sz="4000" dirty="0"/>
          </a:p>
          <a:p>
            <a:r>
              <a:rPr lang="hr-HR" sz="4000" dirty="0"/>
              <a:t>    </a:t>
            </a:r>
            <a:r>
              <a:rPr lang="hr-HR" sz="4000" dirty="0" smtClean="0"/>
              <a:t>ako je </a:t>
            </a:r>
            <a:r>
              <a:rPr lang="hr-HR" sz="4000" dirty="0" smtClean="0"/>
              <a:t> </a:t>
            </a:r>
            <a:r>
              <a:rPr lang="hr-HR" sz="4000" dirty="0"/>
              <a:t>k%3==0:</a:t>
            </a:r>
          </a:p>
          <a:p>
            <a:r>
              <a:rPr lang="hr-HR" sz="4000" dirty="0"/>
              <a:t>        </a:t>
            </a:r>
            <a:r>
              <a:rPr lang="hr-HR" sz="4000" dirty="0">
                <a:solidFill>
                  <a:srgbClr val="FF0000"/>
                </a:solidFill>
              </a:rPr>
              <a:t>b=b+1</a:t>
            </a:r>
          </a:p>
          <a:p>
            <a:r>
              <a:rPr lang="hr-HR" sz="4000" dirty="0" smtClean="0"/>
              <a:t>izlaz(</a:t>
            </a:r>
            <a:r>
              <a:rPr lang="hr-HR" sz="4000" dirty="0"/>
              <a:t>'Dvoznamenkastih brojeva djeljivi sa 3 ima  ',b</a:t>
            </a:r>
            <a:r>
              <a:rPr lang="hr-HR" sz="4000" dirty="0" smtClean="0"/>
              <a:t>)</a:t>
            </a:r>
          </a:p>
        </p:txBody>
      </p:sp>
      <p:graphicFrame>
        <p:nvGraphicFramePr>
          <p:cNvPr id="7" name="Tablica 6"/>
          <p:cNvGraphicFramePr>
            <a:graphicFrameLocks noGrp="1"/>
          </p:cNvGraphicFramePr>
          <p:nvPr>
            <p:extLst/>
          </p:nvPr>
        </p:nvGraphicFramePr>
        <p:xfrm>
          <a:off x="220711" y="4662568"/>
          <a:ext cx="11666487" cy="11811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5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55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55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55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55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55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55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554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554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554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554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554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554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5554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5554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55547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55547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55547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55547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55547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555547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590592"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x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10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11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12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13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14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15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16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17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18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..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99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592"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b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0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0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0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1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1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1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2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2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2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3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…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8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800" b="1" dirty="0" smtClean="0">
                          <a:latin typeface="+mn-lt"/>
                        </a:rPr>
                        <a:t>?</a:t>
                      </a:r>
                      <a:endParaRPr lang="hr-HR" sz="2800" b="1" dirty="0">
                        <a:latin typeface="+mn-lt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228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54421" y="764081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4000" dirty="0"/>
              <a:t>Napiši program koji će unijeti </a:t>
            </a:r>
            <a:r>
              <a:rPr lang="hr-HR" sz="4000" b="1" dirty="0">
                <a:solidFill>
                  <a:srgbClr val="FF0000"/>
                </a:solidFill>
              </a:rPr>
              <a:t>n</a:t>
            </a:r>
            <a:r>
              <a:rPr lang="hr-HR" sz="4000" dirty="0"/>
              <a:t> brojeva sa tipkovnice, a ispisati</a:t>
            </a:r>
            <a:r>
              <a:rPr lang="hr-HR" sz="4000" b="1" dirty="0"/>
              <a:t> </a:t>
            </a:r>
            <a:r>
              <a:rPr lang="hr-HR" sz="4000" b="1" dirty="0">
                <a:solidFill>
                  <a:srgbClr val="FF0000"/>
                </a:solidFill>
              </a:rPr>
              <a:t>koliko</a:t>
            </a:r>
            <a:r>
              <a:rPr lang="hr-HR" sz="4000" b="1" dirty="0"/>
              <a:t> </a:t>
            </a:r>
            <a:r>
              <a:rPr lang="hr-HR" sz="4000" dirty="0"/>
              <a:t>je među učitanim brojevima :</a:t>
            </a:r>
            <a:br>
              <a:rPr lang="hr-HR" sz="4000" dirty="0"/>
            </a:br>
            <a:endParaRPr lang="hr-HR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hr-HR" sz="4000" dirty="0"/>
              <a:t>d</a:t>
            </a:r>
            <a:r>
              <a:rPr lang="hr-HR" sz="4000" dirty="0" smtClean="0"/>
              <a:t>voznamenkastih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4000" dirty="0"/>
              <a:t>d</a:t>
            </a:r>
            <a:r>
              <a:rPr lang="hr-HR" sz="4000" dirty="0" smtClean="0"/>
              <a:t>jeljivih sa 3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4000" dirty="0" smtClean="0"/>
              <a:t>neparnih</a:t>
            </a:r>
          </a:p>
          <a:p>
            <a:pPr marL="0" indent="0">
              <a:buNone/>
            </a:pPr>
            <a:r>
              <a:rPr lang="hr-HR" sz="4000" dirty="0"/>
              <a:t/>
            </a:r>
            <a:br>
              <a:rPr lang="hr-HR" sz="4000" dirty="0"/>
            </a:br>
            <a:endParaRPr lang="hr-HR" sz="4000" dirty="0"/>
          </a:p>
        </p:txBody>
      </p:sp>
    </p:spTree>
    <p:extLst>
      <p:ext uri="{BB962C8B-B14F-4D97-AF65-F5344CB8AC3E}">
        <p14:creationId xmlns:p14="http://schemas.microsoft.com/office/powerpoint/2010/main" val="2226894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2"/>
          <p:cNvSpPr txBox="1">
            <a:spLocks/>
          </p:cNvSpPr>
          <p:nvPr/>
        </p:nvSpPr>
        <p:spPr>
          <a:xfrm>
            <a:off x="689386" y="859230"/>
            <a:ext cx="3378797" cy="26692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b=0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ulaz(n)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za k=1 do n činiti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 </a:t>
            </a:r>
            <a:r>
              <a:rPr lang="hr-HR" dirty="0" smtClean="0"/>
              <a:t>      ulaz (x)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 </a:t>
            </a:r>
            <a:r>
              <a:rPr lang="hr-HR" dirty="0" smtClean="0"/>
              <a:t>      ako je x&gt;9 i x&lt;100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           b=b+1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izlaz(b)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hr-HR" dirty="0"/>
          </a:p>
        </p:txBody>
      </p:sp>
      <p:sp>
        <p:nvSpPr>
          <p:cNvPr id="5" name="Rezervirano mjesto sadržaja 2"/>
          <p:cNvSpPr txBox="1">
            <a:spLocks/>
          </p:cNvSpPr>
          <p:nvPr/>
        </p:nvSpPr>
        <p:spPr>
          <a:xfrm>
            <a:off x="4230444" y="859230"/>
            <a:ext cx="3378797" cy="26692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b=0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ulaz(n)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za k=1 do n činiti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 </a:t>
            </a:r>
            <a:r>
              <a:rPr lang="hr-HR" dirty="0" smtClean="0"/>
              <a:t>      ulaz (x)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 </a:t>
            </a:r>
            <a:r>
              <a:rPr lang="hr-HR" dirty="0" smtClean="0"/>
              <a:t>      ako je %3==0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           b=b+1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izlaz(b)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hr-HR" dirty="0"/>
          </a:p>
        </p:txBody>
      </p:sp>
      <p:sp>
        <p:nvSpPr>
          <p:cNvPr id="6" name="Rezervirano mjesto sadržaja 2"/>
          <p:cNvSpPr txBox="1">
            <a:spLocks/>
          </p:cNvSpPr>
          <p:nvPr/>
        </p:nvSpPr>
        <p:spPr>
          <a:xfrm>
            <a:off x="8253805" y="774962"/>
            <a:ext cx="3378797" cy="26692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b=0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ulaz(n)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za k=1 do n činiti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 </a:t>
            </a:r>
            <a:r>
              <a:rPr lang="hr-HR" dirty="0" smtClean="0"/>
              <a:t>      ulaz (x)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 </a:t>
            </a:r>
            <a:r>
              <a:rPr lang="hr-HR" dirty="0" smtClean="0"/>
              <a:t>      ako je x%2==1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           b=b+1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 smtClean="0"/>
              <a:t>izlaz(b)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6401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Matura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36985" y="1416834"/>
            <a:ext cx="11124303" cy="493017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dirty="0" smtClean="0"/>
              <a:t>(ljeto 2013</a:t>
            </a:r>
            <a:r>
              <a:rPr lang="hr-HR" dirty="0"/>
              <a:t>)</a:t>
            </a:r>
            <a:r>
              <a:rPr lang="hr-HR" dirty="0" smtClean="0"/>
              <a:t>Provjeri </a:t>
            </a:r>
            <a:r>
              <a:rPr lang="hr-HR" dirty="0"/>
              <a:t>znanja iz Informatike pristupilo je N učenika. Za ocjenu odličan trebali su postići barem 80 bodova. Napišite program </a:t>
            </a:r>
            <a:r>
              <a:rPr lang="hr-HR" dirty="0" smtClean="0"/>
              <a:t>kojim </a:t>
            </a:r>
            <a:r>
              <a:rPr lang="hr-HR" dirty="0"/>
              <a:t>će se unositi broj učenika N i broj bodova B svakoga učenika te koji će ispisati </a:t>
            </a:r>
            <a:r>
              <a:rPr lang="hr-HR" dirty="0">
                <a:solidFill>
                  <a:srgbClr val="FF0000"/>
                </a:solidFill>
              </a:rPr>
              <a:t>broj učenika </a:t>
            </a:r>
            <a:r>
              <a:rPr lang="hr-HR" dirty="0"/>
              <a:t>koji su postigli ocjenu odličan na provjeri znanja iz</a:t>
            </a:r>
            <a:br>
              <a:rPr lang="hr-HR" dirty="0"/>
            </a:br>
            <a:r>
              <a:rPr lang="hr-HR" dirty="0" smtClean="0"/>
              <a:t>informatike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(jesen 2020) </a:t>
            </a:r>
            <a:r>
              <a:rPr lang="hr-HR" b="1" dirty="0"/>
              <a:t>N </a:t>
            </a:r>
            <a:r>
              <a:rPr lang="hr-HR" dirty="0"/>
              <a:t>pristupnika piše neki ispit. Napišite program koji će učitati ukupan broj pristupnika i koji će za svakoga pristupnika učitati brojeve 1 ili 2. Za pristupnika koji je predao  prazan ispit bit će upisan broj 1, a za pristupnika koji je predao popunjavan ispit broj  2. Program treba ispisati </a:t>
            </a:r>
            <a:r>
              <a:rPr lang="hr-HR" dirty="0">
                <a:solidFill>
                  <a:srgbClr val="FF0000"/>
                </a:solidFill>
              </a:rPr>
              <a:t>koliko</a:t>
            </a:r>
            <a:r>
              <a:rPr lang="hr-HR" dirty="0"/>
              <a:t> je pristupnika predalo popunjavan ispit.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(ljeto 2019) Napišite program koji prvo učitava prirodan broj </a:t>
            </a:r>
            <a:r>
              <a:rPr lang="hr-HR" b="1" dirty="0"/>
              <a:t>N</a:t>
            </a:r>
            <a:r>
              <a:rPr lang="hr-HR" dirty="0"/>
              <a:t>, a zatim učitava </a:t>
            </a:r>
            <a:r>
              <a:rPr lang="hr-HR" b="1" dirty="0"/>
              <a:t>N </a:t>
            </a:r>
            <a:r>
              <a:rPr lang="hr-HR" dirty="0"/>
              <a:t>prirodnih brojeva. Program treba ispisati </a:t>
            </a:r>
            <a:r>
              <a:rPr lang="hr-HR" dirty="0">
                <a:solidFill>
                  <a:srgbClr val="FF0000"/>
                </a:solidFill>
              </a:rPr>
              <a:t>broj učitanih brojeva </a:t>
            </a:r>
            <a:r>
              <a:rPr lang="hr-HR" dirty="0"/>
              <a:t>kojima je zadnja znamenka jednaka predzadnjoj znamenki. </a:t>
            </a:r>
            <a:r>
              <a:rPr lang="pl-PL" dirty="0"/>
              <a:t>Napomena: Svi upisani brojevi bit će veći od 9.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430904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240</Words>
  <Application>Microsoft Office PowerPoint</Application>
  <PresentationFormat>Široki zaslon</PresentationFormat>
  <Paragraphs>71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sustava Office</vt:lpstr>
      <vt:lpstr>Algoritam brojenja</vt:lpstr>
      <vt:lpstr>Algoritam brojenja</vt:lpstr>
      <vt:lpstr>PowerPoint prezentacija</vt:lpstr>
      <vt:lpstr>PowerPoint prezentacija</vt:lpstr>
      <vt:lpstr>PowerPoint prezentacija</vt:lpstr>
      <vt:lpstr>Matura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Algoritam brojenja</dc:title>
  <dc:creator>Snježana Milinović</dc:creator>
  <cp:lastModifiedBy>Snježana Milinović</cp:lastModifiedBy>
  <cp:revision>2</cp:revision>
  <dcterms:created xsi:type="dcterms:W3CDTF">2021-03-21T17:23:54Z</dcterms:created>
  <dcterms:modified xsi:type="dcterms:W3CDTF">2021-03-21T17:27:28Z</dcterms:modified>
</cp:coreProperties>
</file>