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477ABE-8405-465C-AF43-97840E111431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651249-07A4-4D4E-9BE1-A44D347E075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7ABE-8405-465C-AF43-97840E111431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1249-07A4-4D4E-9BE1-A44D347E075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5477ABE-8405-465C-AF43-97840E111431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651249-07A4-4D4E-9BE1-A44D347E075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7ABE-8405-465C-AF43-97840E111431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1249-07A4-4D4E-9BE1-A44D347E075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477ABE-8405-465C-AF43-97840E111431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4651249-07A4-4D4E-9BE1-A44D347E075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7ABE-8405-465C-AF43-97840E111431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1249-07A4-4D4E-9BE1-A44D347E075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7ABE-8405-465C-AF43-97840E111431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1249-07A4-4D4E-9BE1-A44D347E075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7ABE-8405-465C-AF43-97840E111431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1249-07A4-4D4E-9BE1-A44D347E075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477ABE-8405-465C-AF43-97840E111431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1249-07A4-4D4E-9BE1-A44D347E075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7ABE-8405-465C-AF43-97840E111431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1249-07A4-4D4E-9BE1-A44D347E075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7ABE-8405-465C-AF43-97840E111431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1249-07A4-4D4E-9BE1-A44D347E0756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5477ABE-8405-465C-AF43-97840E111431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4651249-07A4-4D4E-9BE1-A44D347E075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ORALNI KARCINOM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Ivana Žugec, dr.med.dent,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0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Početni stadij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Manifestira se kao ERITROPLAKIJA- područje izrazito crvene boje, baršunaste površine koje je oštro ograničeno od ostale sluznice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4579763" cy="366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14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Uznapredovali stadij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Ulkus s uzdignutim i induriranim rubovima</a:t>
            </a:r>
          </a:p>
          <a:p>
            <a:r>
              <a:rPr lang="hr-HR" dirty="0" smtClean="0"/>
              <a:t>Egzofitična masa koja ispunjava usnu šupljinu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5064414" cy="337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3" y="4453533"/>
            <a:ext cx="6705415" cy="240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6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Najveći broj karcinoma javlja se:</a:t>
            </a:r>
          </a:p>
          <a:p>
            <a:r>
              <a:rPr lang="hr-HR" dirty="0"/>
              <a:t> </a:t>
            </a:r>
            <a:r>
              <a:rPr lang="hr-HR" dirty="0" smtClean="0"/>
              <a:t>         a) na rubovima jezika</a:t>
            </a:r>
          </a:p>
          <a:p>
            <a:r>
              <a:rPr lang="hr-HR" dirty="0"/>
              <a:t> </a:t>
            </a:r>
            <a:r>
              <a:rPr lang="hr-HR" dirty="0" smtClean="0"/>
              <a:t>         b) dnu usne šupljine</a:t>
            </a:r>
          </a:p>
          <a:p>
            <a:r>
              <a:rPr lang="hr-HR" dirty="0"/>
              <a:t> </a:t>
            </a:r>
            <a:r>
              <a:rPr lang="hr-HR" dirty="0" smtClean="0"/>
              <a:t>         c) nepčanim lokovima</a:t>
            </a:r>
          </a:p>
          <a:p>
            <a:r>
              <a:rPr lang="hr-HR" dirty="0"/>
              <a:t> </a:t>
            </a:r>
            <a:r>
              <a:rPr lang="hr-HR" dirty="0" smtClean="0"/>
              <a:t>         d) retromolarnim područjima</a:t>
            </a:r>
          </a:p>
          <a:p>
            <a:r>
              <a:rPr lang="hr-HR" dirty="0"/>
              <a:t> </a:t>
            </a:r>
            <a:r>
              <a:rPr lang="hr-HR" dirty="0" smtClean="0"/>
              <a:t>         e) gingiva donje čeljusti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09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dijagnoza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Postavlja se na temelju biopsije i patohistološkog nalaza</a:t>
            </a:r>
          </a:p>
          <a:p>
            <a:r>
              <a:rPr lang="hr-HR" dirty="0"/>
              <a:t> TNM </a:t>
            </a:r>
            <a:r>
              <a:rPr lang="hr-HR" dirty="0" smtClean="0"/>
              <a:t>klasifikacija-  </a:t>
            </a:r>
            <a:r>
              <a:rPr lang="hr-HR" dirty="0"/>
              <a:t>Kriteriji za klasifikaciju su veličina </a:t>
            </a:r>
            <a:r>
              <a:rPr lang="hr-HR" dirty="0" smtClean="0"/>
              <a:t>tumora </a:t>
            </a:r>
            <a:endParaRPr lang="hr-HR" dirty="0" smtClean="0"/>
          </a:p>
          <a:p>
            <a:r>
              <a:rPr lang="hr-HR" dirty="0" smtClean="0"/>
              <a:t>(T) prisutnost </a:t>
            </a:r>
            <a:r>
              <a:rPr lang="hr-HR" dirty="0"/>
              <a:t>regionalnih metastaza u vratnim</a:t>
            </a:r>
          </a:p>
          <a:p>
            <a:r>
              <a:rPr lang="hr-HR" dirty="0"/>
              <a:t>limfnim čvorovima (</a:t>
            </a:r>
            <a:r>
              <a:rPr lang="hr-HR" dirty="0" smtClean="0"/>
              <a:t>N)</a:t>
            </a:r>
          </a:p>
          <a:p>
            <a:r>
              <a:rPr lang="hr-HR" dirty="0" smtClean="0"/>
              <a:t>prisutnost udaljenih metastaza </a:t>
            </a:r>
            <a:r>
              <a:rPr lang="hr-HR" dirty="0"/>
              <a:t>(M)</a:t>
            </a:r>
          </a:p>
        </p:txBody>
      </p:sp>
    </p:spTree>
    <p:extLst>
      <p:ext uri="{BB962C8B-B14F-4D97-AF65-F5344CB8AC3E}">
        <p14:creationId xmlns:p14="http://schemas.microsoft.com/office/powerpoint/2010/main" val="22625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 označava veličinu primarnog tumora:</a:t>
            </a:r>
          </a:p>
          <a:p>
            <a:r>
              <a:rPr lang="hr-HR" dirty="0"/>
              <a:t>•	 T1 – tumor manji od 2 cm</a:t>
            </a:r>
          </a:p>
          <a:p>
            <a:r>
              <a:rPr lang="hr-HR" dirty="0"/>
              <a:t>•	 T2 – tumor veći od 2 cm i manji od 4 cm</a:t>
            </a:r>
          </a:p>
          <a:p>
            <a:r>
              <a:rPr lang="hr-HR" dirty="0"/>
              <a:t>•	 T3 – tumor veći od 4 cm</a:t>
            </a:r>
          </a:p>
          <a:p>
            <a:r>
              <a:rPr lang="hr-HR" dirty="0"/>
              <a:t>•	 T4 – tumor veći od 4 cm s </a:t>
            </a:r>
            <a:r>
              <a:rPr lang="hr-HR" dirty="0" smtClean="0"/>
              <a:t>infiltracijom okolnih </a:t>
            </a:r>
            <a:r>
              <a:rPr lang="hr-HR" dirty="0"/>
              <a:t>struktura (kosti, mišića, sinusa </a:t>
            </a:r>
            <a:r>
              <a:rPr lang="hr-HR" dirty="0" smtClean="0"/>
              <a:t>i kože)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072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N označava prisutnost regionalnih metastaza</a:t>
            </a:r>
          </a:p>
          <a:p>
            <a:r>
              <a:rPr lang="hr-HR" dirty="0"/>
              <a:t>u vratnim limfnim čvorovima:</a:t>
            </a:r>
          </a:p>
          <a:p>
            <a:r>
              <a:rPr lang="hr-HR" dirty="0"/>
              <a:t>•	 N0 – bez metastaza u vratnim limfnim</a:t>
            </a:r>
          </a:p>
          <a:p>
            <a:r>
              <a:rPr lang="hr-HR" dirty="0"/>
              <a:t>čvorovima</a:t>
            </a:r>
          </a:p>
          <a:p>
            <a:r>
              <a:rPr lang="hr-HR" dirty="0"/>
              <a:t>•	 N1 – solitarni ipsilateralni čvor manji </a:t>
            </a:r>
            <a:r>
              <a:rPr lang="hr-HR" dirty="0" smtClean="0"/>
              <a:t>od 3 </a:t>
            </a:r>
            <a:r>
              <a:rPr lang="hr-HR" dirty="0"/>
              <a:t>cm</a:t>
            </a:r>
          </a:p>
          <a:p>
            <a:r>
              <a:rPr lang="hr-HR" dirty="0"/>
              <a:t>•	 N2a – solitarni ipsilateralni čvor veći od </a:t>
            </a:r>
            <a:r>
              <a:rPr lang="hr-HR" dirty="0" smtClean="0"/>
              <a:t>3cm </a:t>
            </a:r>
            <a:r>
              <a:rPr lang="hr-HR" dirty="0"/>
              <a:t>i manji od 6 cm</a:t>
            </a:r>
          </a:p>
          <a:p>
            <a:r>
              <a:rPr lang="hr-HR" dirty="0"/>
              <a:t>•	 N2b – multipli ipsilateralni čvorovi </a:t>
            </a:r>
            <a:r>
              <a:rPr lang="hr-HR" dirty="0" smtClean="0"/>
              <a:t>veći od </a:t>
            </a:r>
            <a:r>
              <a:rPr lang="hr-HR" dirty="0"/>
              <a:t>3 cm i manji od 6 cm</a:t>
            </a:r>
          </a:p>
          <a:p>
            <a:r>
              <a:rPr lang="hr-HR" dirty="0"/>
              <a:t>•	 N2c – bilateralni i kontralateralni </a:t>
            </a:r>
            <a:r>
              <a:rPr lang="hr-HR" dirty="0" smtClean="0"/>
              <a:t>čvorovi manji </a:t>
            </a:r>
            <a:r>
              <a:rPr lang="hr-HR" dirty="0"/>
              <a:t>od 6 cm</a:t>
            </a:r>
          </a:p>
          <a:p>
            <a:r>
              <a:rPr lang="hr-HR" dirty="0"/>
              <a:t>•	 N3a – ipsilateralni čvor veći od 6 cm</a:t>
            </a:r>
          </a:p>
          <a:p>
            <a:r>
              <a:rPr lang="hr-HR" dirty="0"/>
              <a:t>•	 N3b – kontalateralni čvor veći od 6 cm</a:t>
            </a:r>
          </a:p>
        </p:txBody>
      </p:sp>
    </p:spTree>
    <p:extLst>
      <p:ext uri="{BB962C8B-B14F-4D97-AF65-F5344CB8AC3E}">
        <p14:creationId xmlns:p14="http://schemas.microsoft.com/office/powerpoint/2010/main" val="10665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 označava prisutnost udaljenih metastaza:</a:t>
            </a:r>
          </a:p>
          <a:p>
            <a:r>
              <a:rPr lang="hr-HR" dirty="0"/>
              <a:t>•	 M0 – nema udaljenih metastaza</a:t>
            </a:r>
          </a:p>
          <a:p>
            <a:r>
              <a:rPr lang="hr-HR" dirty="0"/>
              <a:t>•	 M1 – prisutna udaljena metastaza</a:t>
            </a:r>
          </a:p>
        </p:txBody>
      </p:sp>
    </p:spTree>
    <p:extLst>
      <p:ext uri="{BB962C8B-B14F-4D97-AF65-F5344CB8AC3E}">
        <p14:creationId xmlns:p14="http://schemas.microsoft.com/office/powerpoint/2010/main" val="8302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terapija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Najčešći pristup je kirurški</a:t>
            </a:r>
          </a:p>
          <a:p>
            <a:r>
              <a:rPr lang="hr-HR" dirty="0" smtClean="0"/>
              <a:t>Nadopunjava se s kemoterapijom i radioterapijom</a:t>
            </a:r>
          </a:p>
          <a:p>
            <a:r>
              <a:rPr lang="hr-HR" dirty="0" smtClean="0"/>
              <a:t>Rani stadiji liječe se uglavnom kirurški</a:t>
            </a:r>
          </a:p>
          <a:p>
            <a:r>
              <a:rPr lang="hr-HR" dirty="0" smtClean="0"/>
              <a:t>Uznapredovali stadiji kombinacijom kirurškog zahvata i radioterapije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189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1562"/>
            <a:ext cx="648072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1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Jedan od najčešćih karcinoma glave i vrata</a:t>
            </a:r>
          </a:p>
          <a:p>
            <a:r>
              <a:rPr lang="hr-HR" dirty="0" smtClean="0"/>
              <a:t>Otkrije se u uznapredovalom stadiju</a:t>
            </a:r>
            <a:r>
              <a:rPr lang="hr-HR" dirty="0" smtClean="0">
                <a:sym typeface="Wingdings" panose="05000000000000000000" pitchFamily="2" charset="2"/>
              </a:rPr>
              <a:t>  terapijske mogućnosti smanjene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Visoka stopa smrtnosti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785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Epidemiologija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Čini 3% svih karcinoma kod čovjeka</a:t>
            </a:r>
          </a:p>
          <a:p>
            <a:r>
              <a:rPr lang="hr-HR" dirty="0" smtClean="0"/>
              <a:t>Jedan od deset najčešćih uzroka smrti u svijetu</a:t>
            </a:r>
          </a:p>
          <a:p>
            <a:r>
              <a:rPr lang="hr-HR" dirty="0" smtClean="0"/>
              <a:t>Javlja se u srednjoj i starijoj životnoj dobi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54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etiologija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Glavni čimbenici za razvoj karcinoma usne šupljine su PUŠENJE i ALKOHOL</a:t>
            </a:r>
          </a:p>
          <a:p>
            <a:r>
              <a:rPr lang="hr-HR" dirty="0" smtClean="0"/>
              <a:t>Rizik za razvoj oralnog karcinoma kod pušača je 5-7 puta veći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615683" cy="200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642"/>
            <a:ext cx="3733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01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pušenje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Duhanski dim sadrži brojne kancerogene, npr. nitrozamin i policiklički aromatski ugljikovodici</a:t>
            </a:r>
          </a:p>
          <a:p>
            <a:r>
              <a:rPr lang="hr-HR" dirty="0" smtClean="0"/>
              <a:t>Kancerogeni se nakupljaju u oralnoj sluznici uzrokujući oštećenje stanične DNK</a:t>
            </a:r>
          </a:p>
          <a:p>
            <a:r>
              <a:rPr lang="hr-HR" dirty="0" smtClean="0"/>
              <a:t>S vremenom oštećenje DNK postaje ireverzibilno i dolazi do maligne transformacije</a:t>
            </a:r>
          </a:p>
        </p:txBody>
      </p:sp>
    </p:spTree>
    <p:extLst>
      <p:ext uri="{BB962C8B-B14F-4D97-AF65-F5344CB8AC3E}">
        <p14:creationId xmlns:p14="http://schemas.microsoft.com/office/powerpoint/2010/main" val="423651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5378331" cy="650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5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alkohol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Alkohol i pušenje djeluju sinergistički</a:t>
            </a:r>
          </a:p>
          <a:p>
            <a:r>
              <a:rPr lang="hr-HR" dirty="0" smtClean="0"/>
              <a:t>Alkohol povećava propusnost za kancerogene komponente duhanskog dima</a:t>
            </a:r>
          </a:p>
          <a:p>
            <a:r>
              <a:rPr lang="hr-HR" dirty="0" smtClean="0"/>
              <a:t>Djeluje na sluznicu izravno i posredno</a:t>
            </a:r>
          </a:p>
          <a:p>
            <a:r>
              <a:rPr lang="hr-HR" dirty="0" smtClean="0"/>
              <a:t>IZRAVNO DJELOVANJE- direktno djelovanje kancerogena iz alkoholnih pića na sluznicu</a:t>
            </a:r>
          </a:p>
          <a:p>
            <a:r>
              <a:rPr lang="hr-HR" dirty="0" smtClean="0"/>
              <a:t>POSREDNO DJELOVANJE- alkoholičari imaju manjkavu prehranu s deficitom vitamina i minerala koji su protukancerogeni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941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Virusne infekcije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Humani papiloma virus (HPV), herpes simplex virus, Epstein Barr virus i HIV</a:t>
            </a:r>
          </a:p>
          <a:p>
            <a:r>
              <a:rPr lang="hr-HR" dirty="0" smtClean="0"/>
              <a:t>Najveću povezanost ima HPV</a:t>
            </a:r>
          </a:p>
          <a:p>
            <a:r>
              <a:rPr lang="hr-HR" dirty="0" smtClean="0"/>
              <a:t>HPV- spolno prenosiv virus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546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Klinička slika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početnom stadiju je asimptomatski</a:t>
            </a:r>
          </a:p>
          <a:p>
            <a:r>
              <a:rPr lang="hr-HR" dirty="0" smtClean="0"/>
              <a:t>Simptomi se javljaju u uznapredovalom stadiju</a:t>
            </a:r>
          </a:p>
          <a:p>
            <a:r>
              <a:rPr lang="hr-HR" dirty="0" smtClean="0"/>
              <a:t>SIMPTOMI: neugoda, peckanje u ustima, otežano i bolno gutanje, otežan govor, pomičnost zuba, krvarenje iz usne šupljine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854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115</TotalTime>
  <Words>367</Words>
  <Application>Microsoft Office PowerPoint</Application>
  <PresentationFormat>Prikaz na zaslonu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Trebuchet MS</vt:lpstr>
      <vt:lpstr>Wingdings</vt:lpstr>
      <vt:lpstr>Wingdings 2</vt:lpstr>
      <vt:lpstr>Opulent</vt:lpstr>
      <vt:lpstr>ORALNI KARCINOM</vt:lpstr>
      <vt:lpstr>PowerPoint prezentacija</vt:lpstr>
      <vt:lpstr>Epidemiologija</vt:lpstr>
      <vt:lpstr>etiologija</vt:lpstr>
      <vt:lpstr>pušenje</vt:lpstr>
      <vt:lpstr>PowerPoint prezentacija</vt:lpstr>
      <vt:lpstr>alkohol</vt:lpstr>
      <vt:lpstr>Virusne infekcije</vt:lpstr>
      <vt:lpstr>Klinička slika</vt:lpstr>
      <vt:lpstr>Početni stadij</vt:lpstr>
      <vt:lpstr>Uznapredovali stadij</vt:lpstr>
      <vt:lpstr>PowerPoint prezentacija</vt:lpstr>
      <vt:lpstr>dijagnoza</vt:lpstr>
      <vt:lpstr>PowerPoint prezentacija</vt:lpstr>
      <vt:lpstr>PowerPoint prezentacija</vt:lpstr>
      <vt:lpstr>PowerPoint prezentacija</vt:lpstr>
      <vt:lpstr>terapija</vt:lpstr>
      <vt:lpstr>PowerPoint prezentacija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ORALNI KARCINOM</dc:title>
  <dc:creator>Korisnik</dc:creator>
  <cp:lastModifiedBy>Ucionica_02</cp:lastModifiedBy>
  <cp:revision>9</cp:revision>
  <dcterms:created xsi:type="dcterms:W3CDTF">2019-11-06T20:09:02Z</dcterms:created>
  <dcterms:modified xsi:type="dcterms:W3CDTF">2019-11-07T07:34:15Z</dcterms:modified>
</cp:coreProperties>
</file>