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936-A497-40EC-AA68-1F33DA34E2EF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7A7500-38D0-4D6E-A417-BA8B30B3E1C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936-A497-40EC-AA68-1F33DA34E2EF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7500-38D0-4D6E-A417-BA8B30B3E1C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17A7500-38D0-4D6E-A417-BA8B30B3E1C4}" type="slidenum">
              <a:rPr lang="hr-HR" smtClean="0"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936-A497-40EC-AA68-1F33DA34E2EF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936-A497-40EC-AA68-1F33DA34E2EF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17A7500-38D0-4D6E-A417-BA8B30B3E1C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936-A497-40EC-AA68-1F33DA34E2EF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7A7500-38D0-4D6E-A417-BA8B30B3E1C4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82FB936-A497-40EC-AA68-1F33DA34E2EF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7500-38D0-4D6E-A417-BA8B30B3E1C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936-A497-40EC-AA68-1F33DA34E2EF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17A7500-38D0-4D6E-A417-BA8B30B3E1C4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936-A497-40EC-AA68-1F33DA34E2EF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17A7500-38D0-4D6E-A417-BA8B30B3E1C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936-A497-40EC-AA68-1F33DA34E2EF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7A7500-38D0-4D6E-A417-BA8B30B3E1C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7A7500-38D0-4D6E-A417-BA8B30B3E1C4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936-A497-40EC-AA68-1F33DA34E2EF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17A7500-38D0-4D6E-A417-BA8B30B3E1C4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82FB936-A497-40EC-AA68-1F33DA34E2EF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82FB936-A497-40EC-AA68-1F33DA34E2EF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7A7500-38D0-4D6E-A417-BA8B30B3E1C4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IwM-iuHQV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8r3d4qa9A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Ivana žugec, dr.med.dent.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Stomatološki pregled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636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Pregled zuba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Dobar izvor svjetla</a:t>
            </a:r>
          </a:p>
          <a:p>
            <a:r>
              <a:rPr lang="hr-HR" dirty="0" smtClean="0"/>
              <a:t>Površina zuba mora biti čista, posušena i izolirana</a:t>
            </a:r>
          </a:p>
          <a:p>
            <a:r>
              <a:rPr lang="hr-HR" dirty="0" smtClean="0"/>
              <a:t>Instrumentarij: ogledalo, sonda i puster (komprimirani zrak)</a:t>
            </a:r>
          </a:p>
          <a:p>
            <a:r>
              <a:rPr lang="hr-HR" dirty="0" smtClean="0"/>
              <a:t>Počinje se od najdistalnijeg zuba u gornjem desnom kvadrantu te se nastavlja do najdistalnijeg zuba gore lijevo</a:t>
            </a:r>
          </a:p>
          <a:p>
            <a:r>
              <a:rPr lang="hr-HR" dirty="0" smtClean="0"/>
              <a:t>Donja čeljust- prvo se gleda najdistalniji zub dolje lijevo i nastavlja prema desnoj strani do kraja zubnog luka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848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Zube treba prebrojati (hipodoncija)</a:t>
            </a:r>
          </a:p>
          <a:p>
            <a:r>
              <a:rPr lang="hr-HR" dirty="0" smtClean="0"/>
              <a:t>Gleda se svaka zubna ploha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76203"/>
            <a:ext cx="5747412" cy="378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025" y="764704"/>
            <a:ext cx="5743797" cy="574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INTERCEPTIVNI POSTUPCI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To su tehnike usmjerene na zaustavljanje ili odgodu razvoja karijesne lezije</a:t>
            </a:r>
          </a:p>
          <a:p>
            <a:r>
              <a:rPr lang="hr-HR" dirty="0" smtClean="0"/>
              <a:t>To su: profesionalno čišćenje zuba</a:t>
            </a:r>
          </a:p>
          <a:p>
            <a:r>
              <a:rPr lang="hr-HR" dirty="0"/>
              <a:t> </a:t>
            </a:r>
            <a:r>
              <a:rPr lang="hr-HR" dirty="0" smtClean="0"/>
              <a:t>            fluoridacijom (remineralizacijom)</a:t>
            </a:r>
          </a:p>
          <a:p>
            <a:r>
              <a:rPr lang="hr-HR" dirty="0"/>
              <a:t> </a:t>
            </a:r>
            <a:r>
              <a:rPr lang="hr-HR" dirty="0" smtClean="0"/>
              <a:t>             pečaćenjem fisura</a:t>
            </a:r>
          </a:p>
          <a:p>
            <a:r>
              <a:rPr lang="hr-HR" dirty="0"/>
              <a:t> </a:t>
            </a:r>
            <a:r>
              <a:rPr lang="hr-HR" dirty="0" smtClean="0"/>
              <a:t>             upotreba staklenoionomernih cemenata</a:t>
            </a:r>
          </a:p>
          <a:p>
            <a:r>
              <a:rPr lang="hr-HR" dirty="0" smtClean="0"/>
              <a:t>Primjenjuje se na već postojećem karijesu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010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Postupci fluoridacije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Mogu se primijeniti na vidljivim karijesnim lezijama u cilju zaustavljanaj, odgode ili okretanaj procesa demineralizacije</a:t>
            </a:r>
          </a:p>
          <a:p>
            <a:r>
              <a:rPr lang="hr-HR" dirty="0" smtClean="0"/>
              <a:t>Fluor- remineralizacija i mijenjanje metabolizma bakterija</a:t>
            </a:r>
          </a:p>
          <a:p>
            <a:r>
              <a:rPr lang="hr-HR" dirty="0" smtClean="0"/>
              <a:t>Postoje TOPIKALNA i SISTEMSKA fluoridacija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347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Topikalna fluoridacija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Preparati fluora se izravno nanose na površinu cakline</a:t>
            </a:r>
          </a:p>
          <a:p>
            <a:r>
              <a:rPr lang="hr-HR" dirty="0" smtClean="0"/>
              <a:t>Provodi se u ordinaciji ili je pacijenti mogu provoditi kod kuće</a:t>
            </a:r>
          </a:p>
          <a:p>
            <a:r>
              <a:rPr lang="hr-HR" dirty="0" smtClean="0"/>
              <a:t>Fluor se treba nalaziti na spoju cakline i zubnih naslaga za učinkovito djelovanje</a:t>
            </a:r>
          </a:p>
          <a:p>
            <a:r>
              <a:rPr lang="hr-HR" dirty="0" smtClean="0"/>
              <a:t>Na caklini se stvara depo kalcijeva fluorida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125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Anorganski spojevi: natrijev fluorid, natrijev monofluorfosfat...</a:t>
            </a:r>
          </a:p>
          <a:p>
            <a:r>
              <a:rPr lang="hr-HR" dirty="0" smtClean="0"/>
              <a:t>Organski spojevi: aminofluorid</a:t>
            </a:r>
          </a:p>
          <a:p>
            <a:r>
              <a:rPr lang="hr-HR" dirty="0" smtClean="0"/>
              <a:t>Sredstva za fluoridaciju: pasta za zube, tekućine za ispiranj, gel, lak, žvakaće gume.....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1175"/>
            <a:ext cx="3637991" cy="427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33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Indikacija za topikalnu fluoridaciju:</a:t>
            </a:r>
          </a:p>
          <a:p>
            <a:r>
              <a:rPr lang="hr-HR" dirty="0" smtClean="0"/>
              <a:t>1. prevencija karijesa</a:t>
            </a:r>
          </a:p>
          <a:p>
            <a:r>
              <a:rPr lang="hr-HR" dirty="0" smtClean="0"/>
              <a:t>2. izrazita sklonost karijesu</a:t>
            </a:r>
          </a:p>
          <a:p>
            <a:r>
              <a:rPr lang="hr-HR" dirty="0" smtClean="0"/>
              <a:t>3. fiksna ili mobilna ortodontska anomalija.....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93" y="3626198"/>
            <a:ext cx="3231802" cy="323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8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Sistemska fluoridacija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Fluor se ugrađuje u kristalnu rešetku za vrijeme mineralizacije zuba</a:t>
            </a:r>
          </a:p>
          <a:p>
            <a:r>
              <a:rPr lang="hr-HR" dirty="0" smtClean="0"/>
              <a:t>Unos u organizam kroz probavni sustav</a:t>
            </a:r>
          </a:p>
          <a:p>
            <a:r>
              <a:rPr lang="hr-HR" dirty="0" smtClean="0"/>
              <a:t>Primjenjuje se kod osoba s visokom karijesnom aktivnošću</a:t>
            </a:r>
          </a:p>
          <a:p>
            <a:r>
              <a:rPr lang="hr-HR" dirty="0" smtClean="0"/>
              <a:t>Fluoridiraju se voda, mlijeko i sol</a:t>
            </a:r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2983011" cy="326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1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Pečaćenje fisura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Preventivni postupak kojim se fisurni sustav i jamice pečate materijalom za pečaćenje fisura</a:t>
            </a:r>
          </a:p>
          <a:p>
            <a:r>
              <a:rPr lang="hr-HR" dirty="0" smtClean="0"/>
              <a:t>Sprječava se prodor baketrija i hrane</a:t>
            </a:r>
          </a:p>
          <a:p>
            <a:r>
              <a:rPr lang="hr-HR" dirty="0" smtClean="0"/>
              <a:t>Treba pričekati potpuno nicanje zuba</a:t>
            </a:r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68382"/>
            <a:ext cx="533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51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Indikacije za pečaćenje:</a:t>
            </a:r>
          </a:p>
          <a:p>
            <a:r>
              <a:rPr lang="hr-HR" dirty="0" smtClean="0"/>
              <a:t>Duboke fisure</a:t>
            </a:r>
          </a:p>
          <a:p>
            <a:r>
              <a:rPr lang="hr-HR" dirty="0" smtClean="0"/>
              <a:t>Visoki rizik za karijes</a:t>
            </a:r>
          </a:p>
          <a:p>
            <a:r>
              <a:rPr lang="hr-HR" dirty="0" smtClean="0"/>
              <a:t>Obojene fisure s minimalnom dekalcifiniranosti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294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Uključuje opću procjenu zdravlja pacijenta</a:t>
            </a:r>
          </a:p>
          <a:p>
            <a:r>
              <a:rPr lang="hr-HR" dirty="0" smtClean="0"/>
              <a:t>Sustavan pregled tkiva glave i vrata te usne šupljine</a:t>
            </a:r>
          </a:p>
          <a:p>
            <a:r>
              <a:rPr lang="hr-HR" dirty="0" smtClean="0"/>
              <a:t>Sastoji se od: 1. EKSTRAORALNOG PREGLEDA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2. INTRAORALNOG </a:t>
            </a:r>
            <a:r>
              <a:rPr lang="hr-HR" dirty="0" smtClean="0"/>
              <a:t>PREGLEDA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0446"/>
            <a:ext cx="3528392" cy="309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56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Kontraindikacije za pečaćenje:</a:t>
            </a:r>
          </a:p>
          <a:p>
            <a:r>
              <a:rPr lang="hr-HR" dirty="0" smtClean="0"/>
              <a:t>Široke i plitke fisure</a:t>
            </a:r>
          </a:p>
          <a:p>
            <a:r>
              <a:rPr lang="hr-HR" dirty="0" smtClean="0"/>
              <a:t>Karijes dentina</a:t>
            </a:r>
          </a:p>
          <a:p>
            <a:r>
              <a:rPr lang="hr-HR" dirty="0" smtClean="0"/>
              <a:t>Zub koji je djelomično eruptiran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81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Pečatni ispun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Kombinacija je kompozitnog ispuna i pečaćenja fisura</a:t>
            </a:r>
          </a:p>
          <a:p>
            <a:r>
              <a:rPr lang="hr-HR" dirty="0" smtClean="0"/>
              <a:t>Kad je karijes zahvatio dio fisure,ali je još uvijek ograničen na malu površinu</a:t>
            </a:r>
            <a:endParaRPr lang="hr-H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3460001"/>
            <a:ext cx="4536504" cy="339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05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Djeci je prije pregleda potrebno pokazati instrumentarij i pokazati rad stolice</a:t>
            </a:r>
          </a:p>
          <a:p>
            <a:r>
              <a:rPr lang="hr-HR" dirty="0" smtClean="0"/>
              <a:t>Tell-show-do tehnika (reci-pokaži-učini)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536504" cy="3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4539"/>
            <a:ext cx="3101330" cy="310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3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1.EKSTRAORALNI PREGLED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Opća procjena stanja pacijenta i njegova zdravlja</a:t>
            </a:r>
          </a:p>
          <a:p>
            <a:r>
              <a:rPr lang="hr-HR" dirty="0" smtClean="0"/>
              <a:t>Na licu se gledaju proporcije i osnovni oblik te postojanje asimetrije ili ožiljaka</a:t>
            </a:r>
          </a:p>
          <a:p>
            <a:r>
              <a:rPr lang="hr-HR" dirty="0" smtClean="0"/>
              <a:t>Boja i kvaliteta kože</a:t>
            </a:r>
          </a:p>
          <a:p>
            <a:r>
              <a:rPr lang="hr-HR" dirty="0" smtClean="0"/>
              <a:t>TMZ- bilježi se ograničenost kod otvaranja usta, devijacije, bol i krepitacije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4290814" cy="429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81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Inspekcija vrata- palpiraju se cervikalni, submandibularni i okcipitalni limfni čvorovi</a:t>
            </a:r>
          </a:p>
          <a:p>
            <a:r>
              <a:rPr lang="hr-HR" dirty="0" smtClean="0"/>
              <a:t>Usne- položaj i tonus gornje i donje usne, njihova kompetentnost, oblik i boja</a:t>
            </a:r>
          </a:p>
          <a:p>
            <a:r>
              <a:rPr lang="hr-HR" dirty="0" smtClean="0"/>
              <a:t>Ruke- hladne ruke i izgrizeni nokti (anksiozna osoba), žuljevit i svijetao i čist jedan od prstiju (navika sisanja</a:t>
            </a:r>
            <a:r>
              <a:rPr lang="hr-HR" dirty="0" smtClean="0"/>
              <a:t>).....</a:t>
            </a:r>
          </a:p>
          <a:p>
            <a:r>
              <a:rPr lang="hr-HR" dirty="0">
                <a:hlinkClick r:id="rId2"/>
              </a:rPr>
              <a:t>https://www.youtube.com/watch?v=nIwM-iuHQVc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056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INTRAORALNI PREGLED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Pregled mekih tkiva usne šupljine, okluzije, zuba i parodonta</a:t>
            </a:r>
          </a:p>
          <a:p>
            <a:r>
              <a:rPr lang="hr-HR" dirty="0" smtClean="0"/>
              <a:t>Dijagnostički postupci: inspekcija, palpacija, perkusija, test vitaliteta, radiološke pretrage</a:t>
            </a:r>
            <a:r>
              <a:rPr lang="hr-HR" dirty="0" smtClean="0"/>
              <a:t>....</a:t>
            </a:r>
          </a:p>
          <a:p>
            <a:r>
              <a:rPr lang="hr-HR" dirty="0">
                <a:hlinkClick r:id="rId2"/>
              </a:rPr>
              <a:t>https://www.youtube.com/watch?v=78r3d4qa9A0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27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Pregled mekih tkiva i gingive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Započinje inspekcijom i palpacijom bukalne i sluznice usana, jezika, dna usne šupljine i nepca</a:t>
            </a:r>
          </a:p>
          <a:p>
            <a:r>
              <a:rPr lang="hr-HR" dirty="0" smtClean="0"/>
              <a:t>Sluznica treba biti glatka i sjajna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28" y="3068960"/>
            <a:ext cx="5715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27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Pregled jezika- gazom pridržati vrh jezika okretati jezik na lijevu i desnu stranu</a:t>
            </a:r>
          </a:p>
          <a:p>
            <a:r>
              <a:rPr lang="hr-HR" dirty="0" smtClean="0"/>
              <a:t>Pregled gingive- zdrava je čvrsta i ružičasta,a kod oboljele se može uočiti crvenilo, krvarenje i otok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72" y="3429000"/>
            <a:ext cx="61912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22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Pregled okluzije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Promatra se profil pacijenta i simetrija lica</a:t>
            </a:r>
          </a:p>
          <a:p>
            <a:r>
              <a:rPr lang="hr-HR" dirty="0" smtClean="0"/>
              <a:t>Odnos očnjaka i kutnjaka, sredina zubnih lukova, dubina zagriza, incizalna stuba</a:t>
            </a:r>
          </a:p>
          <a:p>
            <a:r>
              <a:rPr lang="hr-HR" dirty="0" smtClean="0"/>
              <a:t>Anomalije- otvoreni zagriz, križni zagriz, obrnuti prijeklop zuba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955375" cy="44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1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76</TotalTime>
  <Words>606</Words>
  <Application>Microsoft Office PowerPoint</Application>
  <PresentationFormat>On-screen Show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Stomatološki pregled </vt:lpstr>
      <vt:lpstr>PowerPoint Presentation</vt:lpstr>
      <vt:lpstr>PowerPoint Presentation</vt:lpstr>
      <vt:lpstr>1.EKSTRAORALNI PREGLED</vt:lpstr>
      <vt:lpstr>PowerPoint Presentation</vt:lpstr>
      <vt:lpstr>2. INTRAORALNI PREGLED</vt:lpstr>
      <vt:lpstr>Pregled mekih tkiva i gingive</vt:lpstr>
      <vt:lpstr>PowerPoint Presentation</vt:lpstr>
      <vt:lpstr>Pregled okluzije</vt:lpstr>
      <vt:lpstr>Pregled zuba</vt:lpstr>
      <vt:lpstr>PowerPoint Presentation</vt:lpstr>
      <vt:lpstr>INTERCEPTIVNI POSTUPCI</vt:lpstr>
      <vt:lpstr>Postupci fluoridacije</vt:lpstr>
      <vt:lpstr>Topikalna fluoridacija</vt:lpstr>
      <vt:lpstr>PowerPoint Presentation</vt:lpstr>
      <vt:lpstr>PowerPoint Presentation</vt:lpstr>
      <vt:lpstr>Sistemska fluoridacija</vt:lpstr>
      <vt:lpstr>Pečaćenje fisura</vt:lpstr>
      <vt:lpstr>PowerPoint Presentation</vt:lpstr>
      <vt:lpstr>PowerPoint Presentation</vt:lpstr>
      <vt:lpstr>Pečatni ispun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Stomatološki pregled</dc:title>
  <dc:creator>Korisnik</dc:creator>
  <cp:lastModifiedBy>Korisnik</cp:lastModifiedBy>
  <cp:revision>8</cp:revision>
  <dcterms:created xsi:type="dcterms:W3CDTF">2019-10-02T18:05:51Z</dcterms:created>
  <dcterms:modified xsi:type="dcterms:W3CDTF">2019-10-02T20:24:22Z</dcterms:modified>
</cp:coreProperties>
</file>