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21"/>
  </p:notesMasterIdLst>
  <p:sldIdLst>
    <p:sldId id="579" r:id="rId2"/>
    <p:sldId id="1064" r:id="rId3"/>
    <p:sldId id="1065" r:id="rId4"/>
    <p:sldId id="1066" r:id="rId5"/>
    <p:sldId id="1067" r:id="rId6"/>
    <p:sldId id="1068" r:id="rId7"/>
    <p:sldId id="1069" r:id="rId8"/>
    <p:sldId id="1070" r:id="rId9"/>
    <p:sldId id="1072" r:id="rId10"/>
    <p:sldId id="1073" r:id="rId11"/>
    <p:sldId id="1074" r:id="rId12"/>
    <p:sldId id="1075" r:id="rId13"/>
    <p:sldId id="1076" r:id="rId14"/>
    <p:sldId id="1079" r:id="rId15"/>
    <p:sldId id="1083" r:id="rId16"/>
    <p:sldId id="1086" r:id="rId17"/>
    <p:sldId id="1087" r:id="rId18"/>
    <p:sldId id="1088" r:id="rId19"/>
    <p:sldId id="1091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y" initials="x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3E5D78"/>
    <a:srgbClr val="232949"/>
    <a:srgbClr val="D01D0A"/>
    <a:srgbClr val="242838"/>
    <a:srgbClr val="923636"/>
    <a:srgbClr val="76046E"/>
    <a:srgbClr val="DF980B"/>
    <a:srgbClr val="6F6F83"/>
    <a:srgbClr val="54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24" autoAdjust="0"/>
  </p:normalViewPr>
  <p:slideViewPr>
    <p:cSldViewPr>
      <p:cViewPr>
        <p:scale>
          <a:sx n="66" d="100"/>
          <a:sy n="66" d="100"/>
        </p:scale>
        <p:origin x="-121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23.11.2016.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uidoo.com/the-best-gaming-mous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47B6F-847A-4507-8282-B95216F80146}" type="slidenum">
              <a:rPr lang="hr-HR" smtClean="0"/>
              <a:pPr/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http://www.squidoo.com/</a:t>
            </a:r>
            <a:r>
              <a:rPr lang="hr-HR" dirty="0" err="1" smtClean="0">
                <a:hlinkClick r:id="rId3"/>
              </a:rPr>
              <a:t>the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best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gaming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mouse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6400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dpi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04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06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8" y="1643063"/>
            <a:ext cx="3000375" cy="2071687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0" y="1643063"/>
            <a:ext cx="3357563" cy="221456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0" y="4143375"/>
            <a:ext cx="2786063" cy="242887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3E5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11/23/2016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76" r:id="rId12"/>
    <p:sldLayoutId id="214748377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496"/>
            <a:ext cx="8001028" cy="17145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4800" dirty="0" smtClean="0"/>
              <a:t>Miš </a:t>
            </a:r>
            <a:r>
              <a:rPr lang="hr-HR" sz="4800" dirty="0"/>
              <a:t>i ostali Pokazni uređaji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Načelo rada optičkog miša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1660523"/>
          </a:xfrm>
        </p:spPr>
        <p:txBody>
          <a:bodyPr/>
          <a:lstStyle/>
          <a:p>
            <a:r>
              <a:rPr lang="hr-HR" dirty="0" smtClean="0"/>
              <a:t>Može se reći da miš pomoću “kamere” snima, a potom </a:t>
            </a:r>
            <a:r>
              <a:rPr lang="hr-HR" dirty="0"/>
              <a:t>sliku podloge pretvara </a:t>
            </a:r>
            <a:r>
              <a:rPr lang="hr-HR" dirty="0" smtClean="0"/>
              <a:t>u električne signale.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6" name="Picture 3" descr="laserski m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6072230" cy="37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Načelo rada optičkog miša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053018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Pri pomaku miša mijenja se slika podloge, pa osjetilo izračunava koliko se miš pomaknuo (uspoređuju se dvije slike u razmaku manjem od tisućinke sekunde).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7" name="Picture 4" descr="open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1357298"/>
            <a:ext cx="3143272" cy="50782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hr-HR" smtClean="0"/>
              <a:t>Razlučivost miša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7812" y="2707605"/>
            <a:ext cx="5114603" cy="2882949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Govori o </a:t>
            </a:r>
            <a:r>
              <a:rPr lang="hr-HR" b="1" i="1" dirty="0" smtClean="0"/>
              <a:t>broju električnih impulsa </a:t>
            </a:r>
            <a:r>
              <a:rPr lang="hr-HR" dirty="0" smtClean="0"/>
              <a:t>koje miš može generirati pri pravocrtnom gibanju </a:t>
            </a:r>
            <a:r>
              <a:rPr lang="hr-HR" b="1" i="1" dirty="0" smtClean="0"/>
              <a:t>na putu dugom </a:t>
            </a:r>
            <a:br>
              <a:rPr lang="hr-HR" b="1" i="1" dirty="0" smtClean="0"/>
            </a:br>
            <a:r>
              <a:rPr lang="hr-HR" b="1" i="1" dirty="0" smtClean="0"/>
              <a:t>1 </a:t>
            </a:r>
            <a:r>
              <a:rPr lang="hr-HR" b="1" i="1" dirty="0" err="1" smtClean="0"/>
              <a:t>inch</a:t>
            </a:r>
            <a:r>
              <a:rPr lang="hr-HR" dirty="0" smtClean="0"/>
              <a:t>. Izražava se u </a:t>
            </a:r>
            <a:r>
              <a:rPr lang="hr-HR" b="1" i="1" dirty="0" err="1" smtClean="0"/>
              <a:t>dpi</a:t>
            </a:r>
            <a:r>
              <a:rPr lang="hr-HR" dirty="0" smtClean="0"/>
              <a:t> (engl. </a:t>
            </a:r>
            <a:r>
              <a:rPr lang="hr-HR" i="1" dirty="0" err="1" smtClean="0"/>
              <a:t>dots</a:t>
            </a:r>
            <a:r>
              <a:rPr lang="hr-HR" i="1" dirty="0" smtClean="0"/>
              <a:t> </a:t>
            </a:r>
            <a:r>
              <a:rPr lang="hr-HR" i="1" dirty="0" err="1" smtClean="0"/>
              <a:t>per</a:t>
            </a:r>
            <a:r>
              <a:rPr lang="hr-HR" i="1" dirty="0" smtClean="0"/>
              <a:t> </a:t>
            </a:r>
            <a:r>
              <a:rPr lang="hr-HR" i="1" dirty="0" err="1" smtClean="0"/>
              <a:t>inch</a:t>
            </a:r>
            <a:r>
              <a:rPr lang="hr-HR" dirty="0" smtClean="0"/>
              <a:t>).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40766"/>
            <a:ext cx="3442274" cy="399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7812" y="1499653"/>
            <a:ext cx="8318158" cy="17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Razlučivost je podatak o najmanjem pomaku koji miš može registrirati.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Razlučivost miša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Što je </a:t>
            </a:r>
            <a:r>
              <a:rPr lang="hr-HR" b="1" i="1" dirty="0" smtClean="0"/>
              <a:t>razlučivost miša veća </a:t>
            </a:r>
            <a:r>
              <a:rPr lang="hr-HR" dirty="0" smtClean="0"/>
              <a:t>to su mogući </a:t>
            </a:r>
            <a:r>
              <a:rPr lang="hr-HR" b="1" i="1" dirty="0" smtClean="0"/>
              <a:t>točniji pomaci </a:t>
            </a:r>
            <a:r>
              <a:rPr lang="hr-HR" dirty="0" smtClean="0"/>
              <a:t>kazala na zaslonu.</a:t>
            </a:r>
          </a:p>
          <a:p>
            <a:pPr eaLnBrk="1" hangingPunct="1"/>
            <a:r>
              <a:rPr lang="hr-HR" dirty="0" smtClean="0"/>
              <a:t>Pri razlučivosti od </a:t>
            </a:r>
            <a:r>
              <a:rPr lang="hr-HR" b="1" i="1" dirty="0" smtClean="0"/>
              <a:t>800 </a:t>
            </a:r>
            <a:r>
              <a:rPr lang="hr-HR" b="1" i="1" dirty="0" err="1" smtClean="0"/>
              <a:t>dpi</a:t>
            </a:r>
            <a:r>
              <a:rPr lang="hr-HR" b="1" i="1" dirty="0" smtClean="0"/>
              <a:t> </a:t>
            </a:r>
            <a:r>
              <a:rPr lang="hr-HR" dirty="0" smtClean="0"/>
              <a:t> miš šalje </a:t>
            </a:r>
            <a:r>
              <a:rPr lang="hr-HR" b="1" i="1" dirty="0" smtClean="0"/>
              <a:t>31 impuls </a:t>
            </a:r>
            <a:r>
              <a:rPr lang="hr-HR" dirty="0" smtClean="0"/>
              <a:t>na putu od </a:t>
            </a:r>
            <a:r>
              <a:rPr lang="hr-HR" b="1" i="1" dirty="0" smtClean="0"/>
              <a:t>1 mm</a:t>
            </a:r>
            <a:r>
              <a:rPr lang="hr-HR" dirty="0" smtClean="0"/>
              <a:t>,</a:t>
            </a:r>
            <a:r>
              <a:rPr lang="hr-HR" b="1" i="1" dirty="0" smtClean="0"/>
              <a:t> </a:t>
            </a:r>
            <a:r>
              <a:rPr lang="hr-HR" dirty="0" smtClean="0"/>
              <a:t>to jest najmanji pomak koji takav miš može prepoznati je </a:t>
            </a:r>
            <a:r>
              <a:rPr lang="hr-HR" b="1" i="1" dirty="0" smtClean="0"/>
              <a:t>0.03 mm</a:t>
            </a:r>
            <a:r>
              <a:rPr lang="hr-HR" dirty="0" smtClean="0"/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Bežični miš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24918" cy="4525962"/>
          </a:xfrm>
        </p:spPr>
        <p:txBody>
          <a:bodyPr/>
          <a:lstStyle/>
          <a:p>
            <a:r>
              <a:rPr lang="hr-HR" dirty="0" smtClean="0"/>
              <a:t>Podatke s računalom razmjenjuje primopredajnikom.</a:t>
            </a:r>
          </a:p>
          <a:p>
            <a:pPr eaLnBrk="1" hangingPunct="1"/>
            <a:r>
              <a:rPr lang="hr-HR" dirty="0" smtClean="0"/>
              <a:t>Za razmjenu podataka </a:t>
            </a:r>
            <a:br>
              <a:rPr lang="hr-HR" dirty="0" smtClean="0"/>
            </a:br>
            <a:r>
              <a:rPr lang="hr-HR" dirty="0" smtClean="0"/>
              <a:t>s računalom koristi</a:t>
            </a:r>
            <a:br>
              <a:rPr lang="hr-HR" dirty="0" smtClean="0"/>
            </a:br>
            <a:r>
              <a:rPr lang="hr-HR" b="1" i="1" dirty="0" smtClean="0"/>
              <a:t>infracrveno svjetlo </a:t>
            </a:r>
            <a:r>
              <a:rPr lang="hr-HR" dirty="0" smtClean="0"/>
              <a:t>(IR) ili </a:t>
            </a:r>
            <a:r>
              <a:rPr lang="hr-HR" smtClean="0"/>
              <a:t/>
            </a:r>
            <a:br>
              <a:rPr lang="hr-HR" smtClean="0"/>
            </a:br>
            <a:r>
              <a:rPr lang="hr-HR" b="1" i="1" smtClean="0"/>
              <a:t>radiovalove</a:t>
            </a:r>
            <a:r>
              <a:rPr lang="hr-HR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Bluetooth</a:t>
            </a:r>
            <a:r>
              <a:rPr lang="hr-HR" dirty="0" smtClean="0"/>
              <a:t> i </a:t>
            </a:r>
            <a:r>
              <a:rPr lang="hr-HR" dirty="0" err="1" smtClean="0"/>
              <a:t>WiFi</a:t>
            </a:r>
            <a:r>
              <a:rPr lang="hr-HR" dirty="0" smtClean="0"/>
              <a:t>).</a:t>
            </a:r>
          </a:p>
          <a:p>
            <a:pPr eaLnBrk="1" hangingPunct="1"/>
            <a:r>
              <a:rPr lang="hr-HR" dirty="0" smtClean="0"/>
              <a:t>Izvor energije bežičnog miša </a:t>
            </a:r>
            <a:br>
              <a:rPr lang="hr-HR" dirty="0" smtClean="0"/>
            </a:br>
            <a:r>
              <a:rPr lang="hr-HR" dirty="0" smtClean="0"/>
              <a:t>je ugrađena </a:t>
            </a:r>
            <a:r>
              <a:rPr lang="hr-HR" b="1" i="1" dirty="0" smtClean="0"/>
              <a:t>baterija</a:t>
            </a:r>
            <a:r>
              <a:rPr lang="hr-HR" dirty="0" smtClean="0"/>
              <a:t>.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r="21746" b="10774"/>
          <a:stretch/>
        </p:blipFill>
        <p:spPr>
          <a:xfrm>
            <a:off x="5364088" y="2276872"/>
            <a:ext cx="3445889" cy="417646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Ploha osjetljiva na dodir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59688" cy="4525962"/>
          </a:xfrm>
        </p:spPr>
        <p:txBody>
          <a:bodyPr/>
          <a:lstStyle/>
          <a:p>
            <a:pPr lvl="0"/>
            <a:r>
              <a:rPr lang="hr-HR" dirty="0" smtClean="0"/>
              <a:t>Ploha osjetljiva na dodir (engl. </a:t>
            </a:r>
            <a:r>
              <a:rPr lang="hr-HR" i="1" dirty="0" err="1" smtClean="0"/>
              <a:t>touch</a:t>
            </a:r>
            <a:r>
              <a:rPr lang="hr-HR" i="1" dirty="0" smtClean="0"/>
              <a:t> pad</a:t>
            </a:r>
            <a:r>
              <a:rPr lang="hr-HR" dirty="0" smtClean="0"/>
              <a:t>), pogodna je za prijenosna računala.</a:t>
            </a:r>
            <a:r>
              <a:rPr lang="hr-HR" dirty="0"/>
              <a:t> </a:t>
            </a:r>
            <a:r>
              <a:rPr lang="hr-HR" dirty="0" smtClean="0"/>
              <a:t>Sklopovlje </a:t>
            </a:r>
            <a:r>
              <a:rPr lang="hr-HR" dirty="0"/>
              <a:t>“otkriva” mjesto dodira i šalje odgovarajuće signale računalu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860032" cy="308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Osjetilni zaslon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838704" cy="4525962"/>
          </a:xfrm>
        </p:spPr>
        <p:txBody>
          <a:bodyPr/>
          <a:lstStyle/>
          <a:p>
            <a:pPr eaLnBrk="1" hangingPunct="1"/>
            <a:r>
              <a:rPr lang="hr-HR" smtClean="0"/>
              <a:t>Osjetilni zaslon (engl. </a:t>
            </a:r>
            <a:r>
              <a:rPr lang="hr-HR" i="1" smtClean="0"/>
              <a:t>touch screen</a:t>
            </a:r>
            <a:r>
              <a:rPr lang="hr-HR" smtClean="0"/>
              <a:t>) je uređaj sposoban otkriti položaj na kojem je dotaknut.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7" name="Picture 4" descr="Touch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1571612"/>
            <a:ext cx="3541712" cy="3889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Slika 7" descr="touchscr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929066"/>
            <a:ext cx="4143404" cy="214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Osjetilni zaslon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0164" y="1988840"/>
            <a:ext cx="6267464" cy="4525962"/>
          </a:xfrm>
        </p:spPr>
        <p:txBody>
          <a:bodyPr/>
          <a:lstStyle/>
          <a:p>
            <a:pPr eaLnBrk="1" hangingPunct="1"/>
            <a:r>
              <a:rPr lang="hr-HR" dirty="0" smtClean="0"/>
              <a:t>Koristi se kod računala, dlanovnika, mobitela, u sustavima za pružanje informacija.</a:t>
            </a:r>
          </a:p>
          <a:p>
            <a:pPr eaLnBrk="1" hangingPunct="1"/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4" y="3680842"/>
            <a:ext cx="3880723" cy="24254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468833" cy="238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Igraća palica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28736"/>
            <a:ext cx="4752528" cy="4525962"/>
          </a:xfrm>
        </p:spPr>
        <p:txBody>
          <a:bodyPr/>
          <a:lstStyle/>
          <a:p>
            <a:pPr algn="just" eaLnBrk="1" hangingPunct="1"/>
            <a:r>
              <a:rPr lang="hr-HR" dirty="0" smtClean="0"/>
              <a:t>Igraća palica (engl. </a:t>
            </a:r>
            <a:r>
              <a:rPr lang="hr-HR" dirty="0" err="1" smtClean="0"/>
              <a:t>joystick</a:t>
            </a:r>
            <a:r>
              <a:rPr lang="hr-HR" dirty="0" smtClean="0"/>
              <a:t>),  često koristi </a:t>
            </a:r>
            <a:r>
              <a:rPr lang="hr-HR" b="1" i="1" dirty="0" smtClean="0"/>
              <a:t>tehnologiju </a:t>
            </a:r>
            <a:r>
              <a:rPr lang="hr-HR" b="1" i="1" dirty="0"/>
              <a:t>povratne sile </a:t>
            </a:r>
            <a:r>
              <a:rPr lang="hr-HR" dirty="0"/>
              <a:t>(engl. </a:t>
            </a:r>
            <a:r>
              <a:rPr lang="hr-HR" i="1" dirty="0" err="1"/>
              <a:t>force</a:t>
            </a:r>
            <a:r>
              <a:rPr lang="hr-HR" i="1" dirty="0"/>
              <a:t> </a:t>
            </a:r>
            <a:r>
              <a:rPr lang="hr-HR" i="1" dirty="0" err="1"/>
              <a:t>feedback</a:t>
            </a:r>
            <a:r>
              <a:rPr lang="hr-HR" dirty="0"/>
              <a:t>) koja pomicanje palice (trzaje i otpor) povezuje s događajima na zaslonu pa tako pridonosi realističnosti igre.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pic>
        <p:nvPicPr>
          <p:cNvPr id="7" name="Picture 4" descr="126141"/>
          <p:cNvPicPr>
            <a:picLocks noChangeAspect="1" noChangeArrowheads="1"/>
          </p:cNvPicPr>
          <p:nvPr/>
        </p:nvPicPr>
        <p:blipFill>
          <a:blip r:embed="rId2"/>
          <a:srcRect l="10331" r="4958"/>
          <a:stretch>
            <a:fillRect/>
          </a:stretch>
        </p:blipFill>
        <p:spPr>
          <a:xfrm>
            <a:off x="5148064" y="3176488"/>
            <a:ext cx="2933750" cy="34632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Slika 7" descr="41yAyuC5vvL._SX385_.jpg"/>
          <p:cNvPicPr>
            <a:picLocks noChangeAspect="1"/>
          </p:cNvPicPr>
          <p:nvPr/>
        </p:nvPicPr>
        <p:blipFill>
          <a:blip r:embed="rId3"/>
          <a:srcRect l="7792" r="8441"/>
          <a:stretch>
            <a:fillRect/>
          </a:stretch>
        </p:blipFill>
        <p:spPr>
          <a:xfrm>
            <a:off x="6156176" y="80143"/>
            <a:ext cx="2795125" cy="333679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Pomična kuglica  (engl.Trackball)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695828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hr-HR" dirty="0" smtClean="0"/>
              <a:t>Radi poput miša, samo što se pomiče kuglica, a ne uređaj. 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</a:pPr>
            <a:r>
              <a:rPr lang="hr-HR" dirty="0" smtClean="0"/>
              <a:t>Postoje  i bežične </a:t>
            </a:r>
            <a:br>
              <a:rPr lang="hr-HR" dirty="0" smtClean="0"/>
            </a:br>
            <a:r>
              <a:rPr lang="hr-HR" dirty="0" smtClean="0"/>
              <a:t>izvedbe pomične </a:t>
            </a:r>
            <a:br>
              <a:rPr lang="hr-HR" dirty="0" smtClean="0"/>
            </a:br>
            <a:r>
              <a:rPr lang="hr-HR" dirty="0" smtClean="0"/>
              <a:t>kuglice.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8" name="Picture 7" descr="1-2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475" y="3955827"/>
            <a:ext cx="2879725" cy="2327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8857" b="5428"/>
          <a:stretch/>
        </p:blipFill>
        <p:spPr>
          <a:xfrm>
            <a:off x="6514145" y="3921586"/>
            <a:ext cx="2191657" cy="2702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b="4921"/>
          <a:stretch/>
        </p:blipFill>
        <p:spPr>
          <a:xfrm>
            <a:off x="5364087" y="1408525"/>
            <a:ext cx="2245887" cy="23085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66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Grafičko korisničko sučelje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2204864"/>
            <a:ext cx="5366400" cy="3821272"/>
          </a:xfrm>
        </p:spPr>
        <p:txBody>
          <a:bodyPr/>
          <a:lstStyle/>
          <a:p>
            <a:pPr algn="just"/>
            <a:r>
              <a:rPr lang="hr-HR" dirty="0" smtClean="0"/>
              <a:t>S pojavom grafičkog korisničkog sučelja javlja se potreba za </a:t>
            </a:r>
            <a:r>
              <a:rPr lang="hr-HR" b="1" i="1" dirty="0"/>
              <a:t>novom vrstom ulaznih uređaja </a:t>
            </a:r>
            <a:r>
              <a:rPr lang="hr-HR" dirty="0" smtClean="0"/>
              <a:t>- </a:t>
            </a:r>
            <a:r>
              <a:rPr lang="hr-HR" b="1" i="1" dirty="0"/>
              <a:t>pokaznim</a:t>
            </a:r>
            <a:r>
              <a:rPr lang="hr-HR" dirty="0" smtClean="0"/>
              <a:t> uređajima.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7" name="Slika 9" descr="yyy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268760"/>
            <a:ext cx="2952328" cy="50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Pokazni uređaji</a:t>
            </a:r>
            <a:endParaRPr lang="hr-H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Zadatak im je omogućiti </a:t>
            </a:r>
            <a:r>
              <a:rPr lang="hr-HR" b="1" i="1" dirty="0" smtClean="0"/>
              <a:t>odabir objekata </a:t>
            </a:r>
            <a:r>
              <a:rPr lang="hr-HR" dirty="0" smtClean="0"/>
              <a:t>na zaslonu i </a:t>
            </a:r>
            <a:r>
              <a:rPr lang="hr-HR" b="1" i="1" dirty="0" smtClean="0"/>
              <a:t>slanje naredaba </a:t>
            </a:r>
            <a:r>
              <a:rPr lang="hr-HR" dirty="0" smtClean="0"/>
              <a:t>vezanih uz te objekte </a:t>
            </a:r>
            <a:r>
              <a:rPr lang="hr-HR" b="1" i="1" dirty="0" smtClean="0"/>
              <a:t>računalu</a:t>
            </a:r>
            <a:r>
              <a:rPr lang="hr-HR" dirty="0" smtClean="0"/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grpSp>
        <p:nvGrpSpPr>
          <p:cNvPr id="16" name="Grupa 15"/>
          <p:cNvGrpSpPr/>
          <p:nvPr/>
        </p:nvGrpSpPr>
        <p:grpSpPr>
          <a:xfrm>
            <a:off x="395536" y="2833605"/>
            <a:ext cx="8398521" cy="3747176"/>
            <a:chOff x="205927" y="2780928"/>
            <a:chExt cx="8398521" cy="3747176"/>
          </a:xfrm>
        </p:grpSpPr>
        <p:grpSp>
          <p:nvGrpSpPr>
            <p:cNvPr id="13" name="Grupa 12"/>
            <p:cNvGrpSpPr/>
            <p:nvPr/>
          </p:nvGrpSpPr>
          <p:grpSpPr>
            <a:xfrm>
              <a:off x="205927" y="2947471"/>
              <a:ext cx="6761223" cy="3580633"/>
              <a:chOff x="154231" y="2947471"/>
              <a:chExt cx="6761223" cy="3580633"/>
            </a:xfrm>
          </p:grpSpPr>
          <p:pic>
            <p:nvPicPr>
              <p:cNvPr id="3" name="Slika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70" t="11387" r="7334" b="5383"/>
              <a:stretch/>
            </p:blipFill>
            <p:spPr>
              <a:xfrm>
                <a:off x="4429362" y="4635284"/>
                <a:ext cx="2486092" cy="1892820"/>
              </a:xfrm>
              <a:prstGeom prst="rect">
                <a:avLst/>
              </a:prstGeom>
            </p:spPr>
          </p:pic>
          <p:pic>
            <p:nvPicPr>
              <p:cNvPr id="9" name="Picture 3" descr="Pointing_Stic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51379" y="3131432"/>
                <a:ext cx="1973554" cy="1450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 descr="d400_touchpa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90472" y="3239445"/>
                <a:ext cx="1960907" cy="2588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 descr="p_14182_Bluetooth_Optical_Mouse_MI-5500X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4231" y="3477893"/>
                <a:ext cx="1703645" cy="2107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8" descr="mouse8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03648" y="2947471"/>
                <a:ext cx="1628868" cy="1349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Slika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09" t="15981" r="2546" b="22349"/>
            <a:stretch/>
          </p:blipFill>
          <p:spPr>
            <a:xfrm>
              <a:off x="6966721" y="4636195"/>
              <a:ext cx="1637727" cy="1599186"/>
            </a:xfrm>
            <a:prstGeom prst="rect">
              <a:avLst/>
            </a:prstGeom>
          </p:spPr>
        </p:pic>
        <p:pic>
          <p:nvPicPr>
            <p:cNvPr id="15" name="Slika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5" t="12019" r="56756" b="20763"/>
            <a:stretch/>
          </p:blipFill>
          <p:spPr>
            <a:xfrm>
              <a:off x="6801109" y="2780928"/>
              <a:ext cx="1392672" cy="19262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Miš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2232027"/>
          </a:xfrm>
        </p:spPr>
        <p:txBody>
          <a:bodyPr/>
          <a:lstStyle/>
          <a:p>
            <a:pPr eaLnBrk="1" hangingPunct="1"/>
            <a:r>
              <a:rPr lang="hr-HR" dirty="0" smtClean="0"/>
              <a:t>Načelo rada miša temelji se na </a:t>
            </a:r>
            <a:r>
              <a:rPr lang="hr-HR" b="1" i="1" dirty="0" smtClean="0"/>
              <a:t>pretvorbi gibanja </a:t>
            </a:r>
            <a:r>
              <a:rPr lang="hr-HR" dirty="0" smtClean="0"/>
              <a:t>miša </a:t>
            </a:r>
            <a:r>
              <a:rPr lang="hr-HR" b="1" i="1" dirty="0" smtClean="0"/>
              <a:t>u niz električnih impulsa </a:t>
            </a:r>
            <a:r>
              <a:rPr lang="hr-HR" dirty="0" smtClean="0"/>
              <a:t>koje računalo “razumije”.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714348" y="3212976"/>
            <a:ext cx="7739100" cy="2428892"/>
            <a:chOff x="785786" y="3786190"/>
            <a:chExt cx="7739100" cy="2428892"/>
          </a:xfrm>
        </p:grpSpPr>
        <p:pic>
          <p:nvPicPr>
            <p:cNvPr id="8" name="Slika 7" descr="368752-hp-touch-to-pair-mou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786" y="3786190"/>
              <a:ext cx="3171825" cy="2428892"/>
            </a:xfrm>
            <a:prstGeom prst="rect">
              <a:avLst/>
            </a:prstGeom>
          </p:spPr>
        </p:pic>
        <p:pic>
          <p:nvPicPr>
            <p:cNvPr id="9" name="Slika 8" descr="356530-hp-wireless-mouse-x4000.jpg"/>
            <p:cNvPicPr>
              <a:picLocks noChangeAspect="1"/>
            </p:cNvPicPr>
            <p:nvPr/>
          </p:nvPicPr>
          <p:blipFill>
            <a:blip r:embed="rId3"/>
            <a:srcRect b="9999"/>
            <a:stretch>
              <a:fillRect/>
            </a:stretch>
          </p:blipFill>
          <p:spPr>
            <a:xfrm>
              <a:off x="6143636" y="3788229"/>
              <a:ext cx="2381250" cy="2426853"/>
            </a:xfrm>
            <a:prstGeom prst="rect">
              <a:avLst/>
            </a:prstGeom>
          </p:spPr>
        </p:pic>
        <p:pic>
          <p:nvPicPr>
            <p:cNvPr id="10" name="Slika 9" descr="345582-corsair-vengeance-m60.jpg"/>
            <p:cNvPicPr>
              <a:picLocks noChangeAspect="1"/>
            </p:cNvPicPr>
            <p:nvPr/>
          </p:nvPicPr>
          <p:blipFill>
            <a:blip r:embed="rId4"/>
            <a:srcRect b="7272"/>
            <a:stretch>
              <a:fillRect/>
            </a:stretch>
          </p:blipFill>
          <p:spPr>
            <a:xfrm>
              <a:off x="3571868" y="3786190"/>
              <a:ext cx="2619375" cy="24288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Douglas Engelbart</a:t>
            </a: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2374903"/>
          </a:xfrm>
        </p:spPr>
        <p:txBody>
          <a:bodyPr/>
          <a:lstStyle/>
          <a:p>
            <a:pPr eaLnBrk="1" hangingPunct="1"/>
            <a:r>
              <a:rPr lang="hr-HR" dirty="0" smtClean="0"/>
              <a:t>Prototip je 1968. godine osmislio Douglas </a:t>
            </a:r>
            <a:r>
              <a:rPr lang="hr-HR" dirty="0" err="1" smtClean="0"/>
              <a:t>Engelbert</a:t>
            </a:r>
            <a:r>
              <a:rPr lang="hr-HR" dirty="0" smtClean="0"/>
              <a:t>.</a:t>
            </a:r>
            <a:endParaRPr lang="en-US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8" name="Rezervirano mjesto sadržaja 9" descr="first-mous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2643182"/>
            <a:ext cx="3786214" cy="3086932"/>
          </a:xfrm>
          <a:prstGeom prst="rect">
            <a:avLst/>
          </a:prstGeom>
        </p:spPr>
      </p:pic>
      <p:pic>
        <p:nvPicPr>
          <p:cNvPr id="9" name="Slika 8" descr="First-Mouse-Douglas-Engelb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70" y="2643182"/>
            <a:ext cx="4311346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„neizostavni” miš</a:t>
            </a:r>
            <a:endParaRPr lang="hr-H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4481514" cy="4525962"/>
          </a:xfrm>
        </p:spPr>
        <p:txBody>
          <a:bodyPr/>
          <a:lstStyle/>
          <a:p>
            <a:pPr eaLnBrk="1" hangingPunct="1"/>
            <a:r>
              <a:rPr lang="hr-HR" b="1" i="1" dirty="0" err="1" smtClean="0"/>
              <a:t>Apple</a:t>
            </a:r>
            <a:r>
              <a:rPr lang="hr-HR" b="1" i="1" dirty="0" smtClean="0"/>
              <a:t> Macintosh </a:t>
            </a:r>
            <a:r>
              <a:rPr lang="hr-HR" dirty="0" smtClean="0"/>
              <a:t>- prvo popularno računalo s grafičkim korisničkim sučeljem i mišem (1984.).</a:t>
            </a:r>
          </a:p>
          <a:p>
            <a:pPr eaLnBrk="1" hangingPunct="1"/>
            <a:r>
              <a:rPr lang="hr-HR" dirty="0" smtClean="0"/>
              <a:t>Pojavom </a:t>
            </a:r>
            <a:r>
              <a:rPr lang="hr-HR" b="1" i="1" dirty="0" smtClean="0"/>
              <a:t>Windowsa 3.0</a:t>
            </a:r>
            <a:r>
              <a:rPr lang="hr-HR" dirty="0" smtClean="0"/>
              <a:t>, miš postaje </a:t>
            </a:r>
            <a:r>
              <a:rPr lang="hr-HR" b="1" i="1" dirty="0" smtClean="0"/>
              <a:t>ulazni uređaj svakog računala</a:t>
            </a:r>
            <a:r>
              <a:rPr lang="hr-HR" dirty="0" smtClean="0"/>
              <a:t>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Picture 4" descr="Macintos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1500174"/>
            <a:ext cx="4071966" cy="45783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Optički miš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4163"/>
            <a:ext cx="8208912" cy="1874837"/>
          </a:xfrm>
        </p:spPr>
        <p:txBody>
          <a:bodyPr/>
          <a:lstStyle/>
          <a:p>
            <a:pPr algn="just"/>
            <a:r>
              <a:rPr lang="hr-HR" dirty="0" smtClean="0"/>
              <a:t>Zamijenio je dotadašnju </a:t>
            </a:r>
            <a:r>
              <a:rPr lang="hr-HR" dirty="0" err="1" smtClean="0"/>
              <a:t>opto</a:t>
            </a:r>
            <a:r>
              <a:rPr lang="hr-HR" dirty="0" smtClean="0"/>
              <a:t>-mehaničku izvedbu miša i znatno je unaprijedio (u njemu nema pokretnih dijelova, osim tipki).</a:t>
            </a:r>
          </a:p>
          <a:p>
            <a:pPr algn="just"/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7" name="Slika 6" descr="Esensmouse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75" y="3501008"/>
            <a:ext cx="3508627" cy="25717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Slika 7" descr="article-new_ehow_images_a06_ga_18_connect-optical-mouse-receiver-3_0-800x800.jpg"/>
          <p:cNvPicPr>
            <a:picLocks noChangeAspect="1"/>
          </p:cNvPicPr>
          <p:nvPr/>
        </p:nvPicPr>
        <p:blipFill>
          <a:blip r:embed="rId3"/>
          <a:srcRect l="12854" t="22173" r="34080" b="32111"/>
          <a:stretch>
            <a:fillRect/>
          </a:stretch>
        </p:blipFill>
        <p:spPr>
          <a:xfrm>
            <a:off x="614037" y="3501008"/>
            <a:ext cx="4472640" cy="25717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Načelo rada optičkog miša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053018" cy="3017845"/>
          </a:xfrm>
        </p:spPr>
        <p:txBody>
          <a:bodyPr/>
          <a:lstStyle/>
          <a:p>
            <a:pPr eaLnBrk="1" hangingPunct="1"/>
            <a:r>
              <a:rPr lang="hr-HR" smtClean="0"/>
              <a:t>Izvor svjetla (u donjem dijelu miša) emitira svjetlost koja se odbija (reflektira) od podloge.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pic>
        <p:nvPicPr>
          <p:cNvPr id="7" name="Picture 4" descr="Star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428736"/>
            <a:ext cx="3214710" cy="5014017"/>
          </a:xfrm>
          <a:prstGeom prst="rect">
            <a:avLst/>
          </a:prstGeom>
          <a:noFill/>
        </p:spPr>
      </p:pic>
      <p:pic>
        <p:nvPicPr>
          <p:cNvPr id="8" name="Picture 5" descr="qotd631-led-mic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4000528" cy="24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Načelo rada optičkog miša</a:t>
            </a:r>
            <a:endParaRPr lang="hr-HR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5779368" cy="3875101"/>
          </a:xfrm>
        </p:spPr>
        <p:txBody>
          <a:bodyPr/>
          <a:lstStyle/>
          <a:p>
            <a:pPr eaLnBrk="1" hangingPunct="1"/>
            <a:r>
              <a:rPr lang="hr-HR" b="1" i="1" dirty="0" smtClean="0"/>
              <a:t>Leća</a:t>
            </a:r>
            <a:r>
              <a:rPr lang="hr-HR" dirty="0" smtClean="0"/>
              <a:t> usmjerava reflektiranu svjetlost na </a:t>
            </a:r>
            <a:r>
              <a:rPr lang="hr-HR" b="1" i="1" dirty="0" smtClean="0"/>
              <a:t>osjetilo</a:t>
            </a:r>
            <a:r>
              <a:rPr lang="hr-HR" dirty="0" smtClean="0"/>
              <a:t>.</a:t>
            </a:r>
          </a:p>
          <a:p>
            <a:pPr eaLnBrk="1" hangingPunct="1"/>
            <a:r>
              <a:rPr lang="hr-HR" dirty="0" smtClean="0"/>
              <a:t>Osjetilo pomoću </a:t>
            </a:r>
            <a:r>
              <a:rPr lang="hr-HR" b="1" i="1" dirty="0" smtClean="0"/>
              <a:t>DSP sklopa </a:t>
            </a:r>
            <a:br>
              <a:rPr lang="hr-HR" b="1" i="1" dirty="0" smtClean="0"/>
            </a:br>
            <a:r>
              <a:rPr lang="hr-HR" dirty="0" smtClean="0"/>
              <a:t>(engl. </a:t>
            </a:r>
            <a:r>
              <a:rPr lang="hr-HR" dirty="0" err="1" smtClean="0"/>
              <a:t>digital</a:t>
            </a:r>
            <a:r>
              <a:rPr lang="hr-HR" dirty="0" smtClean="0"/>
              <a:t> signal </a:t>
            </a:r>
            <a:r>
              <a:rPr lang="hr-HR" dirty="0" err="1" smtClean="0"/>
              <a:t>processor</a:t>
            </a:r>
            <a:r>
              <a:rPr lang="hr-HR" dirty="0" smtClean="0"/>
              <a:t>) pretvara sliku podloge u električne signale.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7" name="Picture 5" descr="d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797152"/>
            <a:ext cx="2643206" cy="17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tarBoard"/>
          <p:cNvPicPr>
            <a:picLocks noChangeAspect="1" noChangeArrowheads="1"/>
          </p:cNvPicPr>
          <p:nvPr/>
        </p:nvPicPr>
        <p:blipFill>
          <a:blip r:embed="rId3"/>
          <a:srcRect r="3201"/>
          <a:stretch>
            <a:fillRect/>
          </a:stretch>
        </p:blipFill>
        <p:spPr bwMode="auto">
          <a:xfrm>
            <a:off x="5979886" y="1412776"/>
            <a:ext cx="2888654" cy="48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7513</TotalTime>
  <Words>459</Words>
  <Application>Microsoft Office PowerPoint</Application>
  <PresentationFormat>On-screen Show (4:3)</PresentationFormat>
  <Paragraphs>68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Miš i ostali Pokazni uređaji</vt:lpstr>
      <vt:lpstr>Grafičko korisničko sučelje</vt:lpstr>
      <vt:lpstr>Pokazni uređaji</vt:lpstr>
      <vt:lpstr>Miš</vt:lpstr>
      <vt:lpstr>Douglas Engelbart</vt:lpstr>
      <vt:lpstr>Prvi „neizostavni” miš</vt:lpstr>
      <vt:lpstr>Optički miš</vt:lpstr>
      <vt:lpstr>Načelo rada optičkog miša</vt:lpstr>
      <vt:lpstr>Načelo rada optičkog miša</vt:lpstr>
      <vt:lpstr>Načelo rada optičkog miša</vt:lpstr>
      <vt:lpstr>Načelo rada optičkog miša</vt:lpstr>
      <vt:lpstr>Razlučivost miša</vt:lpstr>
      <vt:lpstr>Razlučivost miša</vt:lpstr>
      <vt:lpstr>Bežični miš</vt:lpstr>
      <vt:lpstr>Ploha osjetljiva na dodir</vt:lpstr>
      <vt:lpstr>Osjetilni zaslon</vt:lpstr>
      <vt:lpstr>Osjetilni zaslon</vt:lpstr>
      <vt:lpstr>Igraća palica</vt:lpstr>
      <vt:lpstr>Pomična kuglica  (engl.Trackball)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zoran</cp:lastModifiedBy>
  <cp:revision>586</cp:revision>
  <dcterms:created xsi:type="dcterms:W3CDTF">2012-03-18T17:34:57Z</dcterms:created>
  <dcterms:modified xsi:type="dcterms:W3CDTF">2016-11-23T08:57:05Z</dcterms:modified>
</cp:coreProperties>
</file>