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4" r:id="rId4"/>
    <p:sldId id="281" r:id="rId5"/>
    <p:sldId id="285" r:id="rId6"/>
    <p:sldId id="286" r:id="rId7"/>
    <p:sldId id="258" r:id="rId8"/>
    <p:sldId id="280" r:id="rId9"/>
    <p:sldId id="282" r:id="rId10"/>
    <p:sldId id="272" r:id="rId11"/>
    <p:sldId id="287" r:id="rId12"/>
    <p:sldId id="288" r:id="rId13"/>
    <p:sldId id="283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2DAE-25EF-4000-88AA-D379D3E7E4B0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23D4F-CFEE-434C-9819-0E4F53022F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50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560840" cy="4248472"/>
          </a:xfrm>
        </p:spPr>
        <p:txBody>
          <a:bodyPr anchor="t" anchorCtr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1662947" y="750837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56084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93DDD1-ABF8-4A6E-BAB1-0A8F958569E5}" type="datetimeFigureOut">
              <a:rPr lang="hr-HR" smtClean="0"/>
              <a:t>15.12.2019.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208112-6EC7-4E07-81F7-3849B799BE2E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DesignPage.aspx?origin=shell#FormId=FvJamzTGgEurAgyaPQKQkRZI9FUTRy5Po4cGhWEEE4RUMktKVEVXU1hRT1g1UTdVSlVOU1dITTNKQS4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skillscroatia.hr/" TargetMode="External"/><Relationship Id="rId2" Type="http://schemas.openxmlformats.org/officeDocument/2006/relationships/hyperlink" Target="https://informatika.azoo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ovi2019.cuc.carnet.hr/modules/request.php?module=oc_program&amp;action=summary.php&amp;id=268" TargetMode="External"/><Relationship Id="rId2" Type="http://schemas.openxmlformats.org/officeDocument/2006/relationships/hyperlink" Target="https://radovi2019.cuc.carnet.hr/modules/request.php?module=oc_program&amp;action=summary.php&amp;id=25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eduza.carnet.hr/index.php/hom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19_10_102_206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dirty="0">
                <a:solidFill>
                  <a:srgbClr val="FFFF00"/>
                </a:solidFill>
                <a:effectLst/>
              </a:rPr>
              <a:t>ŽUPANIJSKO STRUČNO VIJEĆE </a:t>
            </a:r>
            <a:br>
              <a:rPr lang="hr-HR" sz="3600" dirty="0">
                <a:solidFill>
                  <a:srgbClr val="FFFF00"/>
                </a:solidFill>
                <a:effectLst/>
              </a:rPr>
            </a:br>
            <a:r>
              <a:rPr lang="hr-HR" sz="3600" dirty="0">
                <a:solidFill>
                  <a:srgbClr val="FFFF00"/>
                </a:solidFill>
                <a:effectLst/>
              </a:rPr>
              <a:t>OSNOVNIH I SREDNJIH ŠKOLA ZA INFORMATIKU I RAČUNALSTVO</a:t>
            </a:r>
            <a:endParaRPr lang="hr-HR" sz="3600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2069734"/>
          </a:xfrm>
        </p:spPr>
        <p:txBody>
          <a:bodyPr>
            <a:normAutofit/>
          </a:bodyPr>
          <a:lstStyle/>
          <a:p>
            <a:r>
              <a:rPr lang="hr-HR" dirty="0"/>
              <a:t>Zadar, </a:t>
            </a:r>
            <a:r>
              <a:rPr lang="hr-HR" b="1" dirty="0">
                <a:effectLst/>
              </a:rPr>
              <a:t>Osnovna škola Zadarski otoci</a:t>
            </a:r>
            <a:endParaRPr lang="hr-HR" dirty="0"/>
          </a:p>
          <a:p>
            <a:r>
              <a:rPr lang="hr-HR" dirty="0"/>
              <a:t>16/12/2019</a:t>
            </a:r>
          </a:p>
          <a:p>
            <a:r>
              <a:rPr lang="hr-HR" dirty="0"/>
              <a:t>13:30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776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404664"/>
            <a:ext cx="7560840" cy="504056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FFFF00"/>
                </a:solidFill>
                <a:effectLst/>
              </a:rPr>
              <a:t>Plan i program rada ŽSV-a za 2019./2020</a:t>
            </a:r>
          </a:p>
          <a:p>
            <a:pPr lvl="1"/>
            <a:r>
              <a:rPr lang="hr-HR" sz="2400" b="1" dirty="0">
                <a:effectLst/>
              </a:rPr>
              <a:t>Provedena </a:t>
            </a:r>
            <a:r>
              <a:rPr lang="hr-HR" sz="2400" b="1" dirty="0">
                <a:effectLst/>
                <a:hlinkClick r:id="rId2"/>
              </a:rPr>
              <a:t>anketa</a:t>
            </a:r>
            <a:r>
              <a:rPr lang="hr-HR" sz="2400" b="1" dirty="0">
                <a:effectLst/>
              </a:rPr>
              <a:t> (9.11.-23.11)</a:t>
            </a:r>
          </a:p>
          <a:p>
            <a:pPr lvl="1"/>
            <a:r>
              <a:rPr lang="hr-HR" sz="2400" b="1" dirty="0">
                <a:solidFill>
                  <a:srgbClr val="FFFF00"/>
                </a:solidFill>
                <a:effectLst/>
              </a:rPr>
              <a:t>3 stručna skupa </a:t>
            </a:r>
            <a:r>
              <a:rPr lang="hr-HR" sz="2400" b="1" dirty="0">
                <a:effectLst/>
              </a:rPr>
              <a:t>– ukoliko se pokaže potreba mogućnost dodatnih skupova </a:t>
            </a:r>
            <a:r>
              <a:rPr lang="hr-HR" sz="2400" b="1" dirty="0" err="1">
                <a:effectLst/>
              </a:rPr>
              <a:t>ŽSVa</a:t>
            </a:r>
            <a:endParaRPr lang="hr-HR" sz="2400" b="1" dirty="0">
              <a:effectLst/>
            </a:endParaRPr>
          </a:p>
          <a:p>
            <a:pPr lvl="1"/>
            <a:r>
              <a:rPr lang="hr-HR" sz="2400" b="1" dirty="0">
                <a:solidFill>
                  <a:srgbClr val="FFFF00"/>
                </a:solidFill>
                <a:effectLst/>
              </a:rPr>
              <a:t>Izvještaji</a:t>
            </a:r>
            <a:r>
              <a:rPr lang="hr-HR" sz="2400" b="1" dirty="0">
                <a:effectLst/>
              </a:rPr>
              <a:t> sa državnih skupova za voditelje ŽSV</a:t>
            </a:r>
          </a:p>
          <a:p>
            <a:pPr lvl="1"/>
            <a:r>
              <a:rPr lang="hr-HR" sz="2400" b="1" dirty="0">
                <a:effectLst/>
              </a:rPr>
              <a:t>Kontinuirano </a:t>
            </a:r>
            <a:r>
              <a:rPr lang="hr-HR" sz="2400" b="1" dirty="0">
                <a:solidFill>
                  <a:srgbClr val="FFFF00"/>
                </a:solidFill>
                <a:effectLst/>
              </a:rPr>
              <a:t>praćenje rada </a:t>
            </a:r>
            <a:r>
              <a:rPr lang="hr-HR" sz="2400" b="1" dirty="0" err="1">
                <a:solidFill>
                  <a:srgbClr val="FFFF00"/>
                </a:solidFill>
                <a:effectLst/>
              </a:rPr>
              <a:t>ŽSVa</a:t>
            </a:r>
            <a:r>
              <a:rPr lang="hr-HR" sz="2400" b="1" dirty="0">
                <a:solidFill>
                  <a:srgbClr val="FFFF00"/>
                </a:solidFill>
                <a:effectLst/>
              </a:rPr>
              <a:t> </a:t>
            </a:r>
            <a:r>
              <a:rPr lang="hr-HR" sz="2400" b="1" dirty="0">
                <a:effectLst/>
              </a:rPr>
              <a:t>u skladu sa Odlukom</a:t>
            </a:r>
          </a:p>
          <a:p>
            <a:pPr lvl="1"/>
            <a:r>
              <a:rPr lang="hr-HR" sz="2400" dirty="0">
                <a:effectLst/>
              </a:rPr>
              <a:t>Suradnja </a:t>
            </a:r>
            <a:r>
              <a:rPr lang="hr-HR" sz="2400" dirty="0">
                <a:solidFill>
                  <a:srgbClr val="FFFF00"/>
                </a:solidFill>
                <a:effectLst/>
              </a:rPr>
              <a:t>ŽSV i Agencije za odgoj i obrazovanje </a:t>
            </a:r>
            <a:r>
              <a:rPr lang="hr-HR" sz="2400" dirty="0">
                <a:effectLst/>
              </a:rPr>
              <a:t>– kontinuirano</a:t>
            </a:r>
          </a:p>
          <a:p>
            <a:pPr lvl="1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287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358B599-0C7E-4ED9-9E75-D774FC4D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92696"/>
            <a:ext cx="7560840" cy="5688632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FFFF00"/>
                </a:solidFill>
                <a:effectLst/>
              </a:rPr>
              <a:t>Školska i županijska natjecanja</a:t>
            </a:r>
          </a:p>
          <a:p>
            <a:pPr lvl="1"/>
            <a:r>
              <a:rPr lang="hr-HR" sz="2600" b="1" dirty="0"/>
              <a:t>Školska razina - 24. siječnja 2020. (petak)</a:t>
            </a:r>
          </a:p>
          <a:p>
            <a:pPr lvl="1"/>
            <a:r>
              <a:rPr lang="hr-HR" sz="2600" b="1" dirty="0"/>
              <a:t>Županijska razina - 14. veljače 2020. (petak)</a:t>
            </a:r>
          </a:p>
          <a:p>
            <a:pPr lvl="1"/>
            <a:r>
              <a:rPr lang="hr-HR" sz="2600" b="1" dirty="0"/>
              <a:t>Državna razina - 24. - 27. ožujka 2020. (utorak-petak)</a:t>
            </a:r>
          </a:p>
          <a:p>
            <a:pPr lvl="1"/>
            <a:r>
              <a:rPr lang="hr-HR" sz="2600" b="1" dirty="0"/>
              <a:t>Tajnik natjecanja iz informatike: Krešimir Malnar, mag. inf. </a:t>
            </a:r>
            <a:r>
              <a:rPr lang="hr-HR" sz="2600" b="1" dirty="0" err="1"/>
              <a:t>et</a:t>
            </a:r>
            <a:r>
              <a:rPr lang="hr-HR" sz="2600" b="1" dirty="0"/>
              <a:t> </a:t>
            </a:r>
            <a:r>
              <a:rPr lang="hr-HR" sz="2600" b="1" dirty="0" err="1"/>
              <a:t>math</a:t>
            </a:r>
            <a:r>
              <a:rPr lang="hr-HR" sz="2600" b="1" dirty="0"/>
              <a:t>.</a:t>
            </a:r>
          </a:p>
          <a:p>
            <a:pPr lvl="1"/>
            <a:r>
              <a:rPr lang="hr-HR" sz="2600" b="1" dirty="0"/>
              <a:t>još nisu izašle propozicije - </a:t>
            </a:r>
            <a:r>
              <a:rPr lang="hr-HR" sz="26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https://informatika.azoo.hr/</a:t>
            </a:r>
            <a:r>
              <a:rPr lang="hr-HR" sz="2600" b="1" dirty="0">
                <a:solidFill>
                  <a:srgbClr val="FFFF00"/>
                </a:solidFill>
              </a:rPr>
              <a:t> </a:t>
            </a:r>
          </a:p>
          <a:p>
            <a:r>
              <a:rPr lang="hr-HR" sz="2800" b="1" dirty="0" err="1">
                <a:solidFill>
                  <a:srgbClr val="FFFF00"/>
                </a:solidFill>
                <a:effectLst/>
              </a:rPr>
              <a:t>WorldSkills</a:t>
            </a:r>
            <a:r>
              <a:rPr lang="hr-HR" sz="2800" b="1" dirty="0">
                <a:solidFill>
                  <a:srgbClr val="FFFF00"/>
                </a:solidFill>
                <a:effectLst/>
              </a:rPr>
              <a:t> Croatia 2020 </a:t>
            </a:r>
          </a:p>
          <a:p>
            <a:pPr lvl="1"/>
            <a:r>
              <a:rPr lang="hr-HR" dirty="0">
                <a:effectLst/>
              </a:rPr>
              <a:t>Državno natjecanje učenika strukovnih škola</a:t>
            </a:r>
          </a:p>
          <a:p>
            <a:pPr lvl="1"/>
            <a:r>
              <a:rPr lang="hr-HR" sz="26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https://www.worldskillscroatia.hr/</a:t>
            </a:r>
            <a:endParaRPr lang="hr-HR" sz="2600" b="1" dirty="0">
              <a:solidFill>
                <a:srgbClr val="FFFF00"/>
              </a:solidFill>
            </a:endParaRPr>
          </a:p>
          <a:p>
            <a:pPr lvl="1"/>
            <a:endParaRPr lang="hr-HR" sz="2600" b="1" dirty="0">
              <a:solidFill>
                <a:srgbClr val="FFFF00"/>
              </a:solidFill>
              <a:effectLst/>
            </a:endParaRPr>
          </a:p>
          <a:p>
            <a:pPr marL="384048" lvl="1" indent="0">
              <a:buNone/>
            </a:pPr>
            <a:endParaRPr lang="hr-HR" sz="2600" b="1" dirty="0">
              <a:solidFill>
                <a:srgbClr val="FFFF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C53727F-66C7-4CA2-95AC-E947DD00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FFFF00"/>
                </a:solidFill>
              </a:rPr>
              <a:t>NA GRANICI MOGUĆEGA </a:t>
            </a:r>
            <a:r>
              <a:rPr lang="pl-PL" sz="2800" dirty="0"/>
              <a:t>- Konferencija za korisnike - Šibenik, 6. – 8. 11. 2019.</a:t>
            </a:r>
          </a:p>
          <a:p>
            <a:pPr lvl="1"/>
            <a:r>
              <a:rPr lang="pl-PL" sz="2600" dirty="0"/>
              <a:t>100 tinjak interaktivnih izlaganja</a:t>
            </a:r>
          </a:p>
          <a:p>
            <a:pPr lvl="1"/>
            <a:r>
              <a:rPr lang="pl-PL" sz="2600" dirty="0"/>
              <a:t>50 tak radionica</a:t>
            </a:r>
          </a:p>
          <a:p>
            <a:pPr lvl="1"/>
            <a:r>
              <a:rPr lang="hr-HR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 što ste željeli znati o e-školama </a:t>
            </a:r>
            <a:r>
              <a:rPr lang="hr-HR" sz="2400" dirty="0"/>
              <a:t>- Andrijana Prskalo Maček; CARNET</a:t>
            </a:r>
          </a:p>
          <a:p>
            <a:pPr lvl="1"/>
            <a:r>
              <a:rPr lang="hr-HR" sz="2400" b="1" dirty="0">
                <a:solidFill>
                  <a:srgbClr val="FFFF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Upoznavanje s prvom generacijom tablet računala u okviru programa Škola za život</a:t>
            </a:r>
            <a:r>
              <a:rPr lang="hr-HR" sz="2400" b="1" dirty="0">
                <a:solidFill>
                  <a:srgbClr val="FFFF00"/>
                </a:solidFill>
                <a:effectLst/>
              </a:rPr>
              <a:t> </a:t>
            </a:r>
            <a:r>
              <a:rPr lang="hr-HR" sz="2400" b="1" dirty="0">
                <a:effectLst/>
              </a:rPr>
              <a:t>- Damir </a:t>
            </a:r>
            <a:r>
              <a:rPr lang="hr-HR" sz="2400" b="1" dirty="0" err="1">
                <a:effectLst/>
              </a:rPr>
              <a:t>Pavušin</a:t>
            </a:r>
            <a:r>
              <a:rPr lang="hr-HR" sz="2400" b="1" dirty="0">
                <a:effectLst/>
              </a:rPr>
              <a:t>;</a:t>
            </a:r>
            <a:r>
              <a:rPr lang="hr-HR" b="1" dirty="0">
                <a:effectLst/>
              </a:rPr>
              <a:t> 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0AEDA56-954E-47B2-86FB-665999D3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CUC - 2019</a:t>
            </a:r>
          </a:p>
        </p:txBody>
      </p:sp>
      <p:pic>
        <p:nvPicPr>
          <p:cNvPr id="7" name="Slika 6">
            <a:hlinkClick r:id="rId4"/>
            <a:extLst>
              <a:ext uri="{FF2B5EF4-FFF2-40B4-BE49-F238E27FC236}">
                <a16:creationId xmlns:a16="http://schemas.microsoft.com/office/drawing/2014/main" id="{36A15948-9D21-4340-9F3A-0205666C0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528071"/>
            <a:ext cx="27717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52C5F21-AD46-4D46-9950-57EEB63B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hr-HR" dirty="0" err="1">
                <a:effectLst/>
              </a:rPr>
              <a:t>Loomen</a:t>
            </a:r>
            <a:r>
              <a:rPr lang="hr-HR" dirty="0">
                <a:effectLst/>
              </a:rPr>
              <a:t> - Informatika CKR III</a:t>
            </a:r>
          </a:p>
          <a:p>
            <a:pPr fontAlgn="ctr"/>
            <a:r>
              <a:rPr lang="hr-HR" dirty="0">
                <a:effectLst/>
              </a:rPr>
              <a:t>Novi pravilnik o zaduživanju - </a:t>
            </a:r>
            <a:r>
              <a:rPr lang="hr-HR" dirty="0">
                <a:effectLst/>
                <a:hlinkClick r:id="rId2"/>
              </a:rPr>
              <a:t>https://narodne-novine.nn.hr/clanci/sluzbeni/2019_10_102_2060.html</a:t>
            </a:r>
            <a:endParaRPr lang="hr-HR" dirty="0">
              <a:effectLst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F1777E9-0FE1-41F4-AB3A-AF891548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Razno</a:t>
            </a:r>
          </a:p>
        </p:txBody>
      </p:sp>
    </p:spTree>
    <p:extLst>
      <p:ext uri="{BB962C8B-B14F-4D97-AF65-F5344CB8AC3E}">
        <p14:creationId xmlns:p14="http://schemas.microsoft.com/office/powerpoint/2010/main" val="64246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1340768"/>
            <a:ext cx="7560840" cy="5184576"/>
          </a:xfrm>
        </p:spPr>
        <p:txBody>
          <a:bodyPr>
            <a:normAutofit/>
          </a:bodyPr>
          <a:lstStyle/>
          <a:p>
            <a:pPr marL="475488" lvl="0" indent="-457200">
              <a:buFont typeface="+mj-lt"/>
              <a:buAutoNum type="arabicPeriod"/>
            </a:pPr>
            <a:r>
              <a:rPr lang="hr-HR" b="1" dirty="0">
                <a:effectLst/>
              </a:rPr>
              <a:t>Otvaranje skupa i uvodna riječ domaćina i voditelja</a:t>
            </a:r>
            <a:endParaRPr lang="hr-HR" dirty="0">
              <a:effectLst/>
            </a:endParaRPr>
          </a:p>
          <a:p>
            <a:pPr marL="475488" lvl="0" indent="-457200" fontAlgn="ctr">
              <a:buFont typeface="+mj-lt"/>
              <a:buAutoNum type="arabicPeriod"/>
            </a:pPr>
            <a:r>
              <a:rPr lang="hr-HR" b="1" dirty="0">
                <a:effectLst/>
              </a:rPr>
              <a:t>Rad s učenicima s teškoćama – </a:t>
            </a:r>
            <a:r>
              <a:rPr lang="hr-HR" dirty="0">
                <a:effectLst/>
              </a:rPr>
              <a:t>predavanje - mag. socijalne pedagogije Marta Klobučar</a:t>
            </a:r>
          </a:p>
          <a:p>
            <a:pPr marL="475488" lvl="0" indent="-457200" fontAlgn="ctr">
              <a:buFont typeface="+mj-lt"/>
              <a:buAutoNum type="arabicPeriod"/>
            </a:pPr>
            <a:r>
              <a:rPr lang="hr-HR" b="1" dirty="0">
                <a:effectLst/>
              </a:rPr>
              <a:t>Office 365 </a:t>
            </a:r>
            <a:r>
              <a:rPr lang="hr-HR" b="1" dirty="0" err="1">
                <a:effectLst/>
              </a:rPr>
              <a:t>Teams</a:t>
            </a:r>
            <a:r>
              <a:rPr lang="hr-HR" b="1" dirty="0">
                <a:effectLst/>
              </a:rPr>
              <a:t> -  </a:t>
            </a:r>
            <a:r>
              <a:rPr lang="hr-HR" dirty="0">
                <a:effectLst/>
              </a:rPr>
              <a:t>radionica - Darko Vulin</a:t>
            </a:r>
          </a:p>
          <a:p>
            <a:pPr marL="475488" lvl="0" indent="-457200">
              <a:buFont typeface="+mj-lt"/>
              <a:buAutoNum type="arabicPeriod"/>
            </a:pPr>
            <a:r>
              <a:rPr lang="hr-HR" b="1" dirty="0">
                <a:effectLst/>
              </a:rPr>
              <a:t>Sustavno upravljanje zbirkama zapisa - </a:t>
            </a:r>
            <a:r>
              <a:rPr lang="hr-HR" dirty="0">
                <a:effectLst/>
              </a:rPr>
              <a:t>primjer obrade ishoda OŠ A.8.2 (djelomično primjenjivo je i na SŠ A.2.4 b* ili A.4.1) - Šime Gligora</a:t>
            </a:r>
          </a:p>
          <a:p>
            <a:pPr marL="475488" lvl="0" indent="-457200">
              <a:buFont typeface="+mj-lt"/>
              <a:buAutoNum type="arabicPeriod"/>
            </a:pPr>
            <a:r>
              <a:rPr lang="hr-HR" b="1" dirty="0">
                <a:effectLst/>
              </a:rPr>
              <a:t>Organizacija rada ŽSV-a u školskoj godini 2019/20 - Šime Gligora</a:t>
            </a:r>
            <a:endParaRPr lang="hr-HR" dirty="0">
              <a:effectLst/>
            </a:endParaRPr>
          </a:p>
          <a:p>
            <a:pPr marL="841248" lvl="1" indent="-457200">
              <a:buFont typeface="+mj-lt"/>
              <a:buAutoNum type="arabicPeriod"/>
            </a:pPr>
            <a:r>
              <a:rPr lang="hr-HR" b="1" dirty="0">
                <a:effectLst/>
              </a:rPr>
              <a:t>Izvještaj o radu ŽSV-a za 2018/19</a:t>
            </a:r>
            <a:endParaRPr lang="hr-HR" dirty="0">
              <a:effectLst/>
            </a:endParaRPr>
          </a:p>
          <a:p>
            <a:pPr marL="841248" lvl="1" indent="-457200">
              <a:buFont typeface="+mj-lt"/>
              <a:buAutoNum type="arabicPeriod"/>
            </a:pPr>
            <a:r>
              <a:rPr lang="hr-HR" b="1" dirty="0">
                <a:effectLst/>
              </a:rPr>
              <a:t>Plan i program rada ŽSV-a za 2019./20.</a:t>
            </a:r>
          </a:p>
          <a:p>
            <a:pPr marL="841248" lvl="1" indent="-457200">
              <a:buFont typeface="+mj-lt"/>
              <a:buAutoNum type="arabicPeriod"/>
            </a:pPr>
            <a:r>
              <a:rPr lang="hr-HR" b="1" dirty="0">
                <a:effectLst/>
              </a:rPr>
              <a:t>Izvještaj sa stručnih skupova</a:t>
            </a:r>
            <a:endParaRPr lang="hr-HR" dirty="0">
              <a:effectLst/>
            </a:endParaRPr>
          </a:p>
          <a:p>
            <a:pPr marL="841248" lvl="1" indent="-457200">
              <a:buFont typeface="+mj-lt"/>
              <a:buAutoNum type="arabicPeriod"/>
            </a:pPr>
            <a:r>
              <a:rPr lang="hr-HR" b="1" dirty="0">
                <a:effectLst/>
              </a:rPr>
              <a:t>Školska i županijska natjecanja</a:t>
            </a:r>
          </a:p>
          <a:p>
            <a:pPr marL="475488" lvl="0" indent="-457200">
              <a:buFont typeface="+mj-lt"/>
              <a:buAutoNum type="arabicPeriod"/>
            </a:pPr>
            <a:r>
              <a:rPr lang="hr-HR" b="1" dirty="0">
                <a:effectLst/>
              </a:rPr>
              <a:t>Pitanja i prijedlozi</a:t>
            </a:r>
            <a:endParaRPr lang="hr-HR" dirty="0">
              <a:effectLst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FF00"/>
                </a:solidFill>
              </a:rPr>
              <a:t>Dnevni red</a:t>
            </a:r>
          </a:p>
        </p:txBody>
      </p:sp>
    </p:spTree>
    <p:extLst>
      <p:ext uri="{BB962C8B-B14F-4D97-AF65-F5344CB8AC3E}">
        <p14:creationId xmlns:p14="http://schemas.microsoft.com/office/powerpoint/2010/main" val="4336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CBBBD90-F36E-4CE8-8EF3-85623B51B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420888"/>
            <a:ext cx="7560840" cy="3384376"/>
          </a:xfrm>
        </p:spPr>
        <p:txBody>
          <a:bodyPr/>
          <a:lstStyle/>
          <a:p>
            <a:r>
              <a:rPr lang="hr-HR" b="1" dirty="0">
                <a:effectLst/>
              </a:rPr>
              <a:t>Rad s učenicima s teškoćama – </a:t>
            </a:r>
            <a:r>
              <a:rPr lang="hr-HR" dirty="0">
                <a:effectLst/>
              </a:rPr>
              <a:t>predavanje - mag. socijalne pedagogije Marta Klobučar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CC29E0B-46C2-4291-8551-77539EE5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1800200"/>
          </a:xfrm>
        </p:spPr>
        <p:txBody>
          <a:bodyPr/>
          <a:lstStyle/>
          <a:p>
            <a:r>
              <a:rPr lang="hr-HR" b="1" dirty="0">
                <a:solidFill>
                  <a:srgbClr val="FFFF00"/>
                </a:solidFill>
                <a:effectLst/>
              </a:rPr>
              <a:t>Rad s učenicima s teškoćama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4824536"/>
          </a:xfrm>
        </p:spPr>
        <p:txBody>
          <a:bodyPr>
            <a:normAutofit/>
          </a:bodyPr>
          <a:lstStyle/>
          <a:p>
            <a:r>
              <a:rPr lang="hr-HR" sz="2800" b="1" dirty="0">
                <a:effectLst/>
              </a:rPr>
              <a:t>Office 365 </a:t>
            </a:r>
            <a:r>
              <a:rPr lang="hr-HR" sz="2800" b="1" dirty="0" err="1">
                <a:effectLst/>
              </a:rPr>
              <a:t>Teams</a:t>
            </a:r>
            <a:r>
              <a:rPr lang="hr-HR" sz="2800" b="1" dirty="0">
                <a:effectLst/>
              </a:rPr>
              <a:t> -  </a:t>
            </a:r>
            <a:r>
              <a:rPr lang="hr-HR" sz="2800" dirty="0">
                <a:effectLst/>
              </a:rPr>
              <a:t>radionica - Darko Vulin</a:t>
            </a:r>
            <a:endParaRPr lang="hr-HR" sz="2400" dirty="0"/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hr-HR" sz="3600" b="1" dirty="0">
                <a:solidFill>
                  <a:srgbClr val="FFFF00"/>
                </a:solidFill>
                <a:effectLst/>
              </a:rPr>
              <a:t>Office 365 </a:t>
            </a:r>
            <a:r>
              <a:rPr lang="hr-HR" sz="3600" b="1" dirty="0" err="1">
                <a:solidFill>
                  <a:srgbClr val="FFFF00"/>
                </a:solidFill>
                <a:effectLst/>
              </a:rPr>
              <a:t>Teams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39D247C-419A-45C2-8372-8729D5FC5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7560840" cy="3744416"/>
          </a:xfrm>
        </p:spPr>
        <p:txBody>
          <a:bodyPr/>
          <a:lstStyle/>
          <a:p>
            <a:r>
              <a:rPr lang="hr-HR" b="1" dirty="0">
                <a:effectLst/>
              </a:rPr>
              <a:t>- </a:t>
            </a:r>
            <a:r>
              <a:rPr lang="hr-HR" dirty="0">
                <a:effectLst/>
              </a:rPr>
              <a:t>primjer obrade ishoda OŠ A.8.2 (djelomično primjenjivo je i na SŠ A.2.4 b* ili A.4.1) - Šime Gligora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2F1A040-B061-45AE-A4AA-389A2214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1584176"/>
          </a:xfrm>
        </p:spPr>
        <p:txBody>
          <a:bodyPr/>
          <a:lstStyle/>
          <a:p>
            <a:r>
              <a:rPr lang="hr-HR" b="1" dirty="0">
                <a:solidFill>
                  <a:srgbClr val="FFFF00"/>
                </a:solidFill>
                <a:effectLst/>
              </a:rPr>
              <a:t>Sustavno upravljanje zbirkama zapisa</a:t>
            </a: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2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4824536"/>
          </a:xfrm>
        </p:spPr>
        <p:txBody>
          <a:bodyPr>
            <a:normAutofit fontScale="92500"/>
          </a:bodyPr>
          <a:lstStyle/>
          <a:p>
            <a:r>
              <a:rPr lang="hr-HR" sz="2800" dirty="0">
                <a:solidFill>
                  <a:srgbClr val="FFFF00"/>
                </a:solidFill>
              </a:rPr>
              <a:t>Šime Gligora </a:t>
            </a:r>
            <a:r>
              <a:rPr lang="hr-HR" sz="2800" dirty="0"/>
              <a:t>– </a:t>
            </a:r>
            <a:r>
              <a:rPr lang="hr-HR" sz="2800" dirty="0" err="1"/>
              <a:t>dipl</a:t>
            </a:r>
            <a:r>
              <a:rPr lang="hr-HR" sz="2800" dirty="0"/>
              <a:t> </a:t>
            </a:r>
            <a:r>
              <a:rPr lang="hr-HR" sz="2800" dirty="0" err="1"/>
              <a:t>inf</a:t>
            </a:r>
            <a:r>
              <a:rPr lang="hr-HR" sz="2800" dirty="0"/>
              <a:t>, zvanje učitelj-mentor</a:t>
            </a:r>
            <a:endParaRPr lang="hr-HR" sz="2400" dirty="0"/>
          </a:p>
          <a:p>
            <a:pPr lvl="1"/>
            <a:r>
              <a:rPr lang="hr-HR" sz="2400" dirty="0"/>
              <a:t>Učitelj u OŠ Jurja Dalmatinca Pag</a:t>
            </a:r>
          </a:p>
          <a:p>
            <a:pPr lvl="1"/>
            <a:r>
              <a:rPr lang="hr-HR" sz="2400" dirty="0"/>
              <a:t>Nastavnik u SŠ Bartula Kašića Pag</a:t>
            </a:r>
          </a:p>
          <a:p>
            <a:r>
              <a:rPr lang="hr-HR" sz="2800" dirty="0">
                <a:solidFill>
                  <a:srgbClr val="FFFF00"/>
                </a:solidFill>
              </a:rPr>
              <a:t>sime.gligora@</a:t>
            </a:r>
            <a:r>
              <a:rPr lang="hr-HR" sz="2800" dirty="0" err="1">
                <a:solidFill>
                  <a:srgbClr val="FFFF00"/>
                </a:solidFill>
              </a:rPr>
              <a:t>skole.hr</a:t>
            </a:r>
            <a:r>
              <a:rPr lang="hr-HR" sz="2800" dirty="0">
                <a:solidFill>
                  <a:srgbClr val="FFFF00"/>
                </a:solidFill>
              </a:rPr>
              <a:t>    </a:t>
            </a:r>
          </a:p>
          <a:p>
            <a:r>
              <a:rPr lang="hr-HR" sz="2800" dirty="0">
                <a:solidFill>
                  <a:srgbClr val="FFFF00"/>
                </a:solidFill>
              </a:rPr>
              <a:t>098 686 992 </a:t>
            </a:r>
          </a:p>
          <a:p>
            <a:r>
              <a:rPr lang="hr-HR" sz="2800" dirty="0"/>
              <a:t>Imenovanje… 29. srpnja 2018. na mandat od 2 god.</a:t>
            </a:r>
          </a:p>
          <a:p>
            <a:r>
              <a:rPr lang="hr-HR" sz="2400" b="1" dirty="0">
                <a:effectLst/>
              </a:rPr>
              <a:t>Podružnica Split: </a:t>
            </a:r>
          </a:p>
          <a:p>
            <a:pPr lvl="1"/>
            <a:r>
              <a:rPr lang="hr-HR" sz="2400" dirty="0">
                <a:solidFill>
                  <a:srgbClr val="FFFF00"/>
                </a:solidFill>
              </a:rPr>
              <a:t>Savjetnik</a:t>
            </a:r>
            <a:r>
              <a:rPr lang="hr-HR" sz="2400" dirty="0"/>
              <a:t> - Vanjski suradnik za informatiku i računalstvo i tehničku kulturu</a:t>
            </a:r>
          </a:p>
          <a:p>
            <a:pPr lvl="1"/>
            <a:r>
              <a:rPr lang="hr-HR" sz="2400" dirty="0">
                <a:solidFill>
                  <a:srgbClr val="FFFF00"/>
                </a:solidFill>
              </a:rPr>
              <a:t>Dragan Stanojević, prof. </a:t>
            </a:r>
          </a:p>
          <a:p>
            <a:pPr lvl="1"/>
            <a:r>
              <a:rPr lang="hr-HR" sz="2400" dirty="0"/>
              <a:t>E-adresa: </a:t>
            </a:r>
            <a:r>
              <a:rPr lang="hr-HR" sz="2400" dirty="0">
                <a:solidFill>
                  <a:srgbClr val="FFFF00"/>
                </a:solidFill>
              </a:rPr>
              <a:t>dragan.stanojevic@azoo.hr </a:t>
            </a:r>
          </a:p>
        </p:txBody>
      </p:sp>
      <p:sp>
        <p:nvSpPr>
          <p:cNvPr id="4" name="Naslov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pPr lvl="0"/>
            <a:r>
              <a:rPr lang="hr-HR" sz="3600" dirty="0">
                <a:effectLst/>
              </a:rPr>
              <a:t>2. </a:t>
            </a:r>
            <a:r>
              <a:rPr lang="hr-HR" sz="3600" b="1" dirty="0">
                <a:solidFill>
                  <a:srgbClr val="FFFF00"/>
                </a:solidFill>
                <a:effectLst/>
              </a:rPr>
              <a:t>Organizacija rada u školskoj godini 2019/20</a:t>
            </a:r>
            <a:endParaRPr lang="hr-H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576" y="836712"/>
            <a:ext cx="7560840" cy="2160240"/>
          </a:xfrm>
        </p:spPr>
        <p:txBody>
          <a:bodyPr>
            <a:normAutofit/>
          </a:bodyPr>
          <a:lstStyle/>
          <a:p>
            <a:r>
              <a:rPr lang="hr-HR" dirty="0"/>
              <a:t>Najvažniji dokument koji definira ŽSV i Voditelja…</a:t>
            </a:r>
          </a:p>
          <a:p>
            <a:pPr lvl="1"/>
            <a:r>
              <a:rPr lang="vi-VN" sz="2000" dirty="0"/>
              <a:t>Procedur</a:t>
            </a:r>
            <a:r>
              <a:rPr lang="hr-HR" sz="2000" dirty="0"/>
              <a:t>a o postupku i uvjetima imenovanja i razrješenja te popisu poslova voditelja županijskih stručnih vijeća i kriterijima formiranja županijskih stručnih vijeća</a:t>
            </a:r>
          </a:p>
          <a:p>
            <a:pPr lvl="1"/>
            <a:r>
              <a:rPr lang="hr-HR" sz="2000" dirty="0"/>
              <a:t>Donio ju je 02.02.2010 – Ravnatelj Agencije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4" y="3068960"/>
            <a:ext cx="79855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4" y="5085183"/>
            <a:ext cx="7920880" cy="131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4" y="4293096"/>
            <a:ext cx="7983700" cy="52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116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259765" cy="42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9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EE2A734-42C2-4F9C-98C3-621D7637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76672"/>
            <a:ext cx="7560840" cy="6696744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FFFF00"/>
                </a:solidFill>
                <a:effectLst/>
              </a:rPr>
              <a:t>Izvještaj o radu </a:t>
            </a:r>
            <a:r>
              <a:rPr lang="hr-HR" sz="2000" b="1" dirty="0" err="1">
                <a:solidFill>
                  <a:srgbClr val="FFFF00"/>
                </a:solidFill>
                <a:effectLst/>
              </a:rPr>
              <a:t>ŽSVa</a:t>
            </a:r>
            <a:r>
              <a:rPr lang="hr-HR" sz="2000" b="1" dirty="0">
                <a:solidFill>
                  <a:srgbClr val="FFFF00"/>
                </a:solidFill>
                <a:effectLst/>
              </a:rPr>
              <a:t> u 2018/19</a:t>
            </a:r>
          </a:p>
          <a:p>
            <a:pPr lvl="1"/>
            <a:r>
              <a:rPr lang="hr-HR" dirty="0"/>
              <a:t>Broj članova ŽSV-a cca 90 -tak</a:t>
            </a:r>
          </a:p>
          <a:p>
            <a:pPr lvl="1"/>
            <a:r>
              <a:rPr lang="hr-HR" dirty="0"/>
              <a:t>Održani skupovi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r>
              <a:rPr lang="hr-HR" dirty="0"/>
              <a:t>Održano školsko i županijsko natjecanje</a:t>
            </a:r>
          </a:p>
          <a:p>
            <a:pPr lvl="1"/>
            <a:r>
              <a:rPr lang="hr-HR" dirty="0"/>
              <a:t>Voditelj ŽSV prisustvovao stručnim skupovima:</a:t>
            </a:r>
          </a:p>
          <a:p>
            <a:pPr lvl="2"/>
            <a:r>
              <a:rPr lang="nn-NO" dirty="0"/>
              <a:t>Informatika kao obavezni predmet: vrednovanje i primjeri dobre prakse - usavršavanje za voditelje ŽSV</a:t>
            </a:r>
            <a:r>
              <a:rPr lang="hr-HR" dirty="0"/>
              <a:t> - 30.11.2018.  ZAGREB</a:t>
            </a:r>
          </a:p>
          <a:p>
            <a:pPr lvl="2"/>
            <a:r>
              <a:rPr lang="hr-HR" dirty="0" err="1"/>
              <a:t>Info@Edu</a:t>
            </a:r>
            <a:r>
              <a:rPr lang="hr-HR" dirty="0"/>
              <a:t> VIII - Razvoj temeljnih kompetencija učitelja i nastavnika informatike: vrednovanje i ocjenjivanje – 23.04.2019. Terme Tuhelj</a:t>
            </a:r>
          </a:p>
          <a:p>
            <a:pPr lvl="2"/>
            <a:r>
              <a:rPr lang="hr-HR" dirty="0"/>
              <a:t>CUC 2018 - Šibenik</a:t>
            </a:r>
          </a:p>
          <a:p>
            <a:pPr lvl="2"/>
            <a:endParaRPr lang="hr-HR" dirty="0"/>
          </a:p>
          <a:p>
            <a:pPr lvl="2"/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95D96C03-443F-477C-ACBC-D47CB8726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68558"/>
              </p:ext>
            </p:extLst>
          </p:nvPr>
        </p:nvGraphicFramePr>
        <p:xfrm>
          <a:off x="878060" y="1558194"/>
          <a:ext cx="7171855" cy="228255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3569264822"/>
                    </a:ext>
                  </a:extLst>
                </a:gridCol>
                <a:gridCol w="3570841">
                  <a:extLst>
                    <a:ext uri="{9D8B030D-6E8A-4147-A177-3AD203B41FA5}">
                      <a16:colId xmlns:a16="http://schemas.microsoft.com/office/drawing/2014/main" val="1447913077"/>
                    </a:ext>
                  </a:extLst>
                </a:gridCol>
                <a:gridCol w="1175667">
                  <a:extLst>
                    <a:ext uri="{9D8B030D-6E8A-4147-A177-3AD203B41FA5}">
                      <a16:colId xmlns:a16="http://schemas.microsoft.com/office/drawing/2014/main" val="1007776336"/>
                    </a:ext>
                  </a:extLst>
                </a:gridCol>
                <a:gridCol w="1175667">
                  <a:extLst>
                    <a:ext uri="{9D8B030D-6E8A-4147-A177-3AD203B41FA5}">
                      <a16:colId xmlns:a16="http://schemas.microsoft.com/office/drawing/2014/main" val="921724799"/>
                    </a:ext>
                  </a:extLst>
                </a:gridCol>
              </a:tblGrid>
              <a:tr h="275348">
                <a:tc>
                  <a:txBody>
                    <a:bodyPr/>
                    <a:lstStyle/>
                    <a:p>
                      <a:r>
                        <a:rPr lang="hr-HR" sz="1600" dirty="0"/>
                        <a:t>Datum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Mjesto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Broj prisutnih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Broj tema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306482"/>
                  </a:ext>
                </a:extLst>
              </a:tr>
              <a:tr h="275348">
                <a:tc>
                  <a:txBody>
                    <a:bodyPr/>
                    <a:lstStyle/>
                    <a:p>
                      <a:r>
                        <a:rPr lang="hr-HR" sz="1600" dirty="0"/>
                        <a:t>21.09.2018.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Odjel za informacijske znanosti Sveučilišta u Zadru</a:t>
                      </a:r>
                      <a:endParaRPr lang="hr-H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488223"/>
                  </a:ext>
                </a:extLst>
              </a:tr>
              <a:tr h="475602">
                <a:tc>
                  <a:txBody>
                    <a:bodyPr/>
                    <a:lstStyle/>
                    <a:p>
                      <a:r>
                        <a:rPr lang="hr-HR" sz="1600" dirty="0"/>
                        <a:t>22.10.2018.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dirty="0"/>
                        <a:t>Ekonomsko-birotehnička i trgovačka škola Zadar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666093"/>
                  </a:ext>
                </a:extLst>
              </a:tr>
              <a:tr h="545194">
                <a:tc>
                  <a:txBody>
                    <a:bodyPr/>
                    <a:lstStyle/>
                    <a:p>
                      <a:r>
                        <a:rPr lang="hr-HR" sz="1600" dirty="0"/>
                        <a:t>18.03.2019.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Osnovna Škola Zadarski otoci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57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6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388</TotalTime>
  <Words>615</Words>
  <Application>Microsoft Office PowerPoint</Application>
  <PresentationFormat>Prikaz na zaslonu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Calibri</vt:lpstr>
      <vt:lpstr>Palatino Linotype</vt:lpstr>
      <vt:lpstr>Times New Roman</vt:lpstr>
      <vt:lpstr>Wingdings</vt:lpstr>
      <vt:lpstr>Elementarno</vt:lpstr>
      <vt:lpstr>ŽUPANIJSKO STRUČNO VIJEĆE  OSNOVNIH I SREDNJIH ŠKOLA ZA INFORMATIKU I RAČUNALSTVO</vt:lpstr>
      <vt:lpstr>Dnevni red</vt:lpstr>
      <vt:lpstr>Rad s učenicima s teškoćama</vt:lpstr>
      <vt:lpstr>Office 365 Teams</vt:lpstr>
      <vt:lpstr>Sustavno upravljanje zbirkama zapisa</vt:lpstr>
      <vt:lpstr>2. Organizacija rada u školskoj godini 2019/20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CUC - 2019</vt:lpstr>
      <vt:lpstr>Razno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Šime Gligora</dc:creator>
  <cp:lastModifiedBy>Šime Gligora</cp:lastModifiedBy>
  <cp:revision>47</cp:revision>
  <dcterms:created xsi:type="dcterms:W3CDTF">2017-10-08T09:28:05Z</dcterms:created>
  <dcterms:modified xsi:type="dcterms:W3CDTF">2019-12-15T10:59:36Z</dcterms:modified>
</cp:coreProperties>
</file>