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9" r:id="rId3"/>
    <p:sldId id="257" r:id="rId4"/>
    <p:sldId id="258"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990" autoAdjust="0"/>
  </p:normalViewPr>
  <p:slideViewPr>
    <p:cSldViewPr snapToGrid="0" snapToObjects="1">
      <p:cViewPr varScale="1">
        <p:scale>
          <a:sx n="31" d="100"/>
          <a:sy n="31" d="100"/>
        </p:scale>
        <p:origin x="-241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0EEBA0-6987-1B43-9F94-68A7C11F6574}" type="datetimeFigureOut">
              <a:rPr lang="en-US" smtClean="0"/>
              <a:t>11/02/21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E819F8-9D1C-C941-8FF2-59D371CF17CE}" type="slidenum">
              <a:rPr lang="en-US" smtClean="0"/>
              <a:t>‹#›</a:t>
            </a:fld>
            <a:endParaRPr lang="en-US"/>
          </a:p>
        </p:txBody>
      </p:sp>
    </p:spTree>
    <p:extLst>
      <p:ext uri="{BB962C8B-B14F-4D97-AF65-F5344CB8AC3E}">
        <p14:creationId xmlns:p14="http://schemas.microsoft.com/office/powerpoint/2010/main" val="16411899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www.youtube.com/watch?v=I0DXYTN0OAM&amp;ab_channel=MPSint-Jozefsinstituut-Ternat"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thinglink.com/scene/1166020240144859137"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musiclab.chromeexperiments.com/Kandinsky"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learningapps.org/watch?v=p7wx1hxm220"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www.youtube.com/watch?v=fWDfxgngrNc&amp;ab_channel=rachelle9876"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JzSE9nld-f8&amp;ab_channel=RobertdeBooij" TargetMode="External"/><Relationship Id="rId4" Type="http://schemas.openxmlformats.org/officeDocument/2006/relationships/hyperlink" Target="https://learningapps.org/watch?v=phe1g6xgc19"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E819F8-9D1C-C941-8FF2-59D371CF17CE}" type="slidenum">
              <a:rPr lang="en-US" smtClean="0"/>
              <a:t>1</a:t>
            </a:fld>
            <a:endParaRPr lang="en-US"/>
          </a:p>
        </p:txBody>
      </p:sp>
    </p:spTree>
    <p:extLst>
      <p:ext uri="{BB962C8B-B14F-4D97-AF65-F5344CB8AC3E}">
        <p14:creationId xmlns:p14="http://schemas.microsoft.com/office/powerpoint/2010/main" val="3292715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b="1" kern="1200" dirty="0" smtClean="0">
                <a:solidFill>
                  <a:schemeClr val="tx1"/>
                </a:solidFill>
                <a:effectLst/>
                <a:latin typeface="+mn-lt"/>
                <a:ea typeface="+mn-ea"/>
                <a:cs typeface="+mn-cs"/>
              </a:rPr>
              <a:t>Kakav je vaš prvi doživljaj djela, u jednoj rečenici? </a:t>
            </a:r>
            <a:endParaRPr lang="en-US" sz="1200" b="1"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Potom zabilježite ono što vidite nas slici, uz pomoć pitanja: koje boje upotrebljava umjetnik? Kakvim se linijama koristi? Opišite oblike na ovoj slici i kako su raspoređeni.</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Ovo je djelo vjerojatno prvo apstraktno djelo u povijesti umjetnosti. Slika je malenoga formata i djeluje poput improvizacije.Tehnika koju je umjetnik, Vasilij Kandinski, koristio bili su akvarel (vodene boje), tinta i olovka. Slikano je linijama i mrljama (slikarski rukopis). Sadržaj (motivi) slike su </a:t>
            </a:r>
            <a:r>
              <a:rPr lang="hr-HR" sz="1200" b="1" kern="1200" dirty="0" smtClean="0">
                <a:solidFill>
                  <a:schemeClr val="tx1"/>
                </a:solidFill>
                <a:effectLst/>
                <a:latin typeface="+mn-lt"/>
                <a:ea typeface="+mn-ea"/>
                <a:cs typeface="+mn-cs"/>
              </a:rPr>
              <a:t>različiti oblici i boje</a:t>
            </a:r>
            <a:r>
              <a:rPr lang="hr-HR" sz="1200" kern="1200" dirty="0" smtClean="0">
                <a:solidFill>
                  <a:schemeClr val="tx1"/>
                </a:solidFill>
                <a:effectLst/>
                <a:latin typeface="+mn-lt"/>
                <a:ea typeface="+mn-ea"/>
                <a:cs typeface="+mn-cs"/>
              </a:rPr>
              <a:t>. (Nema dakle motiva mrtve prirode, portreta, krajolika, interijera, itd. – kakvih bi bilo na realističkim, figurativnim slikama). Ovdje su to samo oblici i boje. Ali slika nije prazna. </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Kako su raspoređeni oblici? U </a:t>
            </a:r>
            <a:r>
              <a:rPr lang="hr-HR" sz="1200" b="1" kern="1200" dirty="0" smtClean="0">
                <a:solidFill>
                  <a:schemeClr val="tx1"/>
                </a:solidFill>
                <a:effectLst/>
                <a:latin typeface="+mn-lt"/>
                <a:ea typeface="+mn-ea"/>
                <a:cs typeface="+mn-cs"/>
              </a:rPr>
              <a:t>slobodnim, nepravilnim prostornim odnosima.</a:t>
            </a:r>
            <a:r>
              <a:rPr lang="hr-HR" sz="1200" kern="1200" dirty="0" smtClean="0">
                <a:solidFill>
                  <a:schemeClr val="tx1"/>
                </a:solidFill>
                <a:effectLst/>
                <a:latin typeface="+mn-lt"/>
                <a:ea typeface="+mn-ea"/>
                <a:cs typeface="+mn-cs"/>
              </a:rPr>
              <a:t> Kakvi su oblici? </a:t>
            </a:r>
            <a:r>
              <a:rPr lang="hr-HR" sz="1200" b="1" kern="1200" dirty="0" smtClean="0">
                <a:solidFill>
                  <a:schemeClr val="tx1"/>
                </a:solidFill>
                <a:effectLst/>
                <a:latin typeface="+mn-lt"/>
                <a:ea typeface="+mn-ea"/>
                <a:cs typeface="+mn-cs"/>
              </a:rPr>
              <a:t>Valovite linije i nepravilne kružne plohe</a:t>
            </a:r>
            <a:r>
              <a:rPr lang="hr-HR" sz="1200" kern="1200" dirty="0" smtClean="0">
                <a:solidFill>
                  <a:schemeClr val="tx1"/>
                </a:solidFill>
                <a:effectLst/>
                <a:latin typeface="+mn-lt"/>
                <a:ea typeface="+mn-ea"/>
                <a:cs typeface="+mn-cs"/>
              </a:rPr>
              <a:t>. Neki se oblici još i međusobno preklapaju. </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Budući da nam je glavni element, uz liniju, ovdje </a:t>
            </a:r>
            <a:r>
              <a:rPr lang="hr-HR" sz="1200" b="1" kern="1200" dirty="0" smtClean="0">
                <a:solidFill>
                  <a:schemeClr val="tx1"/>
                </a:solidFill>
                <a:effectLst/>
                <a:latin typeface="+mn-lt"/>
                <a:ea typeface="+mn-ea"/>
                <a:cs typeface="+mn-cs"/>
              </a:rPr>
              <a:t>boja, </a:t>
            </a:r>
            <a:r>
              <a:rPr lang="hr-HR" sz="1200" kern="1200" dirty="0" smtClean="0">
                <a:solidFill>
                  <a:schemeClr val="tx1"/>
                </a:solidFill>
                <a:effectLst/>
                <a:latin typeface="+mn-lt"/>
                <a:ea typeface="+mn-ea"/>
                <a:cs typeface="+mn-cs"/>
              </a:rPr>
              <a:t>da bismo protumačili sliku i malo je “približili razumijevanju“, možemo iščitati simbolička značenja boje. Poznato je da prema </a:t>
            </a:r>
            <a:r>
              <a:rPr lang="hr-HR" sz="1200" b="1" kern="1200" dirty="0" smtClean="0">
                <a:solidFill>
                  <a:schemeClr val="tx1"/>
                </a:solidFill>
                <a:effectLst/>
                <a:latin typeface="+mn-lt"/>
                <a:ea typeface="+mn-ea"/>
                <a:cs typeface="+mn-cs"/>
              </a:rPr>
              <a:t>teorijama boja,</a:t>
            </a:r>
            <a:r>
              <a:rPr lang="hr-HR" sz="1200" kern="1200" dirty="0" smtClean="0">
                <a:solidFill>
                  <a:schemeClr val="tx1"/>
                </a:solidFill>
                <a:effectLst/>
                <a:latin typeface="+mn-lt"/>
                <a:ea typeface="+mn-ea"/>
                <a:cs typeface="+mn-cs"/>
              </a:rPr>
              <a:t> one imaju </a:t>
            </a:r>
            <a:r>
              <a:rPr lang="hr-HR" sz="1200" b="1" kern="1200" dirty="0" smtClean="0">
                <a:solidFill>
                  <a:schemeClr val="tx1"/>
                </a:solidFill>
                <a:effectLst/>
                <a:latin typeface="+mn-lt"/>
                <a:ea typeface="+mn-ea"/>
                <a:cs typeface="+mn-cs"/>
              </a:rPr>
              <a:t>određenu simboliku</a:t>
            </a:r>
            <a:r>
              <a:rPr lang="hr-HR" sz="1200" kern="1200" dirty="0" smtClean="0">
                <a:solidFill>
                  <a:schemeClr val="tx1"/>
                </a:solidFill>
                <a:effectLst/>
                <a:latin typeface="+mn-lt"/>
                <a:ea typeface="+mn-ea"/>
                <a:cs typeface="+mn-cs"/>
              </a:rPr>
              <a:t>. Tako ovdje bijela boja može simbolizirati (predstavljati) tišinu, crvena prema samom umjetniku označava kretanje i tjeskobu na slici, dok plava boja simbolizira misteriju, zagonetnost. Nadalje, žuta označava zemlju, crna boja naznaku apokalipse, a zelena predstavlja osjećaj ravnodušnosti. </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Na prvi pogled sve izgleda nabacano, ali umjetnik je pomno raspoređivao boje, oblike i boje (kompozicija). Utjecajem različitih boja i njihove simbolike smatrao je da potiče </a:t>
            </a:r>
            <a:r>
              <a:rPr lang="hr-HR" sz="1200" b="1" kern="1200" dirty="0" smtClean="0">
                <a:solidFill>
                  <a:schemeClr val="tx1"/>
                </a:solidFill>
                <a:effectLst/>
                <a:latin typeface="+mn-lt"/>
                <a:ea typeface="+mn-ea"/>
                <a:cs typeface="+mn-cs"/>
              </a:rPr>
              <a:t>emocionalnu reakciju gledatelja</a:t>
            </a:r>
            <a:r>
              <a:rPr lang="hr-H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Kandinski se bojao da bi prepoznatljivi motivi odmah okupirali </a:t>
            </a:r>
            <a:r>
              <a:rPr lang="hr-HR" sz="1200" i="1" kern="1200" dirty="0" smtClean="0">
                <a:solidFill>
                  <a:schemeClr val="tx1"/>
                </a:solidFill>
                <a:effectLst/>
                <a:latin typeface="+mn-lt"/>
                <a:ea typeface="+mn-ea"/>
                <a:cs typeface="+mn-cs"/>
              </a:rPr>
              <a:t>naš um i intelekt</a:t>
            </a:r>
            <a:r>
              <a:rPr lang="hr-HR" sz="1200" kern="1200" dirty="0" smtClean="0">
                <a:solidFill>
                  <a:schemeClr val="tx1"/>
                </a:solidFill>
                <a:effectLst/>
                <a:latin typeface="+mn-lt"/>
                <a:ea typeface="+mn-ea"/>
                <a:cs typeface="+mn-cs"/>
              </a:rPr>
              <a:t> te bi on preuzeo inicijativu i interpretaciju</a:t>
            </a:r>
            <a:r>
              <a:rPr lang="ta-IN" sz="1200" kern="1200" dirty="0" smtClean="0">
                <a:solidFill>
                  <a:schemeClr val="tx1"/>
                </a:solidFill>
                <a:effectLst/>
                <a:latin typeface="+mn-lt"/>
                <a:ea typeface="+mn-ea"/>
                <a:cs typeface="+mn-cs"/>
              </a:rPr>
              <a:t>. Tako</a:t>
            </a:r>
            <a:r>
              <a:rPr lang="hr-HR" sz="1200" kern="1200" dirty="0" smtClean="0">
                <a:solidFill>
                  <a:schemeClr val="tx1"/>
                </a:solidFill>
                <a:effectLst/>
                <a:latin typeface="+mn-lt"/>
                <a:ea typeface="+mn-ea"/>
                <a:cs typeface="+mn-cs"/>
              </a:rPr>
              <a:t> bismo </a:t>
            </a:r>
            <a:r>
              <a:rPr lang="ta-IN" sz="1200" kern="1200" dirty="0" smtClean="0">
                <a:solidFill>
                  <a:schemeClr val="tx1"/>
                </a:solidFill>
                <a:effectLst/>
                <a:latin typeface="+mn-lt"/>
                <a:ea typeface="+mn-ea"/>
                <a:cs typeface="+mn-cs"/>
              </a:rPr>
              <a:t>se</a:t>
            </a:r>
            <a:r>
              <a:rPr lang="hr-HR" sz="1200" kern="1200" dirty="0" smtClean="0">
                <a:solidFill>
                  <a:schemeClr val="tx1"/>
                </a:solidFill>
                <a:effectLst/>
                <a:latin typeface="+mn-lt"/>
                <a:ea typeface="+mn-ea"/>
                <a:cs typeface="+mn-cs"/>
              </a:rPr>
              <a:t> potpuno zatvorili </a:t>
            </a:r>
            <a:r>
              <a:rPr lang="ta-IN" sz="1200" kern="1200" dirty="0" smtClean="0">
                <a:solidFill>
                  <a:schemeClr val="tx1"/>
                </a:solidFill>
                <a:effectLst/>
                <a:latin typeface="+mn-lt"/>
                <a:ea typeface="+mn-ea"/>
                <a:cs typeface="+mn-cs"/>
              </a:rPr>
              <a:t>za </a:t>
            </a:r>
            <a:r>
              <a:rPr lang="hr-HR" sz="1200" kern="1200" dirty="0" smtClean="0">
                <a:solidFill>
                  <a:schemeClr val="tx1"/>
                </a:solidFill>
                <a:effectLst/>
                <a:latin typeface="+mn-lt"/>
                <a:ea typeface="+mn-ea"/>
                <a:cs typeface="+mn-cs"/>
              </a:rPr>
              <a:t>našu </a:t>
            </a:r>
            <a:r>
              <a:rPr lang="hr-HR" sz="1200" b="1" kern="1200" dirty="0" smtClean="0">
                <a:solidFill>
                  <a:schemeClr val="tx1"/>
                </a:solidFill>
                <a:effectLst/>
                <a:latin typeface="+mn-lt"/>
                <a:ea typeface="+mn-ea"/>
                <a:cs typeface="+mn-cs"/>
              </a:rPr>
              <a:t>emocionalnu sposobnost</a:t>
            </a:r>
            <a:r>
              <a:rPr lang="hr-HR" sz="1200" kern="1200" dirty="0" smtClean="0">
                <a:solidFill>
                  <a:schemeClr val="tx1"/>
                </a:solidFill>
                <a:effectLst/>
                <a:latin typeface="+mn-lt"/>
                <a:ea typeface="+mn-ea"/>
                <a:cs typeface="+mn-cs"/>
              </a:rPr>
              <a:t> da reagiramo na </a:t>
            </a:r>
            <a:r>
              <a:rPr lang="hr-HR" sz="1200" b="1" kern="1200" dirty="0" smtClean="0">
                <a:solidFill>
                  <a:schemeClr val="tx1"/>
                </a:solidFill>
                <a:effectLst/>
                <a:latin typeface="+mn-lt"/>
                <a:ea typeface="+mn-ea"/>
                <a:cs typeface="+mn-cs"/>
              </a:rPr>
              <a:t>čistu boju i oblike</a:t>
            </a:r>
            <a:r>
              <a:rPr lang="hr-HR" sz="1200" kern="1200" dirty="0" smtClean="0">
                <a:solidFill>
                  <a:schemeClr val="tx1"/>
                </a:solidFill>
                <a:effectLst/>
                <a:latin typeface="+mn-lt"/>
                <a:ea typeface="+mn-ea"/>
                <a:cs typeface="+mn-cs"/>
              </a:rPr>
              <a:t>. Umjetnik dakle ovom slikom želi potaknuti naša osjećanja i asocijacije, a ne logičko razmišljanje.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CB8D81-A3CD-6E48-9E59-A7B2134B6116}" type="slidenum">
              <a:rPr lang="en-US" smtClean="0"/>
              <a:t>3</a:t>
            </a:fld>
            <a:endParaRPr lang="en-US"/>
          </a:p>
        </p:txBody>
      </p:sp>
    </p:spTree>
    <p:extLst>
      <p:ext uri="{BB962C8B-B14F-4D97-AF65-F5344CB8AC3E}">
        <p14:creationId xmlns:p14="http://schemas.microsoft.com/office/powerpoint/2010/main" val="121271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u="sng" kern="1200" dirty="0" smtClean="0">
                <a:solidFill>
                  <a:schemeClr val="tx1"/>
                </a:solidFill>
                <a:effectLst/>
                <a:latin typeface="+mn-lt"/>
                <a:ea typeface="+mn-ea"/>
                <a:cs typeface="+mn-cs"/>
                <a:hlinkClick r:id="rId3"/>
              </a:rPr>
              <a:t>https://www.youtube.com/watch?v=I0DXYTN0OAM&amp;ab_channel=MPSint-Jozefsinstituut-Ternat</a:t>
            </a:r>
            <a:r>
              <a:rPr lang="en-US" dirty="0" smtClean="0">
                <a:effectLst/>
              </a:rPr>
              <a:t> </a:t>
            </a:r>
            <a:endParaRPr lang="ta-IN" dirty="0" smtClean="0">
              <a:effectLst/>
            </a:endParaRPr>
          </a:p>
          <a:p>
            <a:endParaRPr lang="ta-IN" dirty="0" smtClean="0">
              <a:effectLst/>
            </a:endParaRPr>
          </a:p>
          <a:p>
            <a:r>
              <a:rPr lang="hr-HR" sz="1200" kern="1200" dirty="0" smtClean="0">
                <a:solidFill>
                  <a:schemeClr val="tx1"/>
                </a:solidFill>
                <a:effectLst/>
                <a:latin typeface="+mn-lt"/>
                <a:ea typeface="+mn-ea"/>
                <a:cs typeface="+mn-cs"/>
              </a:rPr>
              <a:t>Pogledajte video i provjerite vidite li vezu između </a:t>
            </a:r>
            <a:r>
              <a:rPr lang="ta-IN" sz="1200" kern="1200" dirty="0" smtClean="0">
                <a:solidFill>
                  <a:schemeClr val="tx1"/>
                </a:solidFill>
                <a:effectLst/>
                <a:latin typeface="+mn-lt"/>
                <a:ea typeface="+mn-ea"/>
                <a:cs typeface="+mn-cs"/>
              </a:rPr>
              <a:t>glazbe</a:t>
            </a:r>
            <a:r>
              <a:rPr lang="hr-HR" sz="1200" kern="1200" dirty="0" smtClean="0">
                <a:solidFill>
                  <a:schemeClr val="tx1"/>
                </a:solidFill>
                <a:effectLst/>
                <a:latin typeface="+mn-lt"/>
                <a:ea typeface="+mn-ea"/>
                <a:cs typeface="+mn-cs"/>
              </a:rPr>
              <a:t> i umjetnikovog crteža? Ovo je zapis Vasilija Kandinskog u procesu “komponiranja“ slike iz 1926. godine i audiozapis kompozicije Arnold Schönberga, </a:t>
            </a:r>
            <a:r>
              <a:rPr lang="hr-HR" sz="1200" i="1" kern="1200" dirty="0" smtClean="0">
                <a:solidFill>
                  <a:schemeClr val="tx1"/>
                </a:solidFill>
                <a:effectLst/>
                <a:latin typeface="+mn-lt"/>
                <a:ea typeface="+mn-ea"/>
                <a:cs typeface="+mn-cs"/>
              </a:rPr>
              <a:t>Drei kleine Stücke</a:t>
            </a:r>
            <a:r>
              <a:rPr lang="hr-HR" sz="1200" kern="1200" dirty="0" smtClean="0">
                <a:solidFill>
                  <a:schemeClr val="tx1"/>
                </a:solidFill>
                <a:effectLst/>
                <a:latin typeface="+mn-lt"/>
                <a:ea typeface="+mn-ea"/>
                <a:cs typeface="+mn-cs"/>
              </a:rPr>
              <a:t> iz 1910. godine.</a:t>
            </a:r>
            <a:endParaRPr lang="ta-IN"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Kako bismo objasnili ovu vrstu apstrakcije, probajmo shvatiti vezu između Kandinskijevih apstraktnih slika i glazbe. Naime, Kandinski je posjedovao sposobnost </a:t>
            </a:r>
            <a:r>
              <a:rPr lang="hr-HR" sz="1200" b="1" kern="1200" dirty="0" smtClean="0">
                <a:solidFill>
                  <a:schemeClr val="tx1"/>
                </a:solidFill>
                <a:effectLst/>
                <a:latin typeface="+mn-lt"/>
                <a:ea typeface="+mn-ea"/>
                <a:cs typeface="+mn-cs"/>
              </a:rPr>
              <a:t>sinestezije</a:t>
            </a:r>
            <a:r>
              <a:rPr lang="hr-HR" sz="1200" kern="1200" dirty="0" smtClean="0">
                <a:solidFill>
                  <a:schemeClr val="tx1"/>
                </a:solidFill>
                <a:effectLst/>
                <a:latin typeface="+mn-lt"/>
                <a:ea typeface="+mn-ea"/>
                <a:cs typeface="+mn-cs"/>
              </a:rPr>
              <a:t>. To je neobična neurološka sposobnost preklapanja različitih osjetila, tj. kad jedan osjet izaziva podražaj drugoga osjetila. Tako primjerice neki ljudi mogu istodobno vidjeti različite boje kada čuju zvukove. Mogu vidjeti narančastu boju kad zatrubi auto. Ili kad čuju riječ “proljeće“ mogu osjetiti okus limuna u ustima. To su neki od mnoštva </a:t>
            </a:r>
            <a:r>
              <a:rPr lang="hr-HR" sz="1200" i="1" kern="1200" dirty="0" smtClean="0">
                <a:solidFill>
                  <a:schemeClr val="tx1"/>
                </a:solidFill>
                <a:effectLst/>
                <a:latin typeface="+mn-lt"/>
                <a:ea typeface="+mn-ea"/>
                <a:cs typeface="+mn-cs"/>
              </a:rPr>
              <a:t>stvarnih primjera</a:t>
            </a:r>
            <a:r>
              <a:rPr lang="hr-HR" sz="1200" kern="1200" dirty="0" smtClean="0">
                <a:solidFill>
                  <a:schemeClr val="tx1"/>
                </a:solidFill>
                <a:effectLst/>
                <a:latin typeface="+mn-lt"/>
                <a:ea typeface="+mn-ea"/>
                <a:cs typeface="+mn-cs"/>
              </a:rPr>
              <a:t> sinestezije. Kandinski je dakle imao sinesteziju i vjerovao je da </a:t>
            </a:r>
            <a:r>
              <a:rPr lang="hr-HR" sz="1200" b="1" kern="1200" dirty="0" smtClean="0">
                <a:solidFill>
                  <a:schemeClr val="tx1"/>
                </a:solidFill>
                <a:effectLst/>
                <a:latin typeface="+mn-lt"/>
                <a:ea typeface="+mn-ea"/>
                <a:cs typeface="+mn-cs"/>
              </a:rPr>
              <a:t>možemo </a:t>
            </a:r>
            <a:r>
              <a:rPr lang="hr-HR" sz="1200" b="1" i="1" kern="1200" dirty="0" smtClean="0">
                <a:solidFill>
                  <a:schemeClr val="tx1"/>
                </a:solidFill>
                <a:effectLst/>
                <a:latin typeface="+mn-lt"/>
                <a:ea typeface="+mn-ea"/>
                <a:cs typeface="+mn-cs"/>
              </a:rPr>
              <a:t>čuti </a:t>
            </a:r>
            <a:r>
              <a:rPr lang="hr-HR" sz="1200" b="1" kern="1200" dirty="0" smtClean="0">
                <a:solidFill>
                  <a:schemeClr val="tx1"/>
                </a:solidFill>
                <a:effectLst/>
                <a:latin typeface="+mn-lt"/>
                <a:ea typeface="+mn-ea"/>
                <a:cs typeface="+mn-cs"/>
              </a:rPr>
              <a:t>boju</a:t>
            </a:r>
            <a:r>
              <a:rPr lang="hr-HR" sz="1200" kern="1200" dirty="0" smtClean="0">
                <a:solidFill>
                  <a:schemeClr val="tx1"/>
                </a:solidFill>
                <a:effectLst/>
                <a:latin typeface="+mn-lt"/>
                <a:ea typeface="+mn-ea"/>
                <a:cs typeface="+mn-cs"/>
              </a:rPr>
              <a:t> i </a:t>
            </a:r>
            <a:r>
              <a:rPr lang="hr-HR" sz="1200" b="1" i="1" kern="1200" dirty="0" smtClean="0">
                <a:solidFill>
                  <a:schemeClr val="tx1"/>
                </a:solidFill>
                <a:effectLst/>
                <a:latin typeface="+mn-lt"/>
                <a:ea typeface="+mn-ea"/>
                <a:cs typeface="+mn-cs"/>
              </a:rPr>
              <a:t>vidjeti </a:t>
            </a:r>
            <a:r>
              <a:rPr lang="hr-HR" sz="1200" b="1" kern="1200" dirty="0" smtClean="0">
                <a:solidFill>
                  <a:schemeClr val="tx1"/>
                </a:solidFill>
                <a:effectLst/>
                <a:latin typeface="+mn-lt"/>
                <a:ea typeface="+mn-ea"/>
                <a:cs typeface="+mn-cs"/>
              </a:rPr>
              <a:t>muziku. </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Poistovjećivao je svoje apstraktne slike s </a:t>
            </a:r>
            <a:r>
              <a:rPr lang="hr-HR" sz="1200" b="1" kern="1200" dirty="0" smtClean="0">
                <a:solidFill>
                  <a:schemeClr val="tx1"/>
                </a:solidFill>
                <a:effectLst/>
                <a:latin typeface="+mn-lt"/>
                <a:ea typeface="+mn-ea"/>
                <a:cs typeface="+mn-cs"/>
              </a:rPr>
              <a:t>glazbenim kompozicijama</a:t>
            </a:r>
            <a:r>
              <a:rPr lang="hr-HR" sz="1200" kern="1200" dirty="0" smtClean="0">
                <a:solidFill>
                  <a:schemeClr val="tx1"/>
                </a:solidFill>
                <a:effectLst/>
                <a:latin typeface="+mn-lt"/>
                <a:ea typeface="+mn-ea"/>
                <a:cs typeface="+mn-cs"/>
              </a:rPr>
              <a:t>. Smatrao je da je glazba već postigla svoju slobodu izražavanja i tu je slobodu htio ostvariti i u likovnim umjetnostima. Također, </a:t>
            </a:r>
            <a:r>
              <a:rPr lang="hr-HR" sz="1200" b="1" kern="1200" dirty="0" smtClean="0">
                <a:solidFill>
                  <a:schemeClr val="tx1"/>
                </a:solidFill>
                <a:effectLst/>
                <a:latin typeface="+mn-lt"/>
                <a:ea typeface="+mn-ea"/>
                <a:cs typeface="+mn-cs"/>
              </a:rPr>
              <a:t>glazbu </a:t>
            </a:r>
            <a:r>
              <a:rPr lang="hr-HR" sz="1200" kern="1200" dirty="0" smtClean="0">
                <a:solidFill>
                  <a:schemeClr val="tx1"/>
                </a:solidFill>
                <a:effectLst/>
                <a:latin typeface="+mn-lt"/>
                <a:ea typeface="+mn-ea"/>
                <a:cs typeface="+mn-cs"/>
              </a:rPr>
              <a:t>smatramo </a:t>
            </a:r>
            <a:r>
              <a:rPr lang="hr-HR" sz="1200" b="1" kern="1200" dirty="0" smtClean="0">
                <a:solidFill>
                  <a:schemeClr val="tx1"/>
                </a:solidFill>
                <a:effectLst/>
                <a:latin typeface="+mn-lt"/>
                <a:ea typeface="+mn-ea"/>
                <a:cs typeface="+mn-cs"/>
              </a:rPr>
              <a:t>najapstraktnijom umjetnošću</a:t>
            </a:r>
            <a:r>
              <a:rPr lang="hr-HR" sz="1200" kern="1200" dirty="0" smtClean="0">
                <a:solidFill>
                  <a:schemeClr val="tx1"/>
                </a:solidFill>
                <a:effectLst/>
                <a:latin typeface="+mn-lt"/>
                <a:ea typeface="+mn-ea"/>
                <a:cs typeface="+mn-cs"/>
              </a:rPr>
              <a:t>, jer se radi </a:t>
            </a:r>
            <a:r>
              <a:rPr lang="hr-HR" sz="1200" b="1" kern="1200" dirty="0" smtClean="0">
                <a:solidFill>
                  <a:schemeClr val="tx1"/>
                </a:solidFill>
                <a:effectLst/>
                <a:latin typeface="+mn-lt"/>
                <a:ea typeface="+mn-ea"/>
                <a:cs typeface="+mn-cs"/>
              </a:rPr>
              <a:t>samo o </a:t>
            </a:r>
            <a:r>
              <a:rPr lang="hr-HR" sz="1200" b="1" i="1" kern="1200" dirty="0" smtClean="0">
                <a:solidFill>
                  <a:schemeClr val="tx1"/>
                </a:solidFill>
                <a:effectLst/>
                <a:latin typeface="+mn-lt"/>
                <a:ea typeface="+mn-ea"/>
                <a:cs typeface="+mn-cs"/>
              </a:rPr>
              <a:t>zvuku u vremenu i prostoru</a:t>
            </a:r>
            <a:r>
              <a:rPr lang="hr-HR" sz="1200" b="1" kern="1200" dirty="0" smtClean="0">
                <a:solidFill>
                  <a:schemeClr val="tx1"/>
                </a:solidFill>
                <a:effectLst/>
                <a:latin typeface="+mn-lt"/>
                <a:ea typeface="+mn-ea"/>
                <a:cs typeface="+mn-cs"/>
              </a:rPr>
              <a:t>, a ne o materijalnom, “čvrstom“, opipljivom djelu poput skulpture, slike ili arhitekture.</a:t>
            </a:r>
            <a:r>
              <a:rPr lang="hr-HR" sz="1200" kern="1200" dirty="0" smtClean="0">
                <a:solidFill>
                  <a:schemeClr val="tx1"/>
                </a:solidFill>
                <a:effectLst/>
                <a:latin typeface="+mn-lt"/>
                <a:ea typeface="+mn-ea"/>
                <a:cs typeface="+mn-cs"/>
              </a:rPr>
              <a:t> Razmislite o tome.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CB8D81-A3CD-6E48-9E59-A7B2134B6116}" type="slidenum">
              <a:rPr lang="en-US" smtClean="0"/>
              <a:t>4</a:t>
            </a:fld>
            <a:endParaRPr lang="en-US"/>
          </a:p>
        </p:txBody>
      </p:sp>
    </p:spTree>
    <p:extLst>
      <p:ext uri="{BB962C8B-B14F-4D97-AF65-F5344CB8AC3E}">
        <p14:creationId xmlns:p14="http://schemas.microsoft.com/office/powerpoint/2010/main" val="4032887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effectLst/>
                <a:latin typeface="+mn-lt"/>
                <a:ea typeface="+mn-ea"/>
                <a:cs typeface="+mn-cs"/>
              </a:rPr>
              <a:t>Na poveznici </a:t>
            </a:r>
            <a:r>
              <a:rPr lang="hr-HR" sz="1200" u="sng" kern="1200" dirty="0" smtClean="0">
                <a:solidFill>
                  <a:schemeClr val="tx1"/>
                </a:solidFill>
                <a:effectLst/>
                <a:latin typeface="+mn-lt"/>
                <a:ea typeface="+mn-ea"/>
                <a:cs typeface="+mn-cs"/>
                <a:hlinkClick r:id="rId3"/>
              </a:rPr>
              <a:t>https://www.thinglink.com/scene/1166020240144859137</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možete još malo istražiti o </a:t>
            </a:r>
            <a:r>
              <a:rPr lang="hr-HR" sz="1200" b="1" kern="1200" dirty="0" smtClean="0">
                <a:solidFill>
                  <a:schemeClr val="tx1"/>
                </a:solidFill>
                <a:effectLst/>
                <a:latin typeface="+mn-lt"/>
                <a:ea typeface="+mn-ea"/>
                <a:cs typeface="+mn-cs"/>
              </a:rPr>
              <a:t>vezi apstraktnog slikarstva i glazbe</a:t>
            </a:r>
            <a:r>
              <a:rPr lang="hr-HR" sz="1200" kern="1200" dirty="0" smtClean="0">
                <a:solidFill>
                  <a:schemeClr val="tx1"/>
                </a:solidFill>
                <a:effectLst/>
                <a:latin typeface="+mn-lt"/>
                <a:ea typeface="+mn-ea"/>
                <a:cs typeface="+mn-cs"/>
              </a:rPr>
              <a:t>. Dodirom kružića vam se otvaraju sadržaji. </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Pojednostavnjeno, Kandinski je glazbu dočarao i prikazao bojama i potezima kista. Čuo je zvukove/glazbu kao boju i to je slikao. Obratite pažnju na naslove njegovih djela. Vidite li i u nazivima poveznicu s glazbom?</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3E819F8-9D1C-C941-8FF2-59D371CF17CE}" type="slidenum">
              <a:rPr lang="en-US" smtClean="0"/>
              <a:t>5</a:t>
            </a:fld>
            <a:endParaRPr lang="en-US"/>
          </a:p>
        </p:txBody>
      </p:sp>
    </p:spTree>
    <p:extLst>
      <p:ext uri="{BB962C8B-B14F-4D97-AF65-F5344CB8AC3E}">
        <p14:creationId xmlns:p14="http://schemas.microsoft.com/office/powerpoint/2010/main" val="720668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effectLst/>
                <a:latin typeface="+mn-lt"/>
                <a:ea typeface="+mn-ea"/>
                <a:cs typeface="+mn-cs"/>
              </a:rPr>
              <a:t>Pojam APSTRAKTNO DJELO možemo objasniti kao djelo u kojem </a:t>
            </a:r>
            <a:r>
              <a:rPr lang="hr-HR" sz="1200" b="1" kern="1200" dirty="0" smtClean="0">
                <a:solidFill>
                  <a:schemeClr val="tx1"/>
                </a:solidFill>
                <a:effectLst/>
                <a:latin typeface="+mn-lt"/>
                <a:ea typeface="+mn-ea"/>
                <a:cs typeface="+mn-cs"/>
              </a:rPr>
              <a:t>svatko od nas može vidjeti nešto drugo. </a:t>
            </a:r>
            <a:r>
              <a:rPr lang="hr-HR" sz="1200" kern="1200" dirty="0" smtClean="0">
                <a:solidFill>
                  <a:schemeClr val="tx1"/>
                </a:solidFill>
                <a:effectLst/>
                <a:latin typeface="+mn-lt"/>
                <a:ea typeface="+mn-ea"/>
                <a:cs typeface="+mn-cs"/>
              </a:rPr>
              <a:t>Apstraktno umjetničko djelo koristi </a:t>
            </a:r>
            <a:r>
              <a:rPr lang="hr-HR" sz="1200" u="sng" kern="1200" dirty="0" smtClean="0">
                <a:solidFill>
                  <a:schemeClr val="tx1"/>
                </a:solidFill>
                <a:effectLst/>
                <a:latin typeface="+mn-lt"/>
                <a:ea typeface="+mn-ea"/>
                <a:cs typeface="+mn-cs"/>
              </a:rPr>
              <a:t>čisto izražavanje </a:t>
            </a:r>
            <a:r>
              <a:rPr lang="hr-HR" sz="1200" b="1" u="sng" kern="1200" dirty="0" smtClean="0">
                <a:solidFill>
                  <a:schemeClr val="tx1"/>
                </a:solidFill>
                <a:effectLst/>
                <a:latin typeface="+mn-lt"/>
                <a:ea typeface="+mn-ea"/>
                <a:cs typeface="+mn-cs"/>
              </a:rPr>
              <a:t>boja, linija i oblika</a:t>
            </a:r>
            <a:r>
              <a:rPr lang="hr-HR" sz="1200" u="sng" kern="1200" dirty="0" smtClean="0">
                <a:solidFill>
                  <a:schemeClr val="tx1"/>
                </a:solidFill>
                <a:effectLst/>
                <a:latin typeface="+mn-lt"/>
                <a:ea typeface="+mn-ea"/>
                <a:cs typeface="+mn-cs"/>
              </a:rPr>
              <a:t>. </a:t>
            </a:r>
            <a:r>
              <a:rPr lang="hr-HR" sz="1200" b="1" kern="1200" dirty="0" smtClean="0">
                <a:solidFill>
                  <a:schemeClr val="tx1"/>
                </a:solidFill>
                <a:effectLst/>
                <a:latin typeface="+mn-lt"/>
                <a:ea typeface="+mn-ea"/>
                <a:cs typeface="+mn-cs"/>
              </a:rPr>
              <a:t>Nema određenu tematiku (motive) </a:t>
            </a:r>
            <a:r>
              <a:rPr lang="hr-HR" sz="1200" kern="1200" dirty="0" smtClean="0">
                <a:solidFill>
                  <a:schemeClr val="tx1"/>
                </a:solidFill>
                <a:effectLst/>
                <a:latin typeface="+mn-lt"/>
                <a:ea typeface="+mn-ea"/>
                <a:cs typeface="+mn-cs"/>
              </a:rPr>
              <a:t>kao što je to u figurativnoj umjetnosti (umjetnosti u kojoj prepoznajemo motive iz stvarnosti). Figurativnu umjetnost smo proučavali u posljednjih nekoliko lekcija, kada smo se bavili temama u umjetnosti. </a:t>
            </a:r>
            <a:r>
              <a:rPr lang="ta-IN" sz="1200" kern="1200" dirty="0" smtClean="0">
                <a:solidFill>
                  <a:schemeClr val="tx1"/>
                </a:solidFill>
                <a:effectLst/>
                <a:latin typeface="+mn-lt"/>
                <a:ea typeface="+mn-ea"/>
                <a:cs typeface="+mn-cs"/>
              </a:rPr>
              <a:t>U figurativnim slikama lako određujemo prikazane</a:t>
            </a:r>
            <a:r>
              <a:rPr lang="ta-IN" sz="1200" kern="1200" baseline="0" dirty="0" smtClean="0">
                <a:solidFill>
                  <a:schemeClr val="tx1"/>
                </a:solidFill>
                <a:effectLst/>
                <a:latin typeface="+mn-lt"/>
                <a:ea typeface="+mn-ea"/>
                <a:cs typeface="+mn-cs"/>
              </a:rPr>
              <a:t> motive, a potom i širu temu, kako smo vježbali u prethodnim lekcijama.</a:t>
            </a:r>
          </a:p>
          <a:p>
            <a:r>
              <a:rPr lang="ta-IN" sz="1200" kern="1200" baseline="0" dirty="0" smtClean="0">
                <a:solidFill>
                  <a:schemeClr val="tx1"/>
                </a:solidFill>
                <a:effectLst/>
                <a:latin typeface="+mn-lt"/>
                <a:ea typeface="+mn-ea"/>
                <a:cs typeface="+mn-cs"/>
              </a:rPr>
              <a:t>Kod apstraktne umjetnosti </a:t>
            </a:r>
            <a:r>
              <a:rPr lang="ta-IN" sz="1200" b="1" kern="1200" baseline="0" dirty="0" smtClean="0">
                <a:solidFill>
                  <a:schemeClr val="tx1"/>
                </a:solidFill>
                <a:effectLst/>
                <a:latin typeface="+mn-lt"/>
                <a:ea typeface="+mn-ea"/>
                <a:cs typeface="+mn-cs"/>
              </a:rPr>
              <a:t>tema je neodređena</a:t>
            </a:r>
            <a:r>
              <a:rPr lang="ta-IN"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ta-IN" dirty="0" smtClean="0"/>
          </a:p>
          <a:p>
            <a:r>
              <a:rPr lang="hr-HR" sz="1200" b="1" kern="1200" dirty="0" smtClean="0">
                <a:solidFill>
                  <a:schemeClr val="tx1"/>
                </a:solidFill>
                <a:effectLst/>
                <a:latin typeface="+mn-lt"/>
                <a:ea typeface="+mn-ea"/>
                <a:cs typeface="+mn-cs"/>
              </a:rPr>
              <a:t>Podvrsta apstrakcije </a:t>
            </a:r>
            <a:r>
              <a:rPr lang="hr-HR" sz="1200" kern="1200" dirty="0" smtClean="0">
                <a:solidFill>
                  <a:schemeClr val="tx1"/>
                </a:solidFill>
                <a:effectLst/>
                <a:latin typeface="+mn-lt"/>
                <a:ea typeface="+mn-ea"/>
                <a:cs typeface="+mn-cs"/>
              </a:rPr>
              <a:t>koju vidimo na slikama Vasilija Kandinskog naziva se </a:t>
            </a:r>
            <a:r>
              <a:rPr lang="hr-HR" sz="1200" b="1" kern="1200" dirty="0" smtClean="0">
                <a:solidFill>
                  <a:schemeClr val="tx1"/>
                </a:solidFill>
                <a:effectLst/>
                <a:latin typeface="+mn-lt"/>
                <a:ea typeface="+mn-ea"/>
                <a:cs typeface="+mn-cs"/>
              </a:rPr>
              <a:t>ORGANIČKA APSTRAKCIJA</a:t>
            </a:r>
            <a:r>
              <a:rPr lang="hr-HR" sz="1200" kern="1200" dirty="0" smtClean="0">
                <a:solidFill>
                  <a:schemeClr val="tx1"/>
                </a:solidFill>
                <a:effectLst/>
                <a:latin typeface="+mn-lt"/>
                <a:ea typeface="+mn-ea"/>
                <a:cs typeface="+mn-cs"/>
              </a:rPr>
              <a:t>. Ona se temelji na promatranju </a:t>
            </a:r>
            <a:r>
              <a:rPr lang="hr-HR" sz="1200" b="1" kern="1200" dirty="0" smtClean="0">
                <a:solidFill>
                  <a:schemeClr val="tx1"/>
                </a:solidFill>
                <a:effectLst/>
                <a:latin typeface="+mn-lt"/>
                <a:ea typeface="+mn-ea"/>
                <a:cs typeface="+mn-cs"/>
              </a:rPr>
              <a:t>prirode i njenih oblika. </a:t>
            </a:r>
            <a:r>
              <a:rPr lang="hr-HR" sz="1200" kern="1200" dirty="0" smtClean="0">
                <a:solidFill>
                  <a:schemeClr val="tx1"/>
                </a:solidFill>
                <a:effectLst/>
                <a:latin typeface="+mn-lt"/>
                <a:ea typeface="+mn-ea"/>
                <a:cs typeface="+mn-cs"/>
              </a:rPr>
              <a:t>Polazi, primjerice, od nevidljive strukure materije koju vidimo tek pod mikroskopom</a:t>
            </a:r>
            <a:r>
              <a:rPr lang="ta-IN" sz="1200" kern="1200" dirty="0" smtClean="0">
                <a:solidFill>
                  <a:schemeClr val="tx1"/>
                </a:solidFill>
                <a:effectLst/>
                <a:latin typeface="+mn-lt"/>
                <a:ea typeface="+mn-ea"/>
                <a:cs typeface="+mn-cs"/>
              </a:rPr>
              <a:t>,</a:t>
            </a:r>
            <a:r>
              <a:rPr lang="ta-IN" sz="1200" kern="1200" baseline="0" dirty="0" smtClean="0">
                <a:solidFill>
                  <a:schemeClr val="tx1"/>
                </a:solidFill>
                <a:effectLst/>
                <a:latin typeface="+mn-lt"/>
                <a:ea typeface="+mn-ea"/>
                <a:cs typeface="+mn-cs"/>
              </a:rPr>
              <a:t> kao što možete vidjeti na slici </a:t>
            </a:r>
            <a:r>
              <a:rPr lang="ta-IN" sz="1200" i="1" kern="1200" baseline="0" dirty="0" smtClean="0">
                <a:solidFill>
                  <a:schemeClr val="tx1"/>
                </a:solidFill>
                <a:effectLst/>
                <a:latin typeface="+mn-lt"/>
                <a:ea typeface="+mn-ea"/>
                <a:cs typeface="+mn-cs"/>
              </a:rPr>
              <a:t>Neki krugovi</a:t>
            </a:r>
            <a:r>
              <a:rPr lang="ta-IN" sz="1200" kern="1200" baseline="0" dirty="0" smtClean="0">
                <a:solidFill>
                  <a:schemeClr val="tx1"/>
                </a:solidFill>
                <a:effectLst/>
                <a:latin typeface="+mn-lt"/>
                <a:ea typeface="+mn-ea"/>
                <a:cs typeface="+mn-cs"/>
              </a:rPr>
              <a:t>. </a:t>
            </a:r>
            <a:r>
              <a:rPr lang="hr-HR" sz="1200" kern="1200" dirty="0" smtClean="0">
                <a:solidFill>
                  <a:schemeClr val="tx1"/>
                </a:solidFill>
                <a:effectLst/>
                <a:latin typeface="+mn-lt"/>
                <a:ea typeface="+mn-ea"/>
                <a:cs typeface="+mn-cs"/>
              </a:rPr>
              <a:t>Karakteristični su za ovu podvrstu apstrakcije </a:t>
            </a:r>
            <a:r>
              <a:rPr lang="hr-HR" sz="1200" b="1" kern="1200" dirty="0" smtClean="0">
                <a:solidFill>
                  <a:schemeClr val="tx1"/>
                </a:solidFill>
                <a:effectLst/>
                <a:latin typeface="+mn-lt"/>
                <a:ea typeface="+mn-ea"/>
                <a:cs typeface="+mn-cs"/>
              </a:rPr>
              <a:t>slobodni oblici, nalik na organske</a:t>
            </a:r>
            <a:r>
              <a:rPr lang="ta-IN" sz="1200" b="1" kern="1200" baseline="0" dirty="0" smtClean="0">
                <a:solidFill>
                  <a:schemeClr val="tx1"/>
                </a:solidFill>
                <a:effectLst/>
                <a:latin typeface="+mn-lt"/>
                <a:ea typeface="+mn-ea"/>
                <a:cs typeface="+mn-cs"/>
              </a:rPr>
              <a:t> </a:t>
            </a:r>
            <a:r>
              <a:rPr lang="hr-HR" sz="1200" b="1" kern="1200" dirty="0" smtClean="0">
                <a:solidFill>
                  <a:schemeClr val="tx1"/>
                </a:solidFill>
                <a:effectLst/>
                <a:latin typeface="+mn-lt"/>
                <a:ea typeface="+mn-ea"/>
                <a:cs typeface="+mn-cs"/>
              </a:rPr>
              <a:t>oblike iz živoga svijeta</a:t>
            </a:r>
            <a:r>
              <a:rPr lang="hr-H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Ponovimo: umjetnik koji je uveo apstrakciju u umjetnost, a bila je to organička apstrakcija, bio je Vasilij Kandinski, ruski umjetnik koji je živio i radio u Njemačkoj i Francuskoj. </a:t>
            </a:r>
            <a:endParaRPr lang="ta-IN" sz="1200" kern="1200" dirty="0" smtClean="0">
              <a:solidFill>
                <a:schemeClr val="tx1"/>
              </a:solidFill>
              <a:effectLst/>
              <a:latin typeface="+mn-lt"/>
              <a:ea typeface="+mn-ea"/>
              <a:cs typeface="+mn-cs"/>
            </a:endParaRPr>
          </a:p>
          <a:p>
            <a:endParaRPr lang="ta-IN"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Poigrajte se na poveznici </a:t>
            </a:r>
            <a:r>
              <a:rPr lang="hr-HR" sz="1200" u="sng" kern="1200" dirty="0" smtClean="0">
                <a:solidFill>
                  <a:schemeClr val="tx1"/>
                </a:solidFill>
                <a:effectLst/>
                <a:latin typeface="+mn-lt"/>
                <a:ea typeface="+mn-ea"/>
                <a:cs typeface="+mn-cs"/>
                <a:hlinkClick r:id="rId3"/>
              </a:rPr>
              <a:t>https://musiclab.chromeexperiments.com/Kandinsky</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i naslikajte vlastito djelo koristeći se načinom stvaranja slike Vasilija Kandinskog. Ova aplikacija nudu </a:t>
            </a:r>
            <a:r>
              <a:rPr lang="hr-HR" sz="1200" b="1" kern="1200" dirty="0" smtClean="0">
                <a:solidFill>
                  <a:schemeClr val="tx1"/>
                </a:solidFill>
                <a:effectLst/>
                <a:latin typeface="+mn-lt"/>
                <a:ea typeface="+mn-ea"/>
                <a:cs typeface="+mn-cs"/>
              </a:rPr>
              <a:t>oponašanje sinestezije, </a:t>
            </a:r>
            <a:r>
              <a:rPr lang="hr-HR" sz="1200" kern="1200" dirty="0" smtClean="0">
                <a:solidFill>
                  <a:schemeClr val="tx1"/>
                </a:solidFill>
                <a:effectLst/>
                <a:latin typeface="+mn-lt"/>
                <a:ea typeface="+mn-ea"/>
                <a:cs typeface="+mn-cs"/>
              </a:rPr>
              <a:t>stapanje slike i zvuka.</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3E819F8-9D1C-C941-8FF2-59D371CF17CE}" type="slidenum">
              <a:rPr lang="en-US" smtClean="0"/>
              <a:t>6</a:t>
            </a:fld>
            <a:endParaRPr lang="en-US"/>
          </a:p>
        </p:txBody>
      </p:sp>
    </p:spTree>
    <p:extLst>
      <p:ext uri="{BB962C8B-B14F-4D97-AF65-F5344CB8AC3E}">
        <p14:creationId xmlns:p14="http://schemas.microsoft.com/office/powerpoint/2010/main" val="91387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effectLst/>
                <a:latin typeface="+mn-lt"/>
                <a:ea typeface="+mn-ea"/>
                <a:cs typeface="+mn-cs"/>
              </a:rPr>
              <a:t>1. Koje boje uočavate? Kakve su to boje?</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2. Kakve oblike upotrebljava Mondrian?</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3. Kakve linije koristi?</a:t>
            </a:r>
            <a:endParaRPr lang="ta-IN" sz="1200" kern="1200" dirty="0" smtClean="0">
              <a:solidFill>
                <a:schemeClr val="tx1"/>
              </a:solidFill>
              <a:effectLst/>
              <a:latin typeface="+mn-lt"/>
              <a:ea typeface="+mn-ea"/>
              <a:cs typeface="+mn-cs"/>
            </a:endParaRPr>
          </a:p>
          <a:p>
            <a:endParaRPr lang="ta-IN"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ta-IN" sz="1200" kern="1200" dirty="0" smtClean="0">
                <a:solidFill>
                  <a:schemeClr val="tx1"/>
                </a:solidFill>
                <a:effectLst/>
                <a:latin typeface="+mn-lt"/>
                <a:ea typeface="+mn-ea"/>
                <a:cs typeface="+mn-cs"/>
              </a:rPr>
              <a:t>Druga podvrsta apstrakcije je GEOMETRIJSKA APSTRAKCIJA. </a:t>
            </a:r>
            <a:r>
              <a:rPr lang="hr-HR" sz="1200" kern="1200" dirty="0" smtClean="0">
                <a:solidFill>
                  <a:schemeClr val="tx1"/>
                </a:solidFill>
                <a:effectLst/>
                <a:latin typeface="+mn-lt"/>
                <a:ea typeface="+mn-ea"/>
                <a:cs typeface="+mn-cs"/>
              </a:rPr>
              <a:t>Jedan od predstavnika geometrijske apstrakcije bio je Nizozemac Piet Mondrian. Geometrijska apstrakcija je </a:t>
            </a:r>
            <a:r>
              <a:rPr lang="hr-HR" sz="1200" b="1" kern="1200" dirty="0" smtClean="0">
                <a:solidFill>
                  <a:schemeClr val="tx1"/>
                </a:solidFill>
                <a:effectLst/>
                <a:latin typeface="+mn-lt"/>
                <a:ea typeface="+mn-ea"/>
                <a:cs typeface="+mn-cs"/>
              </a:rPr>
              <a:t>svođenje strukture slike ili skulpture na GEOMETRIJSKI RED</a:t>
            </a:r>
            <a:r>
              <a:rPr lang="hr-HR" sz="1200" kern="1200" dirty="0" smtClean="0">
                <a:solidFill>
                  <a:schemeClr val="tx1"/>
                </a:solidFill>
                <a:effectLst/>
                <a:latin typeface="+mn-lt"/>
                <a:ea typeface="+mn-ea"/>
                <a:cs typeface="+mn-cs"/>
              </a:rPr>
              <a:t> i komponiranje djela </a:t>
            </a:r>
            <a:r>
              <a:rPr lang="hr-HR" sz="1200" b="1" kern="1200" dirty="0" smtClean="0">
                <a:solidFill>
                  <a:schemeClr val="tx1"/>
                </a:solidFill>
                <a:effectLst/>
                <a:latin typeface="+mn-lt"/>
                <a:ea typeface="+mn-ea"/>
                <a:cs typeface="+mn-cs"/>
              </a:rPr>
              <a:t>geometrijskim likovima (plohama)</a:t>
            </a:r>
            <a:r>
              <a:rPr lang="hr-HR" sz="1200" kern="1200" dirty="0" smtClean="0">
                <a:solidFill>
                  <a:schemeClr val="tx1"/>
                </a:solidFill>
                <a:effectLst/>
                <a:latin typeface="+mn-lt"/>
                <a:ea typeface="+mn-ea"/>
                <a:cs typeface="+mn-cs"/>
              </a:rPr>
              <a:t> te primjenjivanje </a:t>
            </a:r>
            <a:r>
              <a:rPr lang="hr-HR" sz="1200" b="1" kern="1200" dirty="0" smtClean="0">
                <a:solidFill>
                  <a:schemeClr val="tx1"/>
                </a:solidFill>
                <a:effectLst/>
                <a:latin typeface="+mn-lt"/>
                <a:ea typeface="+mn-ea"/>
                <a:cs typeface="+mn-cs"/>
              </a:rPr>
              <a:t>boja </a:t>
            </a:r>
            <a:r>
              <a:rPr lang="hr-HR" sz="1200" kern="1200" dirty="0" smtClean="0">
                <a:solidFill>
                  <a:schemeClr val="tx1"/>
                </a:solidFill>
                <a:effectLst/>
                <a:latin typeface="+mn-lt"/>
                <a:ea typeface="+mn-ea"/>
                <a:cs typeface="+mn-cs"/>
              </a:rPr>
              <a:t>(na ovom primjeru vidite </a:t>
            </a:r>
            <a:r>
              <a:rPr lang="hr-HR" sz="1200" b="1" kern="1200" dirty="0" smtClean="0">
                <a:solidFill>
                  <a:schemeClr val="tx1"/>
                </a:solidFill>
                <a:effectLst/>
                <a:latin typeface="+mn-lt"/>
                <a:ea typeface="+mn-ea"/>
                <a:cs typeface="+mn-cs"/>
              </a:rPr>
              <a:t>osnovne ili primarne boje</a:t>
            </a:r>
            <a:r>
              <a:rPr lang="hr-HR" sz="1200" kern="1200" dirty="0" smtClean="0">
                <a:solidFill>
                  <a:schemeClr val="tx1"/>
                </a:solidFill>
                <a:effectLst/>
                <a:latin typeface="+mn-lt"/>
                <a:ea typeface="+mn-ea"/>
                <a:cs typeface="+mn-cs"/>
              </a:rPr>
              <a:t>, </a:t>
            </a:r>
            <a:r>
              <a:rPr lang="hr-HR" sz="1200" i="1" kern="1200" dirty="0" smtClean="0">
                <a:solidFill>
                  <a:schemeClr val="tx1"/>
                </a:solidFill>
                <a:effectLst/>
                <a:latin typeface="+mn-lt"/>
                <a:ea typeface="+mn-ea"/>
                <a:cs typeface="+mn-cs"/>
              </a:rPr>
              <a:t>žutu, crvenu i plavu </a:t>
            </a:r>
            <a:r>
              <a:rPr lang="hr-HR" sz="1200" kern="1200" dirty="0" smtClean="0">
                <a:solidFill>
                  <a:schemeClr val="tx1"/>
                </a:solidFill>
                <a:effectLst/>
                <a:latin typeface="+mn-lt"/>
                <a:ea typeface="+mn-ea"/>
                <a:cs typeface="+mn-cs"/>
              </a:rPr>
              <a:t>te dvije </a:t>
            </a:r>
            <a:r>
              <a:rPr lang="hr-HR" sz="1200" b="1" kern="1200" dirty="0" smtClean="0">
                <a:solidFill>
                  <a:schemeClr val="tx1"/>
                </a:solidFill>
                <a:effectLst/>
                <a:latin typeface="+mn-lt"/>
                <a:ea typeface="+mn-ea"/>
                <a:cs typeface="+mn-cs"/>
              </a:rPr>
              <a:t>neboje</a:t>
            </a:r>
            <a:r>
              <a:rPr lang="hr-HR" sz="1200" i="1" kern="1200" dirty="0" smtClean="0">
                <a:solidFill>
                  <a:schemeClr val="tx1"/>
                </a:solidFill>
                <a:effectLst/>
                <a:latin typeface="+mn-lt"/>
                <a:ea typeface="+mn-ea"/>
                <a:cs typeface="+mn-cs"/>
              </a:rPr>
              <a:t> </a:t>
            </a:r>
            <a:r>
              <a:rPr lang="hr-HR" sz="1200" b="1" kern="1200" dirty="0" smtClean="0">
                <a:solidFill>
                  <a:schemeClr val="tx1"/>
                </a:solidFill>
                <a:effectLst/>
                <a:latin typeface="+mn-lt"/>
                <a:ea typeface="+mn-ea"/>
                <a:cs typeface="+mn-cs"/>
              </a:rPr>
              <a:t>(akromatske boje),</a:t>
            </a:r>
            <a:r>
              <a:rPr lang="hr-HR" sz="1200" i="1" kern="1200" dirty="0" smtClean="0">
                <a:solidFill>
                  <a:schemeClr val="tx1"/>
                </a:solidFill>
                <a:effectLst/>
                <a:latin typeface="+mn-lt"/>
                <a:ea typeface="+mn-ea"/>
                <a:cs typeface="+mn-cs"/>
              </a:rPr>
              <a:t> bijelu i crnu</a:t>
            </a:r>
            <a:r>
              <a:rPr lang="hr-HR" sz="1200" kern="1200" dirty="0" smtClean="0">
                <a:solidFill>
                  <a:schemeClr val="tx1"/>
                </a:solidFill>
                <a:effectLst/>
                <a:latin typeface="+mn-lt"/>
                <a:ea typeface="+mn-ea"/>
                <a:cs typeface="+mn-cs"/>
              </a:rPr>
              <a:t>). Linije su postavljene prema matematičkim pravilima, Mondrian je strukturu svojih slika temeljio na matematičkim izračunima. Koristi mrežu </a:t>
            </a:r>
            <a:r>
              <a:rPr lang="hr-HR" sz="1200" b="1" kern="1200" dirty="0" smtClean="0">
                <a:solidFill>
                  <a:schemeClr val="tx1"/>
                </a:solidFill>
                <a:effectLst/>
                <a:latin typeface="+mn-lt"/>
                <a:ea typeface="+mn-ea"/>
                <a:cs typeface="+mn-cs"/>
              </a:rPr>
              <a:t>okomitih i vodoravnih linija</a:t>
            </a:r>
            <a:r>
              <a:rPr lang="hr-HR" sz="1200" kern="1200" dirty="0" smtClean="0">
                <a:solidFill>
                  <a:schemeClr val="tx1"/>
                </a:solidFill>
                <a:effectLst/>
                <a:latin typeface="+mn-lt"/>
                <a:ea typeface="+mn-ea"/>
                <a:cs typeface="+mn-cs"/>
              </a:rPr>
              <a:t>. Pomoću tih linija stvara geometrijske oblike različitih veličina, poput </a:t>
            </a:r>
            <a:r>
              <a:rPr lang="hr-HR" sz="1200" b="1" kern="1200" dirty="0" smtClean="0">
                <a:solidFill>
                  <a:schemeClr val="tx1"/>
                </a:solidFill>
                <a:effectLst/>
                <a:latin typeface="+mn-lt"/>
                <a:ea typeface="+mn-ea"/>
                <a:cs typeface="+mn-cs"/>
              </a:rPr>
              <a:t>kvadrata i pravokutnika</a:t>
            </a:r>
            <a:r>
              <a:rPr lang="hr-H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ta-IN"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Jedan od predstavnika geometrijske apstrakcije bio je Nizozemac Piet Mondrian. Geometrijska apstrakcija je </a:t>
            </a:r>
            <a:r>
              <a:rPr lang="hr-HR" sz="1200" b="1" kern="1200" dirty="0" smtClean="0">
                <a:solidFill>
                  <a:schemeClr val="tx1"/>
                </a:solidFill>
                <a:effectLst/>
                <a:latin typeface="+mn-lt"/>
                <a:ea typeface="+mn-ea"/>
                <a:cs typeface="+mn-cs"/>
              </a:rPr>
              <a:t>svođenje strukture slike ili skulpture na GEOMETRIJSKI RED</a:t>
            </a:r>
            <a:r>
              <a:rPr lang="hr-HR" sz="1200" kern="1200" dirty="0" smtClean="0">
                <a:solidFill>
                  <a:schemeClr val="tx1"/>
                </a:solidFill>
                <a:effectLst/>
                <a:latin typeface="+mn-lt"/>
                <a:ea typeface="+mn-ea"/>
                <a:cs typeface="+mn-cs"/>
              </a:rPr>
              <a:t> i komponiranje djela </a:t>
            </a:r>
            <a:r>
              <a:rPr lang="hr-HR" sz="1200" b="1" kern="1200" dirty="0" smtClean="0">
                <a:solidFill>
                  <a:schemeClr val="tx1"/>
                </a:solidFill>
                <a:effectLst/>
                <a:latin typeface="+mn-lt"/>
                <a:ea typeface="+mn-ea"/>
                <a:cs typeface="+mn-cs"/>
              </a:rPr>
              <a:t>geometrijskim likovima (plohama)</a:t>
            </a:r>
            <a:r>
              <a:rPr lang="hr-HR" sz="1200" kern="1200" dirty="0" smtClean="0">
                <a:solidFill>
                  <a:schemeClr val="tx1"/>
                </a:solidFill>
                <a:effectLst/>
                <a:latin typeface="+mn-lt"/>
                <a:ea typeface="+mn-ea"/>
                <a:cs typeface="+mn-cs"/>
              </a:rPr>
              <a:t> te primjenjivanje </a:t>
            </a:r>
            <a:r>
              <a:rPr lang="hr-HR" sz="1200" b="1" kern="1200" dirty="0" smtClean="0">
                <a:solidFill>
                  <a:schemeClr val="tx1"/>
                </a:solidFill>
                <a:effectLst/>
                <a:latin typeface="+mn-lt"/>
                <a:ea typeface="+mn-ea"/>
                <a:cs typeface="+mn-cs"/>
              </a:rPr>
              <a:t>boja </a:t>
            </a:r>
            <a:r>
              <a:rPr lang="hr-HR" sz="1200" kern="1200" dirty="0" smtClean="0">
                <a:solidFill>
                  <a:schemeClr val="tx1"/>
                </a:solidFill>
                <a:effectLst/>
                <a:latin typeface="+mn-lt"/>
                <a:ea typeface="+mn-ea"/>
                <a:cs typeface="+mn-cs"/>
              </a:rPr>
              <a:t>(na ovom primjeru vidite </a:t>
            </a:r>
            <a:r>
              <a:rPr lang="hr-HR" sz="1200" b="1" kern="1200" dirty="0" smtClean="0">
                <a:solidFill>
                  <a:schemeClr val="tx1"/>
                </a:solidFill>
                <a:effectLst/>
                <a:latin typeface="+mn-lt"/>
                <a:ea typeface="+mn-ea"/>
                <a:cs typeface="+mn-cs"/>
              </a:rPr>
              <a:t>osnovne ili primarne boje</a:t>
            </a:r>
            <a:r>
              <a:rPr lang="hr-HR" sz="1200" kern="1200" dirty="0" smtClean="0">
                <a:solidFill>
                  <a:schemeClr val="tx1"/>
                </a:solidFill>
                <a:effectLst/>
                <a:latin typeface="+mn-lt"/>
                <a:ea typeface="+mn-ea"/>
                <a:cs typeface="+mn-cs"/>
              </a:rPr>
              <a:t>, </a:t>
            </a:r>
            <a:r>
              <a:rPr lang="hr-HR" sz="1200" i="1" kern="1200" dirty="0" smtClean="0">
                <a:solidFill>
                  <a:schemeClr val="tx1"/>
                </a:solidFill>
                <a:effectLst/>
                <a:latin typeface="+mn-lt"/>
                <a:ea typeface="+mn-ea"/>
                <a:cs typeface="+mn-cs"/>
              </a:rPr>
              <a:t>žutu, crvenu i plavu </a:t>
            </a:r>
            <a:r>
              <a:rPr lang="hr-HR" sz="1200" kern="1200" dirty="0" smtClean="0">
                <a:solidFill>
                  <a:schemeClr val="tx1"/>
                </a:solidFill>
                <a:effectLst/>
                <a:latin typeface="+mn-lt"/>
                <a:ea typeface="+mn-ea"/>
                <a:cs typeface="+mn-cs"/>
              </a:rPr>
              <a:t>te dvije </a:t>
            </a:r>
            <a:r>
              <a:rPr lang="hr-HR" sz="1200" b="1" kern="1200" dirty="0" smtClean="0">
                <a:solidFill>
                  <a:schemeClr val="tx1"/>
                </a:solidFill>
                <a:effectLst/>
                <a:latin typeface="+mn-lt"/>
                <a:ea typeface="+mn-ea"/>
                <a:cs typeface="+mn-cs"/>
              </a:rPr>
              <a:t>neboje</a:t>
            </a:r>
            <a:r>
              <a:rPr lang="hr-HR" sz="1200" i="1" kern="1200" dirty="0" smtClean="0">
                <a:solidFill>
                  <a:schemeClr val="tx1"/>
                </a:solidFill>
                <a:effectLst/>
                <a:latin typeface="+mn-lt"/>
                <a:ea typeface="+mn-ea"/>
                <a:cs typeface="+mn-cs"/>
              </a:rPr>
              <a:t> </a:t>
            </a:r>
            <a:r>
              <a:rPr lang="hr-HR" sz="1200" b="1" kern="1200" dirty="0" smtClean="0">
                <a:solidFill>
                  <a:schemeClr val="tx1"/>
                </a:solidFill>
                <a:effectLst/>
                <a:latin typeface="+mn-lt"/>
                <a:ea typeface="+mn-ea"/>
                <a:cs typeface="+mn-cs"/>
              </a:rPr>
              <a:t>(akromatske boje),</a:t>
            </a:r>
            <a:r>
              <a:rPr lang="hr-HR" sz="1200" i="1" kern="1200" dirty="0" smtClean="0">
                <a:solidFill>
                  <a:schemeClr val="tx1"/>
                </a:solidFill>
                <a:effectLst/>
                <a:latin typeface="+mn-lt"/>
                <a:ea typeface="+mn-ea"/>
                <a:cs typeface="+mn-cs"/>
              </a:rPr>
              <a:t> bijelu i crnu</a:t>
            </a:r>
            <a:r>
              <a:rPr lang="hr-HR" sz="1200" kern="1200" dirty="0" smtClean="0">
                <a:solidFill>
                  <a:schemeClr val="tx1"/>
                </a:solidFill>
                <a:effectLst/>
                <a:latin typeface="+mn-lt"/>
                <a:ea typeface="+mn-ea"/>
                <a:cs typeface="+mn-cs"/>
              </a:rPr>
              <a:t>). Linije su postavljene prema matematičkim pravilima, Mondrian je strukturu svojih slika temeljio na matematičkim izračunima. Koristi mrežu </a:t>
            </a:r>
            <a:r>
              <a:rPr lang="hr-HR" sz="1200" b="1" kern="1200" dirty="0" smtClean="0">
                <a:solidFill>
                  <a:schemeClr val="tx1"/>
                </a:solidFill>
                <a:effectLst/>
                <a:latin typeface="+mn-lt"/>
                <a:ea typeface="+mn-ea"/>
                <a:cs typeface="+mn-cs"/>
              </a:rPr>
              <a:t>okomitih i vodoravnih linija</a:t>
            </a:r>
            <a:r>
              <a:rPr lang="hr-HR" sz="1200" kern="1200" dirty="0" smtClean="0">
                <a:solidFill>
                  <a:schemeClr val="tx1"/>
                </a:solidFill>
                <a:effectLst/>
                <a:latin typeface="+mn-lt"/>
                <a:ea typeface="+mn-ea"/>
                <a:cs typeface="+mn-cs"/>
              </a:rPr>
              <a:t>. Pomoću tih linija stvara geometrijske oblike različitih veličina, poput </a:t>
            </a:r>
            <a:r>
              <a:rPr lang="hr-HR" sz="1200" b="1" kern="1200" dirty="0" smtClean="0">
                <a:solidFill>
                  <a:schemeClr val="tx1"/>
                </a:solidFill>
                <a:effectLst/>
                <a:latin typeface="+mn-lt"/>
                <a:ea typeface="+mn-ea"/>
                <a:cs typeface="+mn-cs"/>
              </a:rPr>
              <a:t>kvadrata i pravokutnika</a:t>
            </a:r>
            <a:r>
              <a:rPr lang="hr-HR" sz="1200" kern="1200" dirty="0" smtClean="0">
                <a:solidFill>
                  <a:schemeClr val="tx1"/>
                </a:solidFill>
                <a:effectLst/>
                <a:latin typeface="+mn-lt"/>
                <a:ea typeface="+mn-ea"/>
                <a:cs typeface="+mn-cs"/>
              </a:rPr>
              <a:t>. </a:t>
            </a:r>
            <a:endParaRPr lang="ta-IN"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ta-IN" dirty="0" smtClean="0"/>
          </a:p>
          <a:p>
            <a:endParaRPr lang="en-US" dirty="0"/>
          </a:p>
        </p:txBody>
      </p:sp>
      <p:sp>
        <p:nvSpPr>
          <p:cNvPr id="4" name="Slide Number Placeholder 3"/>
          <p:cNvSpPr>
            <a:spLocks noGrp="1"/>
          </p:cNvSpPr>
          <p:nvPr>
            <p:ph type="sldNum" sz="quarter" idx="10"/>
          </p:nvPr>
        </p:nvSpPr>
        <p:spPr/>
        <p:txBody>
          <a:bodyPr/>
          <a:lstStyle/>
          <a:p>
            <a:fld id="{23E819F8-9D1C-C941-8FF2-59D371CF17CE}" type="slidenum">
              <a:rPr lang="en-US" smtClean="0"/>
              <a:t>7</a:t>
            </a:fld>
            <a:endParaRPr lang="en-US"/>
          </a:p>
        </p:txBody>
      </p:sp>
    </p:spTree>
    <p:extLst>
      <p:ext uri="{BB962C8B-B14F-4D97-AF65-F5344CB8AC3E}">
        <p14:creationId xmlns:p14="http://schemas.microsoft.com/office/powerpoint/2010/main" val="4141169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effectLst/>
                <a:latin typeface="+mn-lt"/>
                <a:ea typeface="+mn-ea"/>
                <a:cs typeface="+mn-cs"/>
              </a:rPr>
              <a:t>U sljedećoj vježbi povežite opise s pojmovima </a:t>
            </a:r>
            <a:r>
              <a:rPr lang="hr-HR" sz="1200" b="1" kern="1200" dirty="0" smtClean="0">
                <a:solidFill>
                  <a:schemeClr val="tx1"/>
                </a:solidFill>
                <a:effectLst/>
                <a:latin typeface="+mn-lt"/>
                <a:ea typeface="+mn-ea"/>
                <a:cs typeface="+mn-cs"/>
              </a:rPr>
              <a:t>organičke i geometrijske apstrakcije tj. usporedite Kandinskog i Mondriana</a:t>
            </a:r>
            <a:r>
              <a:rPr lang="hr-HR" sz="1200" kern="1200" dirty="0" smtClean="0">
                <a:solidFill>
                  <a:schemeClr val="tx1"/>
                </a:solidFill>
                <a:effectLst/>
                <a:latin typeface="+mn-lt"/>
                <a:ea typeface="+mn-ea"/>
                <a:cs typeface="+mn-cs"/>
              </a:rPr>
              <a:t>: </a:t>
            </a:r>
            <a:r>
              <a:rPr lang="hr-HR" sz="1200" u="sng" kern="1200" dirty="0" smtClean="0">
                <a:solidFill>
                  <a:schemeClr val="tx1"/>
                </a:solidFill>
                <a:effectLst/>
                <a:latin typeface="+mn-lt"/>
                <a:ea typeface="+mn-ea"/>
                <a:cs typeface="+mn-cs"/>
                <a:hlinkClick r:id="rId3"/>
              </a:rPr>
              <a:t>https://learningapps.org/watch?v=p7wx1hxm220</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(Kad riješite zadatak pojavljuje se ponovno jedan video-audiozapis.)</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Opisi koji se pojavljuju u zadatku su vam osobito važni u opisivanju apstraktnih djela, stoga ih </a:t>
            </a:r>
            <a:r>
              <a:rPr lang="hr-HR" sz="1200" u="sng" kern="1200" dirty="0" smtClean="0">
                <a:solidFill>
                  <a:schemeClr val="tx1"/>
                </a:solidFill>
                <a:effectLst/>
                <a:latin typeface="+mn-lt"/>
                <a:ea typeface="+mn-ea"/>
                <a:cs typeface="+mn-cs"/>
              </a:rPr>
              <a:t>zabilježite u bilježnicu</a:t>
            </a:r>
            <a:r>
              <a:rPr lang="hr-HR" sz="1200" kern="1200" dirty="0" smtClean="0">
                <a:solidFill>
                  <a:schemeClr val="tx1"/>
                </a:solidFill>
                <a:effectLst/>
                <a:latin typeface="+mn-lt"/>
                <a:ea typeface="+mn-ea"/>
                <a:cs typeface="+mn-cs"/>
              </a:rPr>
              <a:t>, u dva stupca: one vezane uz </a:t>
            </a:r>
            <a:r>
              <a:rPr lang="hr-HR" sz="1200" b="1" kern="1200" dirty="0" smtClean="0">
                <a:solidFill>
                  <a:schemeClr val="tx1"/>
                </a:solidFill>
                <a:effectLst/>
                <a:latin typeface="+mn-lt"/>
                <a:ea typeface="+mn-ea"/>
                <a:cs typeface="+mn-cs"/>
              </a:rPr>
              <a:t>organičku apstrakciju</a:t>
            </a:r>
            <a:r>
              <a:rPr lang="hr-HR" sz="1200" kern="1200" dirty="0" smtClean="0">
                <a:solidFill>
                  <a:schemeClr val="tx1"/>
                </a:solidFill>
                <a:effectLst/>
                <a:latin typeface="+mn-lt"/>
                <a:ea typeface="+mn-ea"/>
                <a:cs typeface="+mn-cs"/>
              </a:rPr>
              <a:t> te one vezane uz </a:t>
            </a:r>
            <a:r>
              <a:rPr lang="hr-HR" sz="1200" b="1" kern="1200" dirty="0" smtClean="0">
                <a:solidFill>
                  <a:schemeClr val="tx1"/>
                </a:solidFill>
                <a:effectLst/>
                <a:latin typeface="+mn-lt"/>
                <a:ea typeface="+mn-ea"/>
                <a:cs typeface="+mn-cs"/>
              </a:rPr>
              <a:t>geometrijsku apstrakciju</a:t>
            </a:r>
            <a:r>
              <a:rPr lang="hr-H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3E819F8-9D1C-C941-8FF2-59D371CF17CE}" type="slidenum">
              <a:rPr lang="en-US" smtClean="0"/>
              <a:t>8</a:t>
            </a:fld>
            <a:endParaRPr lang="en-US"/>
          </a:p>
        </p:txBody>
      </p:sp>
    </p:spTree>
    <p:extLst>
      <p:ext uri="{BB962C8B-B14F-4D97-AF65-F5344CB8AC3E}">
        <p14:creationId xmlns:p14="http://schemas.microsoft.com/office/powerpoint/2010/main" val="227896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effectLst/>
                <a:latin typeface="+mn-lt"/>
                <a:ea typeface="+mn-ea"/>
                <a:cs typeface="+mn-cs"/>
              </a:rPr>
              <a:t>Pogledajte video na poveznici: </a:t>
            </a:r>
            <a:r>
              <a:rPr lang="hr-HR" sz="1200" u="sng" kern="1200" dirty="0" smtClean="0">
                <a:solidFill>
                  <a:schemeClr val="tx1"/>
                </a:solidFill>
                <a:effectLst/>
                <a:latin typeface="+mn-lt"/>
                <a:ea typeface="+mn-ea"/>
                <a:cs typeface="+mn-cs"/>
                <a:hlinkClick r:id="rId3"/>
              </a:rPr>
              <a:t>https://www.youtube.com/watch?v=fWDfxgngrNc&amp;ab_channel=rachelle9876</a:t>
            </a:r>
            <a:r>
              <a:rPr lang="hr-HR" sz="1200" kern="1200" dirty="0" smtClean="0">
                <a:solidFill>
                  <a:schemeClr val="tx1"/>
                </a:solidFill>
                <a:effectLst/>
                <a:latin typeface="+mn-lt"/>
                <a:ea typeface="+mn-ea"/>
                <a:cs typeface="+mn-cs"/>
              </a:rPr>
              <a:t> i probajte vidjeti uočavate li neke sličnosti između ove slike i glazbe koju možete čuti na videu, a kojom se Mondrian inspirirao za ovu sliku?</a:t>
            </a:r>
            <a:endParaRPr lang="ta-IN"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Dakle, stalno ističemo </a:t>
            </a:r>
            <a:r>
              <a:rPr lang="hr-HR" sz="1200" b="1" i="1" kern="1200" dirty="0" smtClean="0">
                <a:solidFill>
                  <a:schemeClr val="tx1"/>
                </a:solidFill>
                <a:effectLst/>
                <a:latin typeface="+mn-lt"/>
                <a:ea typeface="+mn-ea"/>
                <a:cs typeface="+mn-cs"/>
              </a:rPr>
              <a:t>povezanost između apstraktne umjetnosti i glazbe</a:t>
            </a:r>
            <a:r>
              <a:rPr lang="hr-HR"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Ova se slika i zove </a:t>
            </a:r>
            <a:r>
              <a:rPr lang="hr-HR" sz="1200" i="1" kern="1200" dirty="0" smtClean="0">
                <a:solidFill>
                  <a:schemeClr val="tx1"/>
                </a:solidFill>
                <a:effectLst/>
                <a:latin typeface="+mn-lt"/>
                <a:ea typeface="+mn-ea"/>
                <a:cs typeface="+mn-cs"/>
              </a:rPr>
              <a:t>Broadway Boogie-Woogie</a:t>
            </a:r>
            <a:r>
              <a:rPr lang="hr-HR" sz="1200" kern="1200" dirty="0" smtClean="0">
                <a:solidFill>
                  <a:schemeClr val="tx1"/>
                </a:solidFill>
                <a:effectLst/>
                <a:latin typeface="+mn-lt"/>
                <a:ea typeface="+mn-ea"/>
                <a:cs typeface="+mn-cs"/>
              </a:rPr>
              <a:t>. Mogli bismo reći da je istovremeno i </a:t>
            </a:r>
            <a:r>
              <a:rPr lang="hr-HR" sz="1200" b="1" kern="1200" dirty="0" smtClean="0">
                <a:solidFill>
                  <a:schemeClr val="tx1"/>
                </a:solidFill>
                <a:effectLst/>
                <a:latin typeface="+mn-lt"/>
                <a:ea typeface="+mn-ea"/>
                <a:cs typeface="+mn-cs"/>
              </a:rPr>
              <a:t>stroga</a:t>
            </a:r>
            <a:r>
              <a:rPr lang="hr-HR" sz="1200" kern="1200" dirty="0" smtClean="0">
                <a:solidFill>
                  <a:schemeClr val="tx1"/>
                </a:solidFill>
                <a:effectLst/>
                <a:latin typeface="+mn-lt"/>
                <a:ea typeface="+mn-ea"/>
                <a:cs typeface="+mn-cs"/>
              </a:rPr>
              <a:t> i </a:t>
            </a:r>
            <a:r>
              <a:rPr lang="hr-HR" sz="1200" b="1" kern="1200" dirty="0" smtClean="0">
                <a:solidFill>
                  <a:schemeClr val="tx1"/>
                </a:solidFill>
                <a:effectLst/>
                <a:latin typeface="+mn-lt"/>
                <a:ea typeface="+mn-ea"/>
                <a:cs typeface="+mn-cs"/>
              </a:rPr>
              <a:t>kaotična</a:t>
            </a:r>
            <a:r>
              <a:rPr lang="hr-HR" sz="1200" kern="1200" dirty="0" smtClean="0">
                <a:solidFill>
                  <a:schemeClr val="tx1"/>
                </a:solidFill>
                <a:effectLst/>
                <a:latin typeface="+mn-lt"/>
                <a:ea typeface="+mn-ea"/>
                <a:cs typeface="+mn-cs"/>
              </a:rPr>
              <a:t>. Kao da su </a:t>
            </a:r>
            <a:r>
              <a:rPr lang="hr-HR" sz="1200" b="1" kern="1200" dirty="0" smtClean="0">
                <a:solidFill>
                  <a:schemeClr val="tx1"/>
                </a:solidFill>
                <a:effectLst/>
                <a:latin typeface="+mn-lt"/>
                <a:ea typeface="+mn-ea"/>
                <a:cs typeface="+mn-cs"/>
              </a:rPr>
              <a:t>dinamika i pokret</a:t>
            </a:r>
            <a:r>
              <a:rPr lang="hr-HR" sz="1200" kern="1200" dirty="0" smtClean="0">
                <a:solidFill>
                  <a:schemeClr val="tx1"/>
                </a:solidFill>
                <a:effectLst/>
                <a:latin typeface="+mn-lt"/>
                <a:ea typeface="+mn-ea"/>
                <a:cs typeface="+mn-cs"/>
              </a:rPr>
              <a:t> (usporedite s plesom boogie-woogie) pomireni sa stanjem </a:t>
            </a:r>
            <a:r>
              <a:rPr lang="hr-HR" sz="1200" b="1" kern="1200" dirty="0" smtClean="0">
                <a:solidFill>
                  <a:schemeClr val="tx1"/>
                </a:solidFill>
                <a:effectLst/>
                <a:latin typeface="+mn-lt"/>
                <a:ea typeface="+mn-ea"/>
                <a:cs typeface="+mn-cs"/>
              </a:rPr>
              <a:t>mirovanja.</a:t>
            </a:r>
            <a:r>
              <a:rPr lang="hr-HR" sz="1200" kern="1200" dirty="0" smtClean="0">
                <a:solidFill>
                  <a:schemeClr val="tx1"/>
                </a:solidFill>
                <a:effectLst/>
                <a:latin typeface="+mn-lt"/>
                <a:ea typeface="+mn-ea"/>
                <a:cs typeface="+mn-cs"/>
              </a:rPr>
              <a:t> Tako bismo mogli opisati ovu sliku.</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Mondrian je želio stvoriti </a:t>
            </a:r>
            <a:r>
              <a:rPr lang="hr-HR" sz="1200" b="1" kern="1200" dirty="0" smtClean="0">
                <a:solidFill>
                  <a:schemeClr val="tx1"/>
                </a:solidFill>
                <a:effectLst/>
                <a:latin typeface="+mn-lt"/>
                <a:ea typeface="+mn-ea"/>
                <a:cs typeface="+mn-cs"/>
              </a:rPr>
              <a:t>univerzalni likovni jezik,</a:t>
            </a:r>
            <a:r>
              <a:rPr lang="hr-HR" sz="1200" kern="1200" dirty="0" smtClean="0">
                <a:solidFill>
                  <a:schemeClr val="tx1"/>
                </a:solidFill>
                <a:effectLst/>
                <a:latin typeface="+mn-lt"/>
                <a:ea typeface="+mn-ea"/>
                <a:cs typeface="+mn-cs"/>
              </a:rPr>
              <a:t> koji bi mogao prenijeti </a:t>
            </a:r>
            <a:r>
              <a:rPr lang="hr-HR" sz="1200" b="1" kern="1200" dirty="0" smtClean="0">
                <a:solidFill>
                  <a:schemeClr val="tx1"/>
                </a:solidFill>
                <a:effectLst/>
                <a:latin typeface="+mn-lt"/>
                <a:ea typeface="+mn-ea"/>
                <a:cs typeface="+mn-cs"/>
              </a:rPr>
              <a:t>duh modernoga doba</a:t>
            </a:r>
            <a:r>
              <a:rPr lang="hr-HR" sz="1200" kern="1200" dirty="0" smtClean="0">
                <a:solidFill>
                  <a:schemeClr val="tx1"/>
                </a:solidFill>
                <a:effectLst/>
                <a:latin typeface="+mn-lt"/>
                <a:ea typeface="+mn-ea"/>
                <a:cs typeface="+mn-cs"/>
              </a:rPr>
              <a:t>. Taj jezik pronašao u geometrijskoj apstrakciji. To je jezik kojega svi razumiju, sveden na geometrijske </a:t>
            </a:r>
            <a:r>
              <a:rPr lang="hr-HR" sz="1200" b="1" kern="1200" dirty="0" smtClean="0">
                <a:solidFill>
                  <a:schemeClr val="tx1"/>
                </a:solidFill>
                <a:effectLst/>
                <a:latin typeface="+mn-lt"/>
                <a:ea typeface="+mn-ea"/>
                <a:cs typeface="+mn-cs"/>
              </a:rPr>
              <a:t>plohe, linije i boje</a:t>
            </a:r>
            <a:r>
              <a:rPr lang="hr-H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Na ovoj slici koristi ponovno </a:t>
            </a:r>
            <a:r>
              <a:rPr lang="hr-HR" sz="1200" b="1" kern="1200" dirty="0" smtClean="0">
                <a:solidFill>
                  <a:schemeClr val="tx1"/>
                </a:solidFill>
                <a:effectLst/>
                <a:latin typeface="+mn-lt"/>
                <a:ea typeface="+mn-ea"/>
                <a:cs typeface="+mn-cs"/>
              </a:rPr>
              <a:t>oblike pravokutnika i kvadrata </a:t>
            </a:r>
            <a:r>
              <a:rPr lang="hr-HR" sz="1200" kern="1200" dirty="0" smtClean="0">
                <a:solidFill>
                  <a:schemeClr val="tx1"/>
                </a:solidFill>
                <a:effectLst/>
                <a:latin typeface="+mn-lt"/>
                <a:ea typeface="+mn-ea"/>
                <a:cs typeface="+mn-cs"/>
              </a:rPr>
              <a:t>te </a:t>
            </a:r>
            <a:r>
              <a:rPr lang="hr-HR" sz="1200" b="1" kern="1200" dirty="0" smtClean="0">
                <a:solidFill>
                  <a:schemeClr val="tx1"/>
                </a:solidFill>
                <a:effectLst/>
                <a:latin typeface="+mn-lt"/>
                <a:ea typeface="+mn-ea"/>
                <a:cs typeface="+mn-cs"/>
              </a:rPr>
              <a:t>primarne boje</a:t>
            </a:r>
            <a:r>
              <a:rPr lang="hr-HR" sz="1200" kern="1200" dirty="0" smtClean="0">
                <a:solidFill>
                  <a:schemeClr val="tx1"/>
                </a:solidFill>
                <a:effectLst/>
                <a:latin typeface="+mn-lt"/>
                <a:ea typeface="+mn-ea"/>
                <a:cs typeface="+mn-cs"/>
              </a:rPr>
              <a:t>, ali vodoravne i okomite linije </a:t>
            </a:r>
            <a:r>
              <a:rPr lang="hr-HR" sz="1200" b="1" kern="1200" dirty="0" smtClean="0">
                <a:solidFill>
                  <a:schemeClr val="tx1"/>
                </a:solidFill>
                <a:effectLst/>
                <a:latin typeface="+mn-lt"/>
                <a:ea typeface="+mn-ea"/>
                <a:cs typeface="+mn-cs"/>
              </a:rPr>
              <a:t>više nisu crne boje</a:t>
            </a:r>
            <a:r>
              <a:rPr lang="hr-H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Mondrian je težio dubljoj istini i objašnjavao je svoja djela kao </a:t>
            </a:r>
            <a:r>
              <a:rPr lang="hr-HR" sz="1200" i="1" kern="1200" dirty="0" smtClean="0">
                <a:solidFill>
                  <a:schemeClr val="tx1"/>
                </a:solidFill>
                <a:effectLst/>
                <a:latin typeface="+mn-lt"/>
                <a:ea typeface="+mn-ea"/>
                <a:cs typeface="+mn-cs"/>
              </a:rPr>
              <a:t>apstrahiranje</a:t>
            </a:r>
            <a:r>
              <a:rPr lang="ta-IN" sz="1200" i="1" kern="1200" dirty="0" smtClean="0">
                <a:solidFill>
                  <a:schemeClr val="tx1"/>
                </a:solidFill>
                <a:effectLst/>
                <a:latin typeface="+mn-lt"/>
                <a:ea typeface="+mn-ea"/>
                <a:cs typeface="+mn-cs"/>
              </a:rPr>
              <a:t>(svođenje na najjednostavnije elemente)</a:t>
            </a:r>
            <a:r>
              <a:rPr lang="hr-HR" sz="1200" kern="1200" dirty="0" smtClean="0">
                <a:solidFill>
                  <a:schemeClr val="tx1"/>
                </a:solidFill>
                <a:effectLst/>
                <a:latin typeface="+mn-lt"/>
                <a:ea typeface="+mn-ea"/>
                <a:cs typeface="+mn-cs"/>
              </a:rPr>
              <a:t> dok se ne dođe do dublje strukture predmeta. </a:t>
            </a:r>
            <a:endParaRPr lang="ta-IN" sz="1200" kern="1200" dirty="0" smtClean="0">
              <a:solidFill>
                <a:schemeClr val="tx1"/>
              </a:solidFill>
              <a:effectLst/>
              <a:latin typeface="+mn-lt"/>
              <a:ea typeface="+mn-ea"/>
              <a:cs typeface="+mn-cs"/>
            </a:endParaRPr>
          </a:p>
          <a:p>
            <a:endParaRPr lang="ta-IN" sz="1200" kern="1200" dirty="0" smtClean="0">
              <a:solidFill>
                <a:schemeClr val="tx1"/>
              </a:solidFill>
              <a:effectLst/>
              <a:latin typeface="+mn-lt"/>
              <a:ea typeface="+mn-ea"/>
              <a:cs typeface="+mn-cs"/>
            </a:endParaRPr>
          </a:p>
          <a:p>
            <a:r>
              <a:rPr lang="ta-IN" sz="1200" kern="1200" dirty="0" smtClean="0">
                <a:solidFill>
                  <a:schemeClr val="tx1"/>
                </a:solidFill>
                <a:effectLst/>
                <a:latin typeface="+mn-lt"/>
                <a:ea typeface="+mn-ea"/>
                <a:cs typeface="+mn-cs"/>
              </a:rPr>
              <a:t>Slika bi</a:t>
            </a:r>
            <a:r>
              <a:rPr lang="ta-IN" sz="1200" kern="1200" baseline="0" dirty="0" smtClean="0">
                <a:solidFill>
                  <a:schemeClr val="tx1"/>
                </a:solidFill>
                <a:effectLst/>
                <a:latin typeface="+mn-lt"/>
                <a:ea typeface="+mn-ea"/>
                <a:cs typeface="+mn-cs"/>
              </a:rPr>
              <a:t> također mogla asocirati i na raster njujorških ulica gledanih odozgo, s užurbanim i trubećim automobilima.</a:t>
            </a:r>
          </a:p>
          <a:p>
            <a:r>
              <a:rPr lang="ta-IN" sz="1200" b="0" kern="1200" baseline="0" dirty="0" smtClean="0">
                <a:solidFill>
                  <a:schemeClr val="tx1"/>
                </a:solidFill>
                <a:effectLst/>
                <a:latin typeface="+mn-lt"/>
                <a:ea typeface="+mn-ea"/>
                <a:cs typeface="+mn-cs"/>
              </a:rPr>
              <a:t>Dakle, </a:t>
            </a:r>
            <a:r>
              <a:rPr lang="ta-IN" sz="1200" b="1" kern="1200" baseline="0" dirty="0" smtClean="0">
                <a:solidFill>
                  <a:schemeClr val="tx1"/>
                </a:solidFill>
                <a:effectLst/>
                <a:latin typeface="+mn-lt"/>
                <a:ea typeface="+mn-ea"/>
                <a:cs typeface="+mn-cs"/>
              </a:rPr>
              <a:t>apstraktna umjetnost, kao što smo već rekli, omogućuje da svatko vidi svoju vlastitu sliku, ima vlastite asocijacije i interpretacije, budući da je tema neodređena i nema prepoznatljivih motiva iz stvarnosti. </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3E819F8-9D1C-C941-8FF2-59D371CF17CE}" type="slidenum">
              <a:rPr lang="en-US" smtClean="0"/>
              <a:t>9</a:t>
            </a:fld>
            <a:endParaRPr lang="en-US"/>
          </a:p>
        </p:txBody>
      </p:sp>
    </p:spTree>
    <p:extLst>
      <p:ext uri="{BB962C8B-B14F-4D97-AF65-F5344CB8AC3E}">
        <p14:creationId xmlns:p14="http://schemas.microsoft.com/office/powerpoint/2010/main" val="4046006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effectLst/>
                <a:latin typeface="+mn-lt"/>
                <a:ea typeface="+mn-ea"/>
                <a:cs typeface="+mn-cs"/>
              </a:rPr>
              <a:t>Pogledajte kako su Mondrianove ideje interpretirane u nekim drugim područjima, posebice u </a:t>
            </a:r>
            <a:r>
              <a:rPr lang="hr-HR" sz="1200" b="1" kern="1200" dirty="0" smtClean="0">
                <a:solidFill>
                  <a:schemeClr val="tx1"/>
                </a:solidFill>
                <a:effectLst/>
                <a:latin typeface="+mn-lt"/>
                <a:ea typeface="+mn-ea"/>
                <a:cs typeface="+mn-cs"/>
              </a:rPr>
              <a:t>dizajnu</a:t>
            </a:r>
            <a:r>
              <a:rPr lang="hr-HR" sz="1200" kern="1200" dirty="0" smtClean="0">
                <a:solidFill>
                  <a:schemeClr val="tx1"/>
                </a:solidFill>
                <a:effectLst/>
                <a:latin typeface="+mn-lt"/>
                <a:ea typeface="+mn-ea"/>
                <a:cs typeface="+mn-cs"/>
              </a:rPr>
              <a:t>: </a:t>
            </a:r>
            <a:r>
              <a:rPr lang="hr-HR" sz="1200" u="sng" kern="1200" dirty="0" smtClean="0">
                <a:solidFill>
                  <a:schemeClr val="tx1"/>
                </a:solidFill>
                <a:effectLst/>
                <a:latin typeface="+mn-lt"/>
                <a:ea typeface="+mn-ea"/>
                <a:cs typeface="+mn-cs"/>
                <a:hlinkClick r:id="rId3"/>
              </a:rPr>
              <a:t>https://www.youtube.com/watch?v=JzSE9nld-f8&amp;ab_channel=RobertdeBooij</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Kolekcija poznate modne kuće iz 1965. bila je inspirirana Mondrianom, a postala je toliko popularna da je potakla niz imitacija tijekom vremena. </a:t>
            </a:r>
            <a:endParaRPr lang="en-US" sz="1200" kern="1200" dirty="0" smtClean="0">
              <a:solidFill>
                <a:schemeClr val="tx1"/>
              </a:solidFill>
              <a:effectLst/>
              <a:latin typeface="+mn-lt"/>
              <a:ea typeface="+mn-ea"/>
              <a:cs typeface="+mn-cs"/>
            </a:endParaRPr>
          </a:p>
          <a:p>
            <a:endParaRPr lang="ta-IN" dirty="0" smtClean="0"/>
          </a:p>
          <a:p>
            <a:endParaRPr lang="ta-IN" dirty="0" smtClean="0"/>
          </a:p>
          <a:p>
            <a:r>
              <a:rPr lang="hr-HR" sz="1200" u="sng" kern="1200" dirty="0" smtClean="0">
                <a:solidFill>
                  <a:schemeClr val="tx1"/>
                </a:solidFill>
                <a:effectLst/>
                <a:latin typeface="+mn-lt"/>
                <a:ea typeface="+mn-ea"/>
                <a:cs typeface="+mn-cs"/>
              </a:rPr>
              <a:t>Posljednji zadatak</a:t>
            </a:r>
            <a:r>
              <a:rPr lang="hr-HR" sz="1200" kern="1200" dirty="0" smtClean="0">
                <a:solidFill>
                  <a:schemeClr val="tx1"/>
                </a:solidFill>
                <a:effectLst/>
                <a:latin typeface="+mn-lt"/>
                <a:ea typeface="+mn-ea"/>
                <a:cs typeface="+mn-cs"/>
              </a:rPr>
              <a:t>: riješite vremensku crtu u kojima trebate poslagati djela Vasilija Kandinskog kronološki i onako kako ih vidite, tako da </a:t>
            </a:r>
            <a:r>
              <a:rPr lang="hr-HR" sz="1200" b="1" kern="1200" dirty="0" smtClean="0">
                <a:solidFill>
                  <a:schemeClr val="tx1"/>
                </a:solidFill>
                <a:effectLst/>
                <a:latin typeface="+mn-lt"/>
                <a:ea typeface="+mn-ea"/>
                <a:cs typeface="+mn-cs"/>
              </a:rPr>
              <a:t>krenete od figuracije</a:t>
            </a:r>
            <a:r>
              <a:rPr lang="hr-HR" sz="1200" kern="1200" dirty="0" smtClean="0">
                <a:solidFill>
                  <a:schemeClr val="tx1"/>
                </a:solidFill>
                <a:effectLst/>
                <a:latin typeface="+mn-lt"/>
                <a:ea typeface="+mn-ea"/>
                <a:cs typeface="+mn-cs"/>
              </a:rPr>
              <a:t> (ona djela koja su</a:t>
            </a:r>
            <a:r>
              <a:rPr lang="ta-IN" sz="1200" kern="1200" dirty="0" smtClean="0">
                <a:solidFill>
                  <a:schemeClr val="tx1"/>
                </a:solidFill>
                <a:effectLst/>
                <a:latin typeface="+mn-lt"/>
                <a:ea typeface="+mn-ea"/>
                <a:cs typeface="+mn-cs"/>
              </a:rPr>
              <a:t>,</a:t>
            </a:r>
            <a:r>
              <a:rPr lang="ta-IN" sz="1200" kern="1200" baseline="0" dirty="0" smtClean="0">
                <a:solidFill>
                  <a:schemeClr val="tx1"/>
                </a:solidFill>
                <a:effectLst/>
                <a:latin typeface="+mn-lt"/>
                <a:ea typeface="+mn-ea"/>
                <a:cs typeface="+mn-cs"/>
              </a:rPr>
              <a:t> po</a:t>
            </a:r>
            <a:r>
              <a:rPr lang="hr-HR" sz="1200" kern="1200" dirty="0" smtClean="0">
                <a:solidFill>
                  <a:schemeClr val="tx1"/>
                </a:solidFill>
                <a:effectLst/>
                <a:latin typeface="+mn-lt"/>
                <a:ea typeface="+mn-ea"/>
                <a:cs typeface="+mn-cs"/>
              </a:rPr>
              <a:t> vam</a:t>
            </a:r>
            <a:r>
              <a:rPr lang="ta-IN" sz="1200" kern="1200" dirty="0" smtClean="0">
                <a:solidFill>
                  <a:schemeClr val="tx1"/>
                </a:solidFill>
                <a:effectLst/>
                <a:latin typeface="+mn-lt"/>
                <a:ea typeface="+mn-ea"/>
                <a:cs typeface="+mn-cs"/>
              </a:rPr>
              <a:t>a,</a:t>
            </a:r>
            <a:r>
              <a:rPr lang="hr-HR" sz="1200" kern="1200" dirty="0" smtClean="0">
                <a:solidFill>
                  <a:schemeClr val="tx1"/>
                </a:solidFill>
                <a:effectLst/>
                <a:latin typeface="+mn-lt"/>
                <a:ea typeface="+mn-ea"/>
                <a:cs typeface="+mn-cs"/>
              </a:rPr>
              <a:t> najbliža stvarnosti) </a:t>
            </a:r>
            <a:r>
              <a:rPr lang="hr-HR" sz="1200" b="1" kern="1200" dirty="0" smtClean="0">
                <a:solidFill>
                  <a:schemeClr val="tx1"/>
                </a:solidFill>
                <a:effectLst/>
                <a:latin typeface="+mn-lt"/>
                <a:ea typeface="+mn-ea"/>
                <a:cs typeface="+mn-cs"/>
              </a:rPr>
              <a:t>prema apstrakciji</a:t>
            </a:r>
            <a:r>
              <a:rPr lang="hr-H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hr-HR" sz="1200" kern="1200" dirty="0" smtClean="0">
                <a:solidFill>
                  <a:schemeClr val="tx1"/>
                </a:solidFill>
                <a:effectLst/>
                <a:latin typeface="+mn-lt"/>
                <a:ea typeface="+mn-ea"/>
                <a:cs typeface="+mn-cs"/>
              </a:rPr>
              <a:t>Vasilij Kandinski: </a:t>
            </a:r>
            <a:r>
              <a:rPr lang="hr-HR" sz="1200" u="sng" kern="1200" dirty="0" smtClean="0">
                <a:solidFill>
                  <a:schemeClr val="tx1"/>
                </a:solidFill>
                <a:effectLst/>
                <a:latin typeface="+mn-lt"/>
                <a:ea typeface="+mn-ea"/>
                <a:cs typeface="+mn-cs"/>
                <a:hlinkClick r:id="rId4"/>
              </a:rPr>
              <a:t>https://learningapps.org/watch?v=phe1g6xgc19</a:t>
            </a:r>
            <a:endParaRPr lang="ta-IN" sz="1200" u="sng" kern="1200" dirty="0" smtClean="0">
              <a:solidFill>
                <a:schemeClr val="tx1"/>
              </a:solidFill>
              <a:effectLst/>
              <a:latin typeface="+mn-lt"/>
              <a:ea typeface="+mn-ea"/>
              <a:cs typeface="+mn-cs"/>
            </a:endParaRPr>
          </a:p>
          <a:p>
            <a:endParaRPr lang="ta-IN" sz="1200" u="sng" kern="1200" dirty="0" smtClean="0">
              <a:solidFill>
                <a:schemeClr val="tx1"/>
              </a:solidFill>
              <a:effectLst/>
              <a:latin typeface="+mn-lt"/>
              <a:ea typeface="+mn-ea"/>
              <a:cs typeface="+mn-cs"/>
            </a:endParaRPr>
          </a:p>
          <a:p>
            <a:r>
              <a:rPr lang="ta-IN" sz="1200" u="none" kern="1200" dirty="0" smtClean="0">
                <a:solidFill>
                  <a:schemeClr val="tx1"/>
                </a:solidFill>
                <a:effectLst/>
                <a:latin typeface="+mn-lt"/>
                <a:ea typeface="+mn-ea"/>
                <a:cs typeface="+mn-cs"/>
              </a:rPr>
              <a:t>Tako ponavljamo razlikovanje figuracije od apstrakcije.</a:t>
            </a:r>
            <a:endParaRPr lang="en-US" sz="1200" u="non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3E819F8-9D1C-C941-8FF2-59D371CF17CE}" type="slidenum">
              <a:rPr lang="en-US" smtClean="0"/>
              <a:t>10</a:t>
            </a:fld>
            <a:endParaRPr lang="en-US"/>
          </a:p>
        </p:txBody>
      </p:sp>
    </p:spTree>
    <p:extLst>
      <p:ext uri="{BB962C8B-B14F-4D97-AF65-F5344CB8AC3E}">
        <p14:creationId xmlns:p14="http://schemas.microsoft.com/office/powerpoint/2010/main" val="2773581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a-I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a-IN" smtClean="0"/>
              <a:t>Click to edit Master subtitle style</a:t>
            </a:r>
            <a:endParaRPr lang="en-US"/>
          </a:p>
        </p:txBody>
      </p:sp>
      <p:sp>
        <p:nvSpPr>
          <p:cNvPr id="4" name="Date Placeholder 3"/>
          <p:cNvSpPr>
            <a:spLocks noGrp="1"/>
          </p:cNvSpPr>
          <p:nvPr>
            <p:ph type="dt" sz="half" idx="10"/>
          </p:nvPr>
        </p:nvSpPr>
        <p:spPr/>
        <p:txBody>
          <a:bodyPr/>
          <a:lstStyle/>
          <a:p>
            <a:fld id="{B8F6F560-C775-9241-8BB4-5DD67C6BDAA2}" type="datetimeFigureOut">
              <a:rPr lang="en-US" smtClean="0"/>
              <a:t>11/02/21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124840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B8F6F560-C775-9241-8BB4-5DD67C6BDAA2}" type="datetimeFigureOut">
              <a:rPr lang="en-US" smtClean="0"/>
              <a:t>11/02/21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239435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a-I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B8F6F560-C775-9241-8BB4-5DD67C6BDAA2}" type="datetimeFigureOut">
              <a:rPr lang="en-US" smtClean="0"/>
              <a:t>11/02/21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3786689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idx="1"/>
          </p:nvPr>
        </p:nvSpPr>
        <p:spPr/>
        <p:txBody>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B8F6F560-C775-9241-8BB4-5DD67C6BDAA2}" type="datetimeFigureOut">
              <a:rPr lang="en-US" smtClean="0"/>
              <a:t>11/02/21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421456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a-I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a-IN" smtClean="0"/>
              <a:t>Click to edit Master text styles</a:t>
            </a:r>
          </a:p>
        </p:txBody>
      </p:sp>
      <p:sp>
        <p:nvSpPr>
          <p:cNvPr id="4" name="Date Placeholder 3"/>
          <p:cNvSpPr>
            <a:spLocks noGrp="1"/>
          </p:cNvSpPr>
          <p:nvPr>
            <p:ph type="dt" sz="half" idx="10"/>
          </p:nvPr>
        </p:nvSpPr>
        <p:spPr/>
        <p:txBody>
          <a:bodyPr/>
          <a:lstStyle/>
          <a:p>
            <a:fld id="{B8F6F560-C775-9241-8BB4-5DD67C6BDAA2}" type="datetimeFigureOut">
              <a:rPr lang="en-US" smtClean="0"/>
              <a:t>11/02/21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345586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Date Placeholder 4"/>
          <p:cNvSpPr>
            <a:spLocks noGrp="1"/>
          </p:cNvSpPr>
          <p:nvPr>
            <p:ph type="dt" sz="half" idx="10"/>
          </p:nvPr>
        </p:nvSpPr>
        <p:spPr/>
        <p:txBody>
          <a:bodyPr/>
          <a:lstStyle/>
          <a:p>
            <a:fld id="{B8F6F560-C775-9241-8BB4-5DD67C6BDAA2}" type="datetimeFigureOut">
              <a:rPr lang="en-US" smtClean="0"/>
              <a:t>11/02/21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3705752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a-I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7" name="Date Placeholder 6"/>
          <p:cNvSpPr>
            <a:spLocks noGrp="1"/>
          </p:cNvSpPr>
          <p:nvPr>
            <p:ph type="dt" sz="half" idx="10"/>
          </p:nvPr>
        </p:nvSpPr>
        <p:spPr/>
        <p:txBody>
          <a:bodyPr/>
          <a:lstStyle/>
          <a:p>
            <a:fld id="{B8F6F560-C775-9241-8BB4-5DD67C6BDAA2}" type="datetimeFigureOut">
              <a:rPr lang="en-US" smtClean="0"/>
              <a:t>11/02/21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186061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Date Placeholder 2"/>
          <p:cNvSpPr>
            <a:spLocks noGrp="1"/>
          </p:cNvSpPr>
          <p:nvPr>
            <p:ph type="dt" sz="half" idx="10"/>
          </p:nvPr>
        </p:nvSpPr>
        <p:spPr/>
        <p:txBody>
          <a:bodyPr/>
          <a:lstStyle/>
          <a:p>
            <a:fld id="{B8F6F560-C775-9241-8BB4-5DD67C6BDAA2}" type="datetimeFigureOut">
              <a:rPr lang="en-US" smtClean="0"/>
              <a:t>11/02/21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41130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6F560-C775-9241-8BB4-5DD67C6BDAA2}" type="datetimeFigureOut">
              <a:rPr lang="en-US" smtClean="0"/>
              <a:t>11/02/21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271791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a-I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4"/>
          <p:cNvSpPr>
            <a:spLocks noGrp="1"/>
          </p:cNvSpPr>
          <p:nvPr>
            <p:ph type="dt" sz="half" idx="10"/>
          </p:nvPr>
        </p:nvSpPr>
        <p:spPr/>
        <p:txBody>
          <a:bodyPr/>
          <a:lstStyle/>
          <a:p>
            <a:fld id="{B8F6F560-C775-9241-8BB4-5DD67C6BDAA2}" type="datetimeFigureOut">
              <a:rPr lang="en-US" smtClean="0"/>
              <a:t>11/02/21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534622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a-I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a-IN"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4"/>
          <p:cNvSpPr>
            <a:spLocks noGrp="1"/>
          </p:cNvSpPr>
          <p:nvPr>
            <p:ph type="dt" sz="half" idx="10"/>
          </p:nvPr>
        </p:nvSpPr>
        <p:spPr/>
        <p:txBody>
          <a:bodyPr/>
          <a:lstStyle/>
          <a:p>
            <a:fld id="{B8F6F560-C775-9241-8BB4-5DD67C6BDAA2}" type="datetimeFigureOut">
              <a:rPr lang="en-US" smtClean="0"/>
              <a:t>11/02/21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3396312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a-I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6F560-C775-9241-8BB4-5DD67C6BDAA2}" type="datetimeFigureOut">
              <a:rPr lang="en-US" smtClean="0"/>
              <a:t>11/02/21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430D4-2A41-8F4B-A0C9-F049E14C3100}" type="slidenum">
              <a:rPr lang="en-US" smtClean="0"/>
              <a:t>‹#›</a:t>
            </a:fld>
            <a:endParaRPr lang="en-US"/>
          </a:p>
        </p:txBody>
      </p:sp>
    </p:spTree>
    <p:extLst>
      <p:ext uri="{BB962C8B-B14F-4D97-AF65-F5344CB8AC3E}">
        <p14:creationId xmlns:p14="http://schemas.microsoft.com/office/powerpoint/2010/main" val="4070338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ta-IN" sz="3600" dirty="0" smtClean="0">
                <a:latin typeface="Arial"/>
                <a:cs typeface="Arial"/>
              </a:rPr>
              <a:t>Apstraktna forma</a:t>
            </a:r>
            <a:endParaRPr lang="en-US" sz="3600" dirty="0">
              <a:latin typeface="Arial"/>
              <a:cs typeface="Arial"/>
            </a:endParaRPr>
          </a:p>
        </p:txBody>
      </p:sp>
      <p:sp>
        <p:nvSpPr>
          <p:cNvPr id="3" name="Subtitle 2"/>
          <p:cNvSpPr>
            <a:spLocks noGrp="1"/>
          </p:cNvSpPr>
          <p:nvPr>
            <p:ph type="subTitle" idx="1"/>
          </p:nvPr>
        </p:nvSpPr>
        <p:spPr/>
        <p:txBody>
          <a:bodyPr/>
          <a:lstStyle/>
          <a:p>
            <a:r>
              <a:rPr lang="ta-IN" dirty="0" smtClean="0">
                <a:latin typeface="Arial"/>
                <a:cs typeface="Arial"/>
              </a:rPr>
              <a:t>(Apstraktna umjetnost)</a:t>
            </a:r>
            <a:endParaRPr lang="en-US" dirty="0">
              <a:latin typeface="Arial"/>
              <a:cs typeface="Arial"/>
            </a:endParaRPr>
          </a:p>
        </p:txBody>
      </p:sp>
    </p:spTree>
    <p:extLst>
      <p:ext uri="{BB962C8B-B14F-4D97-AF65-F5344CB8AC3E}">
        <p14:creationId xmlns:p14="http://schemas.microsoft.com/office/powerpoint/2010/main" val="1103564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ndrian halji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19" y="0"/>
            <a:ext cx="4692831" cy="6858000"/>
          </a:xfrm>
          <a:prstGeom prst="rect">
            <a:avLst/>
          </a:prstGeom>
        </p:spPr>
      </p:pic>
      <p:sp>
        <p:nvSpPr>
          <p:cNvPr id="5" name="TextBox 4"/>
          <p:cNvSpPr txBox="1"/>
          <p:nvPr/>
        </p:nvSpPr>
        <p:spPr>
          <a:xfrm>
            <a:off x="5350608" y="5729639"/>
            <a:ext cx="2793576" cy="369332"/>
          </a:xfrm>
          <a:prstGeom prst="rect">
            <a:avLst/>
          </a:prstGeom>
          <a:noFill/>
        </p:spPr>
        <p:txBody>
          <a:bodyPr wrap="none" rtlCol="0">
            <a:spAutoFit/>
          </a:bodyPr>
          <a:lstStyle/>
          <a:p>
            <a:r>
              <a:rPr lang="ta-IN" dirty="0" smtClean="0">
                <a:latin typeface="Arial"/>
                <a:cs typeface="Arial"/>
              </a:rPr>
              <a:t>Haljine “Mondrian“, 1965</a:t>
            </a:r>
            <a:r>
              <a:rPr lang="ta-IN" dirty="0" smtClean="0"/>
              <a:t>.</a:t>
            </a:r>
            <a:endParaRPr lang="en-US" dirty="0"/>
          </a:p>
        </p:txBody>
      </p:sp>
    </p:spTree>
    <p:extLst>
      <p:ext uri="{BB962C8B-B14F-4D97-AF65-F5344CB8AC3E}">
        <p14:creationId xmlns:p14="http://schemas.microsoft.com/office/powerpoint/2010/main" val="1559997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4716"/>
            <a:ext cx="8229600" cy="5784285"/>
          </a:xfrm>
        </p:spPr>
        <p:txBody>
          <a:bodyPr>
            <a:normAutofit fontScale="92500"/>
          </a:bodyPr>
          <a:lstStyle/>
          <a:p>
            <a:pPr marL="0" indent="0">
              <a:buNone/>
            </a:pPr>
            <a:r>
              <a:rPr lang="hr-HR" dirty="0">
                <a:latin typeface="Arial"/>
                <a:cs typeface="Arial"/>
              </a:rPr>
              <a:t>Ponovno ćemo se vratiti na </a:t>
            </a:r>
            <a:r>
              <a:rPr lang="hr-HR" b="1" dirty="0">
                <a:latin typeface="Arial"/>
                <a:cs typeface="Arial"/>
              </a:rPr>
              <a:t>apstrakciju u umjetnosti</a:t>
            </a:r>
            <a:r>
              <a:rPr lang="hr-HR" dirty="0">
                <a:latin typeface="Arial"/>
                <a:cs typeface="Arial"/>
              </a:rPr>
              <a:t>. Sada imate više znanja, pa možete usporediti s ranijim učenjem. Bavili smo se u posljednjim lekcijama motivima i temama u umjetnosti – a one su vezane uz </a:t>
            </a:r>
            <a:r>
              <a:rPr lang="hr-HR" b="1" dirty="0">
                <a:latin typeface="Arial"/>
                <a:cs typeface="Arial"/>
              </a:rPr>
              <a:t>figurativnu umjetnost</a:t>
            </a:r>
            <a:r>
              <a:rPr lang="hr-HR" dirty="0">
                <a:latin typeface="Arial"/>
                <a:cs typeface="Arial"/>
              </a:rPr>
              <a:t>. U apstraktnoj umjetnosti je malo drukčije. U prezentaciji pogledajte i kroz igru učite razliku između figurativne i apstraktne umjetnosti. U ovoj lekciji ima </a:t>
            </a:r>
            <a:r>
              <a:rPr lang="hr-HR" u="sng" dirty="0">
                <a:latin typeface="Arial"/>
                <a:cs typeface="Arial"/>
              </a:rPr>
              <a:t>mnogo linkova i zanimljivih vježbi</a:t>
            </a:r>
            <a:r>
              <a:rPr lang="hr-HR" dirty="0">
                <a:latin typeface="Arial"/>
                <a:cs typeface="Arial"/>
              </a:rPr>
              <a:t>, molim vas da ih riješite</a:t>
            </a:r>
            <a:r>
              <a:rPr lang="hr-HR" dirty="0" smtClean="0">
                <a:latin typeface="Arial"/>
                <a:cs typeface="Arial"/>
              </a:rPr>
              <a:t>.</a:t>
            </a:r>
            <a:endParaRPr lang="ta-IN" dirty="0" smtClean="0">
              <a:latin typeface="Arial"/>
              <a:cs typeface="Arial"/>
            </a:endParaRPr>
          </a:p>
          <a:p>
            <a:pPr marL="0" indent="0">
              <a:buNone/>
            </a:pPr>
            <a:endParaRPr lang="ta-IN" dirty="0">
              <a:latin typeface="Arial"/>
              <a:cs typeface="Arial"/>
            </a:endParaRPr>
          </a:p>
          <a:p>
            <a:pPr marL="0" indent="0">
              <a:buNone/>
            </a:pPr>
            <a:r>
              <a:rPr lang="en-US" dirty="0" smtClean="0">
                <a:latin typeface="Arial"/>
                <a:cs typeface="Arial"/>
              </a:rPr>
              <a:t>S</a:t>
            </a:r>
            <a:r>
              <a:rPr lang="ta-IN" dirty="0" smtClean="0">
                <a:latin typeface="Arial"/>
                <a:cs typeface="Arial"/>
              </a:rPr>
              <a:t>ve je u bilješkama.</a:t>
            </a:r>
            <a:r>
              <a:rPr lang="hr-HR" dirty="0" smtClean="0">
                <a:latin typeface="Arial"/>
                <a:cs typeface="Arial"/>
              </a:rPr>
              <a:t> </a:t>
            </a:r>
            <a:endParaRPr lang="en-US" dirty="0">
              <a:latin typeface="Arial"/>
              <a:cs typeface="Arial"/>
            </a:endParaRPr>
          </a:p>
          <a:p>
            <a:endParaRPr lang="en-US" dirty="0"/>
          </a:p>
        </p:txBody>
      </p:sp>
    </p:spTree>
    <p:extLst>
      <p:ext uri="{BB962C8B-B14F-4D97-AF65-F5344CB8AC3E}">
        <p14:creationId xmlns:p14="http://schemas.microsoft.com/office/powerpoint/2010/main" val="864917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andinski - Bez naslova - 1910. prvi apstraktni akva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991856" cy="6208776"/>
          </a:xfrm>
          <a:prstGeom prst="rect">
            <a:avLst/>
          </a:prstGeom>
        </p:spPr>
      </p:pic>
      <p:sp>
        <p:nvSpPr>
          <p:cNvPr id="6" name="Rectangle 5"/>
          <p:cNvSpPr/>
          <p:nvPr/>
        </p:nvSpPr>
        <p:spPr>
          <a:xfrm>
            <a:off x="-1" y="6348012"/>
            <a:ext cx="7772688" cy="383767"/>
          </a:xfrm>
          <a:prstGeom prst="rect">
            <a:avLst/>
          </a:prstGeom>
        </p:spPr>
        <p:txBody>
          <a:bodyPr wrap="square">
            <a:spAutoFit/>
          </a:bodyPr>
          <a:lstStyle/>
          <a:p>
            <a:r>
              <a:rPr lang="hr-HR" b="1" dirty="0">
                <a:latin typeface="Arial"/>
                <a:cs typeface="Arial"/>
              </a:rPr>
              <a:t>Vasilij Kandinski: </a:t>
            </a:r>
            <a:r>
              <a:rPr lang="hr-HR" b="1" i="1" dirty="0">
                <a:latin typeface="Arial"/>
                <a:cs typeface="Arial"/>
              </a:rPr>
              <a:t>Bez naslova</a:t>
            </a:r>
            <a:r>
              <a:rPr lang="hr-HR" b="1" dirty="0">
                <a:latin typeface="Arial"/>
                <a:cs typeface="Arial"/>
              </a:rPr>
              <a:t>, 1910.  -  prvi apstraktni akvarel</a:t>
            </a:r>
            <a:endParaRPr lang="en-US" b="1" dirty="0">
              <a:latin typeface="Arial"/>
              <a:cs typeface="Arial"/>
            </a:endParaRPr>
          </a:p>
        </p:txBody>
      </p:sp>
    </p:spTree>
    <p:extLst>
      <p:ext uri="{BB962C8B-B14F-4D97-AF65-F5344CB8AC3E}">
        <p14:creationId xmlns:p14="http://schemas.microsoft.com/office/powerpoint/2010/main" val="4114290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andinski - Kompozicija VII 19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77243"/>
          </a:xfrm>
          <a:prstGeom prst="rect">
            <a:avLst/>
          </a:prstGeom>
        </p:spPr>
      </p:pic>
      <p:sp>
        <p:nvSpPr>
          <p:cNvPr id="5" name="TextBox 4"/>
          <p:cNvSpPr txBox="1"/>
          <p:nvPr/>
        </p:nvSpPr>
        <p:spPr>
          <a:xfrm>
            <a:off x="136443" y="6153646"/>
            <a:ext cx="9117901" cy="923330"/>
          </a:xfrm>
          <a:prstGeom prst="rect">
            <a:avLst/>
          </a:prstGeom>
          <a:noFill/>
        </p:spPr>
        <p:txBody>
          <a:bodyPr wrap="none" rtlCol="0">
            <a:spAutoFit/>
          </a:bodyPr>
          <a:lstStyle/>
          <a:p>
            <a:r>
              <a:rPr lang="hr-HR" dirty="0">
                <a:latin typeface="Arial"/>
                <a:cs typeface="Arial"/>
              </a:rPr>
              <a:t>Vasilij Kandinski: </a:t>
            </a:r>
            <a:r>
              <a:rPr lang="hr-HR" i="1" dirty="0">
                <a:latin typeface="Arial"/>
                <a:cs typeface="Arial"/>
              </a:rPr>
              <a:t>Kompozicija VII</a:t>
            </a:r>
            <a:r>
              <a:rPr lang="hr-HR" dirty="0">
                <a:latin typeface="Arial"/>
                <a:cs typeface="Arial"/>
              </a:rPr>
              <a:t>, 1913. – jedna od najpoznatijih ranih apstraktnih slika</a:t>
            </a:r>
            <a:r>
              <a:rPr lang="hr-HR" dirty="0" smtClean="0"/>
              <a:t>.</a:t>
            </a:r>
            <a:endParaRPr lang="ta-IN" dirty="0" smtClean="0"/>
          </a:p>
          <a:p>
            <a:r>
              <a:rPr lang="ta-IN" b="1" dirty="0" smtClean="0">
                <a:latin typeface="Arial"/>
                <a:cs typeface="Arial"/>
              </a:rPr>
              <a:t>SINESTEZIJA</a:t>
            </a:r>
            <a:r>
              <a:rPr lang="hr-HR" b="1" dirty="0" smtClean="0"/>
              <a:t> </a:t>
            </a:r>
            <a:endParaRPr lang="en-US" b="1" dirty="0"/>
          </a:p>
          <a:p>
            <a:endParaRPr lang="en-US" dirty="0"/>
          </a:p>
        </p:txBody>
      </p:sp>
    </p:spTree>
    <p:extLst>
      <p:ext uri="{BB962C8B-B14F-4D97-AF65-F5344CB8AC3E}">
        <p14:creationId xmlns:p14="http://schemas.microsoft.com/office/powerpoint/2010/main" val="1256942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andinski-Fuga 19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6" name="Rectangle 5"/>
          <p:cNvSpPr/>
          <p:nvPr/>
        </p:nvSpPr>
        <p:spPr>
          <a:xfrm>
            <a:off x="6858000" y="4909444"/>
            <a:ext cx="2286000" cy="646331"/>
          </a:xfrm>
          <a:prstGeom prst="rect">
            <a:avLst/>
          </a:prstGeom>
        </p:spPr>
        <p:txBody>
          <a:bodyPr wrap="square">
            <a:spAutoFit/>
          </a:bodyPr>
          <a:lstStyle/>
          <a:p>
            <a:pPr>
              <a:spcAft>
                <a:spcPts val="1000"/>
              </a:spcAft>
            </a:pPr>
            <a:r>
              <a:rPr lang="hr-HR" dirty="0">
                <a:latin typeface="Arial"/>
                <a:ea typeface="ＭＳ 明朝"/>
              </a:rPr>
              <a:t>Vasilij Kandinski: </a:t>
            </a:r>
            <a:r>
              <a:rPr lang="hr-HR" i="1" dirty="0">
                <a:latin typeface="Arial"/>
                <a:ea typeface="ＭＳ 明朝"/>
              </a:rPr>
              <a:t>Fuga,</a:t>
            </a:r>
            <a:r>
              <a:rPr lang="hr-HR" dirty="0">
                <a:latin typeface="Arial"/>
                <a:ea typeface="ＭＳ 明朝"/>
              </a:rPr>
              <a:t> 1914.</a:t>
            </a:r>
            <a:endParaRPr lang="en-US" dirty="0">
              <a:effectLst/>
              <a:latin typeface="Arial"/>
              <a:ea typeface="ＭＳ 明朝"/>
            </a:endParaRPr>
          </a:p>
        </p:txBody>
      </p:sp>
    </p:spTree>
    <p:extLst>
      <p:ext uri="{BB962C8B-B14F-4D97-AF65-F5344CB8AC3E}">
        <p14:creationId xmlns:p14="http://schemas.microsoft.com/office/powerpoint/2010/main" val="4010343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andinski - Kompozicija VII 19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2"/>
            <a:ext cx="4175713" cy="2775243"/>
          </a:xfrm>
          <a:prstGeom prst="rect">
            <a:avLst/>
          </a:prstGeom>
        </p:spPr>
      </p:pic>
      <p:sp>
        <p:nvSpPr>
          <p:cNvPr id="5" name="TextBox 4"/>
          <p:cNvSpPr txBox="1"/>
          <p:nvPr/>
        </p:nvSpPr>
        <p:spPr>
          <a:xfrm>
            <a:off x="3266" y="2810649"/>
            <a:ext cx="4273237" cy="369332"/>
          </a:xfrm>
          <a:prstGeom prst="rect">
            <a:avLst/>
          </a:prstGeom>
          <a:noFill/>
        </p:spPr>
        <p:txBody>
          <a:bodyPr wrap="none" rtlCol="0">
            <a:spAutoFit/>
          </a:bodyPr>
          <a:lstStyle/>
          <a:p>
            <a:r>
              <a:rPr lang="hr-HR" dirty="0">
                <a:latin typeface="Arial"/>
                <a:cs typeface="Arial"/>
              </a:rPr>
              <a:t>Vasilij Kandinski: </a:t>
            </a:r>
            <a:r>
              <a:rPr lang="hr-HR" i="1" dirty="0">
                <a:latin typeface="Arial"/>
                <a:cs typeface="Arial"/>
              </a:rPr>
              <a:t>Kompozicija VII</a:t>
            </a:r>
            <a:r>
              <a:rPr lang="hr-HR" dirty="0">
                <a:latin typeface="Arial"/>
                <a:cs typeface="Arial"/>
              </a:rPr>
              <a:t>, 1913. </a:t>
            </a:r>
            <a:endParaRPr lang="en-US" dirty="0"/>
          </a:p>
        </p:txBody>
      </p:sp>
      <p:pic>
        <p:nvPicPr>
          <p:cNvPr id="6" name="Picture 5" descr="kandinski - krugov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6391" y="371802"/>
            <a:ext cx="3796348" cy="3865947"/>
          </a:xfrm>
          <a:prstGeom prst="rect">
            <a:avLst/>
          </a:prstGeom>
        </p:spPr>
      </p:pic>
      <p:sp>
        <p:nvSpPr>
          <p:cNvPr id="7" name="TextBox 6"/>
          <p:cNvSpPr txBox="1"/>
          <p:nvPr/>
        </p:nvSpPr>
        <p:spPr>
          <a:xfrm>
            <a:off x="5503030" y="4494736"/>
            <a:ext cx="3306863" cy="369332"/>
          </a:xfrm>
          <a:prstGeom prst="rect">
            <a:avLst/>
          </a:prstGeom>
          <a:noFill/>
        </p:spPr>
        <p:txBody>
          <a:bodyPr wrap="none" rtlCol="0">
            <a:spAutoFit/>
          </a:bodyPr>
          <a:lstStyle/>
          <a:p>
            <a:r>
              <a:rPr lang="ta-IN" dirty="0" smtClean="0">
                <a:latin typeface="Arial"/>
                <a:cs typeface="Arial"/>
              </a:rPr>
              <a:t>Kandinski: Neki krugovi, 1926</a:t>
            </a:r>
            <a:r>
              <a:rPr lang="ta-IN" dirty="0" smtClean="0"/>
              <a:t>.</a:t>
            </a:r>
            <a:endParaRPr lang="en-US" dirty="0"/>
          </a:p>
        </p:txBody>
      </p:sp>
      <p:sp>
        <p:nvSpPr>
          <p:cNvPr id="8" name="TextBox 7"/>
          <p:cNvSpPr txBox="1"/>
          <p:nvPr/>
        </p:nvSpPr>
        <p:spPr>
          <a:xfrm>
            <a:off x="390839" y="4395632"/>
            <a:ext cx="184666" cy="369332"/>
          </a:xfrm>
          <a:prstGeom prst="rect">
            <a:avLst/>
          </a:prstGeom>
          <a:noFill/>
        </p:spPr>
        <p:txBody>
          <a:bodyPr wrap="none" rtlCol="0">
            <a:spAutoFit/>
          </a:bodyPr>
          <a:lstStyle/>
          <a:p>
            <a:endParaRPr lang="en-US" dirty="0"/>
          </a:p>
        </p:txBody>
      </p:sp>
      <p:pic>
        <p:nvPicPr>
          <p:cNvPr id="9" name="Picture 8" descr="Kandinski - Imprvizacija br. 28 - druga verzija -NY.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839" y="3345856"/>
            <a:ext cx="4053898" cy="2795408"/>
          </a:xfrm>
          <a:prstGeom prst="rect">
            <a:avLst/>
          </a:prstGeom>
        </p:spPr>
      </p:pic>
      <p:sp>
        <p:nvSpPr>
          <p:cNvPr id="10" name="TextBox 9"/>
          <p:cNvSpPr txBox="1"/>
          <p:nvPr/>
        </p:nvSpPr>
        <p:spPr>
          <a:xfrm>
            <a:off x="382990" y="6187816"/>
            <a:ext cx="4384275" cy="646331"/>
          </a:xfrm>
          <a:prstGeom prst="rect">
            <a:avLst/>
          </a:prstGeom>
          <a:noFill/>
        </p:spPr>
        <p:txBody>
          <a:bodyPr wrap="square" rtlCol="0">
            <a:spAutoFit/>
          </a:bodyPr>
          <a:lstStyle/>
          <a:p>
            <a:r>
              <a:rPr lang="hr-HR" dirty="0">
                <a:latin typeface="Arial"/>
                <a:cs typeface="Arial"/>
              </a:rPr>
              <a:t>Vasilij Kandinski: </a:t>
            </a:r>
            <a:r>
              <a:rPr lang="hr-HR" i="1" dirty="0">
                <a:latin typeface="Arial"/>
                <a:cs typeface="Arial"/>
              </a:rPr>
              <a:t>Improvizacija br.</a:t>
            </a:r>
            <a:r>
              <a:rPr lang="ta-IN" i="1" dirty="0">
                <a:latin typeface="Arial"/>
                <a:cs typeface="Arial"/>
              </a:rPr>
              <a:t> </a:t>
            </a:r>
            <a:r>
              <a:rPr lang="hr-HR" i="1" dirty="0">
                <a:latin typeface="Arial"/>
                <a:cs typeface="Arial"/>
              </a:rPr>
              <a:t>28 (druga verzija),</a:t>
            </a:r>
            <a:r>
              <a:rPr lang="hr-HR" dirty="0">
                <a:latin typeface="Arial"/>
                <a:cs typeface="Arial"/>
              </a:rPr>
              <a:t> 1912. </a:t>
            </a:r>
            <a:endParaRPr lang="en-US" dirty="0">
              <a:latin typeface="Arial"/>
              <a:cs typeface="Arial"/>
            </a:endParaRPr>
          </a:p>
        </p:txBody>
      </p:sp>
      <p:sp>
        <p:nvSpPr>
          <p:cNvPr id="12" name="Rectangle 11"/>
          <p:cNvSpPr/>
          <p:nvPr/>
        </p:nvSpPr>
        <p:spPr>
          <a:xfrm>
            <a:off x="5831447" y="5269101"/>
            <a:ext cx="3058075" cy="830997"/>
          </a:xfrm>
          <a:prstGeom prst="rect">
            <a:avLst/>
          </a:prstGeom>
        </p:spPr>
        <p:txBody>
          <a:bodyPr wrap="square">
            <a:spAutoFit/>
          </a:bodyPr>
          <a:lstStyle/>
          <a:p>
            <a:r>
              <a:rPr lang="hr-HR" sz="2400" b="1" dirty="0">
                <a:latin typeface="Arial"/>
                <a:ea typeface="ＭＳ 明朝"/>
                <a:cs typeface="Arial"/>
              </a:rPr>
              <a:t>ORGANIČKA APSTRAKCIJA</a:t>
            </a:r>
            <a:r>
              <a:rPr lang="en-US" sz="2400" b="1" dirty="0">
                <a:latin typeface="Arial"/>
                <a:cs typeface="Arial"/>
              </a:rPr>
              <a:t> </a:t>
            </a:r>
          </a:p>
        </p:txBody>
      </p:sp>
    </p:spTree>
    <p:extLst>
      <p:ext uri="{BB962C8B-B14F-4D97-AF65-F5344CB8AC3E}">
        <p14:creationId xmlns:p14="http://schemas.microsoft.com/office/powerpoint/2010/main" val="1086039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et_Mondriaan,_1930_-_Mondrian_Composition_II_in_Red,_Blue,_and_Yell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764238" cy="6858000"/>
          </a:xfrm>
          <a:prstGeom prst="rect">
            <a:avLst/>
          </a:prstGeom>
        </p:spPr>
      </p:pic>
      <p:sp>
        <p:nvSpPr>
          <p:cNvPr id="5" name="TextBox 4"/>
          <p:cNvSpPr txBox="1"/>
          <p:nvPr/>
        </p:nvSpPr>
        <p:spPr>
          <a:xfrm>
            <a:off x="6870051" y="4233879"/>
            <a:ext cx="2379762" cy="1754327"/>
          </a:xfrm>
          <a:prstGeom prst="rect">
            <a:avLst/>
          </a:prstGeom>
          <a:noFill/>
        </p:spPr>
        <p:txBody>
          <a:bodyPr wrap="square" rtlCol="0">
            <a:spAutoFit/>
          </a:bodyPr>
          <a:lstStyle/>
          <a:p>
            <a:r>
              <a:rPr lang="ta-IN" dirty="0">
                <a:latin typeface="Arial"/>
                <a:cs typeface="Arial"/>
              </a:rPr>
              <a:t>Piet Mondrian: </a:t>
            </a:r>
            <a:r>
              <a:rPr lang="ta-IN" i="1" dirty="0">
                <a:latin typeface="Arial"/>
                <a:cs typeface="Arial"/>
              </a:rPr>
              <a:t>Kompozicija s crvenim, plavim i žutim</a:t>
            </a:r>
            <a:r>
              <a:rPr lang="ta-IN" dirty="0">
                <a:latin typeface="Arial"/>
                <a:cs typeface="Arial"/>
              </a:rPr>
              <a:t>, 1930, ulje na platnu</a:t>
            </a:r>
            <a:endParaRPr lang="en-US" dirty="0">
              <a:latin typeface="Arial"/>
              <a:cs typeface="Arial"/>
            </a:endParaRPr>
          </a:p>
          <a:p>
            <a:endParaRPr lang="en-US" dirty="0"/>
          </a:p>
        </p:txBody>
      </p:sp>
      <p:sp>
        <p:nvSpPr>
          <p:cNvPr id="6" name="TextBox 5"/>
          <p:cNvSpPr txBox="1"/>
          <p:nvPr/>
        </p:nvSpPr>
        <p:spPr>
          <a:xfrm>
            <a:off x="6816426" y="939332"/>
            <a:ext cx="2379762" cy="707886"/>
          </a:xfrm>
          <a:prstGeom prst="rect">
            <a:avLst/>
          </a:prstGeom>
          <a:noFill/>
        </p:spPr>
        <p:txBody>
          <a:bodyPr wrap="square" rtlCol="0">
            <a:spAutoFit/>
          </a:bodyPr>
          <a:lstStyle/>
          <a:p>
            <a:r>
              <a:rPr lang="ta-IN" sz="2000" b="1" dirty="0" smtClean="0">
                <a:latin typeface="Arial"/>
                <a:cs typeface="Arial"/>
              </a:rPr>
              <a:t>GEOMETRIJSKA  APSTRAKCIJA</a:t>
            </a:r>
            <a:endParaRPr lang="en-US" sz="2000" b="1" dirty="0">
              <a:latin typeface="Arial"/>
              <a:cs typeface="Arial"/>
            </a:endParaRPr>
          </a:p>
        </p:txBody>
      </p:sp>
    </p:spTree>
    <p:extLst>
      <p:ext uri="{BB962C8B-B14F-4D97-AF65-F5344CB8AC3E}">
        <p14:creationId xmlns:p14="http://schemas.microsoft.com/office/powerpoint/2010/main" val="1291938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au_I,_by_Piet_Mondria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75" y="405400"/>
            <a:ext cx="5679089" cy="6026932"/>
          </a:xfrm>
          <a:prstGeom prst="rect">
            <a:avLst/>
          </a:prstGeom>
        </p:spPr>
      </p:pic>
      <p:sp>
        <p:nvSpPr>
          <p:cNvPr id="5" name="TextBox 4"/>
          <p:cNvSpPr txBox="1"/>
          <p:nvPr/>
        </p:nvSpPr>
        <p:spPr>
          <a:xfrm>
            <a:off x="6188932" y="4899709"/>
            <a:ext cx="2566607" cy="923330"/>
          </a:xfrm>
          <a:prstGeom prst="rect">
            <a:avLst/>
          </a:prstGeom>
          <a:noFill/>
        </p:spPr>
        <p:txBody>
          <a:bodyPr wrap="square" rtlCol="0">
            <a:spAutoFit/>
          </a:bodyPr>
          <a:lstStyle/>
          <a:p>
            <a:r>
              <a:rPr lang="ta-IN" dirty="0">
                <a:latin typeface="Arial"/>
                <a:cs typeface="Arial"/>
              </a:rPr>
              <a:t>Piet Mondrian: </a:t>
            </a:r>
            <a:r>
              <a:rPr lang="ta-IN" i="1" dirty="0">
                <a:latin typeface="Arial"/>
                <a:cs typeface="Arial"/>
              </a:rPr>
              <a:t>Tableau I</a:t>
            </a:r>
            <a:r>
              <a:rPr lang="ta-IN" dirty="0">
                <a:latin typeface="Arial"/>
                <a:cs typeface="Arial"/>
              </a:rPr>
              <a:t>, 1921.</a:t>
            </a:r>
            <a:endParaRPr lang="en-US" dirty="0">
              <a:latin typeface="Arial"/>
              <a:cs typeface="Arial"/>
            </a:endParaRPr>
          </a:p>
          <a:p>
            <a:endParaRPr lang="en-US" dirty="0"/>
          </a:p>
        </p:txBody>
      </p:sp>
    </p:spTree>
    <p:extLst>
      <p:ext uri="{BB962C8B-B14F-4D97-AF65-F5344CB8AC3E}">
        <p14:creationId xmlns:p14="http://schemas.microsoft.com/office/powerpoint/2010/main" val="1095020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ndrian - boogi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 y="0"/>
            <a:ext cx="6877050" cy="6858000"/>
          </a:xfrm>
          <a:prstGeom prst="rect">
            <a:avLst/>
          </a:prstGeom>
        </p:spPr>
      </p:pic>
      <p:sp>
        <p:nvSpPr>
          <p:cNvPr id="5" name="TextBox 4"/>
          <p:cNvSpPr txBox="1"/>
          <p:nvPr/>
        </p:nvSpPr>
        <p:spPr>
          <a:xfrm>
            <a:off x="7026051" y="5053974"/>
            <a:ext cx="2117949" cy="1200329"/>
          </a:xfrm>
          <a:prstGeom prst="rect">
            <a:avLst/>
          </a:prstGeom>
          <a:noFill/>
        </p:spPr>
        <p:txBody>
          <a:bodyPr wrap="square" rtlCol="0">
            <a:spAutoFit/>
          </a:bodyPr>
          <a:lstStyle/>
          <a:p>
            <a:r>
              <a:rPr lang="ta-IN" dirty="0">
                <a:latin typeface="Arial"/>
                <a:cs typeface="Arial"/>
              </a:rPr>
              <a:t>Piet Mondrian: </a:t>
            </a:r>
            <a:r>
              <a:rPr lang="ta-IN" i="1" dirty="0">
                <a:latin typeface="Arial"/>
                <a:cs typeface="Arial"/>
              </a:rPr>
              <a:t>Broadway Boogie-Woogie</a:t>
            </a:r>
            <a:r>
              <a:rPr lang="ta-IN" dirty="0">
                <a:latin typeface="Arial"/>
                <a:cs typeface="Arial"/>
              </a:rPr>
              <a:t>, 1942-43.</a:t>
            </a:r>
            <a:endParaRPr lang="en-US" dirty="0">
              <a:latin typeface="Arial"/>
              <a:cs typeface="Arial"/>
            </a:endParaRPr>
          </a:p>
          <a:p>
            <a:endParaRPr lang="en-US" dirty="0"/>
          </a:p>
        </p:txBody>
      </p:sp>
    </p:spTree>
    <p:extLst>
      <p:ext uri="{BB962C8B-B14F-4D97-AF65-F5344CB8AC3E}">
        <p14:creationId xmlns:p14="http://schemas.microsoft.com/office/powerpoint/2010/main" val="3834358759"/>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2105</TotalTime>
  <Words>1771</Words>
  <Application>Microsoft Macintosh PowerPoint</Application>
  <PresentationFormat>On-screen Show (4:3)</PresentationFormat>
  <Paragraphs>81</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Theme</vt:lpstr>
      <vt:lpstr>Apstraktna forma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Nela</dc:creator>
  <cp:lastModifiedBy>Nela</cp:lastModifiedBy>
  <cp:revision>9</cp:revision>
  <dcterms:created xsi:type="dcterms:W3CDTF">2021-02-09T22:37:33Z</dcterms:created>
  <dcterms:modified xsi:type="dcterms:W3CDTF">2021-02-11T09:46:13Z</dcterms:modified>
</cp:coreProperties>
</file>