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12C6AB-748C-4FE8-8DD3-1669D4B3E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C94B1E-71E3-4688-AE7A-D2A5EF9984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0A3692-C801-4BA9-AEF0-3274C00162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76ACA6-FB00-4F0C-9ED4-B36187F849F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8759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DF97DA-12C9-43D5-A98F-2A7271A7FF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AD763E-370E-4026-8898-BA51253CC9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446975-A64B-4B6C-9566-9E6A7DBA90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BAD81-AB75-4D0C-9607-71FDBD0DD89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3300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C91B60-12EB-4552-B80B-04C863F78F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E18531-010B-4AD2-8AB0-4673DD72A9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8B1368-478E-42E4-B29E-67F492B437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30714D-BFEF-4236-A309-6E39A32481E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99350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slov, tekst i 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3B1C6E-7EB7-467D-9165-CD1AEC221D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CFB5B73-62F6-481D-8DA7-E1E80F249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E3C085C-2135-4C50-AEF9-1062AD61B9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A26DC-C8B9-4E24-B98B-D2006D2AB7C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8578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7B2CA0-704C-4299-9762-C98C0971C1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806FA4-704D-4FCA-84C8-7E9A020D91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4C4B5D-A34D-4024-A388-5258E98F0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37E41-2431-4264-8A3A-B645A8F8261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0430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8AFB97-241A-447E-B1DF-ED13C0F5B1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350AA6-BFDE-4B11-96F6-B226F6AC5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167AB3-2FDD-430A-838A-8E667B8006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025A33-B41C-4C1D-B55D-C3EFF7EB626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1444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608F42-1BE0-439B-9846-5A78852CD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1AC1D9-0341-4EBC-9988-58EF490B72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A28144-92EC-4167-B14B-73D29CB016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0E3EC-092F-4EEB-AFAE-EE002C70599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1099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F2FEC67-60C2-471E-BBEA-8D87F68F4E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1341A48-3208-467C-B033-699FB400F6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D2BABEF-99DF-4392-A7B9-69ED4AEEA3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E9A0B-0CCE-4676-B2D3-2547DF4EB56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6431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96E8876-F958-4002-B902-80C91E281E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EC48D6-3152-4FE3-AC60-4A3937407C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52EEF5-0A38-48E3-AA4F-6FB191F18F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7D8033-DEA1-4A0E-9DE7-F6498E46E7D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6206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3C0820C-D204-4A3D-B384-A5A84528C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6AD8D08-F033-407D-B003-3268F76AE6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F702BC-FC26-4F0A-BB72-62BAB75D8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25A8D0-13F5-4F30-B2C6-BCEE9EE1058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28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40CED1-F5AA-4ADA-91B0-E2F382416B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3D64A2-4C58-404F-9643-649836E4EA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AFC77C-A651-47F2-A06A-E132E7CC91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69570-351A-479B-A668-E82399F4DD8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333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836F20-837D-4306-9CE2-6E41E5E961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C0426F-810C-428B-B55A-897F020D6B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A4B360-834B-4741-9662-1D521DA5CB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B9561-6B16-407F-BF06-3C9EAAD5ACF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2082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3E4C5F0-E30C-4EE2-8F98-DCB37D01E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FE18B51-D481-44BC-8261-BD672B112E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text styles</a:t>
            </a:r>
          </a:p>
          <a:p>
            <a:pPr lvl="1"/>
            <a:r>
              <a:rPr lang="hr-HR" altLang="sr-Latn-RS"/>
              <a:t>Second level</a:t>
            </a:r>
          </a:p>
          <a:p>
            <a:pPr lvl="2"/>
            <a:r>
              <a:rPr lang="hr-HR" altLang="sr-Latn-RS"/>
              <a:t>Third level</a:t>
            </a:r>
          </a:p>
          <a:p>
            <a:pPr lvl="3"/>
            <a:r>
              <a:rPr lang="hr-HR" altLang="sr-Latn-RS"/>
              <a:t>Fourth level</a:t>
            </a:r>
          </a:p>
          <a:p>
            <a:pPr lvl="4"/>
            <a:r>
              <a:rPr lang="hr-HR" altLang="sr-Latn-R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B06A534-FE04-41D6-A296-820E9BFA1F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6D48C35-24B7-49AB-920C-897731AA80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3F9D45-3B39-4862-BCD4-780D5EF04B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D12FC0-95A2-4DE6-BE42-4DF89C72A36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7.bin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2154B33-6FF4-4EFB-A36D-21031EFD7B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r-HR" altLang="sr-Latn-RS"/>
              <a:t>RASTAVLJANJE SILA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D82FBFF-1CE4-45BB-951F-8AD5100F43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r-HR" altLang="sr-Latn-RS"/>
              <a:t>ODREĐIVANJE KOMPONENTI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2F8B201-1B91-467E-889E-340C3CE50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237676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/>
              <a:t>Koja sila vuče tijelo?</a:t>
            </a:r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777CB350-5E0E-446D-85B7-4010E9EDE2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3789363"/>
            <a:ext cx="698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5A171FD-4A2D-429A-8FFB-CFAE35D92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3071813"/>
            <a:ext cx="11525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r-Latn-RS" altLang="sr-Latn-RS"/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E1F9FF2E-B6E8-482D-8C6B-23D9B8BA81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938" y="3500438"/>
            <a:ext cx="2664246" cy="0"/>
          </a:xfrm>
          <a:prstGeom prst="line">
            <a:avLst/>
          </a:prstGeom>
          <a:noFill/>
          <a:ln w="5715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481C6A9B-3DB4-497F-AB52-AFD3506E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781300"/>
            <a:ext cx="5762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3200" dirty="0"/>
              <a:t>F</a:t>
            </a:r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0B4E85F6-573F-4D27-B03D-2558DE4CE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3575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m</a:t>
            </a:r>
          </a:p>
        </p:txBody>
      </p:sp>
      <p:sp>
        <p:nvSpPr>
          <p:cNvPr id="3094" name="Line 22">
            <a:extLst>
              <a:ext uri="{FF2B5EF4-FFF2-40B4-BE49-F238E27FC236}">
                <a16:creationId xmlns:a16="http://schemas.microsoft.com/office/drawing/2014/main" id="{C018C42A-8429-4D61-ABBB-EBEBA7845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9925" y="3429000"/>
            <a:ext cx="158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3A60AF64-3C04-49A0-BF8F-794F52ECC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2852738"/>
            <a:ext cx="208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smjer gibanja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952CA1EA-13BC-4361-848E-4DE45423AB0C}"/>
              </a:ext>
            </a:extLst>
          </p:cNvPr>
          <p:cNvSpPr txBox="1"/>
          <p:nvPr/>
        </p:nvSpPr>
        <p:spPr>
          <a:xfrm>
            <a:off x="971600" y="148478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Sila djeluje horizontalno na tijelo. Između tijela i podloge </a:t>
            </a:r>
            <a:r>
              <a:rPr lang="hr-HR" b="1" dirty="0"/>
              <a:t>nema trenja.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07AE1639-5CF2-47DD-BFA4-F052DCCA492E}"/>
                  </a:ext>
                </a:extLst>
              </p:cNvPr>
              <p:cNvSpPr txBox="1"/>
              <p:nvPr/>
            </p:nvSpPr>
            <p:spPr>
              <a:xfrm>
                <a:off x="971600" y="4077072"/>
                <a:ext cx="7632650" cy="1291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Sila F daje akceleraciju tijelu i po 2. Newtonovom zakonu vrijedi: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r-HR" sz="3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32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hr-HR" sz="32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hr-HR" sz="3200" dirty="0"/>
              </a:p>
            </p:txBody>
          </p:sp>
        </mc:Choice>
        <mc:Fallback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07AE1639-5CF2-47DD-BFA4-F052DCCA4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077072"/>
                <a:ext cx="7632650" cy="1291316"/>
              </a:xfrm>
              <a:prstGeom prst="rect">
                <a:avLst/>
              </a:prstGeom>
              <a:blipFill>
                <a:blip r:embed="rId2"/>
                <a:stretch>
                  <a:fillRect l="-639" t="-283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niOkvir 9">
            <a:extLst>
              <a:ext uri="{FF2B5EF4-FFF2-40B4-BE49-F238E27FC236}">
                <a16:creationId xmlns:a16="http://schemas.microsoft.com/office/drawing/2014/main" id="{FAA179F1-F973-4970-8A1A-88F78786BB6A}"/>
              </a:ext>
            </a:extLst>
          </p:cNvPr>
          <p:cNvSpPr txBox="1"/>
          <p:nvPr/>
        </p:nvSpPr>
        <p:spPr>
          <a:xfrm>
            <a:off x="1043608" y="5733256"/>
            <a:ext cx="763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Kako se giba ovo tijelo? Zašto? Objasni.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7" grpId="0" animBg="1"/>
      <p:bldP spid="3082" grpId="0"/>
      <p:bldP spid="3087" grpId="0"/>
      <p:bldP spid="30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2F8B201-1B91-467E-889E-340C3CE50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237676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/>
              <a:t>Koja sila vuče tijelo?</a:t>
            </a:r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777CB350-5E0E-446D-85B7-4010E9EDE2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3789363"/>
            <a:ext cx="698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5A171FD-4A2D-429A-8FFB-CFAE35D92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3071813"/>
            <a:ext cx="11525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r-Latn-RS" altLang="sr-Latn-RS"/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E1F9FF2E-B6E8-482D-8C6B-23D9B8BA81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938" y="3500438"/>
            <a:ext cx="2664246" cy="0"/>
          </a:xfrm>
          <a:prstGeom prst="line">
            <a:avLst/>
          </a:prstGeom>
          <a:noFill/>
          <a:ln w="5715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481C6A9B-3DB4-497F-AB52-AFD3506E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781300"/>
            <a:ext cx="5762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3200" dirty="0"/>
              <a:t>F</a:t>
            </a:r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0B4E85F6-573F-4D27-B03D-2558DE4CE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3575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m</a:t>
            </a:r>
          </a:p>
        </p:txBody>
      </p:sp>
      <p:sp>
        <p:nvSpPr>
          <p:cNvPr id="3094" name="Line 22">
            <a:extLst>
              <a:ext uri="{FF2B5EF4-FFF2-40B4-BE49-F238E27FC236}">
                <a16:creationId xmlns:a16="http://schemas.microsoft.com/office/drawing/2014/main" id="{C018C42A-8429-4D61-ABBB-EBEBA7845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9925" y="3429000"/>
            <a:ext cx="158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3A60AF64-3C04-49A0-BF8F-794F52ECC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2852738"/>
            <a:ext cx="208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smjer gibanja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952CA1EA-13BC-4361-848E-4DE45423AB0C}"/>
              </a:ext>
            </a:extLst>
          </p:cNvPr>
          <p:cNvSpPr txBox="1"/>
          <p:nvPr/>
        </p:nvSpPr>
        <p:spPr>
          <a:xfrm>
            <a:off x="971600" y="148478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Sila djeluje horizontalno na tijelo. Između tijela i podloge </a:t>
            </a:r>
            <a:r>
              <a:rPr lang="hr-HR" b="1" dirty="0"/>
              <a:t>postoji trenje.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07AE1639-5CF2-47DD-BFA4-F052DCCA492E}"/>
                  </a:ext>
                </a:extLst>
              </p:cNvPr>
              <p:cNvSpPr txBox="1"/>
              <p:nvPr/>
            </p:nvSpPr>
            <p:spPr>
              <a:xfrm>
                <a:off x="971600" y="4077072"/>
                <a:ext cx="7632650" cy="1291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Sila F-</a:t>
                </a:r>
                <a:r>
                  <a:rPr lang="hr-HR" dirty="0" err="1"/>
                  <a:t>F</a:t>
                </a:r>
                <a:r>
                  <a:rPr lang="hr-HR" baseline="-25000" dirty="0" err="1"/>
                  <a:t>tr</a:t>
                </a:r>
                <a:r>
                  <a:rPr lang="hr-HR" dirty="0"/>
                  <a:t> daje akceleraciju tijelu i po 2. Newtonovom zakonu vrijedi: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r-HR" sz="3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32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hr-H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r-HR" sz="3200" b="0" i="1" smtClean="0">
                              <a:latin typeface="Cambria Math" panose="02040503050406030204" pitchFamily="18" charset="0"/>
                            </a:rPr>
                            <m:t>𝐹𝑡</m:t>
                          </m:r>
                          <m:r>
                            <a:rPr lang="hr-HR" sz="3200" b="0" i="1" baseline="-2500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hr-HR" sz="32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hr-HR" sz="3200" dirty="0"/>
              </a:p>
            </p:txBody>
          </p:sp>
        </mc:Choice>
        <mc:Fallback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07AE1639-5CF2-47DD-BFA4-F052DCCA4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077072"/>
                <a:ext cx="7632650" cy="1291316"/>
              </a:xfrm>
              <a:prstGeom prst="rect">
                <a:avLst/>
              </a:prstGeom>
              <a:blipFill>
                <a:blip r:embed="rId2"/>
                <a:stretch>
                  <a:fillRect l="-639" t="-283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niOkvir 9">
            <a:extLst>
              <a:ext uri="{FF2B5EF4-FFF2-40B4-BE49-F238E27FC236}">
                <a16:creationId xmlns:a16="http://schemas.microsoft.com/office/drawing/2014/main" id="{FAA179F1-F973-4970-8A1A-88F78786BB6A}"/>
              </a:ext>
            </a:extLst>
          </p:cNvPr>
          <p:cNvSpPr txBox="1"/>
          <p:nvPr/>
        </p:nvSpPr>
        <p:spPr>
          <a:xfrm>
            <a:off x="935063" y="6595616"/>
            <a:ext cx="763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Kako se giba ovo tijelo? Zašto? Objasni.</a:t>
            </a:r>
          </a:p>
        </p:txBody>
      </p:sp>
      <p:cxnSp>
        <p:nvCxnSpPr>
          <p:cNvPr id="3" name="Ravni poveznik sa strelicom 2">
            <a:extLst>
              <a:ext uri="{FF2B5EF4-FFF2-40B4-BE49-F238E27FC236}">
                <a16:creationId xmlns:a16="http://schemas.microsoft.com/office/drawing/2014/main" id="{A5545B88-53E7-4F5D-A29F-26F3EFC68B8C}"/>
              </a:ext>
            </a:extLst>
          </p:cNvPr>
          <p:cNvCxnSpPr/>
          <p:nvPr/>
        </p:nvCxnSpPr>
        <p:spPr>
          <a:xfrm flipH="1">
            <a:off x="683568" y="3719513"/>
            <a:ext cx="1745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TekstniOkvir 3">
            <a:extLst>
              <a:ext uri="{FF2B5EF4-FFF2-40B4-BE49-F238E27FC236}">
                <a16:creationId xmlns:a16="http://schemas.microsoft.com/office/drawing/2014/main" id="{A1353815-2578-49F3-A141-C92D1C364028}"/>
              </a:ext>
            </a:extLst>
          </p:cNvPr>
          <p:cNvSpPr txBox="1"/>
          <p:nvPr/>
        </p:nvSpPr>
        <p:spPr>
          <a:xfrm>
            <a:off x="899592" y="285273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err="1"/>
              <a:t>F</a:t>
            </a:r>
            <a:r>
              <a:rPr lang="hr-HR" sz="3200" baseline="-25000" dirty="0" err="1"/>
              <a:t>tr</a:t>
            </a:r>
            <a:endParaRPr lang="hr-HR" sz="3200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523D155A-2A7D-4C57-A7FB-12AB123CE2B2}"/>
              </a:ext>
            </a:extLst>
          </p:cNvPr>
          <p:cNvSpPr txBox="1"/>
          <p:nvPr/>
        </p:nvSpPr>
        <p:spPr>
          <a:xfrm>
            <a:off x="899592" y="5447612"/>
            <a:ext cx="734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F</a:t>
            </a:r>
            <a:r>
              <a:rPr lang="hr-HR" baseline="-25000" dirty="0" err="1"/>
              <a:t>tr</a:t>
            </a:r>
            <a:r>
              <a:rPr lang="hr-HR" dirty="0"/>
              <a:t>=µmg       Potisna sila je težina </a:t>
            </a:r>
            <a:r>
              <a:rPr lang="hr-HR" b="1" dirty="0"/>
              <a:t>mg</a:t>
            </a:r>
            <a:r>
              <a:rPr lang="hr-HR" dirty="0"/>
              <a:t> jer je podloga horizontalna. </a:t>
            </a:r>
            <a:r>
              <a:rPr lang="hr-HR" b="1" dirty="0"/>
              <a:t>Potisna sila je uvijek okomita na podlogu.</a:t>
            </a:r>
          </a:p>
          <a:p>
            <a:r>
              <a:rPr lang="hr-HR" b="1" dirty="0"/>
              <a:t>µ…faktor trenja </a:t>
            </a:r>
            <a:r>
              <a:rPr lang="hr-HR" dirty="0"/>
              <a:t>(ovisi o vrsti podloge po kojoj se tijelo giba) Faktor trenja je manji od 1.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39223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7" grpId="0" animBg="1"/>
      <p:bldP spid="3082" grpId="0"/>
      <p:bldP spid="3087" grpId="0"/>
      <p:bldP spid="30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2F8B201-1B91-467E-889E-340C3CE50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eaLnBrk="1" hangingPunct="1"/>
            <a:r>
              <a:rPr lang="hr-HR" altLang="sr-Latn-RS" sz="3200" dirty="0"/>
              <a:t>Koja sila vuče tijelo?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E547F9F-951B-42BE-8392-5ACBC867D89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818731"/>
            <a:ext cx="9001695" cy="5941264"/>
          </a:xfrm>
        </p:spPr>
        <p:txBody>
          <a:bodyPr/>
          <a:lstStyle/>
          <a:p>
            <a:pPr eaLnBrk="1" hangingPunct="1"/>
            <a:r>
              <a:rPr lang="hr-HR" altLang="sr-Latn-RS" sz="2800" dirty="0"/>
              <a:t>Primjer djelovanja sile</a:t>
            </a:r>
            <a:r>
              <a:rPr lang="hr-HR" altLang="sr-Latn-RS" dirty="0"/>
              <a:t> F </a:t>
            </a:r>
            <a:r>
              <a:rPr lang="hr-HR" altLang="sr-Latn-RS" sz="2800" dirty="0"/>
              <a:t>pod kutom bez trenja.</a:t>
            </a:r>
          </a:p>
          <a:p>
            <a:pPr eaLnBrk="1" hangingPunct="1"/>
            <a:r>
              <a:rPr lang="hr-HR" altLang="sr-Latn-RS" sz="1800" dirty="0"/>
              <a:t>Kada sila djeluje pod kutom silu F rastavljamo na komponente              i</a:t>
            </a:r>
          </a:p>
          <a:p>
            <a:pPr marL="0" indent="0" eaLnBrk="1" hangingPunct="1">
              <a:buNone/>
            </a:pPr>
            <a:r>
              <a:rPr lang="hr-HR" altLang="sr-Latn-RS" sz="1800" dirty="0"/>
              <a:t>     po paralelogramu.</a:t>
            </a:r>
          </a:p>
          <a:p>
            <a:pPr eaLnBrk="1" hangingPunct="1">
              <a:buFontTx/>
              <a:buNone/>
            </a:pPr>
            <a:r>
              <a:rPr lang="hr-HR" altLang="sr-Latn-RS" sz="2800" dirty="0"/>
              <a:t> Tijelo ubrzava samo komponenta u </a:t>
            </a:r>
            <a:r>
              <a:rPr lang="hr-HR" altLang="sr-Latn-RS" sz="2800" b="1" dirty="0"/>
              <a:t>smjeru gibanja.</a:t>
            </a:r>
          </a:p>
          <a:p>
            <a:pPr eaLnBrk="1" hangingPunct="1">
              <a:buFontTx/>
              <a:buNone/>
            </a:pPr>
            <a:endParaRPr lang="hr-HR" altLang="sr-Latn-RS" sz="2800" b="1" dirty="0"/>
          </a:p>
          <a:p>
            <a:pPr eaLnBrk="1" hangingPunct="1">
              <a:buFontTx/>
              <a:buNone/>
            </a:pPr>
            <a:endParaRPr lang="hr-HR" altLang="sr-Latn-RS" sz="2800" dirty="0"/>
          </a:p>
          <a:p>
            <a:pPr eaLnBrk="1" hangingPunct="1">
              <a:buFontTx/>
              <a:buNone/>
            </a:pPr>
            <a:endParaRPr lang="hr-HR" altLang="sr-Latn-RS" sz="2800" dirty="0"/>
          </a:p>
          <a:p>
            <a:pPr eaLnBrk="1" hangingPunct="1">
              <a:buFontTx/>
              <a:buNone/>
            </a:pPr>
            <a:r>
              <a:rPr lang="hr-HR" altLang="sr-Latn-RS" sz="2800" dirty="0"/>
              <a:t>Sila		ubrzava tijelo i vrijedi        =ma  </a:t>
            </a:r>
          </a:p>
        </p:txBody>
      </p:sp>
      <p:graphicFrame>
        <p:nvGraphicFramePr>
          <p:cNvPr id="3083" name="Object 11">
            <a:extLst>
              <a:ext uri="{FF2B5EF4-FFF2-40B4-BE49-F238E27FC236}">
                <a16:creationId xmlns:a16="http://schemas.microsoft.com/office/drawing/2014/main" id="{667EDFF3-9347-4E65-A647-C364E73E57E1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5508625" y="2997200"/>
          <a:ext cx="3254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Jednadžba" r:id="rId2" imgW="177480" imgH="228600" progId="Equation.3">
                  <p:embed/>
                </p:oleObj>
              </mc:Choice>
              <mc:Fallback>
                <p:oleObj name="Jednadžba" r:id="rId2" imgW="177480" imgH="228600" progId="Equation.3">
                  <p:embed/>
                  <p:pic>
                    <p:nvPicPr>
                      <p:cNvPr id="3083" name="Object 11">
                        <a:extLst>
                          <a:ext uri="{FF2B5EF4-FFF2-40B4-BE49-F238E27FC236}">
                            <a16:creationId xmlns:a16="http://schemas.microsoft.com/office/drawing/2014/main" id="{667EDFF3-9347-4E65-A647-C364E73E57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997200"/>
                        <a:ext cx="325438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Line 4">
            <a:extLst>
              <a:ext uri="{FF2B5EF4-FFF2-40B4-BE49-F238E27FC236}">
                <a16:creationId xmlns:a16="http://schemas.microsoft.com/office/drawing/2014/main" id="{777CB350-5E0E-446D-85B7-4010E9EDE2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3789363"/>
            <a:ext cx="698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5A171FD-4A2D-429A-8FFB-CFAE35D92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3071813"/>
            <a:ext cx="11525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r-Latn-RS" altLang="sr-Latn-R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947EC16-DE53-4627-AF1B-755AF74C5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115" y="2683370"/>
            <a:ext cx="2449513" cy="86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6600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sr-Latn-CS" altLang="sr-Latn-RS"/>
          </a:p>
        </p:txBody>
      </p:sp>
      <p:sp>
        <p:nvSpPr>
          <p:cNvPr id="3079" name="Line 7">
            <a:extLst>
              <a:ext uri="{FF2B5EF4-FFF2-40B4-BE49-F238E27FC236}">
                <a16:creationId xmlns:a16="http://schemas.microsoft.com/office/drawing/2014/main" id="{6FA17076-1D97-4DC9-8D62-870C33639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1875" y="3500438"/>
            <a:ext cx="2447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DC48E39A-AC96-4FF9-9BF7-40F50626F5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938" y="2636838"/>
            <a:ext cx="0" cy="8636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E1F9FF2E-B6E8-482D-8C6B-23D9B8BA81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938" y="2636838"/>
            <a:ext cx="2520950" cy="863600"/>
          </a:xfrm>
          <a:prstGeom prst="line">
            <a:avLst/>
          </a:prstGeom>
          <a:noFill/>
          <a:ln w="5715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481C6A9B-3DB4-497F-AB52-AFD3506E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013" y="2625124"/>
            <a:ext cx="5762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3200" dirty="0"/>
              <a:t>F</a:t>
            </a:r>
          </a:p>
        </p:txBody>
      </p:sp>
      <p:graphicFrame>
        <p:nvGraphicFramePr>
          <p:cNvPr id="3085" name="Object 13">
            <a:extLst>
              <a:ext uri="{FF2B5EF4-FFF2-40B4-BE49-F238E27FC236}">
                <a16:creationId xmlns:a16="http://schemas.microsoft.com/office/drawing/2014/main" id="{7FA24287-BB2B-465C-B465-1BAC0151B60F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43213" y="2636838"/>
          <a:ext cx="366712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Jednadžba" r:id="rId4" imgW="190440" imgH="241200" progId="Equation.3">
                  <p:embed/>
                </p:oleObj>
              </mc:Choice>
              <mc:Fallback>
                <p:oleObj name="Jednadžba" r:id="rId4" imgW="190440" imgH="241200" progId="Equation.3">
                  <p:embed/>
                  <p:pic>
                    <p:nvPicPr>
                      <p:cNvPr id="3085" name="Object 13">
                        <a:extLst>
                          <a:ext uri="{FF2B5EF4-FFF2-40B4-BE49-F238E27FC236}">
                            <a16:creationId xmlns:a16="http://schemas.microsoft.com/office/drawing/2014/main" id="{7FA24287-BB2B-465C-B465-1BAC0151B6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636838"/>
                        <a:ext cx="366712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Text Box 15">
            <a:extLst>
              <a:ext uri="{FF2B5EF4-FFF2-40B4-BE49-F238E27FC236}">
                <a16:creationId xmlns:a16="http://schemas.microsoft.com/office/drawing/2014/main" id="{0B4E85F6-573F-4D27-B03D-2558DE4CE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3575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m</a:t>
            </a:r>
          </a:p>
        </p:txBody>
      </p:sp>
      <p:graphicFrame>
        <p:nvGraphicFramePr>
          <p:cNvPr id="3089" name="Object 17">
            <a:extLst>
              <a:ext uri="{FF2B5EF4-FFF2-40B4-BE49-F238E27FC236}">
                <a16:creationId xmlns:a16="http://schemas.microsoft.com/office/drawing/2014/main" id="{1B7E2DD0-2C72-467F-8030-61102833F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77750"/>
              </p:ext>
            </p:extLst>
          </p:nvPr>
        </p:nvGraphicFramePr>
        <p:xfrm>
          <a:off x="827584" y="3893720"/>
          <a:ext cx="569912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Jednadžba" r:id="rId6" imgW="177480" imgH="228600" progId="Equation.3">
                  <p:embed/>
                </p:oleObj>
              </mc:Choice>
              <mc:Fallback>
                <p:oleObj name="Jednadžba" r:id="rId6" imgW="177480" imgH="228600" progId="Equation.3">
                  <p:embed/>
                  <p:pic>
                    <p:nvPicPr>
                      <p:cNvPr id="3089" name="Object 17">
                        <a:extLst>
                          <a:ext uri="{FF2B5EF4-FFF2-40B4-BE49-F238E27FC236}">
                            <a16:creationId xmlns:a16="http://schemas.microsoft.com/office/drawing/2014/main" id="{1B7E2DD0-2C72-467F-8030-61102833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893720"/>
                        <a:ext cx="569912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19">
            <a:extLst>
              <a:ext uri="{FF2B5EF4-FFF2-40B4-BE49-F238E27FC236}">
                <a16:creationId xmlns:a16="http://schemas.microsoft.com/office/drawing/2014/main" id="{18E2D239-0111-46BB-B7B6-6B317A9A51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59139"/>
              </p:ext>
            </p:extLst>
          </p:nvPr>
        </p:nvGraphicFramePr>
        <p:xfrm>
          <a:off x="5234910" y="3913981"/>
          <a:ext cx="56991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Jednadžba" r:id="rId8" imgW="177480" imgH="228600" progId="Equation.3">
                  <p:embed/>
                </p:oleObj>
              </mc:Choice>
              <mc:Fallback>
                <p:oleObj name="Jednadžba" r:id="rId8" imgW="177480" imgH="228600" progId="Equation.3">
                  <p:embed/>
                  <p:pic>
                    <p:nvPicPr>
                      <p:cNvPr id="3091" name="Object 19">
                        <a:extLst>
                          <a:ext uri="{FF2B5EF4-FFF2-40B4-BE49-F238E27FC236}">
                            <a16:creationId xmlns:a16="http://schemas.microsoft.com/office/drawing/2014/main" id="{18E2D239-0111-46BB-B7B6-6B317A9A51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4910" y="3913981"/>
                        <a:ext cx="569913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" name="Object 20">
            <a:extLst>
              <a:ext uri="{FF2B5EF4-FFF2-40B4-BE49-F238E27FC236}">
                <a16:creationId xmlns:a16="http://schemas.microsoft.com/office/drawing/2014/main" id="{DE7217BE-F239-474D-8E12-047C9F9985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8400" y="5229225"/>
          <a:ext cx="1584325" cy="136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Jednadžba" r:id="rId10" imgW="457200" imgH="393480" progId="Equation.3">
                  <p:embed/>
                </p:oleObj>
              </mc:Choice>
              <mc:Fallback>
                <p:oleObj name="Jednadžba" r:id="rId10" imgW="457200" imgH="393480" progId="Equation.3">
                  <p:embed/>
                  <p:pic>
                    <p:nvPicPr>
                      <p:cNvPr id="3092" name="Object 20">
                        <a:extLst>
                          <a:ext uri="{FF2B5EF4-FFF2-40B4-BE49-F238E27FC236}">
                            <a16:creationId xmlns:a16="http://schemas.microsoft.com/office/drawing/2014/main" id="{DE7217BE-F239-474D-8E12-047C9F9985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5229225"/>
                        <a:ext cx="1584325" cy="136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3" name="Rectangle 21">
            <a:extLst>
              <a:ext uri="{FF2B5EF4-FFF2-40B4-BE49-F238E27FC236}">
                <a16:creationId xmlns:a16="http://schemas.microsoft.com/office/drawing/2014/main" id="{44F1166A-83D5-42CE-872B-D1751597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8" y="5143500"/>
            <a:ext cx="2232025" cy="13684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r-Latn-RS" altLang="sr-Latn-RS"/>
          </a:p>
        </p:txBody>
      </p:sp>
      <p:sp>
        <p:nvSpPr>
          <p:cNvPr id="3094" name="Line 22">
            <a:extLst>
              <a:ext uri="{FF2B5EF4-FFF2-40B4-BE49-F238E27FC236}">
                <a16:creationId xmlns:a16="http://schemas.microsoft.com/office/drawing/2014/main" id="{C018C42A-8429-4D61-ABBB-EBEBA7845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9925" y="3429000"/>
            <a:ext cx="158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3A60AF64-3C04-49A0-BF8F-794F52ECC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2852738"/>
            <a:ext cx="208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smjer gibanja</a:t>
            </a:r>
          </a:p>
        </p:txBody>
      </p:sp>
      <p:graphicFrame>
        <p:nvGraphicFramePr>
          <p:cNvPr id="20" name="Object 13">
            <a:extLst>
              <a:ext uri="{FF2B5EF4-FFF2-40B4-BE49-F238E27FC236}">
                <a16:creationId xmlns:a16="http://schemas.microsoft.com/office/drawing/2014/main" id="{D784C314-B700-4747-B11E-F1F50E6CF1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911700"/>
              </p:ext>
            </p:extLst>
          </p:nvPr>
        </p:nvGraphicFramePr>
        <p:xfrm>
          <a:off x="6756007" y="1262648"/>
          <a:ext cx="366712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Jednadžba" r:id="rId12" imgW="190440" imgH="241200" progId="Equation.3">
                  <p:embed/>
                </p:oleObj>
              </mc:Choice>
              <mc:Fallback>
                <p:oleObj name="Jednadžba" r:id="rId12" imgW="190440" imgH="241200" progId="Equation.3">
                  <p:embed/>
                  <p:pic>
                    <p:nvPicPr>
                      <p:cNvPr id="3085" name="Object 13">
                        <a:extLst>
                          <a:ext uri="{FF2B5EF4-FFF2-40B4-BE49-F238E27FC236}">
                            <a16:creationId xmlns:a16="http://schemas.microsoft.com/office/drawing/2014/main" id="{7FA24287-BB2B-465C-B465-1BAC0151B6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6007" y="1262648"/>
                        <a:ext cx="366712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1">
            <a:extLst>
              <a:ext uri="{FF2B5EF4-FFF2-40B4-BE49-F238E27FC236}">
                <a16:creationId xmlns:a16="http://schemas.microsoft.com/office/drawing/2014/main" id="{60ADA7F8-2CD6-4C6B-ADC5-63C5E0F415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854251"/>
              </p:ext>
            </p:extLst>
          </p:nvPr>
        </p:nvGraphicFramePr>
        <p:xfrm>
          <a:off x="7807031" y="1285666"/>
          <a:ext cx="3254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Jednadžba" r:id="rId13" imgW="177480" imgH="228600" progId="Equation.3">
                  <p:embed/>
                </p:oleObj>
              </mc:Choice>
              <mc:Fallback>
                <p:oleObj name="Jednadžba" r:id="rId13" imgW="177480" imgH="228600" progId="Equation.3">
                  <p:embed/>
                  <p:pic>
                    <p:nvPicPr>
                      <p:cNvPr id="3083" name="Object 11">
                        <a:extLst>
                          <a:ext uri="{FF2B5EF4-FFF2-40B4-BE49-F238E27FC236}">
                            <a16:creationId xmlns:a16="http://schemas.microsoft.com/office/drawing/2014/main" id="{667EDFF3-9347-4E65-A647-C364E73E57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7031" y="1285666"/>
                        <a:ext cx="325438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297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7" grpId="0" animBg="1"/>
      <p:bldP spid="3078" grpId="0" animBg="1"/>
      <p:bldP spid="3082" grpId="0"/>
      <p:bldP spid="3087" grpId="0"/>
      <p:bldP spid="3093" grpId="0" animBg="1"/>
      <p:bldP spid="309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2F8B201-1B91-467E-889E-340C3CE50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33401"/>
          </a:xfrm>
        </p:spPr>
        <p:txBody>
          <a:bodyPr/>
          <a:lstStyle/>
          <a:p>
            <a:pPr eaLnBrk="1" hangingPunct="1"/>
            <a:r>
              <a:rPr lang="hr-HR" altLang="sr-Latn-RS" sz="3200" dirty="0"/>
              <a:t>Koja sila vuče tijelo?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E547F9F-951B-42BE-8392-5ACBC867D89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3250" y="785622"/>
            <a:ext cx="8435975" cy="6048672"/>
          </a:xfrm>
        </p:spPr>
        <p:txBody>
          <a:bodyPr/>
          <a:lstStyle/>
          <a:p>
            <a:pPr eaLnBrk="1" hangingPunct="1"/>
            <a:r>
              <a:rPr lang="hr-HR" altLang="sr-Latn-RS" sz="2800" dirty="0"/>
              <a:t>Primjer djelovanja sile pod kutom.</a:t>
            </a:r>
          </a:p>
          <a:p>
            <a:pPr eaLnBrk="1" hangingPunct="1">
              <a:buFontTx/>
              <a:buNone/>
            </a:pPr>
            <a:endParaRPr lang="hr-HR" altLang="sr-Latn-RS" sz="2800" dirty="0"/>
          </a:p>
          <a:p>
            <a:pPr eaLnBrk="1" hangingPunct="1">
              <a:buFontTx/>
              <a:buNone/>
            </a:pPr>
            <a:endParaRPr lang="hr-HR" altLang="sr-Latn-RS" sz="2800" dirty="0"/>
          </a:p>
          <a:p>
            <a:pPr eaLnBrk="1" hangingPunct="1">
              <a:buFontTx/>
              <a:buNone/>
            </a:pPr>
            <a:r>
              <a:rPr lang="hr-HR" altLang="sr-Latn-RS" sz="2800" dirty="0"/>
              <a:t>           </a:t>
            </a:r>
          </a:p>
          <a:p>
            <a:pPr eaLnBrk="1" hangingPunct="1">
              <a:buNone/>
            </a:pPr>
            <a:r>
              <a:rPr lang="hr-HR" altLang="sr-Latn-RS" sz="2800" dirty="0"/>
              <a:t>          </a:t>
            </a:r>
            <a:r>
              <a:rPr lang="hr-HR" altLang="sr-Latn-RS" sz="2800" dirty="0" err="1"/>
              <a:t>F</a:t>
            </a:r>
            <a:r>
              <a:rPr lang="hr-HR" altLang="sr-Latn-RS" sz="2800" baseline="-25000" dirty="0" err="1"/>
              <a:t>tr</a:t>
            </a:r>
            <a:endParaRPr lang="hr-HR" altLang="sr-Latn-RS" sz="2800" dirty="0"/>
          </a:p>
          <a:p>
            <a:pPr eaLnBrk="1" hangingPunct="1">
              <a:buFontTx/>
              <a:buNone/>
            </a:pPr>
            <a:endParaRPr lang="hr-HR" altLang="sr-Latn-RS" sz="2800" dirty="0"/>
          </a:p>
          <a:p>
            <a:pPr eaLnBrk="1" hangingPunct="1">
              <a:buFontTx/>
              <a:buNone/>
            </a:pPr>
            <a:r>
              <a:rPr lang="hr-HR" altLang="sr-Latn-RS" sz="2800" dirty="0" err="1"/>
              <a:t>Rezultantna</a:t>
            </a:r>
            <a:r>
              <a:rPr lang="hr-HR" altLang="sr-Latn-RS" sz="2800" dirty="0"/>
              <a:t> sila </a:t>
            </a:r>
            <a:r>
              <a:rPr lang="hr-HR" altLang="sr-Latn-RS" sz="2800" dirty="0" err="1"/>
              <a:t>F</a:t>
            </a:r>
            <a:r>
              <a:rPr lang="hr-HR" altLang="sr-Latn-RS" sz="2800" baseline="-25000" dirty="0" err="1"/>
              <a:t>x</a:t>
            </a:r>
            <a:r>
              <a:rPr lang="hr-HR" altLang="sr-Latn-RS" sz="2800" dirty="0"/>
              <a:t>- </a:t>
            </a:r>
            <a:r>
              <a:rPr lang="hr-HR" altLang="sr-Latn-RS" sz="2800" dirty="0" err="1"/>
              <a:t>F</a:t>
            </a:r>
            <a:r>
              <a:rPr lang="hr-HR" altLang="sr-Latn-RS" sz="2800" baseline="-25000" dirty="0" err="1"/>
              <a:t>tr</a:t>
            </a:r>
            <a:r>
              <a:rPr lang="hr-HR" altLang="sr-Latn-RS" sz="2800" dirty="0"/>
              <a:t>	ubrzava tijelo i vrijedi         </a:t>
            </a:r>
            <a:r>
              <a:rPr lang="hr-HR" altLang="sr-Latn-RS" sz="2800" dirty="0" err="1"/>
              <a:t>F</a:t>
            </a:r>
            <a:r>
              <a:rPr lang="hr-HR" altLang="sr-Latn-RS" sz="2800" baseline="-25000" dirty="0" err="1"/>
              <a:t>x</a:t>
            </a:r>
            <a:r>
              <a:rPr lang="hr-HR" altLang="sr-Latn-RS" sz="2800" dirty="0"/>
              <a:t>- </a:t>
            </a:r>
            <a:r>
              <a:rPr lang="hr-HR" altLang="sr-Latn-RS" sz="2800" dirty="0" err="1"/>
              <a:t>F</a:t>
            </a:r>
            <a:r>
              <a:rPr lang="hr-HR" altLang="sr-Latn-RS" sz="2800" baseline="-25000" dirty="0" err="1"/>
              <a:t>tr</a:t>
            </a:r>
            <a:r>
              <a:rPr lang="hr-HR" altLang="sr-Latn-RS" sz="2800" baseline="-25000" dirty="0"/>
              <a:t> </a:t>
            </a:r>
            <a:r>
              <a:rPr lang="hr-HR" altLang="sr-Latn-RS" sz="2800" dirty="0"/>
              <a:t>=ma</a:t>
            </a:r>
          </a:p>
        </p:txBody>
      </p:sp>
      <p:graphicFrame>
        <p:nvGraphicFramePr>
          <p:cNvPr id="3083" name="Object 11">
            <a:extLst>
              <a:ext uri="{FF2B5EF4-FFF2-40B4-BE49-F238E27FC236}">
                <a16:creationId xmlns:a16="http://schemas.microsoft.com/office/drawing/2014/main" id="{667EDFF3-9347-4E65-A647-C364E73E57E1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5508625" y="2997200"/>
          <a:ext cx="3254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Jednadžba" r:id="rId2" imgW="177480" imgH="228600" progId="Equation.3">
                  <p:embed/>
                </p:oleObj>
              </mc:Choice>
              <mc:Fallback>
                <p:oleObj name="Jednadžba" r:id="rId2" imgW="177480" imgH="228600" progId="Equation.3">
                  <p:embed/>
                  <p:pic>
                    <p:nvPicPr>
                      <p:cNvPr id="3083" name="Object 11">
                        <a:extLst>
                          <a:ext uri="{FF2B5EF4-FFF2-40B4-BE49-F238E27FC236}">
                            <a16:creationId xmlns:a16="http://schemas.microsoft.com/office/drawing/2014/main" id="{667EDFF3-9347-4E65-A647-C364E73E57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997200"/>
                        <a:ext cx="325438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Line 4">
            <a:extLst>
              <a:ext uri="{FF2B5EF4-FFF2-40B4-BE49-F238E27FC236}">
                <a16:creationId xmlns:a16="http://schemas.microsoft.com/office/drawing/2014/main" id="{777CB350-5E0E-446D-85B7-4010E9EDE2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3789363"/>
            <a:ext cx="698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5A171FD-4A2D-429A-8FFB-CFAE35D92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3071813"/>
            <a:ext cx="11525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r-Latn-RS" altLang="sr-Latn-R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947EC16-DE53-4627-AF1B-755AF74C5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75" y="2643188"/>
            <a:ext cx="2449513" cy="86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6600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sr-Latn-CS" altLang="sr-Latn-RS"/>
          </a:p>
        </p:txBody>
      </p:sp>
      <p:sp>
        <p:nvSpPr>
          <p:cNvPr id="3079" name="Line 7">
            <a:extLst>
              <a:ext uri="{FF2B5EF4-FFF2-40B4-BE49-F238E27FC236}">
                <a16:creationId xmlns:a16="http://schemas.microsoft.com/office/drawing/2014/main" id="{6FA17076-1D97-4DC9-8D62-870C33639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1875" y="3500438"/>
            <a:ext cx="2447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DC48E39A-AC96-4FF9-9BF7-40F50626F5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938" y="2636838"/>
            <a:ext cx="0" cy="8636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E1F9FF2E-B6E8-482D-8C6B-23D9B8BA81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938" y="2636838"/>
            <a:ext cx="2520950" cy="863600"/>
          </a:xfrm>
          <a:prstGeom prst="line">
            <a:avLst/>
          </a:prstGeom>
          <a:noFill/>
          <a:ln w="5715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481C6A9B-3DB4-497F-AB52-AFD3506E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781300"/>
            <a:ext cx="576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F</a:t>
            </a:r>
          </a:p>
        </p:txBody>
      </p:sp>
      <p:graphicFrame>
        <p:nvGraphicFramePr>
          <p:cNvPr id="3085" name="Object 13">
            <a:extLst>
              <a:ext uri="{FF2B5EF4-FFF2-40B4-BE49-F238E27FC236}">
                <a16:creationId xmlns:a16="http://schemas.microsoft.com/office/drawing/2014/main" id="{7FA24287-BB2B-465C-B465-1BAC0151B60F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43213" y="2636838"/>
          <a:ext cx="366712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Jednadžba" r:id="rId4" imgW="190440" imgH="241200" progId="Equation.3">
                  <p:embed/>
                </p:oleObj>
              </mc:Choice>
              <mc:Fallback>
                <p:oleObj name="Jednadžba" r:id="rId4" imgW="190440" imgH="241200" progId="Equation.3">
                  <p:embed/>
                  <p:pic>
                    <p:nvPicPr>
                      <p:cNvPr id="3085" name="Object 13">
                        <a:extLst>
                          <a:ext uri="{FF2B5EF4-FFF2-40B4-BE49-F238E27FC236}">
                            <a16:creationId xmlns:a16="http://schemas.microsoft.com/office/drawing/2014/main" id="{7FA24287-BB2B-465C-B465-1BAC0151B6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636838"/>
                        <a:ext cx="366712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Text Box 15">
            <a:extLst>
              <a:ext uri="{FF2B5EF4-FFF2-40B4-BE49-F238E27FC236}">
                <a16:creationId xmlns:a16="http://schemas.microsoft.com/office/drawing/2014/main" id="{0B4E85F6-573F-4D27-B03D-2558DE4CE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3575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m</a:t>
            </a:r>
          </a:p>
        </p:txBody>
      </p:sp>
      <p:sp>
        <p:nvSpPr>
          <p:cNvPr id="3094" name="Line 22">
            <a:extLst>
              <a:ext uri="{FF2B5EF4-FFF2-40B4-BE49-F238E27FC236}">
                <a16:creationId xmlns:a16="http://schemas.microsoft.com/office/drawing/2014/main" id="{C018C42A-8429-4D61-ABBB-EBEBA7845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9925" y="3429000"/>
            <a:ext cx="158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3A60AF64-3C04-49A0-BF8F-794F52ECC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2852738"/>
            <a:ext cx="208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smjer gibanja</a:t>
            </a:r>
          </a:p>
        </p:txBody>
      </p:sp>
      <p:cxnSp>
        <p:nvCxnSpPr>
          <p:cNvPr id="3" name="Ravni poveznik sa strelicom 2">
            <a:extLst>
              <a:ext uri="{FF2B5EF4-FFF2-40B4-BE49-F238E27FC236}">
                <a16:creationId xmlns:a16="http://schemas.microsoft.com/office/drawing/2014/main" id="{6FF1C926-E580-45BC-84BA-6B55FC965961}"/>
              </a:ext>
            </a:extLst>
          </p:cNvPr>
          <p:cNvCxnSpPr/>
          <p:nvPr/>
        </p:nvCxnSpPr>
        <p:spPr>
          <a:xfrm flipH="1">
            <a:off x="1331640" y="3719513"/>
            <a:ext cx="10972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F69BDB54-96F5-4137-94F6-F4A235ED7424}"/>
                  </a:ext>
                </a:extLst>
              </p:cNvPr>
              <p:cNvSpPr txBox="1"/>
              <p:nvPr/>
            </p:nvSpPr>
            <p:spPr>
              <a:xfrm>
                <a:off x="3209925" y="5445230"/>
                <a:ext cx="2298700" cy="9219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r-HR" sz="3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32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r-HR" sz="32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32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hr-HR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hr-HR" sz="3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hr-HR" sz="32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32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r-HR" sz="3200" i="0">
                                  <a:latin typeface="Cambria Math" panose="02040503050406030204" pitchFamily="18" charset="0"/>
                                </a:rPr>
                                <m:t>tr</m:t>
                              </m:r>
                            </m:sub>
                          </m:sSub>
                        </m:num>
                        <m:den>
                          <m:r>
                            <a:rPr lang="hr-HR" sz="32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hr-HR" sz="3200" dirty="0"/>
              </a:p>
            </p:txBody>
          </p:sp>
        </mc:Choice>
        <mc:Fallback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F69BDB54-96F5-4137-94F6-F4A235ED74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925" y="5445230"/>
                <a:ext cx="2298700" cy="9219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25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7" grpId="0" animBg="1"/>
      <p:bldP spid="3078" grpId="0" animBg="1"/>
      <p:bldP spid="3082" grpId="0"/>
      <p:bldP spid="3087" grpId="0"/>
      <p:bldP spid="309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229</Words>
  <Application>Microsoft Office PowerPoint</Application>
  <PresentationFormat>Prikaz na zaslonu (4:3)</PresentationFormat>
  <Paragraphs>45</Paragraphs>
  <Slides>5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Default Design</vt:lpstr>
      <vt:lpstr>Jednadžba</vt:lpstr>
      <vt:lpstr>RASTAVLJANJE SILA</vt:lpstr>
      <vt:lpstr>Koja sila vuče tijelo?</vt:lpstr>
      <vt:lpstr>Koja sila vuče tijelo?</vt:lpstr>
      <vt:lpstr>Koja sila vuče tijelo?</vt:lpstr>
      <vt:lpstr>Koja sila vuče tijelo?</vt:lpstr>
    </vt:vector>
  </TitlesOfParts>
  <Company>noname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RASTAVLJANJE SILA</dc:title>
  <dc:creator>noname</dc:creator>
  <cp:lastModifiedBy>Dragan</cp:lastModifiedBy>
  <cp:revision>22</cp:revision>
  <dcterms:created xsi:type="dcterms:W3CDTF">2008-01-14T10:21:48Z</dcterms:created>
  <dcterms:modified xsi:type="dcterms:W3CDTF">2021-01-20T10:40:48Z</dcterms:modified>
</cp:coreProperties>
</file>