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61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04" r:id="rId60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490E-5001-4D1D-A911-16BE70E41B8E}" type="datetimeFigureOut">
              <a:rPr lang="hr-HR" smtClean="0"/>
              <a:t>12.6.2014.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6577-56A8-42FB-919D-7B12BEC7E1D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4311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490E-5001-4D1D-A911-16BE70E41B8E}" type="datetimeFigureOut">
              <a:rPr lang="hr-HR" smtClean="0"/>
              <a:t>12.6.2014.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6577-56A8-42FB-919D-7B12BEC7E1D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5641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490E-5001-4D1D-A911-16BE70E41B8E}" type="datetimeFigureOut">
              <a:rPr lang="hr-HR" smtClean="0"/>
              <a:t>12.6.2014.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6577-56A8-42FB-919D-7B12BEC7E1D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931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490E-5001-4D1D-A911-16BE70E41B8E}" type="datetimeFigureOut">
              <a:rPr lang="hr-HR" smtClean="0"/>
              <a:t>12.6.2014.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6577-56A8-42FB-919D-7B12BEC7E1D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2052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490E-5001-4D1D-A911-16BE70E41B8E}" type="datetimeFigureOut">
              <a:rPr lang="hr-HR" smtClean="0"/>
              <a:t>12.6.2014.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6577-56A8-42FB-919D-7B12BEC7E1D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24654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490E-5001-4D1D-A911-16BE70E41B8E}" type="datetimeFigureOut">
              <a:rPr lang="hr-HR" smtClean="0"/>
              <a:t>12.6.2014.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6577-56A8-42FB-919D-7B12BEC7E1D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2696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490E-5001-4D1D-A911-16BE70E41B8E}" type="datetimeFigureOut">
              <a:rPr lang="hr-HR" smtClean="0"/>
              <a:t>12.6.2014.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6577-56A8-42FB-919D-7B12BEC7E1D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2235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490E-5001-4D1D-A911-16BE70E41B8E}" type="datetimeFigureOut">
              <a:rPr lang="hr-HR" smtClean="0"/>
              <a:t>12.6.2014.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6577-56A8-42FB-919D-7B12BEC7E1D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1111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490E-5001-4D1D-A911-16BE70E41B8E}" type="datetimeFigureOut">
              <a:rPr lang="hr-HR" smtClean="0"/>
              <a:t>12.6.2014.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6577-56A8-42FB-919D-7B12BEC7E1D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37979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490E-5001-4D1D-A911-16BE70E41B8E}" type="datetimeFigureOut">
              <a:rPr lang="hr-HR" smtClean="0"/>
              <a:t>12.6.2014.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6577-56A8-42FB-919D-7B12BEC7E1D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69185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5490E-5001-4D1D-A911-16BE70E41B8E}" type="datetimeFigureOut">
              <a:rPr lang="hr-HR" smtClean="0"/>
              <a:t>12.6.2014.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6577-56A8-42FB-919D-7B12BEC7E1D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5495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5490E-5001-4D1D-A911-16BE70E41B8E}" type="datetimeFigureOut">
              <a:rPr lang="hr-HR" smtClean="0"/>
              <a:t>12.6.2014.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06577-56A8-42FB-919D-7B12BEC7E1D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80695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Baština kao kulturni proces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68768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Stručnjaci, mentalitet i imperija uzvraća udarac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 smtClean="0"/>
              <a:t>Stručnjaci nisu samo jedna od zainteresiranih strana u procesu naslijeđa</a:t>
            </a:r>
          </a:p>
          <a:p>
            <a:r>
              <a:rPr lang="hr-HR" dirty="0" smtClean="0"/>
              <a:t>Stručna znanja i vrijednosti koja su uključena u znanosti koje se bave naslijeđem oblikuju same pojmove u okviru kojih se raspravlja o značenju i korištenju prošlosti</a:t>
            </a:r>
          </a:p>
          <a:p>
            <a:r>
              <a:rPr lang="hr-HR" dirty="0" smtClean="0"/>
              <a:t>Nadalje, stručnjaci imaju interes da ih se ne poima samo kao jednu od interesnih skupina, već kao čuvare prošlosti</a:t>
            </a:r>
          </a:p>
          <a:p>
            <a:r>
              <a:rPr lang="hr-HR" dirty="0" smtClean="0"/>
              <a:t>Sposobnost i mogućnost kontrole, posjedovanja apsolutnog arbitriranja prošlosti je s jedne strane izraz autoriteta koji disciplinira a s druge strane izraz identiteta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27712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Stručna znanja društvenih znanosti su mobilizirana od strane državnog aparata u svrhu upravljanja vlastitom populacijom</a:t>
            </a:r>
          </a:p>
          <a:p>
            <a:r>
              <a:rPr lang="hr-HR" dirty="0" smtClean="0"/>
              <a:t>To se čini na način da se svijet uklopi u sustav znanja i na takav način kontrolira</a:t>
            </a:r>
          </a:p>
          <a:p>
            <a:r>
              <a:rPr lang="hr-HR" dirty="0" smtClean="0"/>
              <a:t>Potom, predmeti koji čine naslijeđe, a predstavljaju autoritativnu i univerzaliziranu prošlost, se koriste da definiraju populaciju</a:t>
            </a:r>
          </a:p>
          <a:p>
            <a:r>
              <a:rPr lang="hr-HR" dirty="0" smtClean="0"/>
              <a:t>To mogu biti nacionalne ali i čitav niz sub-nacionalnih pa i ne-nacionalnih skupina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29623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Primjena stručnih, racionalnih znanja čini da svi problemi koji se tiču legitimiteta pojedinih identiteta  postaju ne-politički</a:t>
            </a:r>
          </a:p>
          <a:p>
            <a:r>
              <a:rPr lang="hr-HR" dirty="0" smtClean="0"/>
              <a:t>Konkretno, rasprave se svode na rasprave o vlasništvu</a:t>
            </a:r>
          </a:p>
          <a:p>
            <a:r>
              <a:rPr lang="hr-HR" dirty="0" smtClean="0"/>
              <a:t>Ove rasprave sakrivaju puno relevantnije pitanje kontrole</a:t>
            </a:r>
          </a:p>
          <a:p>
            <a:r>
              <a:rPr lang="hr-HR" dirty="0" smtClean="0"/>
              <a:t>Dakle, pravo pitanje je tko kontrolira prošlost, tko su ti koji će definirati značenje i vrijednost prošlosti</a:t>
            </a:r>
          </a:p>
          <a:p>
            <a:r>
              <a:rPr lang="hr-HR" dirty="0" smtClean="0"/>
              <a:t>U kontekstu stvaranja znanja koje se koristi za kontrolu populacije(governmentality), naslijeđe se može opisati kao mentalitet ili znanje kojim se regulira i ovladava identitetima i daje smisao sadašnjosti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75392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 smtClean="0"/>
              <a:t>Autoritativni diskurs ne samo što definira naslijeđe na određeni način, on definira i određeni mentalitet u okviru kojega se treba razumijevati i rješavati probleme vezane uz pozivanje na identitet</a:t>
            </a:r>
          </a:p>
          <a:p>
            <a:r>
              <a:rPr lang="hr-HR" dirty="0" smtClean="0"/>
              <a:t>Naslijeđe se može definirati kao zor (gaze)</a:t>
            </a:r>
          </a:p>
          <a:p>
            <a:r>
              <a:rPr lang="hr-HR" dirty="0" smtClean="0"/>
              <a:t>Turistički zor je koncept koji opisuje kako su ponašanja vezana za turizam institucionalizirana u određene oblike ponašanja</a:t>
            </a:r>
          </a:p>
          <a:p>
            <a:r>
              <a:rPr lang="hr-HR" dirty="0" smtClean="0"/>
              <a:t>Štoviše zorom se konstruira i normalizira sav raspon turističkih iskustava</a:t>
            </a:r>
          </a:p>
          <a:p>
            <a:r>
              <a:rPr lang="hr-HR" dirty="0" smtClean="0"/>
              <a:t>Takvo konstruiranje realnosti i ukalupljivanje u određene obrasce nužno implicira kontrolu</a:t>
            </a:r>
          </a:p>
          <a:p>
            <a:r>
              <a:rPr lang="hr-HR" dirty="0" smtClean="0"/>
              <a:t>Ako je naslijeđe oblik zora, onda je ono i oblik kontrole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51222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Zor, međutim, ne mora biti jednostran</a:t>
            </a:r>
          </a:p>
          <a:p>
            <a:r>
              <a:rPr lang="hr-HR" dirty="0" smtClean="0"/>
              <a:t>Naime, oni na koje se gleda, gledaju nazad</a:t>
            </a:r>
          </a:p>
          <a:p>
            <a:r>
              <a:rPr lang="hr-HR" dirty="0" smtClean="0"/>
              <a:t>Oni koji su podvrgnuti određenom obliku upravljanja ne ostaju pasivni</a:t>
            </a:r>
          </a:p>
          <a:p>
            <a:r>
              <a:rPr lang="hr-HR" dirty="0" smtClean="0"/>
              <a:t>Oni mogu, i to doista i čine, koristiti naslijeđe </a:t>
            </a:r>
            <a:r>
              <a:rPr lang="hr-HR" smtClean="0"/>
              <a:t>u subverzivnom smislu kao oblik otpora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33160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Nematerijalnost naslijeđa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Ako je naslijeđe mentalitet ili oblik gledanja ili zora, onda je svo naslijeđe na neki način nematerijalno</a:t>
            </a:r>
          </a:p>
          <a:p>
            <a:r>
              <a:rPr lang="hr-HR" dirty="0" smtClean="0"/>
              <a:t>Ovo ne znači da naslijeđe nije stvarno, da nema i svoj materijalni aspekt i da kao takvo ne igra itekako važnu ulogu u životima ljudi</a:t>
            </a:r>
          </a:p>
          <a:p>
            <a:r>
              <a:rPr lang="hr-HR" dirty="0" smtClean="0"/>
              <a:t>Naprosto se radi o tome da je odnos koji ljudi imaju spram naslijeđa puno komplesniji od onoga što će dopustiti diskurs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951797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Problematika nematerijalnosti naslijeđa krenula se raspravljati u okviru općeg ponovnog vrednovanja modernosti kao i odnosa lokalnog u globaliziranom svijetu</a:t>
            </a:r>
          </a:p>
          <a:p>
            <a:r>
              <a:rPr lang="hr-HR" dirty="0" smtClean="0"/>
              <a:t>Veliku ulogu igraju i nezapadnjački koncepti naslijeđa koji su sve više i više dobivali glas</a:t>
            </a:r>
          </a:p>
          <a:p>
            <a:r>
              <a:rPr lang="hr-HR" dirty="0" smtClean="0"/>
              <a:t>Raspravu su potaknuli konkretni događaju kao pre-slikavanje slikarija na kamenu od strane aboridžina</a:t>
            </a:r>
          </a:p>
          <a:p>
            <a:r>
              <a:rPr lang="hr-HR" dirty="0" smtClean="0"/>
              <a:t>Tvrdilo se da je čin preslikavanja kulturno i identitetski važniji od same činjenice da slikarije postoje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1265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 smtClean="0"/>
              <a:t>Događaji poput ovog pokazali su da na ovom svijetu postoje i drugačiji stavovi prema naslijeđu od onih zapadnjačkih otjelovljeni u motu konzerviraj kako je nađeno </a:t>
            </a:r>
          </a:p>
          <a:p>
            <a:r>
              <a:rPr lang="hr-HR" dirty="0" smtClean="0"/>
              <a:t>Svijest o različitim pogledima na naslijeđe je podizana kako lobiranjem ljudi iz nezapadnih zemalja tako i sve većim povicima u literaturi koj su kritizirali dominantan koncept naslijeđa</a:t>
            </a:r>
          </a:p>
          <a:p>
            <a:r>
              <a:rPr lang="hr-HR" dirty="0" smtClean="0"/>
              <a:t>Prema ovoj literaturi naslijeđe način održavanja društvenih veza i kohezije kroz glazbu, ples, hranu, jezik, kazalište, oralne povijesti, tradicije i znanja.</a:t>
            </a:r>
          </a:p>
          <a:p>
            <a:r>
              <a:rPr lang="hr-HR" dirty="0" smtClean="0"/>
              <a:t>Kao odgovor na sve ovo donesena je konvencija o nematerijalnoj baštini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78050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Iako je konvencija usvojena to ne znači da stvari idu glatko većina evropskih zemalja nije potpisala konvenciju(ali Hrvatska je) kao ni Kanada, SAD, Australija</a:t>
            </a:r>
          </a:p>
          <a:p>
            <a:r>
              <a:rPr lang="hr-HR" dirty="0" smtClean="0"/>
              <a:t>U post-kolonijalnom svijetu potpisivanje jednog ovakvog dokumenta imalo bi značajne posljedice po pitanja političkog legitimiteta domorodačkih zajednica, pogotovo tamo gdje postoje tenzije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852003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Doduše, zajedno sa prepoznavanjem drugih oblika naslijeđa ide i problem fosilizacije tog istog naslijeđa</a:t>
            </a:r>
          </a:p>
          <a:p>
            <a:r>
              <a:rPr lang="hr-HR" dirty="0" smtClean="0"/>
              <a:t>Efekt koji bi se mogao dogoditi je da se stavljanjem pojedinih elemenata na popise kulturne baštine jest da se oni na neki način normiraju i propiše kako se trebaju izvoditi</a:t>
            </a:r>
          </a:p>
          <a:p>
            <a:r>
              <a:rPr lang="hr-HR" dirty="0" smtClean="0"/>
              <a:t>Kulturna baština shvaćena kao integralni dio kulture tako postaje zamrznuta u vremenu i gubi svako značenje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17959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Dominantni ili autoritativni diskurs o naslijeđu</a:t>
            </a:r>
          </a:p>
          <a:p>
            <a:r>
              <a:rPr lang="hr-HR" dirty="0" smtClean="0"/>
              <a:t>Definira publiku kao pasivne primatelje već definiranog značenja naslijeđa</a:t>
            </a:r>
          </a:p>
          <a:p>
            <a:r>
              <a:rPr lang="hr-HR" dirty="0" smtClean="0"/>
              <a:t>Na takav način se stvaraju barijere između aktivnog uključenja ljudi u naslijeđe i društvenih i kulturnih uloga koje bi naslijeđe moglo imati</a:t>
            </a:r>
          </a:p>
          <a:p>
            <a:r>
              <a:rPr lang="hr-HR" dirty="0" smtClean="0"/>
              <a:t>Zbog toga većina projekata veće inkluzije ima za cilj pozvati ljude da uče, da dijele i da se obrazuju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462455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Unatoč ovim problemima polje koje se obuhvaća konceptom naslijeđa postaje sve šire</a:t>
            </a:r>
          </a:p>
          <a:p>
            <a:r>
              <a:rPr lang="hr-HR" dirty="0" smtClean="0"/>
              <a:t>Međutim i dalje postoji tendencija da se materijalna i nematerijalna baština promatraju kao dvije odvojene stvari</a:t>
            </a:r>
          </a:p>
          <a:p>
            <a:r>
              <a:rPr lang="hr-HR" dirty="0" smtClean="0"/>
              <a:t>Ono što se ovdje tvrdi jest da je predmet upravljanja i konzervacije te ono s čim ljudi ulaze u kontakt na lokalitetima su vrijednosti i značenja</a:t>
            </a:r>
          </a:p>
          <a:p>
            <a:r>
              <a:rPr lang="hr-HR" dirty="0" smtClean="0"/>
              <a:t>Te vrijednosti i značenja su simbolizirana te predstavljena ili zastupljena lokalitetima ili kulturnim praksama 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06091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Dakle, ono s čime se susrećemo kada govorimo, bilo o materijalnoj ili nematerijalnoj baštini, su vrijednosti i značenja koji pak uključuju emocije, uspomene, kulturno znanje i iskustva</a:t>
            </a:r>
          </a:p>
          <a:p>
            <a:r>
              <a:rPr lang="hr-HR" dirty="0" smtClean="0"/>
              <a:t>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407995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Uspomene i sjećanje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Ovi koncepti su jako problematični za autoritativni diskurs</a:t>
            </a:r>
          </a:p>
          <a:p>
            <a:r>
              <a:rPr lang="hr-HR" dirty="0" smtClean="0"/>
              <a:t>Oni impliciraju aktivno uključivanje ljudi u ono što bi trebalo biti naslijeđe</a:t>
            </a:r>
          </a:p>
          <a:p>
            <a:r>
              <a:rPr lang="hr-HR" dirty="0" smtClean="0"/>
              <a:t>Naslijeđe je kontekst u kojemu se događaju samo dobre stvari i koje služe tome da daju određeni legitimitet i istinitost osjećaja ponosa zajednice</a:t>
            </a:r>
          </a:p>
          <a:p>
            <a:r>
              <a:rPr lang="hr-HR" dirty="0" smtClean="0"/>
              <a:t>Međutim, postoji i disonantno naslijeđe, naslijeđe koje se protivi uvriježenim pojmovima što je to dobro</a:t>
            </a:r>
          </a:p>
          <a:p>
            <a:r>
              <a:rPr lang="hr-HR" dirty="0" smtClean="0"/>
              <a:t>Shodno tome, postoje stvari koje bi najbolje bilo zaboraviti tako da nastaje određena tenzija između tradicionalnih i autoritativnih pojmova naslijeđa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269411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Poput naslijeđa, uspomene i sjećanja nisu predmeti koje možete posjedovati</a:t>
            </a:r>
          </a:p>
          <a:p>
            <a:r>
              <a:rPr lang="hr-HR" dirty="0" smtClean="0"/>
              <a:t>One nisu poput ‘’knjiga u knjižnici koje možemo skinuti s police, otvoriti i čitati’’</a:t>
            </a:r>
          </a:p>
          <a:p>
            <a:r>
              <a:rPr lang="hr-HR" dirty="0" smtClean="0"/>
              <a:t>Uspomene su aktivni kulturni proces sjećanja i zaboravljanja koje nam pomažu da spoznamo svijet koji nas okružuje</a:t>
            </a:r>
          </a:p>
          <a:p>
            <a:r>
              <a:rPr lang="hr-HR" dirty="0" smtClean="0"/>
              <a:t>Sjećanje je aktivni proces u kojemo je prošlost konstantno reinterpretirana, i to ne samo kroz ono što se događa u sadašnjosti već kroz potrebe u sadašnjosti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076951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Objektifikacija sjećanja ogleda se i različitim tipologijama uspomena</a:t>
            </a:r>
          </a:p>
          <a:p>
            <a:r>
              <a:rPr lang="hr-HR" dirty="0" smtClean="0"/>
              <a:t>Sa naslijeđem se najčešće povezuju kolektivna i habitualna sjećanja</a:t>
            </a:r>
          </a:p>
          <a:p>
            <a:r>
              <a:rPr lang="hr-HR" dirty="0" smtClean="0"/>
              <a:t>Kolektivna sjećanja su uspomene koje dijeli neka skupina</a:t>
            </a:r>
          </a:p>
          <a:p>
            <a:r>
              <a:rPr lang="hr-HR" dirty="0" smtClean="0"/>
              <a:t>Ovo se, međutim, vrlo lako može zamijeniti za romantičarske pojmove duha ili unutarnjeg karaktera rase ili nacije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723370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Za Halbwachsa kolektivna sjećanja se stvaraju u sadašnjosti i služe za čvršće povezivanje određene skupine i davanje osjećaja stabinosti i kontinuiteta</a:t>
            </a:r>
          </a:p>
          <a:p>
            <a:r>
              <a:rPr lang="hr-HR" dirty="0" smtClean="0"/>
              <a:t>One se prenose i oblikuju u sadašnjosti komemorativnim događanjima, a preoblikuju na svakodnevnoj bazi prijenosom između članova grupe i jezika koji koriste da opišu i uokvire ta sjećanja</a:t>
            </a:r>
          </a:p>
          <a:p>
            <a:r>
              <a:rPr lang="hr-HR" dirty="0" smtClean="0"/>
              <a:t>Materijalna baština u tom smislu služi kao dodana vrijednost, konstantni podsjetnik na vrijednosti koji vežu određenu skupinu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41073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Dakako, u procesu definiranja onoga što će figurirati kao kolektivno sjećanje mnoge skupine nisu zastupljene</a:t>
            </a:r>
          </a:p>
          <a:p>
            <a:r>
              <a:rPr lang="hr-HR" dirty="0" smtClean="0"/>
              <a:t>Proces izlučivanja onoga što će se poimati kao kolektivno sjećanje ni izbliza nije arbitraran</a:t>
            </a:r>
          </a:p>
          <a:p>
            <a:r>
              <a:rPr lang="hr-HR" dirty="0" smtClean="0"/>
              <a:t>Ekstreman primjer je koncept i fenomen izumljene tradicije</a:t>
            </a:r>
          </a:p>
          <a:p>
            <a:r>
              <a:rPr lang="hr-HR" dirty="0" smtClean="0"/>
              <a:t>Izumljavanje tradicije je pojam koji definira prakse obično ritualnog značenja nastoje doslovno ucijepiti određene vrijednosti i norme ponašanja</a:t>
            </a:r>
          </a:p>
          <a:p>
            <a:r>
              <a:rPr lang="hr-HR" dirty="0" smtClean="0"/>
              <a:t>Glavna karakteristika ovih praksi je ponavljanje što automatski implicira kontinuitet sa prošlošću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577116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 smtClean="0"/>
              <a:t>Kolektivne uspomene se ne moraju nužno pojavljivati na nacionalnoj razini</a:t>
            </a:r>
          </a:p>
          <a:p>
            <a:r>
              <a:rPr lang="hr-HR" dirty="0" smtClean="0"/>
              <a:t>One se mogu koristiti za povezivanje skupina na različitim razinama</a:t>
            </a:r>
          </a:p>
          <a:p>
            <a:r>
              <a:rPr lang="hr-HR" dirty="0" smtClean="0"/>
              <a:t>Sve te mnemoničke zajednice socijaliziraju svoje pripadnike na način da se propisuje što se pamti a što zaboravlja</a:t>
            </a:r>
          </a:p>
          <a:p>
            <a:r>
              <a:rPr lang="hr-HR" dirty="0" smtClean="0"/>
              <a:t>Sve to pak služi za povezivanje zajednice zajedničkim identitetom i vrijednostima</a:t>
            </a:r>
          </a:p>
          <a:p>
            <a:r>
              <a:rPr lang="hr-HR" dirty="0" smtClean="0"/>
              <a:t>Ovaj proces dakako nije statičan i u stanju je stalne mijene</a:t>
            </a:r>
          </a:p>
          <a:p>
            <a:r>
              <a:rPr lang="hr-HR" dirty="0" smtClean="0"/>
              <a:t>On omogućuje pripadnicima zajednice osjećaj pripadnosti  i kontinuiteta i na taj način osjećaj emotivne sigurnosti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512188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Ovo dakako uopće ne znači da povijesni kontinuitet doista postoji</a:t>
            </a:r>
          </a:p>
          <a:p>
            <a:r>
              <a:rPr lang="hr-HR" dirty="0" smtClean="0"/>
              <a:t>Više se radi o tome da kolektivne uspomene proizvode određeni osjećaj, bilo da je riječ o iskustvima iz prve ruke ili o nečemu što se prenosi</a:t>
            </a:r>
          </a:p>
          <a:p>
            <a:r>
              <a:rPr lang="hr-HR" dirty="0" smtClean="0"/>
              <a:t>Taj osjećaj je onda ono što članovima zajednice omogućuje osjećaj kontinuiteta zajednice</a:t>
            </a:r>
          </a:p>
          <a:p>
            <a:r>
              <a:rPr lang="hr-HR" dirty="0" smtClean="0"/>
              <a:t>Takav kontinuitet može biti zamišljen (Andersonova zamišljena zajednica)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727760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Uspomene nisu nešto što se naprosto prenosi s generacije na generaciju</a:t>
            </a:r>
          </a:p>
          <a:p>
            <a:r>
              <a:rPr lang="hr-HR" dirty="0" smtClean="0"/>
              <a:t>Svaka uspomena, bilo da je riječ o komemoriranju, komuniciranju ili sjećanju, dobiva novo značenje  sa svakom generacijom, dodaje se još jedan sloj značenja</a:t>
            </a:r>
          </a:p>
          <a:p>
            <a:r>
              <a:rPr lang="hr-HR" dirty="0" smtClean="0"/>
              <a:t>Ne samo da se značenja pojedinih sjećanja mijenjaju od generacije do generacije, već se ona mijenjaju i unutar jedne generacije, kako se vrijeme i kontekst mijenja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56154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Većina kritika o naslijeđu temelji se na problematici komodifikacije</a:t>
            </a:r>
          </a:p>
          <a:p>
            <a:r>
              <a:rPr lang="hr-HR" dirty="0" smtClean="0"/>
              <a:t>Međutim, te krtike previše toga dijele s autoritativnim diskursom</a:t>
            </a:r>
          </a:p>
          <a:p>
            <a:r>
              <a:rPr lang="hr-HR" dirty="0" smtClean="0"/>
              <a:t>Iako su ove kritike značajne pri definiranju onoga što diskurs čini, one ne govore cijelu priču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985550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Ovo nikako ne znači da su individualne ili kolektivne uspomene i na koji način pogrešne ili lažne</a:t>
            </a:r>
          </a:p>
          <a:p>
            <a:r>
              <a:rPr lang="hr-HR" smtClean="0"/>
              <a:t>Ovdje se samo radi o tome da su uspomene i sjećanja, kao i zaboravljanje, kulturni procesi kreiranja značenja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925010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Performans i performativitet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Ovi pojmovi direktno proizlaze iz problematike sjećanja i uspomena</a:t>
            </a:r>
          </a:p>
          <a:p>
            <a:r>
              <a:rPr lang="hr-HR" dirty="0" smtClean="0"/>
              <a:t>Posjet nekom lokalitetu je fizičko iskustvo koje uključuje performans i čin sjećanja</a:t>
            </a:r>
          </a:p>
          <a:p>
            <a:r>
              <a:rPr lang="hr-HR" dirty="0" smtClean="0"/>
              <a:t>Istraživanja su pokazala da posjetitelji muzeja koriste osobne i porodične biografije i uspomene da bi procesirali ono što je u muzeju predstavljeno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723595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Upravo kroz osbna iskustva i uspomene posjetitelji daju značenje izložbi</a:t>
            </a:r>
          </a:p>
          <a:p>
            <a:r>
              <a:rPr lang="hr-HR" dirty="0" smtClean="0"/>
              <a:t>Značenje i osjećaj autentičnosti je nešto što proizlazi iz stvaranja vjerodostojnih iskustava i emotivnih reakcija</a:t>
            </a:r>
          </a:p>
          <a:p>
            <a:r>
              <a:rPr lang="hr-HR" dirty="0" smtClean="0"/>
              <a:t>Posjetitelji kroz osobni doživljaj prosuđuju je li povijest koja im se predstavlja nešto što će prihvatiti ili odbiti</a:t>
            </a:r>
          </a:p>
          <a:p>
            <a:r>
              <a:rPr lang="hr-HR" dirty="0" smtClean="0"/>
              <a:t>U tom smislu, koncept pasivnih primatelja naslijeđa je nešto vrlo problematično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793405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Odnos između naslijeđa i publike se tradicionalno promatra kao jednosmjeran proces</a:t>
            </a:r>
          </a:p>
          <a:p>
            <a:r>
              <a:rPr lang="hr-HR" dirty="0" smtClean="0"/>
              <a:t>Ljudi naprosto primaju poruke na način kako su to namjerili stručnjaci za naslijeđe ili turistički radnici</a:t>
            </a:r>
          </a:p>
          <a:p>
            <a:r>
              <a:rPr lang="hr-HR" dirty="0" smtClean="0"/>
              <a:t>Postmoderna literatura nudi drugačije shvaćanje odnosa između publike i onoga što se predstavlja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802424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Publika se više ne može promatrati kao pasivna i neutralna</a:t>
            </a:r>
          </a:p>
          <a:p>
            <a:r>
              <a:rPr lang="hr-HR" dirty="0" smtClean="0"/>
              <a:t>Jasna podjela na konzumaciju i proizvodnju se više ne može održati</a:t>
            </a:r>
          </a:p>
          <a:p>
            <a:r>
              <a:rPr lang="hr-HR" dirty="0" smtClean="0"/>
              <a:t>Performansi u koje se ljudi upuštaju se šire na svakodnevni život i informiraju ideje o grupnom i osobnom identitetu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432265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Suvremeno društvo je sve više spektakularizirano, što će reći da su razne vrste spektakala postale naša svakodnevica</a:t>
            </a:r>
          </a:p>
          <a:p>
            <a:r>
              <a:rPr lang="hr-HR" dirty="0" smtClean="0"/>
              <a:t>Razlike između privatnog i javnog se sve više brišu, a činjenica da su ljudu publika u nekom događaju više nije nekakav izuzetan događaj</a:t>
            </a:r>
          </a:p>
          <a:p>
            <a:r>
              <a:rPr lang="hr-HR" dirty="0" smtClean="0"/>
              <a:t>Štoviše, samo iskustvo da su ljudi publika, postaje konstitutivno za svakodnevni život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477351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Primjenjeno na naslijeđe, sam čin posjećivanja kulturnih dobara postaje čin aktvinog performiranja identiteta</a:t>
            </a:r>
          </a:p>
          <a:p>
            <a:r>
              <a:rPr lang="hr-HR" dirty="0" smtClean="0"/>
              <a:t>U okviru te aktivnosti posjetitelji su istovremeno i oni koji performiraju i publika</a:t>
            </a:r>
          </a:p>
          <a:p>
            <a:r>
              <a:rPr lang="hr-HR" dirty="0" smtClean="0"/>
              <a:t>Studije pokazuju da je, primjerice, za mnoge ljude odraz dobrog roditeljstva u smislu da je posjeta muzeju nešto što je naprosto dobro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667028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Iako ovo može ličiti na sakupljanje kulturnog kapitala, ljudi su vrlo rijetko posjet muzeju formulirali upravo na takav način</a:t>
            </a:r>
          </a:p>
          <a:p>
            <a:r>
              <a:rPr lang="hr-HR" dirty="0" smtClean="0"/>
              <a:t>Ono što je ovdje važno jest da je sam čin posjeta muzeju i ono što to predstavlja, imao značenje i izdvojen kao značajan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579320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Shodno tome, i posjetitelji i oni koji se bave naslijeđem su uključeni u jedan obilik kulturnog performansa</a:t>
            </a:r>
          </a:p>
          <a:p>
            <a:r>
              <a:rPr lang="hr-HR" dirty="0" smtClean="0"/>
              <a:t>Sam čin posjedovanja, upravljanja i konzerviranja naslijeđa je performativni čin koji se referira na neki oblik identiteta</a:t>
            </a:r>
          </a:p>
          <a:p>
            <a:r>
              <a:rPr lang="hr-HR" dirty="0" smtClean="0"/>
              <a:t>Štoviše, i čin konzerviranja i brige za naslijeđe je performativni čin koji konstruira naslijeđe kao predmete ili rekvizite koji se koriste kao medij stvaranja naslijeđa</a:t>
            </a:r>
          </a:p>
          <a:p>
            <a:r>
              <a:rPr lang="hr-HR" dirty="0" smtClean="0"/>
              <a:t>Sam čin brige za naslijeđe tako postaje nacionalna vrijednost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562276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Predstave kao što su rekonstrukcije bitaka, kostimirane interpretacije su još jedan od aspekata korz koji možemo sagledati problematiku performansa i naslijeđa</a:t>
            </a:r>
          </a:p>
          <a:p>
            <a:r>
              <a:rPr lang="hr-HR" dirty="0" smtClean="0"/>
              <a:t>Ovakve aktivnosti su često označene kao lažne jer ne prezentiraju činjenice na adekvatan način</a:t>
            </a:r>
          </a:p>
          <a:p>
            <a:r>
              <a:rPr lang="hr-HR" dirty="0" smtClean="0"/>
              <a:t>Ovakav oblik predstavljnja naslijeđa je jako kritiziran jer se brišu granice između zabave i obrazovanja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22018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Polazna premisa suptilnije analize naslijeđa jest da naslijeđe nije stvar ili lokalitet, zgrada ili neke materijalni predmet</a:t>
            </a:r>
          </a:p>
          <a:p>
            <a:r>
              <a:rPr lang="hr-HR" dirty="0" smtClean="0"/>
              <a:t>Iako je materijalnost naslijeđa važna, materijalna kultura nije sama po sebi naslijeđe</a:t>
            </a:r>
          </a:p>
          <a:p>
            <a:r>
              <a:rPr lang="hr-HR" dirty="0" smtClean="0"/>
              <a:t>Naslijeđe je zapravo ono što se događa na tim lokalitetima, zgradama, lokalitetima </a:t>
            </a:r>
          </a:p>
          <a:p>
            <a:r>
              <a:rPr lang="hr-HR" dirty="0" smtClean="0"/>
              <a:t>Naslijeđe je kulturni proces u okviri kojega se uspomene ili ono što pripada prošlosti koristi za razumijevanje i hvatanje ukoštac sa sadašnjošću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3863945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Međutim, oni koji predstavljaju naslijeđe na takav način vrlo su često itekako svjesni problematike autentičnosti činjenica i sami naglašavaju upravo obrazovne aspekte njihova rada</a:t>
            </a:r>
          </a:p>
          <a:p>
            <a:r>
              <a:rPr lang="hr-HR" dirty="0" smtClean="0"/>
              <a:t>Ovakve aktivnosti su problematične za diskurs upravo zbog njihove popularnosti</a:t>
            </a:r>
          </a:p>
          <a:p>
            <a:r>
              <a:rPr lang="hr-HR" dirty="0" smtClean="0"/>
              <a:t>Diskurs mora imati kontrolu i moć arbitriranja nad naslijeđem i ne može si dopustiti da mu sve to izmakne iz ruku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6149903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Problem je u tome što se naslijeđe ne može svesti na samu poruku u obliku sadržaja koji se sastoji od činjenica</a:t>
            </a:r>
          </a:p>
          <a:p>
            <a:r>
              <a:rPr lang="hr-HR" dirty="0" smtClean="0"/>
              <a:t>Naslijeđe je proces u kojemu je ključni moment zapravo emocija i to je kriterij prema kojemu se vrednuje to iskustvo</a:t>
            </a:r>
          </a:p>
          <a:p>
            <a:r>
              <a:rPr lang="hr-HR" dirty="0" smtClean="0"/>
              <a:t>Publika je aktivno uključena u proces konzumacije gdje ono što se događa na lokaliteima aktivno utječe na stvaranje osobnog i kolektivnog identiteta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0523525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Upravo je literatura koja problematizira turističko iskustvo naglašavala da turizam zapravo nije destinacija, nego naše razumijevanje onoga što je predmet iskustva </a:t>
            </a:r>
          </a:p>
          <a:p>
            <a:r>
              <a:rPr lang="hr-HR" dirty="0" smtClean="0"/>
              <a:t>Putovanje nije naprosto pomjeranje s jednog mjesta na drugo, nego otjelovljeni čin stvaranja značenja</a:t>
            </a:r>
          </a:p>
          <a:p>
            <a:r>
              <a:rPr lang="hr-HR" dirty="0" smtClean="0"/>
              <a:t>Putovanjem kroz prostor stvaramo taj prostor, a stvaranjem narativa o putovanjima konstruiramo znanje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868910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Ove metafore o ljudima koji su samo u prolazu mogu biti problematične za interpretaciju problematike naslijeđa</a:t>
            </a:r>
          </a:p>
          <a:p>
            <a:r>
              <a:rPr lang="hr-HR" dirty="0" smtClean="0"/>
              <a:t>Tako primjerice Ian Hodder poima sve posjetitelje Catal Huyuka, uključujući i Turke kao ljude koji su u predugoj povijesti lokaliteta samo u prolazu</a:t>
            </a:r>
          </a:p>
          <a:p>
            <a:r>
              <a:rPr lang="hr-HR" dirty="0" smtClean="0"/>
              <a:t>Namjerno ili ne, pridavanje statusa posjetiteljima koji su samo u prolazu, reducira sve ljude,lokalne i strance na status turista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849788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Ovakva konceptualizacija posjetitelja odnosi se općenito na spomenike i arheološke lokalitete</a:t>
            </a:r>
          </a:p>
          <a:p>
            <a:r>
              <a:rPr lang="hr-HR" dirty="0" smtClean="0"/>
              <a:t>Time se stvara, u skladu sa diskursom, osjećaj apsolutne nepovezanosti posjetitelja sa lokalitetom</a:t>
            </a:r>
          </a:p>
          <a:p>
            <a:r>
              <a:rPr lang="hr-HR" dirty="0" smtClean="0"/>
              <a:t>Odnosno, povezanost se može postići jedino posredovanjem stručnjaka prezentiranjem stručnih znanja o lokalitetu</a:t>
            </a:r>
          </a:p>
          <a:p>
            <a:r>
              <a:rPr lang="hr-HR" dirty="0" smtClean="0"/>
              <a:t>Implikacija je da su značenja koja se konstruiraju činom putovanja toliko fluidna da im nedostaje bilo kakva solidnost i da ni na koji način ne utječe na putnika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3363439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Ovo doista i može biti slučaj kada je riječ o međunarodnim posjetiteljima pojedinih lokaliteta</a:t>
            </a:r>
          </a:p>
          <a:p>
            <a:r>
              <a:rPr lang="hr-HR" dirty="0" smtClean="0"/>
              <a:t>Nama će Donat biti nešto sasvim drugo nego nekom stranom turistu</a:t>
            </a:r>
          </a:p>
          <a:p>
            <a:r>
              <a:rPr lang="hr-HR" dirty="0" smtClean="0"/>
              <a:t>Postoji pretpostavka da povezanost sa naslijeđem raste sa geografskom blizinom</a:t>
            </a:r>
          </a:p>
          <a:p>
            <a:r>
              <a:rPr lang="hr-HR" dirty="0" smtClean="0"/>
              <a:t>Ovo dakako uopće ne mora biti slučaj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1486881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 smtClean="0"/>
              <a:t>Lokalno se treba shvaćati više kao stupanj povezanosti, a ne mjera geografske blizine</a:t>
            </a:r>
          </a:p>
          <a:p>
            <a:r>
              <a:rPr lang="hr-HR" dirty="0" smtClean="0"/>
              <a:t>U svakom slučaju, načini i razlozi zbog kojih se ljudi povezuju sa određenim mjestima mogu uistinu biti raznoliki</a:t>
            </a:r>
          </a:p>
          <a:p>
            <a:r>
              <a:rPr lang="hr-HR" dirty="0" smtClean="0"/>
              <a:t>Oni mogu proizlaziti iz koncepata univerzalnosti naslijeđa, osobnih iskustava ili niza drugih razloga</a:t>
            </a:r>
          </a:p>
          <a:p>
            <a:r>
              <a:rPr lang="hr-HR" dirty="0" smtClean="0"/>
              <a:t>Također, povezanost sa mjestom može u potpunosti stajati izvan diskursa kao u slučaju ekipe koja dolazi na Catal Huyuk da bi prakticirali svoja religijska uvjerenja</a:t>
            </a:r>
          </a:p>
          <a:p>
            <a:r>
              <a:rPr lang="hr-HR" dirty="0" smtClean="0"/>
              <a:t>Svaki lokalitet može imati mnogostruka značenja, što se prikriva, ne samo prirodom diskursa, nego odbijanjem koncepata kao što su performativitet i iskustvo kao turistički ‘’proizvod’’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3659398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Mjesto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Priča oko naslijeđa uvelike se vrti oko činjenice da je ono stvarno u smislu fizičke realnosti, a ujedno i vrijednosti i ideologija</a:t>
            </a:r>
          </a:p>
          <a:p>
            <a:r>
              <a:rPr lang="hr-HR" dirty="0" smtClean="0"/>
              <a:t>Mjesta su ujedno i konstruirane realnosti i kategorije misli</a:t>
            </a:r>
          </a:p>
          <a:p>
            <a:r>
              <a:rPr lang="hr-HR" dirty="0" smtClean="0"/>
              <a:t>Konstruirana realnost znači osjećaj fizičkog prostora, dok kategorija misli znači društvenu poziciju i produkciju vrijednosti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1798290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Naslijeđe je po svojoj prirodi i simbolično i reprezentativno u smislu svoje materijalnosti ali i nematerijalnosti performiranja naslijeđa</a:t>
            </a:r>
          </a:p>
          <a:p>
            <a:r>
              <a:rPr lang="hr-HR" dirty="0" smtClean="0"/>
              <a:t>Jednako tako, naslijeđe je proces i performans, niz onoga što činimo</a:t>
            </a:r>
          </a:p>
          <a:p>
            <a:r>
              <a:rPr lang="hr-HR" dirty="0" smtClean="0"/>
              <a:t>U tom procesu se razrađuju i definiraju vrijednosti koje su reprezentirane naslijeđem</a:t>
            </a:r>
          </a:p>
          <a:p>
            <a:r>
              <a:rPr lang="hr-HR" dirty="0" smtClean="0"/>
              <a:t>Naslijeđe je puno više od toga da naprosto konstruira ili reprezentira identitet ili otjelovljuje uspomene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977001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Vrijednosti na kojima se temelji identitet koriste se da sadašnjost učinimo razumljivom i shvatljivom</a:t>
            </a:r>
          </a:p>
          <a:p>
            <a:r>
              <a:rPr lang="hr-HR" dirty="0" smtClean="0"/>
              <a:t>Naslijeđe je način da uspostavimo osjećaj mjesta</a:t>
            </a:r>
          </a:p>
          <a:p>
            <a:r>
              <a:rPr lang="hr-HR" dirty="0" smtClean="0"/>
              <a:t>Ovo se ne odnosi samo na nekakav apstraktan identitet, već je to i način da se pozicioniramo kao članovi nacionalne, regionalne ili lokalne zajednice</a:t>
            </a:r>
          </a:p>
          <a:p>
            <a:r>
              <a:rPr lang="hr-HR" dirty="0" smtClean="0"/>
              <a:t>Jednako tako, naslijeđe nam omogućuje da pronađemo svoje mjesto u kulturnom, društvenom i fizičkom svijetu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0029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Materijalna kultura, u tom smislu, nije presudna sama supstanca naslijeđa</a:t>
            </a:r>
          </a:p>
          <a:p>
            <a:r>
              <a:rPr lang="hr-HR" dirty="0" smtClean="0"/>
              <a:t>Ona je više kulturno oruđe ili medij u kojem se događa ovaj proces ali nije apsolutno neophodan da bi se on odvijao</a:t>
            </a:r>
          </a:p>
          <a:p>
            <a:r>
              <a:rPr lang="hr-HR" dirty="0" smtClean="0"/>
              <a:t>Već se neko vrijeme priča o o tome da je naslijeđe nije stvar već kulturni proces koji uključuje čin sjećanja koji se onda koristi da bi se razumije sadašnjost i u sadašnjosti djeluje</a:t>
            </a:r>
          </a:p>
          <a:p>
            <a:r>
              <a:rPr lang="hr-HR" dirty="0" smtClean="0"/>
              <a:t>Identitet, moć, sjećanje,mjesto,performans – pojmovi koji  sinergiji opisuju kulturni proces naslijeđa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3798802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Upravo zbog prepoznavanja ove problematike termin lokalitet je u dokumentima i literaturi o naslijeđu uvelike zamijenjen terminom mjesto</a:t>
            </a:r>
          </a:p>
          <a:p>
            <a:r>
              <a:rPr lang="hr-HR" dirty="0" smtClean="0"/>
              <a:t>Termin lokalitet implicira usko značenje arheološko arhitektonske ili znanstveno estetske prirode</a:t>
            </a:r>
          </a:p>
          <a:p>
            <a:r>
              <a:rPr lang="hr-HR" dirty="0" smtClean="0"/>
              <a:t>Termin mjesto omogućuje šire značenje i shvaćanje naslijeđa koje će obuhvatiti fluidnu i identitetsku prirodu naslijeđa</a:t>
            </a:r>
          </a:p>
          <a:p>
            <a:r>
              <a:rPr lang="hr-HR" dirty="0" smtClean="0"/>
              <a:t>Ideja mjesta uključuje osjećaj pripadnosti, skupinu kulturnih karakteristika koje nam govore gdje živimo, odakle dolazimo i naprosto tko smo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1655098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Mjesta su društveno konstruirana, ona nisu prostor gdje ljudi nešto rade ili nekakav pasivni predložak ili pozadina</a:t>
            </a:r>
          </a:p>
          <a:p>
            <a:r>
              <a:rPr lang="hr-HR" dirty="0" smtClean="0"/>
              <a:t>Mjesta su politička, kulturno relativna, historijski specifična, lokalna i mnogostruka</a:t>
            </a:r>
          </a:p>
          <a:p>
            <a:r>
              <a:rPr lang="hr-HR" dirty="0" smtClean="0"/>
              <a:t>Mjesto ili lokalno nije apsolutno obuhvaćeno nacionalnim</a:t>
            </a:r>
          </a:p>
          <a:p>
            <a:r>
              <a:rPr lang="hr-HR" dirty="0" smtClean="0"/>
              <a:t>Više se radi o tome da se nacionalno sastoji od mnoštva mjesta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7674785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Mjesto možemo znati ili osjećati jedino na način da živimo na tom mjestu</a:t>
            </a:r>
          </a:p>
          <a:p>
            <a:r>
              <a:rPr lang="hr-HR" dirty="0" smtClean="0"/>
              <a:t>Biti ili živjeti na nekom mjestu znači biti u poziciji da poimamo to mjesto</a:t>
            </a:r>
          </a:p>
          <a:p>
            <a:r>
              <a:rPr lang="hr-HR" dirty="0" smtClean="0"/>
              <a:t>Mjesta su nužno dio življenog iskustva, utjelovljenja ili materijalne reprezentacije osjećaja</a:t>
            </a:r>
          </a:p>
          <a:p>
            <a:r>
              <a:rPr lang="hr-HR" dirty="0" smtClean="0"/>
              <a:t>Ovo se ne odnosi samo na pojedine lokacije nego i na gradove i krajolike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4781967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Krajolik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 smtClean="0"/>
              <a:t>Krajolici su postali relativno nova problematika kada je riječ o naslijeđu</a:t>
            </a:r>
          </a:p>
          <a:p>
            <a:r>
              <a:rPr lang="hr-HR" dirty="0" smtClean="0"/>
              <a:t>Poput mjesta, i krajolici su oblikovani kulturnim praksama ali i simboliziraju kulturna i društvena vjerovanja</a:t>
            </a:r>
          </a:p>
          <a:p>
            <a:r>
              <a:rPr lang="hr-HR" dirty="0" smtClean="0"/>
              <a:t>Tredicionalno poimanje koncipira krajolik kao skupinu točaka na karti, izolirane događaje u vremenu</a:t>
            </a:r>
          </a:p>
          <a:p>
            <a:r>
              <a:rPr lang="hr-HR" dirty="0" smtClean="0"/>
              <a:t>U okviru arheologije krajolika počelo se shvaćati da se lokalieti ne mogu promatrati izolirano u vremenu i prostoru već da je krajolik nešto što </a:t>
            </a:r>
            <a:r>
              <a:rPr lang="hr-HR" dirty="0" smtClean="0"/>
              <a:t>se stalno </a:t>
            </a:r>
            <a:r>
              <a:rPr lang="hr-HR" dirty="0" smtClean="0"/>
              <a:t>razvija i u njega dodaje</a:t>
            </a:r>
          </a:p>
          <a:p>
            <a:r>
              <a:rPr lang="hr-HR" dirty="0" smtClean="0"/>
              <a:t>Krajolik se tako ne može posmatrati kao niz odvojenih događaja u vremenu i prostoru nego kao proces uspostavljanja odnosa, između ostalog, i sa onim što je bilo u prošlosti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9516418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Slijedeći problem sastoji se u tome što su krajolici posmatrana isključivo kao prirodni, kao svojevrsna ne-mjesta</a:t>
            </a:r>
          </a:p>
          <a:p>
            <a:r>
              <a:rPr lang="hr-HR" dirty="0" smtClean="0"/>
              <a:t>Sa sviješću da ne postoji mjesto na planeti s kojim ljudi nisu došli u neki oblik interakcije, kritiziran je i koncept nedirnute prirode, kao i podjela na kulturno i prirodno</a:t>
            </a:r>
          </a:p>
          <a:p>
            <a:r>
              <a:rPr lang="hr-HR" dirty="0" smtClean="0"/>
              <a:t>Krajolici su nužno oblikovani u interakciji s ljudima i to ih čini kulturnima</a:t>
            </a:r>
          </a:p>
          <a:p>
            <a:r>
              <a:rPr lang="hr-HR" dirty="0" smtClean="0"/>
              <a:t>Osim toga, način na koji se krajolici koncipiraju diktira i uvjetuje naše postupanje sa njima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1714366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Krajolici su kulturni na dva načina</a:t>
            </a:r>
          </a:p>
          <a:p>
            <a:r>
              <a:rPr lang="hr-HR" dirty="0" smtClean="0"/>
              <a:t>Prvi je da način na  koji koncipiramo krajolik je ne samo kulturno uvjetovan, već i definira okvir unutar kojega će se krajolik fizički oblikovati</a:t>
            </a:r>
          </a:p>
          <a:p>
            <a:r>
              <a:rPr lang="hr-HR" dirty="0" smtClean="0"/>
              <a:t>Krajolici su kulturni i na način da oni, s jedne strane, simboliziraju društvene i političke ideologije koje ljudi koriste da bi ih razumjeli i stvarali</a:t>
            </a:r>
          </a:p>
          <a:p>
            <a:r>
              <a:rPr lang="hr-HR" dirty="0" smtClean="0"/>
              <a:t>S druge strane, te ideologije se otjelovljuju ljudskim djelovanjem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5617060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 smtClean="0"/>
              <a:t>Unatoč sve većem shvaćanju da krajolici nisu inherentno kulturni ili prirodni te da se na UNESCO-ove popise stavljaju krajolici koji uključuju kulturna i prirodna dobra, podjela na kulturno i prirodno je i dalje prisutna</a:t>
            </a:r>
          </a:p>
          <a:p>
            <a:r>
              <a:rPr lang="hr-HR" dirty="0" smtClean="0"/>
              <a:t>Priroda je savršena, a kultura je gnjavaža</a:t>
            </a:r>
          </a:p>
          <a:p>
            <a:r>
              <a:rPr lang="hr-HR" dirty="0" smtClean="0"/>
              <a:t>Ovakvo dijeljenje na kulturno i prirodno ima za posljedicu da se mjesto izmješta iz svog fizičkog konteksta i pretvara u nekakvu jedinicu upravljanja</a:t>
            </a:r>
          </a:p>
          <a:p>
            <a:r>
              <a:rPr lang="hr-HR" dirty="0" smtClean="0"/>
              <a:t>Podjela na jedinice upravljanja je politički čin čime se reguliraju rasponi iskustava o nekom mjestu</a:t>
            </a:r>
          </a:p>
          <a:p>
            <a:r>
              <a:rPr lang="hr-HR" dirty="0" smtClean="0"/>
              <a:t>Iskustva i performansi postaju regulirani samim procesom upravljanja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9556821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Ovo postaje posebno problematično ako uvidimo da mjesta imaju mnogostruka značenja</a:t>
            </a:r>
          </a:p>
          <a:p>
            <a:r>
              <a:rPr lang="hr-HR" dirty="0" smtClean="0"/>
              <a:t>Na mjestima se iskustva događaju, ali jednako tako i definiraju, raspravljaju i </a:t>
            </a:r>
            <a:r>
              <a:rPr lang="hr-HR" dirty="0" smtClean="0"/>
              <a:t>i to je nešto </a:t>
            </a:r>
            <a:r>
              <a:rPr lang="hr-HR" dirty="0" smtClean="0"/>
              <a:t>oko čega se ljudi i sukobljavaju</a:t>
            </a:r>
          </a:p>
          <a:p>
            <a:r>
              <a:rPr lang="hr-HR" dirty="0" smtClean="0"/>
              <a:t>Ako naslijeđe svedemo tek na jedan oblik upravljanja, ova </a:t>
            </a:r>
            <a:r>
              <a:rPr lang="hr-HR" dirty="0" smtClean="0"/>
              <a:t>multi </a:t>
            </a:r>
            <a:r>
              <a:rPr lang="hr-HR" dirty="0" smtClean="0"/>
              <a:t>vokalna priroda naslijeđa se negira i ne vrednuje</a:t>
            </a:r>
          </a:p>
          <a:p>
            <a:r>
              <a:rPr lang="hr-HR" dirty="0" smtClean="0"/>
              <a:t>Osjećaj mjesta ne uključuje samo zajednička iskustva već i razlike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2877651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Disonanca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6186085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0680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Identitet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Osnovna pretpostavka odnosa između naslijeđa i identiteta jest da je materijalna kultura fizički odraz i sama stvarnost neuhvatljivog pojma identiteta</a:t>
            </a:r>
          </a:p>
          <a:p>
            <a:r>
              <a:rPr lang="hr-HR" dirty="0" smtClean="0"/>
              <a:t>Naslijeđe omogućuje da vlastitom postojanju damo značenje vezujući se za bezvremene vrijednosti i neprekinute povezanosti koje su samom temelju identiteta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49044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Problematika odnosa između identiteta i naslijeđa uglavnom se vezuje uz naciju i nacionalni identitet</a:t>
            </a:r>
          </a:p>
          <a:p>
            <a:r>
              <a:rPr lang="hr-HR" dirty="0" smtClean="0"/>
              <a:t>Ono što je monumentalno, rijetko i velebno se najčešće imenuje kao odraz tog identiteta</a:t>
            </a:r>
          </a:p>
          <a:p>
            <a:r>
              <a:rPr lang="hr-HR" dirty="0" smtClean="0"/>
              <a:t>Međutim, čak se i nacionalni identitet ne reproducira kroz egzotično, rijetko i velebno</a:t>
            </a:r>
          </a:p>
          <a:p>
            <a:r>
              <a:rPr lang="hr-HR" dirty="0" smtClean="0"/>
              <a:t>Upravo su najsvakodnevniji simboli i aktivnosti oni koji nas konstantno podsjećaju na nše identitete na razini svakodnevnih aktivnosti</a:t>
            </a:r>
          </a:p>
          <a:p>
            <a:r>
              <a:rPr lang="hr-HR" dirty="0" smtClean="0"/>
              <a:t>Primjer: zastava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45320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 tom smislu je i monumentalno postalo svakodnevno i banalno razvojem turizma</a:t>
            </a:r>
          </a:p>
          <a:p>
            <a:r>
              <a:rPr lang="hr-HR" dirty="0" smtClean="0"/>
              <a:t>Turizam i industrija zabave su u tolikoj mjeri izreklamirali naslijeđe kao nacionalni koncept da se naslijeđe može smatrati nečim što je svakodnevno i uobičajeno</a:t>
            </a:r>
          </a:p>
          <a:p>
            <a:r>
              <a:rPr lang="hr-HR" dirty="0" smtClean="0"/>
              <a:t>Upravo je ova banalizacija ono što je potaklo kritiku naslijeđa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07432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Kritika naslijeđa je (s pravom) naglašavala problematiku preuzetih koncepata naslijeđa na nacionalnoj ali i klasnoj razini</a:t>
            </a:r>
          </a:p>
          <a:p>
            <a:r>
              <a:rPr lang="hr-HR" dirty="0" smtClean="0"/>
              <a:t>Ovdje je važan koncept kulturnog kapitala gdje će određene društvene skupine graditi svoj status i osjećaj identiteta na sposobnosti da čitaju i shvaćaju nacionalnu simboliku</a:t>
            </a:r>
          </a:p>
          <a:p>
            <a:r>
              <a:rPr lang="hr-HR" dirty="0" smtClean="0"/>
              <a:t>Međutim, koncept naslijeđa može se koristiti i subverzivno u odnosu na dominantni diskurs i preveliko inzistiranje na kulturnom kapitalu može uzrokovati da tu činjenicu izgubimo iz vida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51237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2024</TotalTime>
  <Words>3481</Words>
  <Application>Microsoft Office PowerPoint</Application>
  <PresentationFormat>On-screen Show (4:3)</PresentationFormat>
  <Paragraphs>216</Paragraphs>
  <Slides>59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0" baseType="lpstr">
      <vt:lpstr>Office Theme</vt:lpstr>
      <vt:lpstr>Baština kao kulturni proces</vt:lpstr>
      <vt:lpstr>PowerPoint Presentation</vt:lpstr>
      <vt:lpstr>PowerPoint Presentation</vt:lpstr>
      <vt:lpstr>PowerPoint Presentation</vt:lpstr>
      <vt:lpstr>PowerPoint Presentation</vt:lpstr>
      <vt:lpstr>Identitet</vt:lpstr>
      <vt:lpstr>PowerPoint Presentation</vt:lpstr>
      <vt:lpstr>PowerPoint Presentation</vt:lpstr>
      <vt:lpstr>PowerPoint Presentation</vt:lpstr>
      <vt:lpstr>Stručnjaci, mentalitet i imperija uzvraća udarac</vt:lpstr>
      <vt:lpstr>PowerPoint Presentation</vt:lpstr>
      <vt:lpstr>PowerPoint Presentation</vt:lpstr>
      <vt:lpstr>PowerPoint Presentation</vt:lpstr>
      <vt:lpstr>PowerPoint Presentation</vt:lpstr>
      <vt:lpstr>Nematerijalnost naslijeđa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Uspomene i sjećanje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Performans i performativitet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Mjesto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Krajolik</vt:lpstr>
      <vt:lpstr>PowerPoint Presentation</vt:lpstr>
      <vt:lpstr>PowerPoint Presentation</vt:lpstr>
      <vt:lpstr>PowerPoint Presentation</vt:lpstr>
      <vt:lpstr>PowerPoint Presentation</vt:lpstr>
      <vt:lpstr>Disonanca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Baština kao kulturni proces</dc:title>
  <dc:creator>Igor</dc:creator>
  <cp:lastModifiedBy>Igor</cp:lastModifiedBy>
  <cp:revision>59</cp:revision>
  <dcterms:created xsi:type="dcterms:W3CDTF">2014-05-27T10:11:42Z</dcterms:created>
  <dcterms:modified xsi:type="dcterms:W3CDTF">2014-06-12T07:59:11Z</dcterms:modified>
</cp:coreProperties>
</file>