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79" r:id="rId1"/>
  </p:sldMasterIdLst>
  <p:notesMasterIdLst>
    <p:notesMasterId r:id="rId22"/>
  </p:notesMasterIdLst>
  <p:sldIdLst>
    <p:sldId id="763" r:id="rId2"/>
    <p:sldId id="764" r:id="rId3"/>
    <p:sldId id="765" r:id="rId4"/>
    <p:sldId id="766" r:id="rId5"/>
    <p:sldId id="767" r:id="rId6"/>
    <p:sldId id="768" r:id="rId7"/>
    <p:sldId id="769" r:id="rId8"/>
    <p:sldId id="770" r:id="rId9"/>
    <p:sldId id="771" r:id="rId10"/>
    <p:sldId id="772" r:id="rId11"/>
    <p:sldId id="773" r:id="rId12"/>
    <p:sldId id="774" r:id="rId13"/>
    <p:sldId id="775" r:id="rId14"/>
    <p:sldId id="776" r:id="rId15"/>
    <p:sldId id="777" r:id="rId16"/>
    <p:sldId id="778" r:id="rId17"/>
    <p:sldId id="779" r:id="rId18"/>
    <p:sldId id="780" r:id="rId19"/>
    <p:sldId id="781" r:id="rId20"/>
    <p:sldId id="782" r:id="rId21"/>
  </p:sldIdLst>
  <p:sldSz cx="9144000" cy="6858000" type="screen4x3"/>
  <p:notesSz cx="6858000" cy="9144000"/>
  <p:defaultTextStyle>
    <a:defPPr>
      <a:defRPr lang="sr-Latn-C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F980B"/>
    <a:srgbClr val="3E5D78"/>
    <a:srgbClr val="F5B637"/>
    <a:srgbClr val="18242E"/>
    <a:srgbClr val="232949"/>
    <a:srgbClr val="923636"/>
    <a:srgbClr val="76046E"/>
    <a:srgbClr val="6F6F83"/>
    <a:srgbClr val="545464"/>
    <a:srgbClr val="00153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rednji stil 2 - Isticanj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06" autoAdjust="0"/>
    <p:restoredTop sz="94572" autoAdjust="0"/>
  </p:normalViewPr>
  <p:slideViewPr>
    <p:cSldViewPr>
      <p:cViewPr>
        <p:scale>
          <a:sx n="60" d="100"/>
          <a:sy n="60" d="100"/>
        </p:scale>
        <p:origin x="-1392" y="-3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522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zaglavlj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Rezervirano mjesto datum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57A62E8-7302-402D-A665-A50F22F1593F}" type="datetimeFigureOut">
              <a:rPr lang="sr-Latn-CS" smtClean="0"/>
              <a:pPr/>
              <a:t>23.11.2016.</a:t>
            </a:fld>
            <a:endParaRPr lang="hr-HR"/>
          </a:p>
        </p:txBody>
      </p:sp>
      <p:sp>
        <p:nvSpPr>
          <p:cNvPr id="4" name="Rezervirano mjesto slike slajd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r-HR"/>
          </a:p>
        </p:txBody>
      </p:sp>
      <p:sp>
        <p:nvSpPr>
          <p:cNvPr id="5" name="Rezervirano mjesto bilježaka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EF6631-6253-4B48-9DB4-FA05808F98B9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51065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427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hr-HR" smtClean="0"/>
          </a:p>
        </p:txBody>
      </p:sp>
      <p:sp>
        <p:nvSpPr>
          <p:cNvPr id="5427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5DCD900-373E-4622-B8B4-C0851953543B}" type="slidenum">
              <a:rPr lang="en-US" smtClean="0"/>
              <a:pPr/>
              <a:t>1</a:t>
            </a:fld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246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hr-HR" smtClean="0"/>
          </a:p>
        </p:txBody>
      </p:sp>
      <p:sp>
        <p:nvSpPr>
          <p:cNvPr id="6246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69B4B1B-0595-498B-82CF-F32546DAF1D7}" type="slidenum">
              <a:rPr lang="en-US" smtClean="0"/>
              <a:pPr/>
              <a:t>10</a:t>
            </a:fld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349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hr-HR" smtClean="0"/>
          </a:p>
        </p:txBody>
      </p:sp>
      <p:sp>
        <p:nvSpPr>
          <p:cNvPr id="6349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FD2252B-444E-4283-A358-DB00AD43FFD7}" type="slidenum">
              <a:rPr lang="en-US" smtClean="0"/>
              <a:pPr/>
              <a:t>11</a:t>
            </a:fld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451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hr-HR" smtClean="0"/>
          </a:p>
        </p:txBody>
      </p:sp>
      <p:sp>
        <p:nvSpPr>
          <p:cNvPr id="6451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31E10EA-BCC9-4149-B7F5-E66B3DC14868}" type="slidenum">
              <a:rPr lang="en-US" smtClean="0"/>
              <a:pPr/>
              <a:t>12</a:t>
            </a:fld>
            <a:endParaRPr 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553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hr-HR" smtClean="0"/>
          </a:p>
        </p:txBody>
      </p:sp>
      <p:sp>
        <p:nvSpPr>
          <p:cNvPr id="6554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7AEF77F-3855-4B19-8110-E790FE39C222}" type="slidenum">
              <a:rPr lang="en-US" smtClean="0"/>
              <a:pPr/>
              <a:t>13</a:t>
            </a:fld>
            <a:endParaRPr 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656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hr-HR" smtClean="0"/>
          </a:p>
        </p:txBody>
      </p:sp>
      <p:sp>
        <p:nvSpPr>
          <p:cNvPr id="6656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C0247D3-9B58-4E89-B891-38AD3C4DFAF1}" type="slidenum">
              <a:rPr lang="en-US" smtClean="0"/>
              <a:pPr/>
              <a:t>14</a:t>
            </a:fld>
            <a:endParaRPr 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144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hr-HR" smtClean="0"/>
          </a:p>
        </p:txBody>
      </p:sp>
      <p:sp>
        <p:nvSpPr>
          <p:cNvPr id="6144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8079B03-AB38-44B0-85CC-519E7DD0AF48}" type="slidenum">
              <a:rPr lang="en-US" smtClean="0"/>
              <a:pPr/>
              <a:t>15</a:t>
            </a:fld>
            <a:endParaRPr 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758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hr-HR" smtClean="0"/>
          </a:p>
        </p:txBody>
      </p:sp>
      <p:sp>
        <p:nvSpPr>
          <p:cNvPr id="6758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17F9B7E-AC05-4DD8-A9CE-D7CB060042AC}" type="slidenum">
              <a:rPr lang="en-US" smtClean="0"/>
              <a:pPr/>
              <a:t>16</a:t>
            </a:fld>
            <a:endParaRPr 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861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hr-HR" smtClean="0"/>
          </a:p>
        </p:txBody>
      </p:sp>
      <p:sp>
        <p:nvSpPr>
          <p:cNvPr id="6861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7CE66C8-6169-45E0-9849-8ED1EACDF448}" type="slidenum">
              <a:rPr lang="en-US" smtClean="0"/>
              <a:pPr/>
              <a:t>17</a:t>
            </a:fld>
            <a:endParaRPr lang="en-U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963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hr-HR" smtClean="0"/>
          </a:p>
        </p:txBody>
      </p:sp>
      <p:sp>
        <p:nvSpPr>
          <p:cNvPr id="6963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A40633A-FFC2-4C75-94BF-BD7C8977D710}" type="slidenum">
              <a:rPr lang="en-US" smtClean="0"/>
              <a:pPr/>
              <a:t>19</a:t>
            </a:fld>
            <a:endParaRPr lang="en-US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065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hr-HR" smtClean="0"/>
          </a:p>
        </p:txBody>
      </p:sp>
      <p:sp>
        <p:nvSpPr>
          <p:cNvPr id="7066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5858D65-A663-47BE-A8FD-0522C8DF0148}" type="slidenum">
              <a:rPr lang="en-US" smtClean="0"/>
              <a:pPr/>
              <a:t>20</a:t>
            </a:fld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529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hr-HR" smtClean="0"/>
          </a:p>
        </p:txBody>
      </p:sp>
      <p:sp>
        <p:nvSpPr>
          <p:cNvPr id="5530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4DDC66D-43BF-404B-8AE6-5FF93C992197}" type="slidenum">
              <a:rPr lang="en-US" smtClean="0"/>
              <a:pPr/>
              <a:t>2</a:t>
            </a:fld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63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hr-HR" smtClean="0"/>
          </a:p>
        </p:txBody>
      </p:sp>
      <p:sp>
        <p:nvSpPr>
          <p:cNvPr id="563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4F545E1-75A8-491B-B416-B876D22CFB27}" type="slidenum">
              <a:rPr lang="en-US" smtClean="0"/>
              <a:pPr/>
              <a:t>3</a:t>
            </a:fld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734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hr-HR" smtClean="0"/>
          </a:p>
        </p:txBody>
      </p:sp>
      <p:sp>
        <p:nvSpPr>
          <p:cNvPr id="5734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322768C-05B6-451A-A018-9B5830CA422C}" type="slidenum">
              <a:rPr lang="en-US" smtClean="0"/>
              <a:pPr/>
              <a:t>4</a:t>
            </a:fld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837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hr-HR" smtClean="0"/>
          </a:p>
        </p:txBody>
      </p:sp>
      <p:sp>
        <p:nvSpPr>
          <p:cNvPr id="5837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8CF61D6-07BD-4A72-BB92-305C757B3806}" type="slidenum">
              <a:rPr lang="en-US" smtClean="0"/>
              <a:pPr/>
              <a:t>5</a:t>
            </a:fld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939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hr-HR" smtClean="0"/>
          </a:p>
        </p:txBody>
      </p:sp>
      <p:sp>
        <p:nvSpPr>
          <p:cNvPr id="5939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59B1C21-2125-4F89-8FE8-9B4E8C6BEC4D}" type="slidenum">
              <a:rPr lang="en-US" smtClean="0"/>
              <a:pPr/>
              <a:t>6</a:t>
            </a:fld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041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hr-HR" smtClean="0"/>
          </a:p>
        </p:txBody>
      </p:sp>
      <p:sp>
        <p:nvSpPr>
          <p:cNvPr id="6042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CDA5CDB-0759-4E97-A506-159139C5CF66}" type="slidenum">
              <a:rPr lang="en-US" smtClean="0"/>
              <a:pPr/>
              <a:t>7</a:t>
            </a:fld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144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hr-HR" smtClean="0"/>
          </a:p>
        </p:txBody>
      </p:sp>
      <p:sp>
        <p:nvSpPr>
          <p:cNvPr id="6144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8079B03-AB38-44B0-85CC-519E7DD0AF48}" type="slidenum">
              <a:rPr lang="en-US" smtClean="0"/>
              <a:pPr/>
              <a:t>8</a:t>
            </a:fld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144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hr-HR" smtClean="0"/>
          </a:p>
        </p:txBody>
      </p:sp>
      <p:sp>
        <p:nvSpPr>
          <p:cNvPr id="6144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8079B03-AB38-44B0-85CC-519E7DD0AF48}" type="slidenum">
              <a:rPr lang="en-US" smtClean="0"/>
              <a:pPr/>
              <a:t>9</a:t>
            </a:fld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F466F-BDA4-4F18-9C7B-FF0A9A1B0E80}" type="datetime1">
              <a:rPr lang="en-US" smtClean="0"/>
              <a:pPr/>
              <a:t>11/23/2016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r-HR" smtClean="0">
                <a:solidFill>
                  <a:srgbClr val="C00000"/>
                </a:solidFill>
              </a:rPr>
              <a:t>Sanda, 2014.</a:t>
            </a:r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6FC3021-28A5-43CA-B3B6-37A6F82E8612}" type="slidenum">
              <a:rPr lang="hr-HR" smtClean="0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  <p:hf hd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B4290-6522-4139-852E-05BD9E7F0D2E}" type="datetime1">
              <a:rPr lang="en-US" smtClean="0"/>
              <a:pPr/>
              <a:t>11/23/2016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r-HR" smtClean="0">
                <a:solidFill>
                  <a:srgbClr val="C00000"/>
                </a:solidFill>
              </a:rPr>
              <a:t>Sanda, 2014.</a:t>
            </a:r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6FC3021-28A5-43CA-B3B6-37A6F82E8612}" type="slidenum">
              <a:rPr lang="hr-HR" smtClean="0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955F9-81EA-47C5-8059-9E5C2B437C70}" type="datetime1">
              <a:rPr lang="en-US" smtClean="0"/>
              <a:pPr/>
              <a:t>11/23/2016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r-HR" smtClean="0">
                <a:solidFill>
                  <a:srgbClr val="C00000"/>
                </a:solidFill>
              </a:rPr>
              <a:t>Sanda, 2014.</a:t>
            </a:r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6FC3021-28A5-43CA-B3B6-37A6F82E8612}" type="slidenum">
              <a:rPr lang="hr-HR" smtClean="0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  <p:hf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Naslov, tekst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684213" y="258763"/>
            <a:ext cx="7526337" cy="914400"/>
          </a:xfrm>
        </p:spPr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sz="half" idx="1"/>
          </p:nvPr>
        </p:nvSpPr>
        <p:spPr>
          <a:xfrm>
            <a:off x="609600" y="1600200"/>
            <a:ext cx="3886200" cy="4419600"/>
          </a:xfrm>
        </p:spPr>
        <p:txBody>
          <a:bodyPr/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3886200" cy="4419600"/>
          </a:xfrm>
        </p:spPr>
        <p:txBody>
          <a:bodyPr/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148021-1AF8-4661-86F4-F662E03556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12"/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r>
              <a:rPr lang="en-US" smtClean="0"/>
              <a:t>Sanda, 2014.</a:t>
            </a:r>
            <a:endParaRPr lang="en-US" sz="140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vi 3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6FC3021-28A5-43CA-B3B6-37A6F82E8612}" type="slidenum">
              <a:rPr lang="hr-HR" smtClean="0"/>
              <a:pPr>
                <a:defRPr/>
              </a:pPr>
              <a:t>‹#›</a:t>
            </a:fld>
            <a:endParaRPr lang="hr-HR"/>
          </a:p>
        </p:txBody>
      </p:sp>
      <p:sp>
        <p:nvSpPr>
          <p:cNvPr id="7" name="Rezervirano mjesto slike 6"/>
          <p:cNvSpPr>
            <a:spLocks noGrp="1"/>
          </p:cNvSpPr>
          <p:nvPr>
            <p:ph type="pic" sz="quarter" idx="13"/>
          </p:nvPr>
        </p:nvSpPr>
        <p:spPr>
          <a:xfrm>
            <a:off x="642938" y="1643063"/>
            <a:ext cx="3000375" cy="2071687"/>
          </a:xfrm>
        </p:spPr>
        <p:txBody>
          <a:bodyPr/>
          <a:lstStyle/>
          <a:p>
            <a:endParaRPr lang="hr-HR"/>
          </a:p>
        </p:txBody>
      </p:sp>
      <p:sp>
        <p:nvSpPr>
          <p:cNvPr id="9" name="Rezervirano mjesto slike 8"/>
          <p:cNvSpPr>
            <a:spLocks noGrp="1"/>
          </p:cNvSpPr>
          <p:nvPr>
            <p:ph type="pic" sz="quarter" idx="14"/>
          </p:nvPr>
        </p:nvSpPr>
        <p:spPr>
          <a:xfrm>
            <a:off x="4572000" y="1643063"/>
            <a:ext cx="3357563" cy="2214562"/>
          </a:xfrm>
        </p:spPr>
        <p:txBody>
          <a:bodyPr/>
          <a:lstStyle/>
          <a:p>
            <a:endParaRPr lang="hr-HR"/>
          </a:p>
        </p:txBody>
      </p:sp>
      <p:sp>
        <p:nvSpPr>
          <p:cNvPr id="13" name="Rezervirano mjesto slike 12"/>
          <p:cNvSpPr>
            <a:spLocks noGrp="1"/>
          </p:cNvSpPr>
          <p:nvPr>
            <p:ph type="pic" sz="quarter" idx="15"/>
          </p:nvPr>
        </p:nvSpPr>
        <p:spPr>
          <a:xfrm>
            <a:off x="3429000" y="4143375"/>
            <a:ext cx="2786063" cy="2428875"/>
          </a:xfrm>
        </p:spPr>
        <p:txBody>
          <a:bodyPr/>
          <a:lstStyle/>
          <a:p>
            <a:endParaRPr lang="hr-HR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ilagođeni izgled">
    <p:bg>
      <p:bgPr>
        <a:solidFill>
          <a:srgbClr val="18242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defRPr>
            </a:lvl1pPr>
          </a:lstStyle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>
          <a:xfrm>
            <a:off x="214282" y="6357958"/>
            <a:ext cx="1262058" cy="280966"/>
          </a:xfrm>
        </p:spPr>
        <p:txBody>
          <a:bodyPr/>
          <a:lstStyle>
            <a:lvl1pPr>
              <a:defRPr b="1">
                <a:solidFill>
                  <a:srgbClr val="DF980B"/>
                </a:solidFill>
              </a:defRPr>
            </a:lvl1pPr>
          </a:lstStyle>
          <a:p>
            <a:pPr>
              <a:defRPr/>
            </a:pPr>
            <a:r>
              <a:rPr lang="hr-HR" smtClean="0"/>
              <a:t>Sanda, 2014.</a:t>
            </a:r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C000"/>
                </a:solidFill>
              </a:defRPr>
            </a:lvl1pPr>
          </a:lstStyle>
          <a:p>
            <a:pPr>
              <a:defRPr/>
            </a:pPr>
            <a:fld id="{A6FC3021-28A5-43CA-B3B6-37A6F82E8612}" type="slidenum">
              <a:rPr lang="hr-HR" smtClean="0"/>
              <a:pPr>
                <a:defRPr/>
              </a:pPr>
              <a:t>‹#›</a:t>
            </a:fld>
            <a:endParaRPr lang="hr-HR"/>
          </a:p>
        </p:txBody>
      </p:sp>
      <p:sp>
        <p:nvSpPr>
          <p:cNvPr id="7" name="Rezervirano mjesto teksta 6"/>
          <p:cNvSpPr>
            <a:spLocks noGrp="1"/>
          </p:cNvSpPr>
          <p:nvPr>
            <p:ph type="body" sz="quarter" idx="13"/>
          </p:nvPr>
        </p:nvSpPr>
        <p:spPr>
          <a:xfrm>
            <a:off x="428596" y="1643050"/>
            <a:ext cx="8358246" cy="4071937"/>
          </a:xfrm>
        </p:spPr>
        <p:txBody>
          <a:bodyPr/>
          <a:lstStyle>
            <a:lvl1pPr>
              <a:buClr>
                <a:srgbClr val="DF980B"/>
              </a:buClr>
              <a:defRPr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>
              <a:buClr>
                <a:srgbClr val="DF980B"/>
              </a:buClr>
              <a:defRPr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2pPr>
            <a:lvl3pPr>
              <a:buClr>
                <a:srgbClr val="DF980B"/>
              </a:buClr>
              <a:defRPr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3pPr>
            <a:lvl4pPr>
              <a:buClr>
                <a:srgbClr val="DF980B"/>
              </a:buClr>
              <a:defRPr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4pPr>
            <a:lvl5pPr>
              <a:buClr>
                <a:srgbClr val="DF980B"/>
              </a:buClr>
              <a:defRPr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5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607B-A47E-422C-9BEF-122CCDB7C526}" type="datetime1">
              <a:rPr lang="en-US" smtClean="0"/>
              <a:pPr/>
              <a:t>11/23/2016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r-HR" smtClean="0">
                <a:solidFill>
                  <a:srgbClr val="C00000"/>
                </a:solidFill>
              </a:rPr>
              <a:t>Sanda, 2014.</a:t>
            </a:r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6FC3021-28A5-43CA-B3B6-37A6F82E8612}" type="slidenum">
              <a:rPr lang="hr-HR" smtClean="0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  <p:hf hd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9A7CB-BEE6-4F99-898E-913F06E8E125}" type="datetime1">
              <a:rPr lang="en-US" smtClean="0"/>
              <a:pPr/>
              <a:t>11/23/2016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r-HR" smtClean="0">
                <a:solidFill>
                  <a:srgbClr val="C00000"/>
                </a:solidFill>
              </a:rPr>
              <a:t>Sanda, 2014.</a:t>
            </a:r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6FC3021-28A5-43CA-B3B6-37A6F82E8612}" type="slidenum">
              <a:rPr lang="hr-HR" smtClean="0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  <p:hf hd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E300C-6FC5-4FC3-AF1A-075E4F50620D}" type="datetime1">
              <a:rPr lang="en-US" smtClean="0"/>
              <a:pPr/>
              <a:t>11/23/2016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r-HR" smtClean="0">
                <a:solidFill>
                  <a:srgbClr val="C00000"/>
                </a:solidFill>
              </a:rPr>
              <a:t>Sanda, 2014.</a:t>
            </a:r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6FC3021-28A5-43CA-B3B6-37A6F82E8612}" type="slidenum">
              <a:rPr lang="hr-HR" smtClean="0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  <p:hf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0D295D-4A77-4DEB-B04C-9F4282A8BC04}" type="datetime1">
              <a:rPr lang="en-US" smtClean="0"/>
              <a:pPr/>
              <a:t>11/23/2016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r-HR" smtClean="0">
                <a:solidFill>
                  <a:srgbClr val="C00000"/>
                </a:solidFill>
              </a:rPr>
              <a:t>Sanda, 2014.</a:t>
            </a:r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6FC3021-28A5-43CA-B3B6-37A6F82E8612}" type="slidenum">
              <a:rPr lang="hr-HR" smtClean="0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  <p:hf hd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28685-4D0C-42D5-8013-B5904CD1FCBC}" type="datetime1">
              <a:rPr lang="en-US" smtClean="0"/>
              <a:pPr/>
              <a:t>11/23/2016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r-HR" smtClean="0">
                <a:solidFill>
                  <a:srgbClr val="C00000"/>
                </a:solidFill>
              </a:rPr>
              <a:t>Sanda, 2014.</a:t>
            </a:r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6FC3021-28A5-43CA-B3B6-37A6F82E8612}" type="slidenum">
              <a:rPr lang="hr-HR" smtClean="0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  <p:hf hd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226C0-9885-4BA9-BBFA-A52CBFEBB775}" type="datetime1">
              <a:rPr lang="en-US" smtClean="0"/>
              <a:pPr/>
              <a:t>11/23/2016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r-HR" smtClean="0">
                <a:solidFill>
                  <a:srgbClr val="C00000"/>
                </a:solidFill>
              </a:rPr>
              <a:t>Sanda, 2014.</a:t>
            </a:r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6FC3021-28A5-43CA-B3B6-37A6F82E8612}" type="slidenum">
              <a:rPr lang="hr-HR" smtClean="0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  <p:hf hd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E1B38-C5EB-4D66-9137-0AFE9CDEDE8F}" type="datetime1">
              <a:rPr lang="en-US" smtClean="0"/>
              <a:pPr/>
              <a:t>11/23/2016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r-HR" smtClean="0">
                <a:solidFill>
                  <a:srgbClr val="C00000"/>
                </a:solidFill>
              </a:rPr>
              <a:t>Sanda, 2014.</a:t>
            </a:r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6FC3021-28A5-43CA-B3B6-37A6F82E8612}" type="slidenum">
              <a:rPr lang="hr-HR" smtClean="0"/>
              <a:pPr>
                <a:defRPr/>
              </a:pPr>
              <a:t>‹#›</a:t>
            </a:fld>
            <a:endParaRPr lang="hr-H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hf hd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7B613C-1AD7-49D3-885D-F654C5CDBAA6}" type="datetime1">
              <a:rPr lang="en-US" smtClean="0"/>
              <a:pPr/>
              <a:t>11/23/2016</a:t>
            </a:fld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6FC3021-28A5-43CA-B3B6-37A6F82E8612}" type="slidenum">
              <a:rPr lang="hr-HR" smtClean="0"/>
              <a:pPr>
                <a:defRPr/>
              </a:pPr>
              <a:t>‹#›</a:t>
            </a:fld>
            <a:endParaRPr lang="hr-HR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hr-HR" smtClean="0">
                <a:solidFill>
                  <a:srgbClr val="C00000"/>
                </a:solidFill>
              </a:rPr>
              <a:t>Sanda, 2014.</a:t>
            </a:r>
            <a:endParaRPr lang="hr-HR"/>
          </a:p>
        </p:txBody>
      </p:sp>
    </p:spTree>
  </p:cSld>
  <p:clrMapOvr>
    <a:masterClrMapping/>
  </p:clrMapOvr>
  <p:hf hd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A6FC3021-28A5-43CA-B3B6-37A6F82E8612}" type="slidenum">
              <a:rPr lang="hr-HR" smtClean="0"/>
              <a:pPr>
                <a:defRPr/>
              </a:pPr>
              <a:t>‹#›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r>
              <a:rPr lang="hr-HR" smtClean="0">
                <a:solidFill>
                  <a:srgbClr val="C00000"/>
                </a:solidFill>
              </a:rPr>
              <a:t>Sanda, 2014.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327B613C-1AD7-49D3-885D-F654C5CDBAA6}" type="datetime1">
              <a:rPr lang="en-US" smtClean="0"/>
              <a:pPr/>
              <a:t>11/23/2016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0" r:id="rId1"/>
    <p:sldLayoutId id="2147483781" r:id="rId2"/>
    <p:sldLayoutId id="2147483782" r:id="rId3"/>
    <p:sldLayoutId id="2147483783" r:id="rId4"/>
    <p:sldLayoutId id="2147483784" r:id="rId5"/>
    <p:sldLayoutId id="2147483785" r:id="rId6"/>
    <p:sldLayoutId id="2147483786" r:id="rId7"/>
    <p:sldLayoutId id="2147483787" r:id="rId8"/>
    <p:sldLayoutId id="2147483788" r:id="rId9"/>
    <p:sldLayoutId id="2147483789" r:id="rId10"/>
    <p:sldLayoutId id="2147483790" r:id="rId11"/>
    <p:sldLayoutId id="2147483791" r:id="rId12"/>
    <p:sldLayoutId id="2147483776" r:id="rId13"/>
    <p:sldLayoutId id="2147483777" r:id="rId14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071538" y="1785926"/>
            <a:ext cx="7189787" cy="1609725"/>
          </a:xfrm>
        </p:spPr>
        <p:txBody>
          <a:bodyPr/>
          <a:lstStyle/>
          <a:p>
            <a:pPr eaLnBrk="1" hangingPunct="1">
              <a:defRPr/>
            </a:pPr>
            <a:r>
              <a:rPr lang="hr-HR" sz="6000" smtClean="0"/>
              <a:t>Brojevni sustavi</a:t>
            </a:r>
            <a:endParaRPr lang="en-US" sz="6000" smtClean="0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42910" y="4214818"/>
            <a:ext cx="7715250" cy="923925"/>
          </a:xfrm>
        </p:spPr>
        <p:txBody>
          <a:bodyPr>
            <a:normAutofit fontScale="92500" lnSpcReduction="10000"/>
          </a:bodyPr>
          <a:lstStyle/>
          <a:p>
            <a:pPr algn="ctr" eaLnBrk="1" hangingPunct="1">
              <a:spcBef>
                <a:spcPct val="60000"/>
              </a:spcBef>
            </a:pPr>
            <a:r>
              <a:rPr lang="hr-HR" sz="3200" smtClean="0"/>
              <a:t>Položajni, dekadski, binarni </a:t>
            </a:r>
            <a:br>
              <a:rPr lang="hr-HR" sz="3200" smtClean="0"/>
            </a:br>
            <a:r>
              <a:rPr lang="hr-HR" sz="3200" smtClean="0"/>
              <a:t>brojevni sustavi</a:t>
            </a:r>
            <a:endParaRPr lang="en-US" sz="3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hr-HR" sz="4000" smtClean="0"/>
              <a:t>Što računalo razumije?</a:t>
            </a:r>
            <a:endParaRPr lang="en-US" sz="4000" smtClean="0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09600" y="1600200"/>
            <a:ext cx="4319589" cy="4419600"/>
          </a:xfrm>
        </p:spPr>
        <p:txBody>
          <a:bodyPr/>
          <a:lstStyle/>
          <a:p>
            <a:pPr algn="just"/>
            <a:r>
              <a:rPr lang="hr-HR" smtClean="0"/>
              <a:t>Računala se sastoje od elektroničkih sklopova koji raspoznaju </a:t>
            </a:r>
            <a:r>
              <a:rPr lang="hr-HR" b="1" i="1" smtClean="0">
                <a:solidFill>
                  <a:schemeClr val="tx2"/>
                </a:solidFill>
              </a:rPr>
              <a:t>samo dva stanja</a:t>
            </a:r>
            <a:r>
              <a:rPr lang="hr-HR" smtClean="0"/>
              <a:t>. </a:t>
            </a:r>
          </a:p>
          <a:p>
            <a:pPr algn="just"/>
            <a:r>
              <a:rPr lang="hr-HR" smtClean="0"/>
              <a:t>Zbog takve građe svi podaci koji ulaze u računalo moraju biti prevedeni u oblik u kome postoje samo dva stanja. </a:t>
            </a:r>
          </a:p>
        </p:txBody>
      </p:sp>
      <p:pic>
        <p:nvPicPr>
          <p:cNvPr id="25604" name="Rezervirano mjesto sadržaja 6" descr="Inside_Computer.jpg"/>
          <p:cNvPicPr>
            <a:picLocks noGrp="1" noChangeAspect="1"/>
          </p:cNvPicPr>
          <p:nvPr>
            <p:ph sz="half" idx="2"/>
          </p:nvPr>
        </p:nvPicPr>
        <p:blipFill>
          <a:blip r:embed="rId3" cstate="print"/>
          <a:stretch>
            <a:fillRect/>
          </a:stretch>
        </p:blipFill>
        <p:spPr>
          <a:xfrm>
            <a:off x="5615940" y="3078480"/>
            <a:ext cx="1950720" cy="1463040"/>
          </a:xfrm>
        </p:spPr>
      </p:pic>
      <p:sp>
        <p:nvSpPr>
          <p:cNvPr id="11" name="Rezervirano mjesto broja slajda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6148021-1AF8-4661-86F4-F662E03556CF}" type="slidenum">
              <a:rPr lang="en-US" smtClean="0">
                <a:solidFill>
                  <a:schemeClr val="tx2"/>
                </a:solidFill>
              </a:rPr>
              <a:pPr>
                <a:defRPr/>
              </a:pPr>
              <a:t>10</a:t>
            </a:fld>
            <a:endParaRPr lang="en-US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5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5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hr-HR" sz="4000" smtClean="0">
                <a:cs typeface="Times New Roman" pitchFamily="18" charset="0"/>
              </a:rPr>
              <a:t>Binarni brojevni sustav</a:t>
            </a:r>
            <a:endParaRPr lang="en-US" sz="4000" smtClean="0">
              <a:cs typeface="Times New Roman" pitchFamily="18" charset="0"/>
            </a:endParaRPr>
          </a:p>
        </p:txBody>
      </p:sp>
      <p:sp>
        <p:nvSpPr>
          <p:cNvPr id="2662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ct val="50000"/>
              </a:spcBef>
            </a:pPr>
            <a:r>
              <a:rPr lang="hr-HR" smtClean="0"/>
              <a:t>Uobičajeno je u računalu ta dva stanja označavati </a:t>
            </a:r>
            <a:br>
              <a:rPr lang="hr-HR" smtClean="0"/>
            </a:br>
            <a:r>
              <a:rPr lang="hr-HR" smtClean="0"/>
              <a:t>kao </a:t>
            </a:r>
            <a:r>
              <a:rPr lang="hr-HR" b="1" i="1" smtClean="0">
                <a:solidFill>
                  <a:schemeClr val="tx2"/>
                </a:solidFill>
              </a:rPr>
              <a:t>0</a:t>
            </a:r>
            <a:r>
              <a:rPr lang="hr-HR" smtClean="0"/>
              <a:t> i </a:t>
            </a:r>
            <a:r>
              <a:rPr lang="hr-HR" b="1" i="1" smtClean="0">
                <a:solidFill>
                  <a:schemeClr val="tx2"/>
                </a:solidFill>
              </a:rPr>
              <a:t>1</a:t>
            </a:r>
            <a:r>
              <a:rPr lang="hr-HR" smtClean="0"/>
              <a:t>.</a:t>
            </a:r>
          </a:p>
          <a:p>
            <a:pPr>
              <a:spcBef>
                <a:spcPct val="50000"/>
              </a:spcBef>
            </a:pPr>
            <a:r>
              <a:rPr lang="hr-HR" smtClean="0"/>
              <a:t>Brojevni sustav koji ima </a:t>
            </a:r>
            <a:r>
              <a:rPr lang="hr-HR" b="1" i="1" smtClean="0">
                <a:solidFill>
                  <a:schemeClr val="tx2"/>
                </a:solidFill>
              </a:rPr>
              <a:t>samo dvije znamenke </a:t>
            </a:r>
            <a:r>
              <a:rPr lang="hr-HR" smtClean="0"/>
              <a:t>naziva se </a:t>
            </a:r>
            <a:r>
              <a:rPr lang="hr-HR" b="1" i="1" smtClean="0">
                <a:solidFill>
                  <a:schemeClr val="tx2"/>
                </a:solidFill>
              </a:rPr>
              <a:t>binarni</a:t>
            </a:r>
            <a:r>
              <a:rPr lang="hr-HR" smtClean="0"/>
              <a:t> brojevni sustav. </a:t>
            </a:r>
          </a:p>
          <a:p>
            <a:pPr>
              <a:spcBef>
                <a:spcPct val="50000"/>
              </a:spcBef>
            </a:pPr>
            <a:r>
              <a:rPr lang="hr-HR" smtClean="0"/>
              <a:t>Takav je sustav pogodan za prikaz rada računala jer </a:t>
            </a:r>
            <a:r>
              <a:rPr lang="hr-HR" b="1" i="1" smtClean="0">
                <a:solidFill>
                  <a:schemeClr val="tx2"/>
                </a:solidFill>
              </a:rPr>
              <a:t>svaka znamenka </a:t>
            </a:r>
            <a:r>
              <a:rPr lang="hr-HR" smtClean="0"/>
              <a:t>predočuje </a:t>
            </a:r>
            <a:r>
              <a:rPr lang="hr-HR" b="1" i="1" smtClean="0">
                <a:solidFill>
                  <a:schemeClr val="tx2"/>
                </a:solidFill>
              </a:rPr>
              <a:t>jedno stanje</a:t>
            </a:r>
            <a:r>
              <a:rPr lang="hr-HR" smtClean="0"/>
              <a:t>. </a:t>
            </a:r>
            <a:endParaRPr lang="en-US" smtClean="0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21EDB7-747B-493C-8632-2FFDF74C8276}" type="slidenum">
              <a:rPr lang="hr-HR" smtClean="0"/>
              <a:pPr>
                <a:defRPr/>
              </a:pPr>
              <a:t>11</a:t>
            </a:fld>
            <a:endParaRPr lang="hr-H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hr-HR" sz="4000" smtClean="0">
                <a:cs typeface="Times New Roman" pitchFamily="18" charset="0"/>
              </a:rPr>
              <a:t>Binarni brojevni sustav</a:t>
            </a:r>
            <a:endParaRPr lang="en-US" sz="4000" smtClean="0">
              <a:cs typeface="Times New Roman" pitchFamily="18" charset="0"/>
            </a:endParaRPr>
          </a:p>
        </p:txBody>
      </p:sp>
      <p:sp>
        <p:nvSpPr>
          <p:cNvPr id="2765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ct val="50000"/>
              </a:spcBef>
            </a:pPr>
            <a:r>
              <a:rPr lang="hr-HR" smtClean="0"/>
              <a:t>Osnova (baza) sustava je </a:t>
            </a:r>
            <a:r>
              <a:rPr lang="hr-HR" b="1" i="1" smtClean="0">
                <a:solidFill>
                  <a:schemeClr val="tx2"/>
                </a:solidFill>
              </a:rPr>
              <a:t>2</a:t>
            </a:r>
            <a:r>
              <a:rPr lang="hr-HR" smtClean="0"/>
              <a:t>.</a:t>
            </a:r>
          </a:p>
          <a:p>
            <a:pPr>
              <a:lnSpc>
                <a:spcPct val="115000"/>
              </a:lnSpc>
            </a:pPr>
            <a:r>
              <a:rPr lang="hr-HR" smtClean="0"/>
              <a:t>Za zapis se koriste znamenke: </a:t>
            </a:r>
            <a:br>
              <a:rPr lang="hr-HR" smtClean="0"/>
            </a:br>
            <a:r>
              <a:rPr lang="hr-HR" b="1" i="1" smtClean="0">
                <a:solidFill>
                  <a:schemeClr val="tx2"/>
                </a:solidFill>
              </a:rPr>
              <a:t>0, 1</a:t>
            </a:r>
            <a:r>
              <a:rPr lang="hr-HR" smtClean="0"/>
              <a:t>.</a:t>
            </a:r>
          </a:p>
          <a:p>
            <a:pPr>
              <a:lnSpc>
                <a:spcPct val="115000"/>
              </a:lnSpc>
            </a:pPr>
            <a:r>
              <a:rPr lang="hr-HR" smtClean="0"/>
              <a:t>Primjeri binarnih brojeva:</a:t>
            </a:r>
          </a:p>
          <a:p>
            <a:pPr lvl="1">
              <a:lnSpc>
                <a:spcPct val="115000"/>
              </a:lnSpc>
              <a:buFont typeface="Wingdings" pitchFamily="2" charset="2"/>
              <a:buNone/>
            </a:pPr>
            <a:r>
              <a:rPr lang="hr-HR" smtClean="0"/>
              <a:t>101,</a:t>
            </a:r>
          </a:p>
          <a:p>
            <a:pPr lvl="1">
              <a:lnSpc>
                <a:spcPct val="115000"/>
              </a:lnSpc>
              <a:buFont typeface="Wingdings" pitchFamily="2" charset="2"/>
              <a:buNone/>
            </a:pPr>
            <a:r>
              <a:rPr lang="hr-HR" smtClean="0"/>
              <a:t>10001001,</a:t>
            </a:r>
          </a:p>
          <a:p>
            <a:pPr lvl="1">
              <a:lnSpc>
                <a:spcPct val="115000"/>
              </a:lnSpc>
              <a:buFont typeface="Wingdings" pitchFamily="2" charset="2"/>
              <a:buNone/>
            </a:pPr>
            <a:r>
              <a:rPr lang="hr-HR" smtClean="0"/>
              <a:t>111101110111.</a:t>
            </a:r>
            <a:endParaRPr lang="en-US" smtClean="0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21EDB7-747B-493C-8632-2FFDF74C8276}" type="slidenum">
              <a:rPr lang="hr-HR" smtClean="0"/>
              <a:pPr>
                <a:defRPr/>
              </a:pPr>
              <a:t>12</a:t>
            </a:fld>
            <a:endParaRPr lang="hr-HR"/>
          </a:p>
        </p:txBody>
      </p:sp>
      <p:pic>
        <p:nvPicPr>
          <p:cNvPr id="27654" name="Slika 5" descr="Binary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29256" y="1357298"/>
            <a:ext cx="3286148" cy="50027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hr-HR" smtClean="0"/>
              <a:t>Oznaka brojevnog sustava</a:t>
            </a:r>
            <a:endParaRPr lang="en-US" smtClean="0"/>
          </a:p>
        </p:txBody>
      </p:sp>
      <p:sp>
        <p:nvSpPr>
          <p:cNvPr id="2867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hr-HR" smtClean="0"/>
              <a:t>Da bi se razlikovali brojevi različitih brojevnih sustava uz broj se kao indeks može zapisati odgovarajuća osnova, npr.</a:t>
            </a:r>
          </a:p>
        </p:txBody>
      </p:sp>
      <p:sp>
        <p:nvSpPr>
          <p:cNvPr id="13" name="Rezervirano mjesto broja slajda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21EDB7-747B-493C-8632-2FFDF74C8276}" type="slidenum">
              <a:rPr lang="hr-HR" smtClean="0"/>
              <a:pPr>
                <a:defRPr/>
              </a:pPr>
              <a:t>13</a:t>
            </a:fld>
            <a:endParaRPr lang="hr-HR"/>
          </a:p>
        </p:txBody>
      </p:sp>
      <p:grpSp>
        <p:nvGrpSpPr>
          <p:cNvPr id="12" name="Grupa 11"/>
          <p:cNvGrpSpPr/>
          <p:nvPr/>
        </p:nvGrpSpPr>
        <p:grpSpPr>
          <a:xfrm>
            <a:off x="1428728" y="3571876"/>
            <a:ext cx="6215106" cy="2428892"/>
            <a:chOff x="3276600" y="2924175"/>
            <a:chExt cx="4708525" cy="1651000"/>
          </a:xfrm>
        </p:grpSpPr>
        <p:pic>
          <p:nvPicPr>
            <p:cNvPr id="28678" name="Picture 4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276600" y="2924175"/>
              <a:ext cx="1943100" cy="165100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</p:pic>
        <p:cxnSp>
          <p:nvCxnSpPr>
            <p:cNvPr id="28679" name="Straight Arrow Connector 7"/>
            <p:cNvCxnSpPr>
              <a:cxnSpLocks noChangeShapeType="1"/>
            </p:cNvCxnSpPr>
            <p:nvPr/>
          </p:nvCxnSpPr>
          <p:spPr bwMode="auto">
            <a:xfrm rot="10800000">
              <a:off x="5357813" y="3286125"/>
              <a:ext cx="1214437" cy="1588"/>
            </a:xfrm>
            <a:prstGeom prst="straightConnector1">
              <a:avLst/>
            </a:prstGeom>
            <a:noFill/>
            <a:ln w="50800" algn="ctr">
              <a:solidFill>
                <a:srgbClr val="FF0000"/>
              </a:solidFill>
              <a:round/>
              <a:headEnd/>
              <a:tailEnd type="arrow" w="med" len="med"/>
            </a:ln>
          </p:spPr>
        </p:cxnSp>
        <p:cxnSp>
          <p:nvCxnSpPr>
            <p:cNvPr id="28680" name="Straight Arrow Connector 8"/>
            <p:cNvCxnSpPr>
              <a:cxnSpLocks noChangeShapeType="1"/>
            </p:cNvCxnSpPr>
            <p:nvPr/>
          </p:nvCxnSpPr>
          <p:spPr bwMode="auto">
            <a:xfrm rot="10800000">
              <a:off x="5357813" y="4000500"/>
              <a:ext cx="1214437" cy="1588"/>
            </a:xfrm>
            <a:prstGeom prst="straightConnector1">
              <a:avLst/>
            </a:prstGeom>
            <a:noFill/>
            <a:ln w="50800" algn="ctr">
              <a:solidFill>
                <a:srgbClr val="FF0000"/>
              </a:solidFill>
              <a:round/>
              <a:headEnd/>
              <a:tailEnd type="arrow" w="med" len="med"/>
            </a:ln>
          </p:spPr>
        </p:cxnSp>
        <p:sp>
          <p:nvSpPr>
            <p:cNvPr id="10" name="TextBox 9"/>
            <p:cNvSpPr txBox="1"/>
            <p:nvPr/>
          </p:nvSpPr>
          <p:spPr>
            <a:xfrm>
              <a:off x="6715125" y="3143250"/>
              <a:ext cx="1090613" cy="307975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hr-HR" sz="1400" dirty="0"/>
                <a:t>Binarni broj</a:t>
              </a: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6715125" y="3857625"/>
              <a:ext cx="1270000" cy="307975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hr-HR" sz="1400" dirty="0"/>
                <a:t>Dekadski broj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hr-HR" sz="4000" smtClean="0">
                <a:cs typeface="Times New Roman" pitchFamily="18" charset="0"/>
              </a:rPr>
              <a:t>Binarni brojevni sustav</a:t>
            </a:r>
            <a:endParaRPr lang="en-US" sz="4000" smtClean="0">
              <a:cs typeface="Times New Roman" pitchFamily="18" charset="0"/>
            </a:endParaRPr>
          </a:p>
        </p:txBody>
      </p:sp>
      <p:sp>
        <p:nvSpPr>
          <p:cNvPr id="29701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1554163"/>
            <a:ext cx="8124852" cy="4525962"/>
          </a:xfrm>
        </p:spPr>
        <p:txBody>
          <a:bodyPr/>
          <a:lstStyle/>
          <a:p>
            <a:pPr algn="just"/>
            <a:r>
              <a:rPr lang="hr-HR" smtClean="0"/>
              <a:t>S </a:t>
            </a:r>
            <a:r>
              <a:rPr lang="hr-HR" b="1" i="1" smtClean="0">
                <a:solidFill>
                  <a:schemeClr val="tx2"/>
                </a:solidFill>
              </a:rPr>
              <a:t>n znamenaka </a:t>
            </a:r>
            <a:r>
              <a:rPr lang="hr-HR" smtClean="0"/>
              <a:t>binarnog brojevnog sustava, moguće je prikazati </a:t>
            </a:r>
            <a:r>
              <a:rPr lang="hr-HR" b="1" i="1" smtClean="0">
                <a:solidFill>
                  <a:schemeClr val="tx2"/>
                </a:solidFill>
              </a:rPr>
              <a:t>2</a:t>
            </a:r>
            <a:r>
              <a:rPr lang="hr-HR" b="1" i="1" baseline="30000" smtClean="0">
                <a:solidFill>
                  <a:schemeClr val="tx2"/>
                </a:solidFill>
              </a:rPr>
              <a:t>n</a:t>
            </a:r>
            <a:r>
              <a:rPr lang="hr-HR" b="1" i="1" smtClean="0">
                <a:solidFill>
                  <a:schemeClr val="tx2"/>
                </a:solidFill>
              </a:rPr>
              <a:t> različitih </a:t>
            </a:r>
            <a:r>
              <a:rPr lang="hr-HR" smtClean="0"/>
              <a:t>binarnih brojeva.</a:t>
            </a:r>
          </a:p>
          <a:p>
            <a:pPr algn="just">
              <a:buNone/>
            </a:pPr>
            <a:r>
              <a:rPr lang="hr-HR" smtClean="0"/>
              <a:t> </a:t>
            </a:r>
            <a:br>
              <a:rPr lang="hr-HR" smtClean="0"/>
            </a:br>
            <a:r>
              <a:rPr lang="hr-HR" smtClean="0"/>
              <a:t>Npr. sa dvije znamenke to su brojevi:</a:t>
            </a:r>
          </a:p>
          <a:p>
            <a:pPr lvl="2" algn="just">
              <a:spcBef>
                <a:spcPts val="600"/>
              </a:spcBef>
              <a:buFont typeface="Wingdings" pitchFamily="2" charset="2"/>
              <a:buNone/>
            </a:pPr>
            <a:r>
              <a:rPr lang="hr-HR" smtClean="0"/>
              <a:t>00</a:t>
            </a:r>
            <a:r>
              <a:rPr lang="hr-HR" baseline="-25000" smtClean="0"/>
              <a:t>2</a:t>
            </a:r>
          </a:p>
          <a:p>
            <a:pPr lvl="2" algn="just">
              <a:spcBef>
                <a:spcPts val="600"/>
              </a:spcBef>
              <a:buFont typeface="Wingdings" pitchFamily="2" charset="2"/>
              <a:buNone/>
            </a:pPr>
            <a:r>
              <a:rPr lang="hr-HR" smtClean="0"/>
              <a:t>01</a:t>
            </a:r>
            <a:r>
              <a:rPr lang="hr-HR" baseline="-25000" smtClean="0"/>
              <a:t>2</a:t>
            </a:r>
          </a:p>
          <a:p>
            <a:pPr lvl="2" algn="just">
              <a:spcBef>
                <a:spcPts val="600"/>
              </a:spcBef>
              <a:buFont typeface="Wingdings" pitchFamily="2" charset="2"/>
              <a:buNone/>
            </a:pPr>
            <a:r>
              <a:rPr lang="hr-HR" smtClean="0"/>
              <a:t>10</a:t>
            </a:r>
            <a:r>
              <a:rPr lang="hr-HR" baseline="-25000" smtClean="0"/>
              <a:t>2</a:t>
            </a:r>
          </a:p>
          <a:p>
            <a:pPr lvl="2" algn="just">
              <a:spcBef>
                <a:spcPts val="600"/>
              </a:spcBef>
              <a:buFont typeface="Wingdings" pitchFamily="2" charset="2"/>
              <a:buNone/>
            </a:pPr>
            <a:r>
              <a:rPr lang="hr-HR" smtClean="0"/>
              <a:t>11</a:t>
            </a:r>
            <a:r>
              <a:rPr lang="hr-HR" baseline="-25000" smtClean="0"/>
              <a:t>2</a:t>
            </a:r>
            <a:endParaRPr lang="en-US" baseline="-25000" smtClean="0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21EDB7-747B-493C-8632-2FFDF74C8276}" type="slidenum">
              <a:rPr lang="hr-HR" smtClean="0"/>
              <a:pPr>
                <a:defRPr/>
              </a:pPr>
              <a:t>14</a:t>
            </a:fld>
            <a:endParaRPr lang="hr-H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970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970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970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970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970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970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970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970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hr-HR" sz="3600" smtClean="0">
                <a:cs typeface="Times New Roman" pitchFamily="18" charset="0"/>
              </a:rPr>
              <a:t>Binarni</a:t>
            </a:r>
            <a:r>
              <a:rPr lang="hr-HR" smtClean="0"/>
              <a:t> brojevni sustav</a:t>
            </a:r>
            <a:endParaRPr lang="en-US" smtClean="0"/>
          </a:p>
        </p:txBody>
      </p:sp>
      <p:sp>
        <p:nvSpPr>
          <p:cNvPr id="24581" name="Rectangle 3"/>
          <p:cNvSpPr>
            <a:spLocks noGrp="1" noChangeArrowheads="1"/>
          </p:cNvSpPr>
          <p:nvPr>
            <p:ph idx="1"/>
          </p:nvPr>
        </p:nvSpPr>
        <p:spPr>
          <a:xfrm>
            <a:off x="285720" y="1571612"/>
            <a:ext cx="7670656" cy="4643470"/>
          </a:xfrm>
        </p:spPr>
        <p:txBody>
          <a:bodyPr/>
          <a:lstStyle/>
          <a:p>
            <a:pPr algn="just"/>
            <a:r>
              <a:rPr lang="hr-HR" b="1" i="1" dirty="0" smtClean="0">
                <a:solidFill>
                  <a:schemeClr val="tx2"/>
                </a:solidFill>
              </a:rPr>
              <a:t>Najveći broj </a:t>
            </a:r>
            <a:r>
              <a:rPr lang="hr-HR" dirty="0" smtClean="0"/>
              <a:t>koji se može prikazati s </a:t>
            </a:r>
            <a:br>
              <a:rPr lang="hr-HR" dirty="0" smtClean="0"/>
            </a:br>
            <a:r>
              <a:rPr lang="hr-HR" b="1" i="1" dirty="0" smtClean="0">
                <a:solidFill>
                  <a:schemeClr val="tx2"/>
                </a:solidFill>
              </a:rPr>
              <a:t>n znamenaka </a:t>
            </a:r>
            <a:r>
              <a:rPr lang="hr-HR" dirty="0" smtClean="0"/>
              <a:t>u binarnom brojevnom sustavu, može se dobiti korištenjem izraza:</a:t>
            </a:r>
          </a:p>
          <a:p>
            <a:pPr algn="ctr">
              <a:buNone/>
            </a:pPr>
            <a:r>
              <a:rPr lang="hr-HR" b="1" i="1" dirty="0" smtClean="0">
                <a:solidFill>
                  <a:schemeClr val="tx2"/>
                </a:solidFill>
              </a:rPr>
              <a:t> 2</a:t>
            </a:r>
            <a:r>
              <a:rPr lang="hr-HR" b="1" i="1" baseline="30000" dirty="0" smtClean="0">
                <a:solidFill>
                  <a:schemeClr val="tx2"/>
                </a:solidFill>
              </a:rPr>
              <a:t>n</a:t>
            </a:r>
            <a:r>
              <a:rPr lang="hr-HR" b="1" i="1" dirty="0" smtClean="0">
                <a:solidFill>
                  <a:schemeClr val="tx2"/>
                </a:solidFill>
              </a:rPr>
              <a:t> -1</a:t>
            </a:r>
            <a:r>
              <a:rPr lang="hr-HR" dirty="0" smtClean="0"/>
              <a:t>. </a:t>
            </a:r>
          </a:p>
          <a:p>
            <a:pPr lvl="1" algn="just">
              <a:buNone/>
            </a:pPr>
            <a:r>
              <a:rPr lang="hr-HR" dirty="0" smtClean="0"/>
              <a:t>	</a:t>
            </a:r>
            <a:r>
              <a:rPr lang="hr-HR" dirty="0" err="1" smtClean="0"/>
              <a:t>Npr</a:t>
            </a:r>
            <a:r>
              <a:rPr lang="hr-HR" dirty="0" smtClean="0"/>
              <a:t>. Najveći broj koji se može prikazati s </a:t>
            </a:r>
            <a:br>
              <a:rPr lang="hr-HR" dirty="0" smtClean="0"/>
            </a:br>
            <a:r>
              <a:rPr lang="hr-HR" dirty="0" smtClean="0"/>
              <a:t>2 znamenke je:</a:t>
            </a:r>
          </a:p>
          <a:p>
            <a:pPr lvl="1" algn="ctr">
              <a:buNone/>
            </a:pPr>
            <a:r>
              <a:rPr lang="hr-HR" dirty="0" smtClean="0"/>
              <a:t>2</a:t>
            </a:r>
            <a:r>
              <a:rPr lang="hr-HR" baseline="30000" dirty="0" smtClean="0"/>
              <a:t>2</a:t>
            </a:r>
            <a:r>
              <a:rPr lang="hr-HR" dirty="0" smtClean="0"/>
              <a:t> -1 = 3</a:t>
            </a:r>
            <a:r>
              <a:rPr lang="hr-HR" baseline="-25000" dirty="0" smtClean="0"/>
              <a:t>(10)</a:t>
            </a:r>
            <a:r>
              <a:rPr lang="hr-HR" dirty="0" smtClean="0"/>
              <a:t>, binarni prikaz 11</a:t>
            </a:r>
            <a:r>
              <a:rPr lang="hr-HR" baseline="-25000" dirty="0" smtClean="0"/>
              <a:t>(2)</a:t>
            </a:r>
            <a:r>
              <a:rPr lang="en-US" dirty="0" smtClean="0"/>
              <a:t> </a:t>
            </a:r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21EDB7-747B-493C-8632-2FFDF74C8276}" type="slidenum">
              <a:rPr lang="hr-HR" smtClean="0"/>
              <a:pPr>
                <a:defRPr/>
              </a:pPr>
              <a:t>15</a:t>
            </a:fld>
            <a:endParaRPr lang="hr-H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458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458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hr-HR" sz="4000" smtClean="0">
                <a:cs typeface="Times New Roman" pitchFamily="18" charset="0"/>
              </a:rPr>
              <a:t>Binarni brojevni sustav</a:t>
            </a:r>
            <a:endParaRPr lang="en-US" sz="4000" smtClean="0">
              <a:cs typeface="Times New Roman" pitchFamily="18" charset="0"/>
            </a:endParaRPr>
          </a:p>
        </p:txBody>
      </p:sp>
      <p:sp>
        <p:nvSpPr>
          <p:cNvPr id="3072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hr-HR" smtClean="0"/>
              <a:t>Binarni se broj </a:t>
            </a:r>
            <a:r>
              <a:rPr lang="hr-HR" b="1" i="1" smtClean="0">
                <a:solidFill>
                  <a:schemeClr val="tx2"/>
                </a:solidFill>
              </a:rPr>
              <a:t>na težinske vrijednosti </a:t>
            </a:r>
            <a:r>
              <a:rPr lang="hr-HR" smtClean="0"/>
              <a:t>rastavlja na istovjetan način kao i dekadski broj (uz uvažavanje pripadajuće osnove binarnog brojevnog sustava).</a:t>
            </a:r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21EDB7-747B-493C-8632-2FFDF74C8276}" type="slidenum">
              <a:rPr lang="hr-HR" smtClean="0"/>
              <a:pPr>
                <a:defRPr/>
              </a:pPr>
              <a:t>16</a:t>
            </a:fld>
            <a:endParaRPr lang="hr-HR"/>
          </a:p>
        </p:txBody>
      </p:sp>
      <p:pic>
        <p:nvPicPr>
          <p:cNvPr id="30726" name="Picture 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5750" y="3643313"/>
            <a:ext cx="8693150" cy="857250"/>
          </a:xfrm>
          <a:prstGeom prst="rect">
            <a:avLst/>
          </a:prstGeom>
          <a:noFill/>
          <a:ln w="9525" algn="ctr">
            <a:solidFill>
              <a:schemeClr val="accent1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hr-HR" sz="4000" smtClean="0">
                <a:cs typeface="Times New Roman" pitchFamily="18" charset="0"/>
              </a:rPr>
              <a:t>Pretvorba binarni - dekadski</a:t>
            </a:r>
            <a:endParaRPr lang="en-US" sz="4000" smtClean="0">
              <a:cs typeface="Times New Roman" pitchFamily="18" charset="0"/>
            </a:endParaRPr>
          </a:p>
        </p:txBody>
      </p:sp>
      <p:sp>
        <p:nvSpPr>
          <p:cNvPr id="3174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hr-HR" smtClean="0"/>
              <a:t>Kao što primjer pokazuje, </a:t>
            </a:r>
            <a:r>
              <a:rPr lang="hr-HR" b="1" i="1" smtClean="0">
                <a:solidFill>
                  <a:schemeClr val="tx2"/>
                </a:solidFill>
              </a:rPr>
              <a:t>izračunavanjem izraza </a:t>
            </a:r>
            <a:r>
              <a:rPr lang="hr-HR" smtClean="0"/>
              <a:t>može se dobiti </a:t>
            </a:r>
            <a:r>
              <a:rPr lang="hr-HR" b="1" i="1" smtClean="0">
                <a:solidFill>
                  <a:schemeClr val="tx2"/>
                </a:solidFill>
              </a:rPr>
              <a:t>dekadska protuvrijednost </a:t>
            </a:r>
            <a:r>
              <a:rPr lang="hr-HR" smtClean="0"/>
              <a:t>binarnog broja.</a:t>
            </a:r>
          </a:p>
        </p:txBody>
      </p:sp>
      <p:sp>
        <p:nvSpPr>
          <p:cNvPr id="8" name="Rezervirano mjesto broja slajda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21EDB7-747B-493C-8632-2FFDF74C8276}" type="slidenum">
              <a:rPr lang="hr-HR" smtClean="0"/>
              <a:pPr>
                <a:defRPr/>
              </a:pPr>
              <a:t>17</a:t>
            </a:fld>
            <a:endParaRPr lang="hr-HR"/>
          </a:p>
        </p:txBody>
      </p:sp>
      <p:pic>
        <p:nvPicPr>
          <p:cNvPr id="7" name="Picture 5"/>
          <p:cNvPicPr>
            <a:picLocks noChangeAspect="1" noChangeArrowheads="1"/>
          </p:cNvPicPr>
          <p:nvPr/>
        </p:nvPicPr>
        <p:blipFill>
          <a:blip r:embed="rId3" cstate="print"/>
          <a:srcRect r="3910"/>
          <a:stretch>
            <a:fillRect/>
          </a:stretch>
        </p:blipFill>
        <p:spPr bwMode="auto">
          <a:xfrm>
            <a:off x="208819" y="3357562"/>
            <a:ext cx="8846847" cy="1857388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3600" smtClean="0">
                <a:cs typeface="Times New Roman" pitchFamily="18" charset="0"/>
              </a:rPr>
              <a:t>Pretvorba binarni – dekadski (primjer 2)</a:t>
            </a:r>
            <a:endParaRPr lang="hr-HR"/>
          </a:p>
        </p:txBody>
      </p:sp>
      <p:pic>
        <p:nvPicPr>
          <p:cNvPr id="6" name="Rezervirano mjesto sadržaja 5" descr="as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14282" y="2000240"/>
            <a:ext cx="8734846" cy="2643206"/>
          </a:xfrm>
          <a:ln>
            <a:solidFill>
              <a:schemeClr val="accent1"/>
            </a:solidFill>
          </a:ln>
        </p:spPr>
      </p:pic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21EDB7-747B-493C-8632-2FFDF74C8276}" type="slidenum">
              <a:rPr lang="hr-HR" smtClean="0"/>
              <a:pPr>
                <a:defRPr/>
              </a:pPr>
              <a:t>18</a:t>
            </a:fld>
            <a:endParaRPr lang="hr-H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hr-HR" sz="4000" smtClean="0">
                <a:cs typeface="Times New Roman" pitchFamily="18" charset="0"/>
              </a:rPr>
              <a:t>Pretvorba dekadski - binarni</a:t>
            </a:r>
            <a:endParaRPr lang="en-US" sz="4000" smtClean="0">
              <a:cs typeface="Times New Roman" pitchFamily="18" charset="0"/>
            </a:endParaRPr>
          </a:p>
        </p:txBody>
      </p:sp>
      <p:sp>
        <p:nvSpPr>
          <p:cNvPr id="32773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1554163"/>
            <a:ext cx="8482042" cy="4525962"/>
          </a:xfrm>
        </p:spPr>
        <p:txBody>
          <a:bodyPr/>
          <a:lstStyle/>
          <a:p>
            <a:pPr algn="just"/>
            <a:r>
              <a:rPr lang="hr-HR" smtClean="0"/>
              <a:t>Dekadski broj se u binarni pretvara </a:t>
            </a:r>
            <a:r>
              <a:rPr lang="hr-HR" b="1" i="1" smtClean="0">
                <a:solidFill>
                  <a:schemeClr val="tx2"/>
                </a:solidFill>
              </a:rPr>
              <a:t>uzastopnim cjelobrojnim dijeljenjem </a:t>
            </a:r>
            <a:r>
              <a:rPr lang="hr-HR" smtClean="0"/>
              <a:t>broja u dekadskom prikazu </a:t>
            </a:r>
            <a:r>
              <a:rPr lang="hr-HR" b="1" i="1" smtClean="0">
                <a:solidFill>
                  <a:schemeClr val="tx2"/>
                </a:solidFill>
              </a:rPr>
              <a:t>s 2 uz bilježenje ostatka </a:t>
            </a:r>
            <a:r>
              <a:rPr lang="hr-HR" smtClean="0"/>
              <a:t>svakog pojedinačnog dijeljenja. </a:t>
            </a:r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21EDB7-747B-493C-8632-2FFDF74C8276}" type="slidenum">
              <a:rPr lang="hr-HR" smtClean="0"/>
              <a:pPr>
                <a:defRPr/>
              </a:pPr>
              <a:t>19</a:t>
            </a:fld>
            <a:endParaRPr lang="hr-HR"/>
          </a:p>
        </p:txBody>
      </p:sp>
      <p:pic>
        <p:nvPicPr>
          <p:cNvPr id="8" name="Slika 7" descr="as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428860" y="3714751"/>
            <a:ext cx="4857784" cy="2878313"/>
          </a:xfrm>
          <a:prstGeom prst="rect">
            <a:avLst/>
          </a:prstGeom>
          <a:ln>
            <a:solidFill>
              <a:schemeClr val="accent1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hr-HR" smtClean="0"/>
              <a:t>Brojevni sustavi</a:t>
            </a:r>
            <a:endParaRPr lang="en-US" smtClean="0"/>
          </a:p>
        </p:txBody>
      </p:sp>
      <p:sp>
        <p:nvSpPr>
          <p:cNvPr id="1843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hr-HR" smtClean="0"/>
              <a:t>Tijekom razvoja ljudskog društva nastali su </a:t>
            </a:r>
            <a:r>
              <a:rPr lang="hr-HR" b="1" i="1" smtClean="0">
                <a:solidFill>
                  <a:schemeClr val="tx2"/>
                </a:solidFill>
              </a:rPr>
              <a:t>različiti brojevni sustavi</a:t>
            </a:r>
            <a:r>
              <a:rPr lang="hr-HR" smtClean="0"/>
              <a:t>. </a:t>
            </a:r>
          </a:p>
          <a:p>
            <a:r>
              <a:rPr lang="hr-HR" b="1" i="1" smtClean="0">
                <a:solidFill>
                  <a:schemeClr val="tx2"/>
                </a:solidFill>
              </a:rPr>
              <a:t>Brojevni sustav - način zapisivanja </a:t>
            </a:r>
            <a:r>
              <a:rPr lang="hr-HR" smtClean="0"/>
              <a:t>brojeva i njihovo </a:t>
            </a:r>
            <a:r>
              <a:rPr lang="hr-HR" b="1" i="1" smtClean="0">
                <a:solidFill>
                  <a:schemeClr val="tx2"/>
                </a:solidFill>
              </a:rPr>
              <a:t>tumačenje</a:t>
            </a:r>
            <a:r>
              <a:rPr lang="hr-HR" smtClean="0"/>
              <a:t>. </a:t>
            </a:r>
            <a:endParaRPr lang="en-US" smtClean="0"/>
          </a:p>
        </p:txBody>
      </p:sp>
      <p:sp>
        <p:nvSpPr>
          <p:cNvPr id="8" name="Rezervirano mjesto broja slajda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21EDB7-747B-493C-8632-2FFDF74C8276}" type="slidenum">
              <a:rPr lang="hr-HR" smtClean="0"/>
              <a:pPr>
                <a:defRPr/>
              </a:pPr>
              <a:t>2</a:t>
            </a:fld>
            <a:endParaRPr lang="hr-HR"/>
          </a:p>
        </p:txBody>
      </p:sp>
      <p:pic>
        <p:nvPicPr>
          <p:cNvPr id="7" name="Slika 6" descr="images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857488" y="3786190"/>
            <a:ext cx="5715040" cy="2519353"/>
          </a:xfrm>
          <a:prstGeom prst="rect">
            <a:avLst/>
          </a:prstGeom>
          <a:ln w="38100">
            <a:solidFill>
              <a:srgbClr val="3E5D78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hr-HR" sz="4000" smtClean="0">
                <a:cs typeface="Times New Roman" pitchFamily="18" charset="0"/>
              </a:rPr>
              <a:t>Pretvorba dekadski - binarni</a:t>
            </a:r>
            <a:endParaRPr lang="en-US" sz="4000" smtClean="0">
              <a:cs typeface="Times New Roman" pitchFamily="18" charset="0"/>
            </a:endParaRPr>
          </a:p>
        </p:txBody>
      </p:sp>
      <p:sp>
        <p:nvSpPr>
          <p:cNvPr id="33797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609600" y="1600200"/>
            <a:ext cx="3462334" cy="4419600"/>
          </a:xfrm>
        </p:spPr>
        <p:txBody>
          <a:bodyPr/>
          <a:lstStyle/>
          <a:p>
            <a:pPr algn="just"/>
            <a:r>
              <a:rPr lang="hr-HR" smtClean="0"/>
              <a:t>Pri zapisu rezultata treba biti oprezan jer je </a:t>
            </a:r>
            <a:r>
              <a:rPr lang="hr-HR" b="1" i="1" smtClean="0">
                <a:solidFill>
                  <a:schemeClr val="tx2"/>
                </a:solidFill>
              </a:rPr>
              <a:t>prvi ostatak</a:t>
            </a:r>
            <a:r>
              <a:rPr lang="hr-HR" smtClean="0"/>
              <a:t> ujedno i </a:t>
            </a:r>
            <a:r>
              <a:rPr lang="hr-HR" b="1" i="1" smtClean="0">
                <a:solidFill>
                  <a:schemeClr val="tx2"/>
                </a:solidFill>
              </a:rPr>
              <a:t>znamenka najmanje težinske vrijednosti</a:t>
            </a:r>
            <a:r>
              <a:rPr lang="hr-HR" smtClean="0"/>
              <a:t>!</a:t>
            </a:r>
            <a:endParaRPr lang="en-US" smtClean="0"/>
          </a:p>
        </p:txBody>
      </p:sp>
      <p:pic>
        <p:nvPicPr>
          <p:cNvPr id="33798" name="Picture 8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/>
          <a:srcRect r="16979"/>
          <a:stretch>
            <a:fillRect/>
          </a:stretch>
        </p:blipFill>
        <p:spPr>
          <a:xfrm>
            <a:off x="4214810" y="1357298"/>
            <a:ext cx="4679023" cy="5016521"/>
          </a:xfrm>
          <a:ln>
            <a:solidFill>
              <a:schemeClr val="accent1"/>
            </a:solidFill>
          </a:ln>
        </p:spPr>
      </p:pic>
      <p:sp>
        <p:nvSpPr>
          <p:cNvPr id="9" name="Rezervirano mjesto broja slajda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6148021-1AF8-4661-86F4-F662E03556CF}" type="slidenum">
              <a:rPr lang="en-US" smtClean="0">
                <a:solidFill>
                  <a:schemeClr val="tx2"/>
                </a:solidFill>
              </a:rPr>
              <a:pPr>
                <a:defRPr/>
              </a:pPr>
              <a:t>20</a:t>
            </a:fld>
            <a:endParaRPr lang="en-US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hr-HR" smtClean="0"/>
              <a:t>Položajni brojevni sustav</a:t>
            </a:r>
            <a:endParaRPr lang="en-US" smtClean="0"/>
          </a:p>
        </p:txBody>
      </p:sp>
      <p:sp>
        <p:nvSpPr>
          <p:cNvPr id="19461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1554163"/>
            <a:ext cx="8553480" cy="4525962"/>
          </a:xfrm>
        </p:spPr>
        <p:txBody>
          <a:bodyPr/>
          <a:lstStyle/>
          <a:p>
            <a:r>
              <a:rPr lang="hr-HR" smtClean="0"/>
              <a:t>Danas - najčešće u uporabi </a:t>
            </a:r>
            <a:r>
              <a:rPr lang="hr-HR" b="1" i="1" smtClean="0">
                <a:solidFill>
                  <a:schemeClr val="tx2"/>
                </a:solidFill>
              </a:rPr>
              <a:t>položajni brojevni sustav</a:t>
            </a:r>
            <a:r>
              <a:rPr lang="hr-HR" smtClean="0"/>
              <a:t>. </a:t>
            </a:r>
          </a:p>
          <a:p>
            <a:pPr algn="just"/>
            <a:r>
              <a:rPr lang="hr-HR" smtClean="0"/>
              <a:t>To je sustav kod kojeg </a:t>
            </a:r>
            <a:r>
              <a:rPr lang="hr-HR" b="1" i="1" smtClean="0">
                <a:solidFill>
                  <a:schemeClr val="tx2"/>
                </a:solidFill>
              </a:rPr>
              <a:t>položaj znamenke u zapisu određuje njenu vrijednost</a:t>
            </a:r>
            <a:r>
              <a:rPr lang="hr-HR" smtClean="0"/>
              <a:t>. </a:t>
            </a:r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21EDB7-747B-493C-8632-2FFDF74C8276}" type="slidenum">
              <a:rPr lang="hr-HR" smtClean="0"/>
              <a:pPr>
                <a:defRPr/>
              </a:pPr>
              <a:t>3</a:t>
            </a:fld>
            <a:endParaRPr lang="hr-HR"/>
          </a:p>
        </p:txBody>
      </p:sp>
      <p:pic>
        <p:nvPicPr>
          <p:cNvPr id="6" name="Slika 5" descr="phpThumb_generated_thumbnailjpg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571604" y="3714752"/>
            <a:ext cx="6357982" cy="2643206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hr-HR" smtClean="0"/>
              <a:t>Položajni brojevni sustav</a:t>
            </a:r>
            <a:endParaRPr lang="en-US" smtClean="0"/>
          </a:p>
        </p:txBody>
      </p:sp>
      <p:sp>
        <p:nvSpPr>
          <p:cNvPr id="20485" name="Rectangle 3"/>
          <p:cNvSpPr>
            <a:spLocks noGrp="1" noChangeArrowheads="1"/>
          </p:cNvSpPr>
          <p:nvPr>
            <p:ph idx="1"/>
          </p:nvPr>
        </p:nvSpPr>
        <p:spPr>
          <a:xfrm>
            <a:off x="214282" y="1428736"/>
            <a:ext cx="8482042" cy="4525962"/>
          </a:xfrm>
        </p:spPr>
        <p:txBody>
          <a:bodyPr/>
          <a:lstStyle/>
          <a:p>
            <a:r>
              <a:rPr lang="hr-HR" smtClean="0"/>
              <a:t>Svaki je položajni brojevni sustav određen </a:t>
            </a:r>
            <a:r>
              <a:rPr lang="hr-HR" b="1" i="1" smtClean="0">
                <a:solidFill>
                  <a:schemeClr val="tx2"/>
                </a:solidFill>
              </a:rPr>
              <a:t>vlastitim skupom znamenaka</a:t>
            </a:r>
            <a:r>
              <a:rPr lang="hr-HR" smtClean="0"/>
              <a:t>. </a:t>
            </a:r>
          </a:p>
          <a:p>
            <a:r>
              <a:rPr lang="hr-HR" b="1" i="1" smtClean="0">
                <a:solidFill>
                  <a:schemeClr val="tx2"/>
                </a:solidFill>
              </a:rPr>
              <a:t>Ukupni broj različitih </a:t>
            </a:r>
            <a:br>
              <a:rPr lang="hr-HR" b="1" i="1" smtClean="0">
                <a:solidFill>
                  <a:schemeClr val="tx2"/>
                </a:solidFill>
              </a:rPr>
            </a:br>
            <a:r>
              <a:rPr lang="hr-HR" b="1" i="1" smtClean="0">
                <a:solidFill>
                  <a:schemeClr val="tx2"/>
                </a:solidFill>
              </a:rPr>
              <a:t>znamenaka </a:t>
            </a:r>
            <a:r>
              <a:rPr lang="hr-HR" smtClean="0"/>
              <a:t>naziva se </a:t>
            </a:r>
            <a:br>
              <a:rPr lang="hr-HR" smtClean="0"/>
            </a:br>
            <a:r>
              <a:rPr lang="hr-HR" smtClean="0"/>
              <a:t>o</a:t>
            </a:r>
            <a:r>
              <a:rPr lang="hr-HR" b="1" i="1" smtClean="0">
                <a:solidFill>
                  <a:schemeClr val="tx2"/>
                </a:solidFill>
              </a:rPr>
              <a:t>snovom</a:t>
            </a:r>
            <a:r>
              <a:rPr lang="hr-HR" smtClean="0"/>
              <a:t> ili </a:t>
            </a:r>
            <a:r>
              <a:rPr lang="hr-HR" b="1" i="1" smtClean="0">
                <a:solidFill>
                  <a:schemeClr val="tx2"/>
                </a:solidFill>
              </a:rPr>
              <a:t>bazom</a:t>
            </a:r>
            <a:r>
              <a:rPr lang="hr-HR" smtClean="0"/>
              <a:t> tog </a:t>
            </a:r>
            <a:br>
              <a:rPr lang="hr-HR" smtClean="0"/>
            </a:br>
            <a:r>
              <a:rPr lang="hr-HR" smtClean="0"/>
              <a:t>brojevnog sustava.</a:t>
            </a:r>
            <a:endParaRPr lang="en-US" smtClean="0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21EDB7-747B-493C-8632-2FFDF74C8276}" type="slidenum">
              <a:rPr lang="hr-HR" smtClean="0"/>
              <a:pPr>
                <a:defRPr/>
              </a:pPr>
              <a:t>4</a:t>
            </a:fld>
            <a:endParaRPr lang="hr-HR"/>
          </a:p>
        </p:txBody>
      </p:sp>
      <p:pic>
        <p:nvPicPr>
          <p:cNvPr id="6" name="Slika 5" descr="preuzmi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214810" y="2571744"/>
            <a:ext cx="4667282" cy="3000396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hr-HR" sz="4000" smtClean="0">
                <a:cs typeface="Times New Roman" pitchFamily="18" charset="0"/>
              </a:rPr>
              <a:t>Dekadski brojevni sustav</a:t>
            </a:r>
            <a:endParaRPr lang="en-US" sz="4000" smtClean="0">
              <a:cs typeface="Times New Roman" pitchFamily="18" charset="0"/>
            </a:endParaRP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09600" y="1600200"/>
            <a:ext cx="5033963" cy="4419600"/>
          </a:xfrm>
        </p:spPr>
        <p:txBody>
          <a:bodyPr/>
          <a:lstStyle/>
          <a:p>
            <a:pPr>
              <a:spcBef>
                <a:spcPct val="50000"/>
              </a:spcBef>
            </a:pPr>
            <a:r>
              <a:rPr lang="hr-HR" smtClean="0"/>
              <a:t>U svakodnevnom smo životu navikli koristiti dekadski brojevni sustav.</a:t>
            </a:r>
          </a:p>
          <a:p>
            <a:pPr>
              <a:spcBef>
                <a:spcPct val="50000"/>
              </a:spcBef>
            </a:pPr>
            <a:r>
              <a:rPr lang="hr-HR" smtClean="0"/>
              <a:t>Osnova (baza) sustava je </a:t>
            </a:r>
            <a:r>
              <a:rPr lang="hr-HR" b="1" i="1" smtClean="0">
                <a:solidFill>
                  <a:schemeClr val="tx2"/>
                </a:solidFill>
              </a:rPr>
              <a:t>10</a:t>
            </a:r>
            <a:r>
              <a:rPr lang="hr-HR" smtClean="0"/>
              <a:t>.</a:t>
            </a:r>
          </a:p>
          <a:p>
            <a:r>
              <a:rPr lang="hr-HR" smtClean="0"/>
              <a:t>Za zapis se koriste znamenke: </a:t>
            </a:r>
            <a:br>
              <a:rPr lang="hr-HR" smtClean="0"/>
            </a:br>
            <a:r>
              <a:rPr lang="hr-HR" b="1" i="1" smtClean="0">
                <a:solidFill>
                  <a:schemeClr val="tx2"/>
                </a:solidFill>
              </a:rPr>
              <a:t>0, 1, 2, 3, 4, 5, 6, 7, 8, 9</a:t>
            </a:r>
            <a:r>
              <a:rPr lang="hr-HR" smtClean="0"/>
              <a:t>.</a:t>
            </a:r>
            <a:endParaRPr lang="en-US" smtClean="0"/>
          </a:p>
        </p:txBody>
      </p:sp>
      <p:pic>
        <p:nvPicPr>
          <p:cNvPr id="21508" name="Rezervirano mjesto sadržaja 6" descr="counting.jpg"/>
          <p:cNvPicPr>
            <a:picLocks noGrp="1" noChangeAspect="1"/>
          </p:cNvPicPr>
          <p:nvPr>
            <p:ph sz="half" idx="2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5786438" y="1571625"/>
            <a:ext cx="2514600" cy="4286250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</p:pic>
      <p:sp>
        <p:nvSpPr>
          <p:cNvPr id="9" name="Rezervirano mjesto broja slajda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6148021-1AF8-4661-86F4-F662E03556CF}" type="slidenum">
              <a:rPr lang="en-US" smtClean="0">
                <a:solidFill>
                  <a:schemeClr val="tx2"/>
                </a:solidFill>
              </a:rPr>
              <a:pPr>
                <a:defRPr/>
              </a:pPr>
              <a:t>5</a:t>
            </a:fld>
            <a:endParaRPr lang="en-US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hr-HR" smtClean="0"/>
              <a:t>Dekadski brojevni sustav</a:t>
            </a:r>
            <a:endParaRPr lang="en-US" smtClean="0"/>
          </a:p>
        </p:txBody>
      </p:sp>
      <p:sp>
        <p:nvSpPr>
          <p:cNvPr id="2253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hr-HR" smtClean="0"/>
              <a:t>Svaka znamenka u nizu ima jedinstvenu težinsku vrijednost. </a:t>
            </a:r>
          </a:p>
          <a:p>
            <a:endParaRPr lang="hr-HR" smtClean="0"/>
          </a:p>
          <a:p>
            <a:r>
              <a:rPr lang="hr-HR" smtClean="0"/>
              <a:t>Primjer pokazuje da je svaka znamenka deset puta vrednija od njoj desno susjedne.</a:t>
            </a:r>
            <a:endParaRPr lang="en-US" smtClean="0"/>
          </a:p>
        </p:txBody>
      </p:sp>
      <p:sp>
        <p:nvSpPr>
          <p:cNvPr id="8" name="Rezervirano mjesto broja slajda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21EDB7-747B-493C-8632-2FFDF74C8276}" type="slidenum">
              <a:rPr lang="hr-HR" smtClean="0"/>
              <a:pPr>
                <a:defRPr/>
              </a:pPr>
              <a:t>6</a:t>
            </a:fld>
            <a:endParaRPr lang="hr-HR"/>
          </a:p>
        </p:txBody>
      </p:sp>
      <p:pic>
        <p:nvPicPr>
          <p:cNvPr id="22534" name="Picture 5" descr="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57375" y="5072063"/>
            <a:ext cx="5429250" cy="868362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</p:pic>
      <p:pic>
        <p:nvPicPr>
          <p:cNvPr id="22535" name="Slika 6" descr="ss8.jp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785938" y="2928938"/>
            <a:ext cx="5191125" cy="571500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hr-HR" smtClean="0"/>
              <a:t>Dekadski brojevni sustav</a:t>
            </a:r>
            <a:endParaRPr lang="en-US" smtClean="0"/>
          </a:p>
        </p:txBody>
      </p:sp>
      <p:sp>
        <p:nvSpPr>
          <p:cNvPr id="23557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1554163"/>
            <a:ext cx="8553480" cy="4525962"/>
          </a:xfrm>
        </p:spPr>
        <p:txBody>
          <a:bodyPr/>
          <a:lstStyle/>
          <a:p>
            <a:pPr algn="just"/>
            <a:r>
              <a:rPr lang="hr-HR" smtClean="0"/>
              <a:t>Težinska vrijednost svake znamenke dobiva se tako da se </a:t>
            </a:r>
            <a:r>
              <a:rPr lang="hr-HR" b="1" i="1" smtClean="0">
                <a:solidFill>
                  <a:schemeClr val="tx2"/>
                </a:solidFill>
              </a:rPr>
              <a:t>osnova brojevnog sustava </a:t>
            </a:r>
            <a:r>
              <a:rPr lang="hr-HR" smtClean="0"/>
              <a:t>(u ovome slučaju broj 10) </a:t>
            </a:r>
            <a:r>
              <a:rPr lang="hr-HR" b="1" i="1" smtClean="0">
                <a:solidFill>
                  <a:schemeClr val="tx2"/>
                </a:solidFill>
              </a:rPr>
              <a:t>potencira</a:t>
            </a:r>
            <a:r>
              <a:rPr lang="hr-HR" smtClean="0"/>
              <a:t> eksponentom čija vrijednost </a:t>
            </a:r>
            <a:r>
              <a:rPr lang="hr-HR" b="1" i="1" smtClean="0">
                <a:solidFill>
                  <a:schemeClr val="tx2"/>
                </a:solidFill>
              </a:rPr>
              <a:t>ovisi o položaju znamenke u nizu</a:t>
            </a:r>
            <a:r>
              <a:rPr lang="hr-HR" smtClean="0"/>
              <a:t>. </a:t>
            </a:r>
          </a:p>
          <a:p>
            <a:pPr algn="just"/>
            <a:endParaRPr lang="hr-HR" smtClean="0"/>
          </a:p>
          <a:p>
            <a:pPr algn="just">
              <a:buNone/>
            </a:pPr>
            <a:endParaRPr lang="hr-HR" smtClean="0"/>
          </a:p>
          <a:p>
            <a:pPr algn="ctr">
              <a:buNone/>
            </a:pPr>
            <a:r>
              <a:rPr lang="hr-HR" sz="2400" smtClean="0"/>
              <a:t>Eksponent </a:t>
            </a:r>
            <a:r>
              <a:rPr lang="hr-HR" sz="2400" b="1" i="1" smtClean="0"/>
              <a:t>prve </a:t>
            </a:r>
            <a:r>
              <a:rPr lang="hr-HR" sz="2400" smtClean="0"/>
              <a:t>znamenke </a:t>
            </a:r>
            <a:r>
              <a:rPr lang="hr-HR" sz="2400" b="1" i="1" smtClean="0"/>
              <a:t>lijevo od zareza </a:t>
            </a:r>
            <a:r>
              <a:rPr lang="hr-HR" sz="2400" smtClean="0"/>
              <a:t>uvijek je </a:t>
            </a:r>
            <a:r>
              <a:rPr lang="hr-HR" sz="2400" b="1" i="1" smtClean="0"/>
              <a:t>0</a:t>
            </a:r>
            <a:r>
              <a:rPr lang="hr-HR" sz="2400" smtClean="0"/>
              <a:t>!</a:t>
            </a:r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21EDB7-747B-493C-8632-2FFDF74C8276}" type="slidenum">
              <a:rPr lang="hr-HR" smtClean="0"/>
              <a:pPr>
                <a:defRPr/>
              </a:pPr>
              <a:t>7</a:t>
            </a:fld>
            <a:endParaRPr lang="hr-HR"/>
          </a:p>
        </p:txBody>
      </p:sp>
      <p:pic>
        <p:nvPicPr>
          <p:cNvPr id="23558" name="Slika 6" descr="ss9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4282" y="4071942"/>
            <a:ext cx="8713787" cy="1181100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hr-HR" smtClean="0"/>
              <a:t>Dekadski brojevni sustav</a:t>
            </a:r>
            <a:endParaRPr lang="en-US" smtClean="0"/>
          </a:p>
        </p:txBody>
      </p:sp>
      <p:sp>
        <p:nvSpPr>
          <p:cNvPr id="2458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hr-HR" smtClean="0"/>
              <a:t>S </a:t>
            </a:r>
            <a:r>
              <a:rPr lang="hr-HR" b="1" i="1" smtClean="0">
                <a:solidFill>
                  <a:schemeClr val="tx2"/>
                </a:solidFill>
              </a:rPr>
              <a:t>n znamenaka </a:t>
            </a:r>
            <a:r>
              <a:rPr lang="hr-HR" smtClean="0"/>
              <a:t>dekadskog brojevnog sustava, moguće je prikazati </a:t>
            </a:r>
            <a:r>
              <a:rPr lang="hr-HR" b="1" i="1" smtClean="0">
                <a:solidFill>
                  <a:schemeClr val="tx2"/>
                </a:solidFill>
              </a:rPr>
              <a:t>10</a:t>
            </a:r>
            <a:r>
              <a:rPr lang="hr-HR" b="1" i="1" baseline="30000" smtClean="0">
                <a:solidFill>
                  <a:schemeClr val="tx2"/>
                </a:solidFill>
              </a:rPr>
              <a:t>n</a:t>
            </a:r>
            <a:r>
              <a:rPr lang="hr-HR" smtClean="0"/>
              <a:t> različitih dekadskih brojeva. </a:t>
            </a:r>
          </a:p>
          <a:p>
            <a:endParaRPr lang="hr-HR" smtClean="0"/>
          </a:p>
          <a:p>
            <a:pPr lvl="1">
              <a:buFont typeface="Wingdings" pitchFamily="2" charset="2"/>
              <a:buNone/>
            </a:pPr>
            <a:r>
              <a:rPr lang="hr-HR" smtClean="0"/>
              <a:t>	Npr. s 2 znamenke može se prikazati:</a:t>
            </a:r>
          </a:p>
          <a:p>
            <a:pPr lvl="1" algn="ctr">
              <a:buFont typeface="Wingdings" pitchFamily="2" charset="2"/>
              <a:buNone/>
            </a:pPr>
            <a:r>
              <a:rPr lang="hr-HR" smtClean="0"/>
              <a:t>10</a:t>
            </a:r>
            <a:r>
              <a:rPr lang="hr-HR" b="1" i="1" baseline="30000" smtClean="0">
                <a:solidFill>
                  <a:schemeClr val="tx2"/>
                </a:solidFill>
              </a:rPr>
              <a:t>2</a:t>
            </a:r>
            <a:r>
              <a:rPr lang="hr-HR" smtClean="0"/>
              <a:t> = 100 različitih dekadskih brojeva.</a:t>
            </a:r>
            <a:r>
              <a:rPr lang="en-US" smtClean="0"/>
              <a:t> </a:t>
            </a:r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21EDB7-747B-493C-8632-2FFDF74C8276}" type="slidenum">
              <a:rPr lang="hr-HR" smtClean="0"/>
              <a:pPr>
                <a:defRPr/>
              </a:pPr>
              <a:t>8</a:t>
            </a:fld>
            <a:endParaRPr lang="hr-H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458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458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hr-HR" smtClean="0"/>
              <a:t>Dekadski brojevni sustav</a:t>
            </a:r>
            <a:endParaRPr lang="en-US" smtClean="0"/>
          </a:p>
        </p:txBody>
      </p:sp>
      <p:sp>
        <p:nvSpPr>
          <p:cNvPr id="24581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1554163"/>
            <a:ext cx="8482042" cy="4525962"/>
          </a:xfrm>
        </p:spPr>
        <p:txBody>
          <a:bodyPr/>
          <a:lstStyle/>
          <a:p>
            <a:pPr algn="just"/>
            <a:r>
              <a:rPr lang="hr-HR" b="1" i="1" dirty="0" smtClean="0">
                <a:solidFill>
                  <a:schemeClr val="tx2"/>
                </a:solidFill>
              </a:rPr>
              <a:t>Najveći broj </a:t>
            </a:r>
            <a:r>
              <a:rPr lang="hr-HR" dirty="0" smtClean="0"/>
              <a:t>koji se može prikazati s </a:t>
            </a:r>
            <a:r>
              <a:rPr lang="hr-HR" b="1" i="1" dirty="0" smtClean="0">
                <a:solidFill>
                  <a:schemeClr val="tx2"/>
                </a:solidFill>
              </a:rPr>
              <a:t>n znamenaka</a:t>
            </a:r>
            <a:r>
              <a:rPr lang="hr-HR" dirty="0" smtClean="0"/>
              <a:t> u </a:t>
            </a:r>
            <a:r>
              <a:rPr lang="hr-HR" b="1" i="1" dirty="0" smtClean="0">
                <a:solidFill>
                  <a:schemeClr val="tx2"/>
                </a:solidFill>
              </a:rPr>
              <a:t>dekadskom brojevnom sustavu</a:t>
            </a:r>
            <a:r>
              <a:rPr lang="hr-HR" dirty="0" smtClean="0"/>
              <a:t>, može se dobiti korištenjem izraza:</a:t>
            </a:r>
          </a:p>
          <a:p>
            <a:pPr algn="ctr">
              <a:buNone/>
            </a:pPr>
            <a:r>
              <a:rPr lang="hr-HR" dirty="0" smtClean="0"/>
              <a:t> </a:t>
            </a:r>
            <a:r>
              <a:rPr lang="hr-HR" b="1" dirty="0" smtClean="0"/>
              <a:t>10</a:t>
            </a:r>
            <a:r>
              <a:rPr lang="hr-HR" b="1" baseline="30000" dirty="0" smtClean="0"/>
              <a:t>n</a:t>
            </a:r>
            <a:r>
              <a:rPr lang="hr-HR" b="1" dirty="0" smtClean="0"/>
              <a:t> -1</a:t>
            </a:r>
            <a:r>
              <a:rPr lang="hr-HR" dirty="0" smtClean="0"/>
              <a:t>. </a:t>
            </a:r>
          </a:p>
          <a:p>
            <a:pPr lvl="1" algn="just">
              <a:buNone/>
            </a:pPr>
            <a:r>
              <a:rPr lang="hr-HR" dirty="0" smtClean="0"/>
              <a:t>	</a:t>
            </a:r>
            <a:r>
              <a:rPr lang="hr-HR" dirty="0" err="1" smtClean="0"/>
              <a:t>Npr</a:t>
            </a:r>
            <a:r>
              <a:rPr lang="hr-HR" dirty="0" smtClean="0"/>
              <a:t>. Najveći broj koji se može prikazati s </a:t>
            </a:r>
            <a:br>
              <a:rPr lang="hr-HR" dirty="0" smtClean="0"/>
            </a:br>
            <a:r>
              <a:rPr lang="hr-HR" dirty="0" smtClean="0"/>
              <a:t>2 znamenke u dekadskom brojevnom sustavu je:</a:t>
            </a:r>
          </a:p>
          <a:p>
            <a:pPr lvl="1" algn="ctr">
              <a:buNone/>
            </a:pPr>
            <a:r>
              <a:rPr lang="hr-HR" dirty="0" smtClean="0"/>
              <a:t>10</a:t>
            </a:r>
            <a:r>
              <a:rPr lang="hr-HR" baseline="30000" dirty="0" smtClean="0"/>
              <a:t>2</a:t>
            </a:r>
            <a:r>
              <a:rPr lang="hr-HR" dirty="0" smtClean="0"/>
              <a:t> -1 = 99</a:t>
            </a:r>
            <a:r>
              <a:rPr lang="en-US" dirty="0" smtClean="0"/>
              <a:t> </a:t>
            </a:r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21EDB7-747B-493C-8632-2FFDF74C8276}" type="slidenum">
              <a:rPr lang="hr-HR" smtClean="0"/>
              <a:pPr>
                <a:defRPr/>
              </a:pPr>
              <a:t>9</a:t>
            </a:fld>
            <a:endParaRPr lang="hr-H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458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458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4814</TotalTime>
  <Words>471</Words>
  <Application>Microsoft Office PowerPoint</Application>
  <PresentationFormat>On-screen Show (4:3)</PresentationFormat>
  <Paragraphs>111</Paragraphs>
  <Slides>20</Slides>
  <Notes>19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Adjacency</vt:lpstr>
      <vt:lpstr>Brojevni sustavi</vt:lpstr>
      <vt:lpstr>Brojevni sustavi</vt:lpstr>
      <vt:lpstr>Položajni brojevni sustav</vt:lpstr>
      <vt:lpstr>Položajni brojevni sustav</vt:lpstr>
      <vt:lpstr>Dekadski brojevni sustav</vt:lpstr>
      <vt:lpstr>Dekadski brojevni sustav</vt:lpstr>
      <vt:lpstr>Dekadski brojevni sustav</vt:lpstr>
      <vt:lpstr>Dekadski brojevni sustav</vt:lpstr>
      <vt:lpstr>Dekadski brojevni sustav</vt:lpstr>
      <vt:lpstr>Što računalo razumije?</vt:lpstr>
      <vt:lpstr>Binarni brojevni sustav</vt:lpstr>
      <vt:lpstr>Binarni brojevni sustav</vt:lpstr>
      <vt:lpstr>Oznaka brojevnog sustava</vt:lpstr>
      <vt:lpstr>Binarni brojevni sustav</vt:lpstr>
      <vt:lpstr>Binarni brojevni sustav</vt:lpstr>
      <vt:lpstr>Binarni brojevni sustav</vt:lpstr>
      <vt:lpstr>Pretvorba binarni - dekadski</vt:lpstr>
      <vt:lpstr>Pretvorba binarni – dekadski (primjer 2)</vt:lpstr>
      <vt:lpstr>Pretvorba dekadski - binarni</vt:lpstr>
      <vt:lpstr>Pretvorba dekadski - binarni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Optički mediji</dc:title>
  <dc:creator>Sanda</dc:creator>
  <cp:lastModifiedBy>zoran</cp:lastModifiedBy>
  <cp:revision>382</cp:revision>
  <dcterms:created xsi:type="dcterms:W3CDTF">2012-03-18T17:34:57Z</dcterms:created>
  <dcterms:modified xsi:type="dcterms:W3CDTF">2016-11-23T09:20:28Z</dcterms:modified>
</cp:coreProperties>
</file>