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78"/>
  </p:notesMasterIdLst>
  <p:sldIdLst>
    <p:sldId id="256" r:id="rId3"/>
    <p:sldId id="349" r:id="rId4"/>
    <p:sldId id="350" r:id="rId5"/>
    <p:sldId id="351" r:id="rId6"/>
    <p:sldId id="385" r:id="rId7"/>
    <p:sldId id="386" r:id="rId8"/>
    <p:sldId id="387" r:id="rId9"/>
    <p:sldId id="388" r:id="rId10"/>
    <p:sldId id="392" r:id="rId11"/>
    <p:sldId id="405" r:id="rId12"/>
    <p:sldId id="368" r:id="rId13"/>
    <p:sldId id="390" r:id="rId14"/>
    <p:sldId id="363" r:id="rId15"/>
    <p:sldId id="364" r:id="rId16"/>
    <p:sldId id="369" r:id="rId17"/>
    <p:sldId id="365" r:id="rId18"/>
    <p:sldId id="366" r:id="rId19"/>
    <p:sldId id="367" r:id="rId20"/>
    <p:sldId id="371" r:id="rId21"/>
    <p:sldId id="372" r:id="rId22"/>
    <p:sldId id="402" r:id="rId23"/>
    <p:sldId id="391" r:id="rId24"/>
    <p:sldId id="374" r:id="rId25"/>
    <p:sldId id="359" r:id="rId26"/>
    <p:sldId id="358" r:id="rId27"/>
    <p:sldId id="393" r:id="rId28"/>
    <p:sldId id="376" r:id="rId29"/>
    <p:sldId id="377" r:id="rId30"/>
    <p:sldId id="394" r:id="rId31"/>
    <p:sldId id="397" r:id="rId32"/>
    <p:sldId id="396" r:id="rId33"/>
    <p:sldId id="406" r:id="rId34"/>
    <p:sldId id="407" r:id="rId35"/>
    <p:sldId id="412" r:id="rId36"/>
    <p:sldId id="418" r:id="rId37"/>
    <p:sldId id="417" r:id="rId38"/>
    <p:sldId id="416" r:id="rId39"/>
    <p:sldId id="415" r:id="rId40"/>
    <p:sldId id="414" r:id="rId41"/>
    <p:sldId id="413" r:id="rId42"/>
    <p:sldId id="419" r:id="rId43"/>
    <p:sldId id="420" r:id="rId44"/>
    <p:sldId id="431" r:id="rId45"/>
    <p:sldId id="430" r:id="rId46"/>
    <p:sldId id="429" r:id="rId47"/>
    <p:sldId id="428" r:id="rId48"/>
    <p:sldId id="427" r:id="rId49"/>
    <p:sldId id="426" r:id="rId50"/>
    <p:sldId id="425" r:id="rId51"/>
    <p:sldId id="424" r:id="rId52"/>
    <p:sldId id="423" r:id="rId53"/>
    <p:sldId id="422" r:id="rId54"/>
    <p:sldId id="435" r:id="rId55"/>
    <p:sldId id="449" r:id="rId56"/>
    <p:sldId id="448" r:id="rId57"/>
    <p:sldId id="447" r:id="rId58"/>
    <p:sldId id="446" r:id="rId59"/>
    <p:sldId id="445" r:id="rId60"/>
    <p:sldId id="444" r:id="rId61"/>
    <p:sldId id="443" r:id="rId62"/>
    <p:sldId id="442" r:id="rId63"/>
    <p:sldId id="441" r:id="rId64"/>
    <p:sldId id="440" r:id="rId65"/>
    <p:sldId id="439" r:id="rId66"/>
    <p:sldId id="438" r:id="rId67"/>
    <p:sldId id="437" r:id="rId68"/>
    <p:sldId id="436" r:id="rId69"/>
    <p:sldId id="434" r:id="rId70"/>
    <p:sldId id="433" r:id="rId71"/>
    <p:sldId id="432" r:id="rId72"/>
    <p:sldId id="421" r:id="rId73"/>
    <p:sldId id="450" r:id="rId74"/>
    <p:sldId id="382" r:id="rId75"/>
    <p:sldId id="383" r:id="rId76"/>
    <p:sldId id="384" r:id="rId7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D2B22-0791-4705-8D0C-B028D6EBBD36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A01F7-EDA4-4B84-8F97-D1242C3236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244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67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69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8552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3640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73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7349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74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4319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75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746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90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91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93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7825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51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9989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1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01F7-EDA4-4B84-8F97-D1242C3236FB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97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C49E-7DAE-48E1-BBE4-31F0CCFA8D0C}" type="datetimeFigureOut">
              <a:rPr lang="sr-Latn-CS" smtClean="0"/>
              <a:pPr/>
              <a:t>28.3.2019.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124744"/>
            <a:ext cx="6477000" cy="4824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4800" b="1" dirty="0">
                <a:latin typeface="Arial" pitchFamily="34" charset="0"/>
                <a:cs typeface="Arial" pitchFamily="34" charset="0"/>
              </a:rPr>
              <a:t>Električne sheme, dijagrami i tablice </a:t>
            </a:r>
            <a:br>
              <a:rPr lang="hr-HR" sz="4800" b="1" dirty="0"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sz="2000" dirty="0" smtClean="0">
                <a:solidFill>
                  <a:schemeClr val="tx1"/>
                </a:solidFill>
              </a:rPr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cap="none" dirty="0" smtClean="0">
                <a:latin typeface="+mn-lt"/>
              </a:rPr>
              <a:t/>
            </a:r>
            <a:br>
              <a:rPr lang="hr-HR" cap="none" dirty="0" smtClean="0">
                <a:latin typeface="+mn-lt"/>
              </a:rPr>
            </a:br>
            <a:r>
              <a:rPr lang="hr-HR" sz="1600" cap="none" dirty="0" smtClean="0">
                <a:latin typeface="+mn-lt"/>
              </a:rPr>
              <a:t> </a:t>
            </a:r>
            <a:r>
              <a:rPr lang="hr-HR" cap="none" dirty="0" smtClean="0">
                <a:latin typeface="+mn-lt"/>
              </a:rPr>
              <a:t/>
            </a:r>
            <a:br>
              <a:rPr lang="hr-HR" cap="none" dirty="0" smtClean="0">
                <a:latin typeface="+mn-lt"/>
              </a:rPr>
            </a:br>
            <a:endParaRPr lang="hr-HR" sz="2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Izv.prof.dr.sc</a:t>
            </a:r>
            <a:r>
              <a:rPr lang="hr-HR" dirty="0" smtClean="0"/>
              <a:t>. Zvonimir Klaić, dipl.inž.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Strujna shema</a:t>
            </a:r>
            <a:br>
              <a:rPr lang="hr-H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(upravljanje asinkronim motorom) [2] </a:t>
            </a:r>
            <a:br>
              <a:rPr lang="hr-H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hr-H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3975720" cy="46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33265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Strujna shema [3]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55679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200800" cy="46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432048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Nadomjesna shema [4] </a:t>
            </a:r>
            <a:endParaRPr lang="hr-HR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478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-pojednostavljen prikaz strujnog kruga ili njegova dijela, za potrebe analize ili</a:t>
            </a: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 proračuna.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052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Nadomjesna shema transformatora za direktnu i inverznu reaktanciju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7" y="2420888"/>
            <a:ext cx="8990013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Priključni plan (shema)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-prikaz strujnih spojeva u uređaju ili sklopu, spojeva između sklopova ili dijelova postrojenja, ili prikaz rednih stezaljki električnog uređaja ili sklopa i na njih</a:t>
            </a: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priključenih unutarnjih i vanjskih spojeva.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Priključni planovi obično se rade na osnovi strujnih shema,a priključne sheme na osnovi shema djelovanja.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b="1" dirty="0" smtClean="0">
                <a:latin typeface="Arial" pitchFamily="34" charset="0"/>
                <a:cs typeface="Arial" pitchFamily="34" charset="0"/>
              </a:rPr>
              <a:t>Priključni plan unutrašnjih spojeva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je prikaz svih spojeva unutar jednog aparata ili sklopa.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vi-VN" b="1" dirty="0" smtClean="0">
                <a:latin typeface="Arial" pitchFamily="34" charset="0"/>
                <a:cs typeface="Arial" pitchFamily="34" charset="0"/>
              </a:rPr>
              <a:t>Priključni plan vanjskih spojeva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je prikaz svih spojeva između raznih sklopova ili dijelova postrojenja.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vi-VN" b="1" dirty="0" smtClean="0">
                <a:latin typeface="Arial" pitchFamily="34" charset="0"/>
                <a:cs typeface="Arial" pitchFamily="34" charset="0"/>
              </a:rPr>
              <a:t>Priključni plan rednih stezaljki (priključne letvice)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je prikaz rednih stezaljki električnog uređaja ili sklopa i na njih priključenih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unutrašnjih i vanjskih spojeva.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Priključni plan unutarnjih spojeva </a:t>
            </a:r>
          </a:p>
          <a:p>
            <a:pPr algn="ctr"/>
            <a:r>
              <a:rPr lang="hr-HR" sz="2400" dirty="0" smtClean="0">
                <a:latin typeface="Arial" pitchFamily="34" charset="0"/>
                <a:cs typeface="Arial" pitchFamily="34" charset="0"/>
              </a:rPr>
              <a:t>(shema vezivanja)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496944" cy="49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Priključni plan vanjskih spojeva</a:t>
            </a:r>
          </a:p>
          <a:p>
            <a:pPr algn="ctr"/>
            <a:r>
              <a:rPr lang="hr-HR" sz="2400" dirty="0" smtClean="0">
                <a:latin typeface="Arial" pitchFamily="34" charset="0"/>
                <a:cs typeface="Arial" pitchFamily="34" charset="0"/>
              </a:rPr>
              <a:t>(rednih stezaljki)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55679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82047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Dispozicija ili položajni nacrt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55679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47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400"/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Smještaj opreme unutra elektroormara, smještaj komponenata na tiskanoj pločici, nacrt tiskanih veza, smještaj elektroormara u prostoriji, položaj</a:t>
            </a: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trošila i slično.</a:t>
            </a:r>
          </a:p>
          <a:p>
            <a:pPr marL="320400"/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Ne mora biti u mjerilu.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Položajni nacrt </a:t>
            </a:r>
          </a:p>
          <a:p>
            <a:pPr algn="ctr"/>
            <a:r>
              <a:rPr lang="hr-HR" sz="2400" dirty="0" smtClean="0">
                <a:latin typeface="Arial" pitchFamily="34" charset="0"/>
                <a:cs typeface="Arial" pitchFamily="34" charset="0"/>
              </a:rPr>
              <a:t>(smještaj komponenata na tiskanoj pločici) [3]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115616" y="1628800"/>
            <a:ext cx="6984776" cy="498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Položajni nacrt </a:t>
            </a:r>
          </a:p>
          <a:p>
            <a:pPr algn="ctr"/>
            <a:r>
              <a:rPr lang="hr-HR" sz="2400" dirty="0" smtClean="0">
                <a:latin typeface="Arial" pitchFamily="34" charset="0"/>
                <a:cs typeface="Arial" pitchFamily="34" charset="0"/>
              </a:rPr>
              <a:t>(smještaj opreme u ormaru)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55679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331049" cy="504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Položajni nacrt [3]</a:t>
            </a:r>
          </a:p>
          <a:p>
            <a:pPr algn="ctr"/>
            <a:r>
              <a:rPr lang="hr-HR" sz="2400" dirty="0" smtClean="0">
                <a:latin typeface="Arial" pitchFamily="34" charset="0"/>
                <a:cs typeface="Arial" pitchFamily="34" charset="0"/>
              </a:rPr>
              <a:t>(nacrt tiskanih veza)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55679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936" y="208581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40000"/>
          </a:blip>
          <a:srcRect/>
          <a:stretch>
            <a:fillRect/>
          </a:stretch>
        </p:blipFill>
        <p:spPr bwMode="auto">
          <a:xfrm>
            <a:off x="611560" y="1556792"/>
            <a:ext cx="8064896" cy="507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Električne sheme, dijagrami i tablice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8478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Električne sheme, dijagrami i tablice predstavljaju tehničko-projektantsku dokumentaciju i dijele se prema namjeni i prema načinu prikazivanja.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b="1" dirty="0" smtClean="0">
                <a:latin typeface="Arial" pitchFamily="34" charset="0"/>
                <a:cs typeface="Arial" pitchFamily="34" charset="0"/>
              </a:rPr>
              <a:t>Shema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prikazuje način na koji su pojedini dijelovi mreže, postrojenja, skupine  uređaja  ili uređaji međusobno povezani i u kakvom su funkcionalnom odnosu.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b="1" dirty="0" smtClean="0">
                <a:latin typeface="Arial" pitchFamily="34" charset="0"/>
                <a:cs typeface="Arial" pitchFamily="34" charset="0"/>
              </a:rPr>
              <a:t>Dijagram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prikazuje odnose između raznih opterećenja, operacija  i vremena, operacija i fizikalnih veličina, stanja raznih elemenata.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b="1" dirty="0" smtClean="0">
                <a:latin typeface="Arial" pitchFamily="34" charset="0"/>
                <a:cs typeface="Arial" pitchFamily="34" charset="0"/>
              </a:rPr>
              <a:t>Tablica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nadomještava ili dopunjava shemu ili dijagram. Mora biti tako prikazana da ne zahtjeva dodatni tekst za objašnjenje.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Položajni nacrt </a:t>
            </a:r>
          </a:p>
          <a:p>
            <a:pPr algn="ctr"/>
            <a:r>
              <a:rPr lang="hr-HR" sz="2400" dirty="0" smtClean="0">
                <a:latin typeface="Arial" pitchFamily="34" charset="0"/>
                <a:cs typeface="Arial" pitchFamily="34" charset="0"/>
              </a:rPr>
              <a:t>(tiskane veze digitalnog generatora funkcija)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55679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139841" cy="49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493067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Nacrt električne instalacije </a:t>
            </a:r>
            <a:endParaRPr lang="hr-H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ELINS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556792"/>
            <a:ext cx="7992888" cy="519985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84784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400" dirty="0" smtClean="0">
              <a:latin typeface="Arial" pitchFamily="34" charset="0"/>
              <a:cs typeface="Arial" pitchFamily="34" charset="0"/>
            </a:endParaRPr>
          </a:p>
          <a:p>
            <a:pPr marL="320400"/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b="1" dirty="0" smtClean="0">
                <a:latin typeface="Arial" pitchFamily="34" charset="0"/>
                <a:cs typeface="Arial" pitchFamily="34" charset="0"/>
              </a:rPr>
              <a:t>Dijagram ili tablica slijeda operacija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je prikaz slijeda operacija po redoslijedu odvijanja procesa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vi-VN" b="1" dirty="0" smtClean="0">
                <a:latin typeface="Arial" pitchFamily="34" charset="0"/>
                <a:cs typeface="Arial" pitchFamily="34" charset="0"/>
              </a:rPr>
              <a:t>Dijagram ili tablica vremenskog slijeda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je dijagram ili tablica slijeda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operacija, dopunjen vremenskim intervalima između operacija u slijedu.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endParaRPr lang="hr-HR" sz="1400" dirty="0" smtClean="0">
              <a:latin typeface="Arial" pitchFamily="34" charset="0"/>
              <a:cs typeface="Arial" pitchFamily="34" charset="0"/>
            </a:endParaRPr>
          </a:p>
          <a:p>
            <a:endParaRPr lang="hr-HR" sz="1400" dirty="0" smtClean="0">
              <a:latin typeface="Arial" pitchFamily="34" charset="0"/>
              <a:cs typeface="Arial" pitchFamily="34" charset="0"/>
            </a:endParaRPr>
          </a:p>
          <a:p>
            <a:endParaRPr lang="hr-HR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Podjela shema prema načinu prikazivanja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55679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4784"/>
            <a:ext cx="91440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200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b="1" dirty="0" smtClean="0">
                <a:latin typeface="Arial" pitchFamily="34" charset="0"/>
                <a:cs typeface="Arial" pitchFamily="34" charset="0"/>
              </a:rPr>
              <a:t>Vodiča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	- jednopolni,</a:t>
            </a:r>
          </a:p>
          <a:p>
            <a:pPr marL="320400">
              <a:spcAft>
                <a:spcPts val="600"/>
              </a:spcAft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	- višepolni prikaz.</a:t>
            </a:r>
          </a:p>
          <a:p>
            <a:pPr marL="320400"/>
            <a:r>
              <a:rPr lang="hr-HR" b="1" dirty="0" smtClean="0">
                <a:latin typeface="Arial" pitchFamily="34" charset="0"/>
                <a:cs typeface="Arial" pitchFamily="34" charset="0"/>
              </a:rPr>
              <a:t>Simbola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	- skupni,</a:t>
            </a: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	- poluskupni,</a:t>
            </a:r>
          </a:p>
          <a:p>
            <a:pPr marL="320400">
              <a:spcAft>
                <a:spcPts val="600"/>
              </a:spcAft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	- razvijeni prikaz.</a:t>
            </a:r>
          </a:p>
          <a:p>
            <a:pPr marL="320400">
              <a:spcAft>
                <a:spcPts val="600"/>
              </a:spcAft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Prostornog rasporeda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155825" indent="-1616075"/>
            <a:r>
              <a:rPr lang="hr-HR" b="1" dirty="0" smtClean="0">
                <a:latin typeface="Arial" pitchFamily="34" charset="0"/>
                <a:cs typeface="Arial" pitchFamily="34" charset="0"/>
              </a:rPr>
              <a:t>jednopolni prikaz: </a:t>
            </a:r>
          </a:p>
          <a:p>
            <a:pPr marL="722313" indent="355600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električne veze dva ili više vodova nadomještene su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jednom linijom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1074738" indent="-352425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koristi se za prikazivanje vodiča višefaznog sustava, vodiča slične električne funkcije, paralelnih vodiča, vodiča koji imaju istu fizičku trasu ili isti prostorni smještaj na shemi. </a:t>
            </a:r>
          </a:p>
          <a:p>
            <a:pPr marL="1077913" indent="-355600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može se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više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jednakih elemenata predočiti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jednim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simbolom.</a:t>
            </a:r>
          </a:p>
          <a:p>
            <a:pPr marL="2157413" indent="-1617663"/>
            <a:r>
              <a:rPr lang="hr-HR" b="1" dirty="0" smtClean="0">
                <a:latin typeface="Arial" pitchFamily="34" charset="0"/>
                <a:cs typeface="Arial" pitchFamily="34" charset="0"/>
              </a:rPr>
              <a:t>višepolni prikaz: </a:t>
            </a:r>
          </a:p>
          <a:p>
            <a:pPr marL="1079500" indent="-366713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svaki vodič prikazan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posebnom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crtom, a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svaki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element jednim simbolom.</a:t>
            </a:r>
          </a:p>
          <a:p>
            <a:endParaRPr lang="hr-HR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400"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Višepolni i jednopolni prikaz vodiča [5]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448452" cy="204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861048"/>
            <a:ext cx="5051701" cy="23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63688" y="335699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Višepolna sheme naponskih transformatora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623731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Oznake mjernih transformatora u jednoponim shemama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84784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400"/>
            <a:endParaRPr lang="hr-HR" sz="2000" b="1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b="1" dirty="0" smtClean="0">
                <a:latin typeface="Arial" pitchFamily="34" charset="0"/>
                <a:cs typeface="Arial" pitchFamily="34" charset="0"/>
              </a:rPr>
              <a:t>Jednopolni prikaz simbola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- prikazuje način na koji su povezani elementi, bez detaljnog prikaza svih njihovih djelova (upravljački kontakti sklopnika, releja i dr.)</a:t>
            </a:r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 marL="320400"/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b="1" dirty="0" smtClean="0">
                <a:latin typeface="Arial" pitchFamily="34" charset="0"/>
                <a:cs typeface="Arial" pitchFamily="34" charset="0"/>
              </a:rPr>
              <a:t>Skupni prikaz simbola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svi se simboli koji pripadaju jednom elementu crtaju na shemama zajedno.</a:t>
            </a:r>
          </a:p>
          <a:p>
            <a:pPr marL="320400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b="1" dirty="0" smtClean="0">
                <a:latin typeface="Arial" pitchFamily="34" charset="0"/>
                <a:cs typeface="Arial" pitchFamily="34" charset="0"/>
              </a:rPr>
              <a:t>Razvijeni (poluskupni)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prikaz simbola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simboli raznih elemenata istog aparata ili uređaja prikazuju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se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odvojeno, ali tako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su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raspoređeni da se lako može nacrtati simbol mehaničke veze elemenata koji funkcionalno pripadaju zajedno. 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Jednopolni, skupni i razvijeni (poluskupni) prikaz simbola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0450"/>
            <a:ext cx="9144000" cy="471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53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Strujna shema - izravno uključivanje asinkronog motora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Različiti prikaz simbola elektrotehničkih elemenata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lum bright="-7000" contrast="20000"/>
          </a:blip>
          <a:srcRect/>
          <a:stretch>
            <a:fillRect/>
          </a:stretch>
        </p:blipFill>
        <p:spPr bwMode="auto">
          <a:xfrm>
            <a:off x="16745" y="1772816"/>
            <a:ext cx="90709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 [6]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6007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5721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Dokumentacija strujnog kruga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3000" contrast="5000"/>
          </a:blip>
          <a:srcRect/>
          <a:stretch>
            <a:fillRect/>
          </a:stretch>
        </p:blipFill>
        <p:spPr bwMode="auto">
          <a:xfrm>
            <a:off x="159380" y="1508060"/>
            <a:ext cx="8805108" cy="523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6483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6197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IEC grafički simboli</a:t>
            </a:r>
            <a:br>
              <a:rPr kumimoji="0" lang="hr-H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5816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5530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572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543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572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5911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543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600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Vrste shema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8478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1. Pregledna shema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2. Strujna shema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3. Nadomjesna shema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4. Dijagram ili tablica slijeda operacija 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5. Dijagram ili tablica vremenskog slijeda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6. Priključni plan (ili shema) unutrašnjih spojeva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7. Priključni plan (ili shema ) vanjskih spojeva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8. Priključni plan rednih stezaljki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9. Dispozicijski crtež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5530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5340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5530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591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5911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5816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5911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5721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5435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5816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vi-VN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Pregledna shema 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 marL="641350" indent="-285750" defTabSz="895350">
              <a:lnSpc>
                <a:spcPct val="150000"/>
              </a:lnSpc>
              <a:spcBef>
                <a:spcPts val="0"/>
              </a:spcBef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ojednostavljen prikaz postrojenja radi jednostavnog </a:t>
            </a:r>
            <a:r>
              <a:rPr lang="vi-VN" sz="1800" b="1" dirty="0" smtClean="0">
                <a:latin typeface="Arial" pitchFamily="34" charset="0"/>
                <a:cs typeface="Arial" pitchFamily="34" charset="0"/>
              </a:rPr>
              <a:t>razumijevanja djelovanja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 marL="641350" indent="-285750" defTabSz="895350">
              <a:lnSpc>
                <a:spcPct val="150000"/>
              </a:lnSpc>
              <a:spcBef>
                <a:spcPts val="0"/>
              </a:spcBef>
            </a:pPr>
            <a:r>
              <a:rPr lang="vi-VN" sz="1800" dirty="0" smtClean="0">
                <a:latin typeface="Arial" pitchFamily="34" charset="0"/>
                <a:cs typeface="Arial" pitchFamily="34" charset="0"/>
              </a:rPr>
              <a:t>Pomoću simbola daje prikaz najvažnijih dijelova postrojenja ili jednog dijela postrojenja s </a:t>
            </a:r>
            <a:r>
              <a:rPr lang="vi-VN" sz="1800" b="1" dirty="0" smtClean="0">
                <a:latin typeface="Arial" pitchFamily="34" charset="0"/>
                <a:cs typeface="Arial" pitchFamily="34" charset="0"/>
              </a:rPr>
              <a:t>funkcionalnim međuvezama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 marL="641350" indent="-285750" defTabSz="895350">
              <a:lnSpc>
                <a:spcPct val="150000"/>
              </a:lnSpc>
              <a:spcBef>
                <a:spcPts val="0"/>
              </a:spcBef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rikazuje </a:t>
            </a:r>
            <a:r>
              <a:rPr lang="vi-VN" sz="1800" b="1" dirty="0" smtClean="0">
                <a:latin typeface="Arial" pitchFamily="34" charset="0"/>
                <a:cs typeface="Arial" pitchFamily="34" charset="0"/>
              </a:rPr>
              <a:t>podjelu postrojenja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po funkcionalnoj ili prostornoj osnovi.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dirty="0" smtClean="0">
                <a:latin typeface="Arial" pitchFamily="34" charset="0"/>
                <a:cs typeface="Arial" pitchFamily="34" charset="0"/>
              </a:rPr>
            </a:b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 marL="355600" indent="0" defTabSz="625475">
              <a:spcBef>
                <a:spcPts val="0"/>
              </a:spcBef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	Prikazuju glavne vodove, a prema potrebi i pomoćne. Crtaju se jednopolno.</a:t>
            </a:r>
          </a:p>
          <a:p>
            <a:pPr>
              <a:spcBef>
                <a:spcPts val="0"/>
              </a:spcBef>
              <a:buNone/>
            </a:pP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	Elementi se često ne označavaju propisanim oznakama već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opisno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, upisuju se</a:t>
            </a:r>
            <a:r>
              <a:rPr lang="hr-H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nazivi s osnovnim el. veličinama (snaga, napon, struja).</a:t>
            </a:r>
          </a:p>
          <a:p>
            <a:pPr>
              <a:spcBef>
                <a:spcPts val="0"/>
              </a:spcBef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	Iznad sabirnica stavlja se oznaka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vrste struje i pogonski napon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, a ispod sabirnica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materijal vodiča i presjek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	Kod VN postrojenja stavlja se podatak o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prekidnoj moći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	Kod više sistema sabirnica stavlja se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oznaka i redni broj sabirnice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56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5816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5816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5530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2109788"/>
            <a:ext cx="56007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638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5816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572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600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5816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Pregledna (principna shema) - beskontaktni uzbudni sustav [1]</a:t>
            </a:r>
            <a:endParaRPr lang="hr-H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14"/>
          <a:stretch>
            <a:fillRect/>
          </a:stretch>
        </p:blipFill>
        <p:spPr bwMode="auto">
          <a:xfrm>
            <a:off x="179512" y="764704"/>
            <a:ext cx="886840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488085" cy="48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5816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562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5721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5721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6102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591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581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5626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5911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84784"/>
            <a:ext cx="91440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400" indent="-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719138" indent="-285750" defTabSz="722313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Iscrpan prikaz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djelovanja postrojenja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ili dijela postrojenja sa svim pojedinostima. </a:t>
            </a:r>
          </a:p>
          <a:p>
            <a:pPr marL="719138" indent="-285750" defTabSz="722313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Uz pomoć simbola prikazuje sve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električne i ostale veze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s drugim dijelovima postrojenja, značajne za funkciju.</a:t>
            </a:r>
          </a:p>
          <a:p>
            <a:pPr marL="320400" indent="-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>
              <a:spcAft>
                <a:spcPts val="600"/>
              </a:spcAft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Pri izradi strujnih shema dozvoljena su sljedeća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pojednostavljenja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722313" indent="-366713" defTabSz="722313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jednopolno prikazivanje cijelog glavnog strujnog kruga, ako se pritom ne smanjuju navedeni zahtjevi,</a:t>
            </a:r>
          </a:p>
          <a:p>
            <a:pPr marL="722313" indent="-366713" defTabSz="722313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dio strujnog kruga može se nadomjestiti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simbolom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u obliku praznog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četverokuta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, ako se time štedi prostor i poboljšava preglednost. Nadomješteni dio mora biti jednoznačno povezan sa shemom gdje je dan detaljan prikaz pojednostavljenog dijela. 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Kod ponavljanja više jednakih strujnih krugova može se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prikazati samo jedan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, s dostatnim oznakama svih krugova koje nadomješta</a:t>
            </a:r>
          </a:p>
          <a:p>
            <a:pPr marL="320400" indent="-320400"/>
            <a:endParaRPr lang="hr-H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Strujna shema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543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b="1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5435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5435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IEC grafički simboli</a:t>
            </a:r>
            <a:br>
              <a:rPr lang="hr-HR" sz="2400" b="1" dirty="0" smtClean="0">
                <a:latin typeface="Arial" pitchFamily="34" charset="0"/>
                <a:cs typeface="Arial" pitchFamily="34" charset="0"/>
              </a:rPr>
            </a:br>
            <a:endParaRPr lang="hr-HR" sz="24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374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Shema strujnih krugova kao sredstvo</a:t>
            </a:r>
          </a:p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za puštanje u rad i održavanje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84784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Shema strujnih krugova uključuje uglavnom slijedeće: </a:t>
            </a:r>
          </a:p>
          <a:p>
            <a:pPr marL="320400"/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marL="320400">
              <a:buFontTx/>
              <a:buChar char="-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glavne strujne krugove,</a:t>
            </a: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- krugove upravljanja, signalizacije i kontrole,</a:t>
            </a: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- el. simbole za električnu opremu i/ili njihove dijelove i spojne vodiče.</a:t>
            </a: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- oznake za električnu opremu i njihove priključke, </a:t>
            </a: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- upućivanje na općenita i djelomična prikazivanja električne opreme, upućivanja na dijelove i polja shema, list ili listove shema spajanja, na pripadajuće dijelove električne opreme i gdje se može naći nastavak. </a:t>
            </a: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Ovi sastavni dijelovi su općenito dostatni za objašnjenje strujnih krugova, načina njihovog rada i pronalaženja strujne putanje kod lociranja kvarova.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Objašnjenja u svezi strujnih krugova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48478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Postoje dva moguća načina unošenja podataka koji objašnjavaju strujne krugove u strujnim shemama: </a:t>
            </a:r>
          </a:p>
          <a:p>
            <a:pPr marL="320400"/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- ili u jednom ili više redaka iznad strujne sheme,</a:t>
            </a:r>
          </a:p>
          <a:p>
            <a:pPr marL="320400"/>
            <a:r>
              <a:rPr lang="hr-HR" sz="2000" dirty="0" smtClean="0">
                <a:latin typeface="Arial" pitchFamily="34" charset="0"/>
                <a:cs typeface="Arial" pitchFamily="34" charset="0"/>
              </a:rPr>
              <a:t>- ili s brojevima u zagradama &lt;1&gt;, pozicioniranim u odgovarajućoj točki na strujnoj shemi, s pripadajućim tekstom u stupcu na desnoj strani strujne sheme.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Objašnjenja u svezi strujnih krugova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5269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01008"/>
            <a:ext cx="4768974" cy="286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Važno je odabrati prikladan način crtanja i prikazivanja strujnih krugova, a to je  </a:t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hr-HR" b="1" dirty="0" smtClean="0">
                <a:latin typeface="Arial" pitchFamily="34" charset="0"/>
                <a:cs typeface="Arial" pitchFamily="34" charset="0"/>
              </a:rPr>
              <a:t>vertikalni ili horizontalni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Strujni krugovi obilježavaju se na svakom listu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brojevima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, odnosno u shemi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brojem lista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brojem strujnog kruga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na tom listu.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Crte koje predstavljaju strujne krugove moraju biti ravne s minimalnim presjecanjem ili promjenom smjera.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Ako se strujni krug prekida na jednom listu i nastavlja na drugom, treba kod prekida</a:t>
            </a: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i nastavka označiti strujni krug i odgovarajući list strujne sheme.</a:t>
            </a:r>
          </a:p>
          <a:p>
            <a:pPr marL="320400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Ako se u strujnoj shemi želi prikazati da njen dio pripada nekom funkcionalnom ili prostornom sklopu, taj dio se može označiti graničnim točka-crta-linijama koje</a:t>
            </a:r>
          </a:p>
          <a:p>
            <a:pPr marL="320400"/>
            <a:r>
              <a:rPr lang="hr-HR" dirty="0" smtClean="0">
                <a:latin typeface="Arial" pitchFamily="34" charset="0"/>
                <a:cs typeface="Arial" pitchFamily="34" charset="0"/>
              </a:rPr>
              <a:t>mogu imati oblik četverokuta ili nepravilnog lika.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Strujna shema </a:t>
            </a:r>
            <a:br>
              <a:rPr lang="hr-H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Jednopolna strujna shema el. instalacije i rasvjete</a:t>
            </a:r>
            <a:endParaRPr lang="hr-H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Marko\Desktop\js-1-g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85392" y="-400608"/>
            <a:ext cx="537321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9225</TotalTime>
  <Words>1017</Words>
  <Application>Microsoft Office PowerPoint</Application>
  <PresentationFormat>On-screen Show (4:3)</PresentationFormat>
  <Paragraphs>220</Paragraphs>
  <Slides>75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Calibri</vt:lpstr>
      <vt:lpstr>Tw Cen MT</vt:lpstr>
      <vt:lpstr>Wingdings</vt:lpstr>
      <vt:lpstr>Wingdings 2</vt:lpstr>
      <vt:lpstr>Median</vt:lpstr>
      <vt:lpstr>Office Theme</vt:lpstr>
      <vt:lpstr>  Električne sheme, dijagrami i tablice        </vt:lpstr>
      <vt:lpstr>PowerPoint Presentation</vt:lpstr>
      <vt:lpstr>PowerPoint Presentation</vt:lpstr>
      <vt:lpstr>PowerPoint Presentation</vt:lpstr>
      <vt:lpstr>Pregledna shema </vt:lpstr>
      <vt:lpstr>PowerPoint Presentation</vt:lpstr>
      <vt:lpstr>PowerPoint Presentation</vt:lpstr>
      <vt:lpstr>PowerPoint Presentation</vt:lpstr>
      <vt:lpstr>Strujna shema  Jednopolna strujna shema el. instalacije i rasvjete</vt:lpstr>
      <vt:lpstr>Strujna shema (upravljanje asinkronim motorom) [2]  </vt:lpstr>
      <vt:lpstr>PowerPoint Presentation</vt:lpstr>
      <vt:lpstr>Nadomjesna shema [4]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Nacrt električne instalacije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IEC grafički simboli </vt:lpstr>
      <vt:lpstr>IEC grafički simboli </vt:lpstr>
      <vt:lpstr>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IEC grafički simboli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Disertacija</dc:title>
  <dc:creator>Organisation</dc:creator>
  <cp:lastModifiedBy>zvonimir klaic</cp:lastModifiedBy>
  <cp:revision>771</cp:revision>
  <dcterms:created xsi:type="dcterms:W3CDTF">2010-05-26T15:22:35Z</dcterms:created>
  <dcterms:modified xsi:type="dcterms:W3CDTF">2019-03-28T10:33:55Z</dcterms:modified>
</cp:coreProperties>
</file>