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4DCC12-B6DB-5E49-9CD1-32B6E62937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4113" y="1710268"/>
            <a:ext cx="7766936" cy="1646302"/>
          </a:xfrm>
        </p:spPr>
        <p:txBody>
          <a:bodyPr/>
          <a:lstStyle/>
          <a:p>
            <a:r>
              <a:rPr lang="hr-HR"/>
              <a:t>PORODICA BRASSICACEAE </a:t>
            </a:r>
            <a:endParaRPr lang="sr-Latn-R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D8D27AF-EBB6-814E-A273-199BC3AFC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Antonia Biljaka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99603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91C9D864-5D98-F742-B341-00422F3CD4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1948" y="290216"/>
            <a:ext cx="4573000" cy="4988727"/>
          </a:xfr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48A25BEC-7F83-BF49-881B-DEF1784B8D1B}"/>
              </a:ext>
            </a:extLst>
          </p:cNvPr>
          <p:cNvSpPr txBox="1"/>
          <p:nvPr/>
        </p:nvSpPr>
        <p:spPr>
          <a:xfrm>
            <a:off x="3301839" y="5381998"/>
            <a:ext cx="42439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800"/>
              <a:t>Plodovi Cardamine impatiens</a:t>
            </a:r>
            <a:endParaRPr lang="sr-Latn-RS" sz="2800"/>
          </a:p>
        </p:txBody>
      </p:sp>
    </p:spTree>
    <p:extLst>
      <p:ext uri="{BB962C8B-B14F-4D97-AF65-F5344CB8AC3E}">
        <p14:creationId xmlns:p14="http://schemas.microsoft.com/office/powerpoint/2010/main" val="1404717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70ED9A-1EB3-9D47-9B9A-F35393A8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UPOTREBA 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1D2172D-CAD8-F541-B0D1-7642DE56B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Značaj ove porodice za ushranu postignut je putem selekcije kroz historiju. Neki primjeri krstašica su bitna, široko i na razne načine pripremana hrana, kao što su kupusi, brokula, karfiol, repa, uljana repica, senf, rotkvica, hren, i druge.</a:t>
            </a:r>
          </a:p>
          <a:p>
            <a:r>
              <a:rPr lang="hr-HR"/>
              <a:t>Predstavnici rodova Matthiola, Cheiranthus, Lobularia i Iberis su cijenjeno ukrasno cvijeće. Lunaria se uzgaja za dekoraciju nakon isušivanja stabljike koja postaje prozirna.</a:t>
            </a:r>
          </a:p>
          <a:p>
            <a:r>
              <a:rPr lang="hr-HR"/>
              <a:t>Capsella bursa-pastoris, Lepidium , a i mnoge vrste roda Cardamine su česti korovi.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62017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DEC8D436-5B0A-D14E-823A-75E3BE6F7F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1115844" y="226030"/>
            <a:ext cx="3448734" cy="5043214"/>
          </a:xfrm>
        </p:spPr>
      </p:pic>
      <p:pic>
        <p:nvPicPr>
          <p:cNvPr id="6" name="Slika 6">
            <a:extLst>
              <a:ext uri="{FF2B5EF4-FFF2-40B4-BE49-F238E27FC236}">
                <a16:creationId xmlns:a16="http://schemas.microsoft.com/office/drawing/2014/main" id="{86A1C206-331B-5448-848F-51D253946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0876" y="226030"/>
            <a:ext cx="3745618" cy="5043213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E00AE9BF-0DBC-E94A-9EA4-5F91156CF904}"/>
              </a:ext>
            </a:extLst>
          </p:cNvPr>
          <p:cNvSpPr txBox="1"/>
          <p:nvPr/>
        </p:nvSpPr>
        <p:spPr>
          <a:xfrm>
            <a:off x="1589591" y="5546839"/>
            <a:ext cx="2497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Lunaria annua sa zrelom mahunom u kojoj je sjeme</a:t>
            </a:r>
            <a:endParaRPr lang="sr-Latn-RS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38D5BD00-5854-1F41-B091-FD49418DDACE}"/>
              </a:ext>
            </a:extLst>
          </p:cNvPr>
          <p:cNvSpPr txBox="1"/>
          <p:nvPr/>
        </p:nvSpPr>
        <p:spPr>
          <a:xfrm>
            <a:off x="5160876" y="5546839"/>
            <a:ext cx="4643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Smelowskia americana je endem srednje visokih planina na zapadu Sjeverne Amerike.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36705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35A057-82E1-DC49-A583-0A5CBAAF9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834" y="2977227"/>
            <a:ext cx="8596668" cy="3880773"/>
          </a:xfrm>
        </p:spPr>
        <p:txBody>
          <a:bodyPr>
            <a:normAutofit/>
          </a:bodyPr>
          <a:lstStyle/>
          <a:p>
            <a:r>
              <a:rPr lang="hr-HR" sz="4400"/>
              <a:t>HVALA NA PAŽNJI!</a:t>
            </a:r>
            <a:endParaRPr lang="sr-Latn-RS" sz="4400"/>
          </a:p>
        </p:txBody>
      </p:sp>
    </p:spTree>
    <p:extLst>
      <p:ext uri="{BB962C8B-B14F-4D97-AF65-F5344CB8AC3E}">
        <p14:creationId xmlns:p14="http://schemas.microsoft.com/office/powerpoint/2010/main" val="41292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51D95B-B133-C64C-B541-34C602E7C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BRASSICACEAE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123870-4AB7-A043-86A6-68CE9B531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/>
              <a:t>Brassicaceae ili kupusnjače ili porodica cvjetnica (angiospermae), iz razreda eudikotiledone, neformalno poznatih i pod nazivom krucifere (=krstašice).</a:t>
            </a:r>
          </a:p>
          <a:p>
            <a:r>
              <a:rPr lang="hr-HR"/>
              <a:t>Porodica uključuje 372 roda i 4.060 prihvaćenih vrsta.</a:t>
            </a:r>
          </a:p>
          <a:p>
            <a:r>
              <a:rPr lang="hr-HR"/>
              <a:t>Najveći rodovi su Draba(440 vrsta)Erysimum (260),Lepidium (234),Cardamine (233),i Alyssum (207).</a:t>
            </a:r>
          </a:p>
          <a:p>
            <a:r>
              <a:rPr lang="hr-HR"/>
              <a:t>Ova porodica, relativno srednje veličine, uključuje dobropoznate vrste, kao što su Brassica oleracea (brokule, kupus, kelj, karfiol i druge), Brassica rapa (kineski kupus npr. ), Brassica napus (uljana repica, itd), Raphanus sativus (obična rotkvica), Armoracia rusticana (hren), Matthiola, Arabidopsis thaliana (model organizam), i mnoge druge. Pieris rapae i larve drugih leptire porodice Pieridae su napoznatiji nametnici vrsata roda Brasica.</a:t>
            </a:r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634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7A45B1-06E3-3342-ACC6-856279F62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SISTEMATIKA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CBF46F8-9A38-B249-A111-C246A743C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Carstvo:Plantae</a:t>
            </a:r>
          </a:p>
          <a:p>
            <a:r>
              <a:rPr lang="hr-HR"/>
              <a:t>Divizija:Angiospermae</a:t>
            </a:r>
          </a:p>
          <a:p>
            <a:r>
              <a:rPr lang="hr-HR"/>
              <a:t>Razred:Eudiocotileona</a:t>
            </a:r>
          </a:p>
          <a:p>
            <a:r>
              <a:rPr lang="hr-HR"/>
              <a:t>Red:Brassicales</a:t>
            </a:r>
          </a:p>
          <a:p>
            <a:r>
              <a:rPr lang="hr-HR"/>
              <a:t>Porodica:Brassicaceae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3887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A16AC4D0-50EE-1E47-8492-652A8EE546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2659" y="0"/>
            <a:ext cx="3676951" cy="5467597"/>
          </a:xfr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FC42E872-A7D1-714A-9A91-E6709017F12A}"/>
              </a:ext>
            </a:extLst>
          </p:cNvPr>
          <p:cNvSpPr txBox="1"/>
          <p:nvPr/>
        </p:nvSpPr>
        <p:spPr>
          <a:xfrm>
            <a:off x="1652403" y="5467597"/>
            <a:ext cx="2949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Illustracija Barbarea  stricta</a:t>
            </a:r>
            <a:endParaRPr lang="sr-Latn-R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B0AA8D15-C370-CC44-B640-96B6C776D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4912921" y="519543"/>
            <a:ext cx="3808022" cy="3686299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D8AA3BFB-7CA9-1F40-B095-5A74F43F7193}"/>
              </a:ext>
            </a:extLst>
          </p:cNvPr>
          <p:cNvSpPr txBox="1"/>
          <p:nvPr/>
        </p:nvSpPr>
        <p:spPr>
          <a:xfrm rot="10800000" flipV="1">
            <a:off x="5701022" y="4527468"/>
            <a:ext cx="2231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Baštensko cvijeće Eruca sativa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573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8FFC3A18-8945-3940-ADFD-60DE8928D8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V="1">
            <a:off x="995929" y="668647"/>
            <a:ext cx="4904622" cy="3694815"/>
          </a:xfr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8A7663FC-A79E-6247-8403-51D0AEFCC3E1}"/>
              </a:ext>
            </a:extLst>
          </p:cNvPr>
          <p:cNvSpPr txBox="1"/>
          <p:nvPr/>
        </p:nvSpPr>
        <p:spPr>
          <a:xfrm>
            <a:off x="2371367" y="4460742"/>
            <a:ext cx="3386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Tribus Aethinemeae</a:t>
            </a:r>
          </a:p>
          <a:p>
            <a:pPr algn="l"/>
            <a:r>
              <a:rPr lang="hr-HR"/>
              <a:t>Cvjetovi:  Aethionema grandiflorum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6092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1C2B2D-6AEE-9640-ADAD-84C7F48D9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OPIS 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DF2A06-6365-874D-ADF3-D53A10783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8613"/>
            <a:ext cx="10443413" cy="3880773"/>
          </a:xfrm>
        </p:spPr>
        <p:txBody>
          <a:bodyPr>
            <a:normAutofit/>
          </a:bodyPr>
          <a:lstStyle/>
          <a:p>
            <a:r>
              <a:rPr lang="hr-HR"/>
              <a:t>Porodica se sastoji uglavnom od zeljastih jednogodišnjih, dvogodišnjih ili višegodišnjih biljaka. </a:t>
            </a:r>
          </a:p>
          <a:p>
            <a:r>
              <a:rPr lang="hr-HR"/>
              <a:t>Listovi su naizmjenični, rijetko nasuprotni, ponekad i u prizemnim rozetama; Rijetke grmolike mediteranske vrste imaju lišće uglavnom u terminalu rozete, a mogu biti i djelimično ili potpuno zimzelene. Često su perasto urezani i nemaju zalistaka (sporedni listići).</a:t>
            </a:r>
          </a:p>
          <a:p>
            <a:r>
              <a:rPr lang="hr-HR"/>
              <a:t>Struktura cvijeta je, u cijeloj porodici, izuzetno jedinstvena. Imaju četiri slobodna kesasta čašična listića e i četiri vijugave slobodne latice. Oni mogu biti disimetrični ili nešto zigomorfdni (izdijeljeni), s tipskim unakrsnim rasporedom (otuda i ime Cruciferae = krstašice). </a:t>
            </a:r>
          </a:p>
          <a:p>
            <a:r>
              <a:rPr lang="hr-HR"/>
              <a:t>Tučak se sastoji od dva spojena plodna lista (u plodnici), a vrat je vrlo kratak sa dva režnja. Plodnica sa jajnikom je nadrasla. Cvjetovi grade jednostavne cvasti grozda cvasti, često pri vrhu stabljike.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399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E601EC24-2B20-2F43-AE9D-FB725A9C0E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7069" y="296883"/>
            <a:ext cx="4985236" cy="5665519"/>
          </a:xfr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797E562D-D172-D941-B22F-3AD5B67E8E78}"/>
              </a:ext>
            </a:extLst>
          </p:cNvPr>
          <p:cNvSpPr txBox="1"/>
          <p:nvPr/>
        </p:nvSpPr>
        <p:spPr>
          <a:xfrm>
            <a:off x="1385062" y="5934670"/>
            <a:ext cx="6375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Aubrieta deltoide (poznata kao krstašica kamenjarka) je jednogodišnja divlja biljka koja je prenijeta u vrtove, kao ukrasna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75911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35A444B-0F1F-DE48-8D17-D767D6C7A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25298"/>
            <a:ext cx="8596668" cy="3880773"/>
          </a:xfrm>
        </p:spPr>
        <p:txBody>
          <a:bodyPr/>
          <a:lstStyle/>
          <a:p>
            <a:r>
              <a:rPr lang="hr-HR"/>
              <a:t>Oprašivanje je entomogamsko, tj. pomoću insekata. Nektar se stvara u bazi prašnioka i skladišti u čašici.</a:t>
            </a:r>
            <a:endParaRPr lang="hr-HR" b="0" i="0">
              <a:solidFill>
                <a:srgbClr val="202122"/>
              </a:solidFill>
              <a:effectLst/>
              <a:latin typeface="-apple-system"/>
            </a:endParaRPr>
          </a:p>
          <a:p>
            <a:r>
              <a:rPr lang="hr-HR"/>
              <a:t>Cvijetna formula je: </a:t>
            </a:r>
            <a:endParaRPr lang="sr-Latn-R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A70F9E0C-AF75-8A46-BDC4-72A4B0D35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7570" y="2467762"/>
            <a:ext cx="2783280" cy="3071528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AD8E3912-B6A6-E341-973D-083A4599EF31}"/>
              </a:ext>
            </a:extLst>
          </p:cNvPr>
          <p:cNvSpPr txBox="1"/>
          <p:nvPr/>
        </p:nvSpPr>
        <p:spPr>
          <a:xfrm>
            <a:off x="5967570" y="5636739"/>
            <a:ext cx="3563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/>
              <a:t>Dijagram cvijeta roda Brassica</a:t>
            </a:r>
            <a:endParaRPr lang="sr-Latn-RS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9BDFA1C1-FFA9-5842-A800-AC4805A7A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4416" y="3391518"/>
            <a:ext cx="114300" cy="76200"/>
          </a:xfrm>
          <a:prstGeom prst="rect">
            <a:avLst/>
          </a:prstGeom>
        </p:spPr>
      </p:pic>
      <p:pic>
        <p:nvPicPr>
          <p:cNvPr id="8" name="Grafika 8">
            <a:extLst>
              <a:ext uri="{FF2B5EF4-FFF2-40B4-BE49-F238E27FC236}">
                <a16:creationId xmlns:a16="http://schemas.microsoft.com/office/drawing/2014/main" id="{8B5CD118-27A4-9848-9677-CB48BA29E7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12599" y="2801835"/>
            <a:ext cx="2787594" cy="58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757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337C0F-95F5-BA49-BF8F-B734E4496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PLOD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899D52-BE6B-1640-8A4B-561275CBF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Plod je neobična vrsta kapsule po imenu Siliqua, Otvara se preko dva ventila, koji su modificirani plodni listovi, ostavljajući sjemenke pričvršćene za okvir sastavljen od posteljice i tkiva od raskrsnice između ventila.</a:t>
            </a:r>
          </a:p>
          <a:p>
            <a:r>
              <a:rPr lang="hr-HR"/>
              <a:t> Često se javlja kljun na vrhu drške, a može imati jednu ili više sjemenki.</a:t>
            </a:r>
          </a:p>
          <a:p>
            <a:r>
              <a:rPr lang="hr-HR"/>
              <a:t>Ako su plodovi kraći od trostruke širine, obično se nazivaju se silikula. 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65390775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549</Words>
  <Application>Microsoft Office PowerPoint</Application>
  <PresentationFormat>Široki zaslon</PresentationFormat>
  <Paragraphs>38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8" baseType="lpstr">
      <vt:lpstr>-apple-system</vt:lpstr>
      <vt:lpstr>Arial</vt:lpstr>
      <vt:lpstr>Trebuchet MS</vt:lpstr>
      <vt:lpstr>Wingdings 3</vt:lpstr>
      <vt:lpstr>Faseta</vt:lpstr>
      <vt:lpstr>PORODICA BRASSICACEAE </vt:lpstr>
      <vt:lpstr>BRASSICACEAE</vt:lpstr>
      <vt:lpstr>SISTEMATIKA</vt:lpstr>
      <vt:lpstr>PowerPoint prezentacija</vt:lpstr>
      <vt:lpstr>PowerPoint prezentacija</vt:lpstr>
      <vt:lpstr>OPIS </vt:lpstr>
      <vt:lpstr>PowerPoint prezentacija</vt:lpstr>
      <vt:lpstr>PowerPoint prezentacija</vt:lpstr>
      <vt:lpstr>PLOD</vt:lpstr>
      <vt:lpstr>PowerPoint prezentacija</vt:lpstr>
      <vt:lpstr>UPOTREBA 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PORODICA BRASSICACEAE</dc:title>
  <dc:creator>Antonia Biljaka</dc:creator>
  <cp:lastModifiedBy>Alen Đurasek</cp:lastModifiedBy>
  <cp:revision>2</cp:revision>
  <dcterms:created xsi:type="dcterms:W3CDTF">2020-06-03T20:29:09Z</dcterms:created>
  <dcterms:modified xsi:type="dcterms:W3CDTF">2020-06-04T12:12:40Z</dcterms:modified>
</cp:coreProperties>
</file>