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Neue"/>
          <a:ea typeface="Helvetica Neue"/>
          <a:cs typeface="Helvetica Neue"/>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Neue"/>
          <a:ea typeface="Helvetica Neue"/>
          <a:cs typeface="Helvetica Neue"/>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Neue"/>
          <a:ea typeface="Helvetica Neue"/>
          <a:cs typeface="Helvetica Neue"/>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Neue"/>
          <a:ea typeface="Helvetica Neue"/>
          <a:cs typeface="Helvetica Neue"/>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Neue"/>
          <a:ea typeface="Helvetica Neue"/>
          <a:cs typeface="Helvetica Neue"/>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Neue"/>
          <a:ea typeface="Helvetica Neue"/>
          <a:cs typeface="Helvetica Neue"/>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Neue"/>
          <a:ea typeface="Helvetica Neue"/>
          <a:cs typeface="Helvetica Neue"/>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Neue"/>
          <a:ea typeface="Helvetica Neue"/>
          <a:cs typeface="Helvetica Neue"/>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Shape 587"/>
          <p:cNvSpPr/>
          <p:nvPr>
            <p:ph type="sldImg"/>
          </p:nvPr>
        </p:nvSpPr>
        <p:spPr>
          <a:xfrm>
            <a:off x="1143000" y="685800"/>
            <a:ext cx="4572000" cy="3429000"/>
          </a:xfrm>
          <a:prstGeom prst="rect">
            <a:avLst/>
          </a:prstGeom>
        </p:spPr>
        <p:txBody>
          <a:bodyPr/>
          <a:lstStyle/>
          <a:p>
            <a:pPr/>
          </a:p>
        </p:txBody>
      </p:sp>
      <p:sp>
        <p:nvSpPr>
          <p:cNvPr id="588" name="Shape 5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lvl1pPr>
              <a:defRPr>
                <a:latin typeface="+mn-lt"/>
                <a:ea typeface="+mn-ea"/>
                <a:cs typeface="+mn-cs"/>
                <a:sym typeface="Georgia"/>
              </a:defRPr>
            </a:lvl1pPr>
          </a:lstStyle>
          <a:p>
            <a:pPr/>
            <a:r>
              <a:t>Tekst naslova</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atin typeface="+mn-lt"/>
                <a:ea typeface="+mn-ea"/>
                <a:cs typeface="+mn-cs"/>
                <a:sym typeface="Georgia"/>
              </a:defRPr>
            </a:lvl1pPr>
            <a:lvl2pPr marL="0" indent="0" algn="ctr">
              <a:spcBef>
                <a:spcPts val="0"/>
              </a:spcBef>
              <a:buSzTx/>
              <a:buNone/>
              <a:defRPr sz="3600">
                <a:latin typeface="+mn-lt"/>
                <a:ea typeface="+mn-ea"/>
                <a:cs typeface="+mn-cs"/>
                <a:sym typeface="Georgia"/>
              </a:defRPr>
            </a:lvl2pPr>
            <a:lvl3pPr marL="0" indent="0" algn="ctr">
              <a:spcBef>
                <a:spcPts val="0"/>
              </a:spcBef>
              <a:buSzTx/>
              <a:buNone/>
              <a:defRPr sz="3600">
                <a:latin typeface="+mn-lt"/>
                <a:ea typeface="+mn-ea"/>
                <a:cs typeface="+mn-cs"/>
                <a:sym typeface="Georgia"/>
              </a:defRPr>
            </a:lvl3pPr>
            <a:lvl4pPr marL="0" indent="0" algn="ctr">
              <a:spcBef>
                <a:spcPts val="0"/>
              </a:spcBef>
              <a:buSzTx/>
              <a:buNone/>
              <a:defRPr sz="3600">
                <a:latin typeface="+mn-lt"/>
                <a:ea typeface="+mn-ea"/>
                <a:cs typeface="+mn-cs"/>
                <a:sym typeface="Georgia"/>
              </a:defRPr>
            </a:lvl4pPr>
            <a:lvl5pPr marL="0" indent="0" algn="ctr">
              <a:spcBef>
                <a:spcPts val="0"/>
              </a:spcBef>
              <a:buSzTx/>
              <a:buNone/>
              <a:defRPr sz="36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90" name="Shape 90"/>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91" name="Shape 91"/>
          <p:cNvSpPr/>
          <p:nvPr>
            <p:ph type="title"/>
          </p:nvPr>
        </p:nvSpPr>
        <p:spPr>
          <a:xfrm>
            <a:off x="635000" y="1409700"/>
            <a:ext cx="5867400" cy="3302000"/>
          </a:xfrm>
          <a:prstGeom prst="rect">
            <a:avLst/>
          </a:prstGeom>
        </p:spPr>
        <p:txBody>
          <a:bodyPr anchor="b"/>
          <a:lstStyle>
            <a:lvl1pPr>
              <a:defRPr sz="4800">
                <a:latin typeface="+mn-lt"/>
                <a:ea typeface="+mn-ea"/>
                <a:cs typeface="+mn-cs"/>
                <a:sym typeface="Georgia"/>
              </a:defRPr>
            </a:lvl1pPr>
          </a:lstStyle>
          <a:p>
            <a:pPr/>
            <a:r>
              <a:t>Tekst naslova</a:t>
            </a:r>
          </a:p>
        </p:txBody>
      </p:sp>
      <p:sp>
        <p:nvSpPr>
          <p:cNvPr id="92" name="Shape 92"/>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mn-lt"/>
                <a:ea typeface="+mn-ea"/>
                <a:cs typeface="+mn-cs"/>
                <a:sym typeface="Georgia"/>
              </a:defRPr>
            </a:lvl1pPr>
            <a:lvl2pPr marL="0" indent="0" algn="ctr">
              <a:spcBef>
                <a:spcPts val="0"/>
              </a:spcBef>
              <a:buSzTx/>
              <a:buNone/>
              <a:defRPr sz="3400">
                <a:latin typeface="+mn-lt"/>
                <a:ea typeface="+mn-ea"/>
                <a:cs typeface="+mn-cs"/>
                <a:sym typeface="Georgia"/>
              </a:defRPr>
            </a:lvl2pPr>
            <a:lvl3pPr marL="0" indent="0" algn="ctr">
              <a:spcBef>
                <a:spcPts val="0"/>
              </a:spcBef>
              <a:buSzTx/>
              <a:buNone/>
              <a:defRPr sz="3400">
                <a:latin typeface="+mn-lt"/>
                <a:ea typeface="+mn-ea"/>
                <a:cs typeface="+mn-cs"/>
                <a:sym typeface="Georgia"/>
              </a:defRPr>
            </a:lvl3pPr>
            <a:lvl4pPr marL="0" indent="0" algn="ctr">
              <a:spcBef>
                <a:spcPts val="0"/>
              </a:spcBef>
              <a:buSzTx/>
              <a:buNone/>
              <a:defRPr sz="3400">
                <a:latin typeface="+mn-lt"/>
                <a:ea typeface="+mn-ea"/>
                <a:cs typeface="+mn-cs"/>
                <a:sym typeface="Georgia"/>
              </a:defRPr>
            </a:lvl4pPr>
            <a:lvl5pPr marL="0" indent="0" algn="ctr">
              <a:spcBef>
                <a:spcPts val="0"/>
              </a:spcBef>
              <a:buSzTx/>
              <a:buNone/>
              <a:defRPr sz="34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93" name="Shape 9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100" name="Shape 100"/>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101" name="Shape 101"/>
          <p:cNvSpPr/>
          <p:nvPr>
            <p:ph type="title"/>
          </p:nvPr>
        </p:nvSpPr>
        <p:spPr>
          <a:xfrm>
            <a:off x="635000" y="1409700"/>
            <a:ext cx="5867400" cy="3302000"/>
          </a:xfrm>
          <a:prstGeom prst="rect">
            <a:avLst/>
          </a:prstGeom>
        </p:spPr>
        <p:txBody>
          <a:bodyPr anchor="b"/>
          <a:lstStyle>
            <a:lvl1pPr>
              <a:defRPr sz="7000"/>
            </a:lvl1pPr>
          </a:lstStyle>
          <a:p>
            <a:pPr/>
            <a:r>
              <a:t>Tekst naslova</a:t>
            </a:r>
          </a:p>
        </p:txBody>
      </p:sp>
      <p:sp>
        <p:nvSpPr>
          <p:cNvPr id="102" name="Shape 102"/>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Tijelo razine jedan</a:t>
            </a:r>
          </a:p>
          <a:p>
            <a:pPr lvl="1"/>
            <a:r>
              <a:t>Tijelo razine dva</a:t>
            </a:r>
          </a:p>
          <a:p>
            <a:pPr lvl="2"/>
            <a:r>
              <a:t>Tijelo razine tri</a:t>
            </a:r>
          </a:p>
          <a:p>
            <a:pPr lvl="3"/>
            <a:r>
              <a:t>Tijelo razine četiri</a:t>
            </a:r>
          </a:p>
          <a:p>
            <a:pPr lvl="4"/>
            <a:r>
              <a:t>Tijelo razine pet</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10" name="Shape 110"/>
          <p:cNvSpPr/>
          <p:nvPr>
            <p:ph type="pic" sz="quarter" idx="13"/>
          </p:nvPr>
        </p:nvSpPr>
        <p:spPr>
          <a:xfrm>
            <a:off x="7175500" y="2882900"/>
            <a:ext cx="4102100" cy="5473700"/>
          </a:xfrm>
          <a:prstGeom prst="rect">
            <a:avLst/>
          </a:prstGeom>
        </p:spPr>
        <p:txBody>
          <a:bodyPr lIns="91439" tIns="45719" rIns="91439" bIns="45719" anchor="t"/>
          <a:lstStyle/>
          <a:p>
            <a:pPr/>
          </a:p>
        </p:txBody>
      </p:sp>
      <p:sp>
        <p:nvSpPr>
          <p:cNvPr id="111" name="Shape 111"/>
          <p:cNvSpPr/>
          <p:nvPr>
            <p:ph type="title"/>
          </p:nvPr>
        </p:nvSpPr>
        <p:spPr>
          <a:prstGeom prst="rect">
            <a:avLst/>
          </a:prstGeom>
        </p:spPr>
        <p:txBody>
          <a:bodyPr/>
          <a:lstStyle/>
          <a:p>
            <a:pPr/>
            <a:r>
              <a:t>Tekst naslova</a:t>
            </a:r>
          </a:p>
        </p:txBody>
      </p:sp>
      <p:sp>
        <p:nvSpPr>
          <p:cNvPr id="112" name="Shape 112"/>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Tijelo razine jedan</a:t>
            </a:r>
          </a:p>
          <a:p>
            <a:pPr lvl="1"/>
            <a:r>
              <a:t>Tijelo razine dva</a:t>
            </a:r>
          </a:p>
          <a:p>
            <a:pPr lvl="2"/>
            <a:r>
              <a:t>Tijelo razine tri</a:t>
            </a:r>
          </a:p>
          <a:p>
            <a:pPr lvl="3"/>
            <a:r>
              <a:t>Tijelo razine četiri</a:t>
            </a:r>
          </a:p>
          <a:p>
            <a:pPr lvl="4"/>
            <a:r>
              <a:t>Tijelo razine pet</a:t>
            </a: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20" name="Shape 120"/>
          <p:cNvSpPr/>
          <p:nvPr>
            <p:ph type="title"/>
          </p:nvPr>
        </p:nvSpPr>
        <p:spPr>
          <a:prstGeom prst="rect">
            <a:avLst/>
          </a:prstGeom>
        </p:spPr>
        <p:txBody>
          <a:bodyPr/>
          <a:lstStyle/>
          <a:p>
            <a:pPr/>
            <a:r>
              <a:t>Tekst naslova</a:t>
            </a:r>
          </a:p>
        </p:txBody>
      </p:sp>
      <p:sp>
        <p:nvSpPr>
          <p:cNvPr id="121" name="Shape 12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Tijelo razine jedan</a:t>
            </a:r>
          </a:p>
          <a:p>
            <a:pPr lvl="1"/>
            <a:r>
              <a:t>Tijelo razine dva</a:t>
            </a:r>
          </a:p>
          <a:p>
            <a:pPr lvl="2"/>
            <a:r>
              <a:t>Tijelo razine tri</a:t>
            </a:r>
          </a:p>
          <a:p>
            <a:pPr lvl="3"/>
            <a:r>
              <a:t>Tijelo razine četiri</a:t>
            </a:r>
          </a:p>
          <a:p>
            <a:pPr lvl="4"/>
            <a:r>
              <a:t>Tijelo razine pet</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pic>
        <p:nvPicPr>
          <p:cNvPr id="129" name="IMG_0076.jpg"/>
          <p:cNvPicPr>
            <a:picLocks noChangeAspect="1"/>
          </p:cNvPicPr>
          <p:nvPr/>
        </p:nvPicPr>
        <p:blipFill>
          <a:blip r:embed="rId2">
            <a:alphaModFix amt="6000"/>
            <a:extLst/>
          </a:blip>
          <a:srcRect l="0" t="6804" r="0" b="6824"/>
          <a:stretch>
            <a:fillRect/>
          </a:stretch>
        </p:blipFill>
        <p:spPr>
          <a:xfrm>
            <a:off x="304800" y="-50800"/>
            <a:ext cx="12395200" cy="9994900"/>
          </a:xfrm>
          <a:prstGeom prst="rect">
            <a:avLst/>
          </a:prstGeom>
          <a:ln w="12700">
            <a:miter lim="400000"/>
          </a:ln>
        </p:spPr>
      </p:pic>
      <p:sp>
        <p:nvSpPr>
          <p:cNvPr id="130" name="Shape 130"/>
          <p:cNvSpPr/>
          <p:nvPr>
            <p:ph type="title"/>
          </p:nvPr>
        </p:nvSpPr>
        <p:spPr>
          <a:xfrm>
            <a:off x="1270000" y="1638300"/>
            <a:ext cx="10464800" cy="3302000"/>
          </a:xfrm>
          <a:prstGeom prst="rect">
            <a:avLst/>
          </a:prstGeom>
        </p:spPr>
        <p:txBody>
          <a:bodyPr anchor="b"/>
          <a:lstStyle>
            <a:lvl1pPr>
              <a:defRPr>
                <a:latin typeface="+mn-lt"/>
                <a:ea typeface="+mn-ea"/>
                <a:cs typeface="+mn-cs"/>
                <a:sym typeface="Georgia"/>
              </a:defRPr>
            </a:lvl1pPr>
          </a:lstStyle>
          <a:p>
            <a:pPr/>
            <a:r>
              <a:t>Tekst naslova</a:t>
            </a:r>
          </a:p>
        </p:txBody>
      </p:sp>
      <p:sp>
        <p:nvSpPr>
          <p:cNvPr id="131" name="Shape 13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atin typeface="+mn-lt"/>
                <a:ea typeface="+mn-ea"/>
                <a:cs typeface="+mn-cs"/>
                <a:sym typeface="Georgia"/>
              </a:defRPr>
            </a:lvl1pPr>
            <a:lvl2pPr marL="0" indent="0" algn="ctr">
              <a:spcBef>
                <a:spcPts val="0"/>
              </a:spcBef>
              <a:buSzTx/>
              <a:buNone/>
              <a:defRPr sz="3600">
                <a:latin typeface="+mn-lt"/>
                <a:ea typeface="+mn-ea"/>
                <a:cs typeface="+mn-cs"/>
                <a:sym typeface="Georgia"/>
              </a:defRPr>
            </a:lvl2pPr>
            <a:lvl3pPr marL="0" indent="0" algn="ctr">
              <a:spcBef>
                <a:spcPts val="0"/>
              </a:spcBef>
              <a:buSzTx/>
              <a:buNone/>
              <a:defRPr sz="3600">
                <a:latin typeface="+mn-lt"/>
                <a:ea typeface="+mn-ea"/>
                <a:cs typeface="+mn-cs"/>
                <a:sym typeface="Georgia"/>
              </a:defRPr>
            </a:lvl3pPr>
            <a:lvl4pPr marL="0" indent="0" algn="ctr">
              <a:spcBef>
                <a:spcPts val="0"/>
              </a:spcBef>
              <a:buSzTx/>
              <a:buNone/>
              <a:defRPr sz="3600">
                <a:latin typeface="+mn-lt"/>
                <a:ea typeface="+mn-ea"/>
                <a:cs typeface="+mn-cs"/>
                <a:sym typeface="Georgia"/>
              </a:defRPr>
            </a:lvl4pPr>
            <a:lvl5pPr marL="0" indent="0" algn="ctr">
              <a:spcBef>
                <a:spcPts val="0"/>
              </a:spcBef>
              <a:buSzTx/>
              <a:buNone/>
              <a:defRPr sz="36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132" name="Shape 1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139"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40" name="Shape 140"/>
          <p:cNvSpPr/>
          <p:nvPr>
            <p:ph type="title"/>
          </p:nvPr>
        </p:nvSpPr>
        <p:spPr>
          <a:prstGeom prst="rect">
            <a:avLst/>
          </a:prstGeom>
        </p:spPr>
        <p:txBody>
          <a:bodyPr/>
          <a:lstStyle>
            <a:lvl1pPr>
              <a:defRPr>
                <a:latin typeface="+mn-lt"/>
                <a:ea typeface="+mn-ea"/>
                <a:cs typeface="+mn-cs"/>
                <a:sym typeface="Georgia"/>
              </a:defRPr>
            </a:lvl1pPr>
          </a:lstStyle>
          <a:p>
            <a:pPr/>
            <a:r>
              <a:t>Tekst naslova</a:t>
            </a:r>
          </a:p>
        </p:txBody>
      </p:sp>
      <p:sp>
        <p:nvSpPr>
          <p:cNvPr id="141" name="Shape 141"/>
          <p:cNvSpPr/>
          <p:nvPr>
            <p:ph type="body" idx="1"/>
          </p:nvPr>
        </p:nvSpPr>
        <p:spPr>
          <a:xfrm>
            <a:off x="1270000" y="2768600"/>
            <a:ext cx="10464800" cy="5715000"/>
          </a:xfrm>
          <a:prstGeom prst="rect">
            <a:avLst/>
          </a:prstGeom>
        </p:spPr>
        <p:txBody>
          <a:bodyPr/>
          <a:lstStyle>
            <a:lvl1pPr>
              <a:spcBef>
                <a:spcPts val="2400"/>
              </a:spcBef>
              <a:defRPr>
                <a:latin typeface="+mn-lt"/>
                <a:ea typeface="+mn-ea"/>
                <a:cs typeface="+mn-cs"/>
                <a:sym typeface="Georgia"/>
              </a:defRPr>
            </a:lvl1pPr>
            <a:lvl2pPr>
              <a:spcBef>
                <a:spcPts val="2400"/>
              </a:spcBef>
              <a:defRPr>
                <a:latin typeface="+mn-lt"/>
                <a:ea typeface="+mn-ea"/>
                <a:cs typeface="+mn-cs"/>
                <a:sym typeface="Georgia"/>
              </a:defRPr>
            </a:lvl2pPr>
            <a:lvl3pPr>
              <a:spcBef>
                <a:spcPts val="2400"/>
              </a:spcBef>
              <a:defRPr>
                <a:latin typeface="+mn-lt"/>
                <a:ea typeface="+mn-ea"/>
                <a:cs typeface="+mn-cs"/>
                <a:sym typeface="Georgia"/>
              </a:defRPr>
            </a:lvl3pPr>
            <a:lvl4pPr>
              <a:spcBef>
                <a:spcPts val="2400"/>
              </a:spcBef>
              <a:defRPr>
                <a:latin typeface="+mn-lt"/>
                <a:ea typeface="+mn-ea"/>
                <a:cs typeface="+mn-cs"/>
                <a:sym typeface="Georgia"/>
              </a:defRPr>
            </a:lvl4pPr>
            <a:lvl5pPr>
              <a:spcBef>
                <a:spcPts val="2400"/>
              </a:spcBef>
              <a:defRPr>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142" name="Shape 1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pic>
        <p:nvPicPr>
          <p:cNvPr id="149"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50" name="Shape 150"/>
          <p:cNvSpPr/>
          <p:nvPr>
            <p:ph type="title"/>
          </p:nvPr>
        </p:nvSpPr>
        <p:spPr>
          <a:prstGeom prst="rect">
            <a:avLst/>
          </a:prstGeom>
        </p:spPr>
        <p:txBody>
          <a:bodyPr/>
          <a:lstStyle>
            <a:lvl1pPr>
              <a:defRPr>
                <a:latin typeface="+mn-lt"/>
                <a:ea typeface="+mn-ea"/>
                <a:cs typeface="+mn-cs"/>
                <a:sym typeface="Georgia"/>
              </a:defRPr>
            </a:lvl1pPr>
          </a:lstStyle>
          <a:p>
            <a:pPr/>
            <a:r>
              <a:t>Tekst naslova</a:t>
            </a:r>
          </a:p>
        </p:txBody>
      </p:sp>
      <p:sp>
        <p:nvSpPr>
          <p:cNvPr id="151" name="Shape 15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152" name="Shape 15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pic>
        <p:nvPicPr>
          <p:cNvPr id="159"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60" name="Shape 160"/>
          <p:cNvSpPr/>
          <p:nvPr>
            <p:ph type="body" idx="1"/>
          </p:nvPr>
        </p:nvSpPr>
        <p:spPr>
          <a:prstGeom prst="rect">
            <a:avLst/>
          </a:prstGeom>
        </p:spPr>
        <p:txBody>
          <a:bodyPr/>
          <a:lstStyle>
            <a:lvl1pPr>
              <a:defRPr>
                <a:latin typeface="+mn-lt"/>
                <a:ea typeface="+mn-ea"/>
                <a:cs typeface="+mn-cs"/>
                <a:sym typeface="Georgia"/>
              </a:defRPr>
            </a:lvl1pPr>
            <a:lvl2pPr>
              <a:defRPr>
                <a:latin typeface="+mn-lt"/>
                <a:ea typeface="+mn-ea"/>
                <a:cs typeface="+mn-cs"/>
                <a:sym typeface="Georgia"/>
              </a:defRPr>
            </a:lvl2pPr>
            <a:lvl3pPr>
              <a:defRPr>
                <a:latin typeface="+mn-lt"/>
                <a:ea typeface="+mn-ea"/>
                <a:cs typeface="+mn-cs"/>
                <a:sym typeface="Georgia"/>
              </a:defRPr>
            </a:lvl3pPr>
            <a:lvl4pPr>
              <a:defRPr>
                <a:latin typeface="+mn-lt"/>
                <a:ea typeface="+mn-ea"/>
                <a:cs typeface="+mn-cs"/>
                <a:sym typeface="Georgia"/>
              </a:defRPr>
            </a:lvl4pPr>
            <a:lvl5pPr>
              <a:defRPr>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161" name="Shape 16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168"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69" name="Shape 1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176"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77" name="Shape 177"/>
          <p:cNvSpPr/>
          <p:nvPr>
            <p:ph type="title"/>
          </p:nvPr>
        </p:nvSpPr>
        <p:spPr>
          <a:prstGeom prst="rect">
            <a:avLst/>
          </a:prstGeom>
        </p:spPr>
        <p:txBody>
          <a:bodyPr/>
          <a:lstStyle>
            <a:lvl1pPr>
              <a:defRPr>
                <a:latin typeface="+mn-lt"/>
                <a:ea typeface="+mn-ea"/>
                <a:cs typeface="+mn-cs"/>
                <a:sym typeface="Georgia"/>
              </a:defRPr>
            </a:lvl1pPr>
          </a:lstStyle>
          <a:p>
            <a:pPr/>
            <a:r>
              <a:t>Tekst naslova</a:t>
            </a:r>
          </a:p>
        </p:txBody>
      </p:sp>
      <p:sp>
        <p:nvSpPr>
          <p:cNvPr id="178" name="Shape 1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20" name="IMG_5728.jpg"/>
          <p:cNvPicPr>
            <a:picLocks noChangeAspect="1"/>
          </p:cNvPicPr>
          <p:nvPr/>
        </p:nvPicPr>
        <p:blipFill>
          <a:blip r:embed="rId2">
            <a:extLst/>
          </a:blip>
          <a:stretch>
            <a:fillRect/>
          </a:stretch>
        </p:blipFill>
        <p:spPr>
          <a:xfrm>
            <a:off x="10083800" y="793750"/>
            <a:ext cx="2419350" cy="1612900"/>
          </a:xfrm>
          <a:prstGeom prst="rect">
            <a:avLst/>
          </a:prstGeom>
          <a:ln w="12700">
            <a:miter lim="400000"/>
          </a:ln>
        </p:spPr>
      </p:pic>
      <p:sp>
        <p:nvSpPr>
          <p:cNvPr id="21" name="Shape 21"/>
          <p:cNvSpPr/>
          <p:nvPr/>
        </p:nvSpPr>
        <p:spPr>
          <a:xfrm>
            <a:off x="11849100" y="850900"/>
            <a:ext cx="660400" cy="8763000"/>
          </a:xfrm>
          <a:prstGeom prst="roundRect">
            <a:avLst>
              <a:gd name="adj" fmla="val 28846"/>
            </a:avLst>
          </a:prstGeom>
          <a:solidFill>
            <a:srgbClr val="53D5FD">
              <a:alpha val="30000"/>
            </a:srgbClr>
          </a:solidFill>
          <a:ln w="25400">
            <a:solidFill>
              <a:srgbClr val="000000">
                <a:alpha val="3000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22" name="Shape 22"/>
          <p:cNvSpPr/>
          <p:nvPr/>
        </p:nvSpPr>
        <p:spPr>
          <a:xfrm>
            <a:off x="1257300" y="806450"/>
            <a:ext cx="11239500" cy="1587500"/>
          </a:xfrm>
          <a:prstGeom prst="roundRect">
            <a:avLst>
              <a:gd name="adj" fmla="val 12000"/>
            </a:avLst>
          </a:prstGeom>
          <a:solidFill>
            <a:srgbClr val="53D5FD">
              <a:alpha val="10000"/>
            </a:srgbClr>
          </a:solidFill>
          <a:ln w="25400">
            <a:solidFill>
              <a:srgbClr val="000000">
                <a:alpha val="1000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23" name="Shape 23"/>
          <p:cNvSpPr/>
          <p:nvPr>
            <p:ph type="title"/>
          </p:nvPr>
        </p:nvSpPr>
        <p:spPr>
          <a:xfrm>
            <a:off x="1231900" y="381000"/>
            <a:ext cx="8839200" cy="2438400"/>
          </a:xfrm>
          <a:prstGeom prst="rect">
            <a:avLst/>
          </a:prstGeom>
        </p:spPr>
        <p:txBody>
          <a:bodyPr/>
          <a:lstStyle>
            <a:lvl1pPr>
              <a:defRPr sz="5600">
                <a:solidFill>
                  <a:srgbClr val="2543C0"/>
                </a:solidFill>
                <a:latin typeface="+mn-lt"/>
                <a:ea typeface="+mn-ea"/>
                <a:cs typeface="+mn-cs"/>
                <a:sym typeface="Georgia"/>
              </a:defRPr>
            </a:lvl1pPr>
          </a:lstStyle>
          <a:p>
            <a:pPr/>
            <a:r>
              <a:t>Tekst naslova</a:t>
            </a:r>
          </a:p>
        </p:txBody>
      </p:sp>
      <p:sp>
        <p:nvSpPr>
          <p:cNvPr id="24" name="Shape 24"/>
          <p:cNvSpPr/>
          <p:nvPr>
            <p:ph type="body" idx="1"/>
          </p:nvPr>
        </p:nvSpPr>
        <p:spPr>
          <a:xfrm>
            <a:off x="1270000" y="2768600"/>
            <a:ext cx="10464800" cy="5715000"/>
          </a:xfrm>
          <a:prstGeom prst="rect">
            <a:avLst/>
          </a:prstGeom>
        </p:spPr>
        <p:txBody>
          <a:bodyPr/>
          <a:lstStyle>
            <a:lvl1pPr>
              <a:spcBef>
                <a:spcPts val="2400"/>
              </a:spcBef>
              <a:buSzPct val="50000"/>
              <a:buFont typeface="Zapf Dingbats"/>
              <a:buChar char="✦"/>
              <a:defRPr sz="3200">
                <a:latin typeface="+mn-lt"/>
                <a:ea typeface="+mn-ea"/>
                <a:cs typeface="+mn-cs"/>
                <a:sym typeface="Georgia"/>
              </a:defRPr>
            </a:lvl1pPr>
            <a:lvl2pPr marL="1206500" indent="-355600">
              <a:spcBef>
                <a:spcPts val="2400"/>
              </a:spcBef>
              <a:buSzPct val="50000"/>
              <a:buFont typeface="Zapf Dingbats"/>
              <a:buChar char="✦"/>
              <a:defRPr sz="2800">
                <a:latin typeface="+mn-lt"/>
                <a:ea typeface="+mn-ea"/>
                <a:cs typeface="+mn-cs"/>
                <a:sym typeface="Georgia"/>
              </a:defRPr>
            </a:lvl2pPr>
            <a:lvl3pPr marL="889000">
              <a:spcBef>
                <a:spcPts val="2400"/>
              </a:spcBef>
              <a:buSzPct val="50000"/>
              <a:buFont typeface="Zapf Dingbats"/>
              <a:buChar char="✦"/>
              <a:defRPr sz="3200">
                <a:latin typeface="+mn-lt"/>
                <a:ea typeface="+mn-ea"/>
                <a:cs typeface="+mn-cs"/>
                <a:sym typeface="Georgia"/>
              </a:defRPr>
            </a:lvl3pPr>
            <a:lvl4pPr marL="1206500" indent="-355600">
              <a:spcBef>
                <a:spcPts val="2400"/>
              </a:spcBef>
              <a:buSzPct val="50000"/>
              <a:buFont typeface="Zapf Dingbats"/>
              <a:buChar char="✦"/>
              <a:defRPr sz="2800">
                <a:latin typeface="+mn-lt"/>
                <a:ea typeface="+mn-ea"/>
                <a:cs typeface="+mn-cs"/>
                <a:sym typeface="Georgia"/>
              </a:defRPr>
            </a:lvl4pPr>
            <a:lvl5pPr marL="825500">
              <a:spcBef>
                <a:spcPts val="2400"/>
              </a:spcBef>
              <a:buSzPct val="50000"/>
              <a:buFont typeface="Zapf Dingbats"/>
              <a:buChar char="✦"/>
              <a:defRPr sz="32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pic>
        <p:nvPicPr>
          <p:cNvPr id="185"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86" name="Shape 186"/>
          <p:cNvSpPr/>
          <p:nvPr>
            <p:ph type="title"/>
          </p:nvPr>
        </p:nvSpPr>
        <p:spPr>
          <a:xfrm>
            <a:off x="1270000" y="2971800"/>
            <a:ext cx="10464800" cy="3810000"/>
          </a:xfrm>
          <a:prstGeom prst="rect">
            <a:avLst/>
          </a:prstGeom>
        </p:spPr>
        <p:txBody>
          <a:bodyPr/>
          <a:lstStyle>
            <a:lvl1pPr>
              <a:defRPr>
                <a:latin typeface="+mn-lt"/>
                <a:ea typeface="+mn-ea"/>
                <a:cs typeface="+mn-cs"/>
                <a:sym typeface="Georgia"/>
              </a:defRPr>
            </a:lvl1pPr>
          </a:lstStyle>
          <a:p>
            <a:pPr/>
            <a:r>
              <a:t>Tekst naslova</a:t>
            </a:r>
          </a:p>
        </p:txBody>
      </p:sp>
      <p:sp>
        <p:nvSpPr>
          <p:cNvPr id="187" name="Shape 1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pic>
        <p:nvPicPr>
          <p:cNvPr id="194"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195" name="Shape 195"/>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196" name="Shape 196"/>
          <p:cNvSpPr/>
          <p:nvPr>
            <p:ph type="title"/>
          </p:nvPr>
        </p:nvSpPr>
        <p:spPr>
          <a:xfrm>
            <a:off x="1270000" y="7366000"/>
            <a:ext cx="10464800" cy="1701800"/>
          </a:xfrm>
          <a:prstGeom prst="rect">
            <a:avLst/>
          </a:prstGeom>
        </p:spPr>
        <p:txBody>
          <a:bodyPr/>
          <a:lstStyle>
            <a:lvl1pPr>
              <a:defRPr>
                <a:latin typeface="+mn-lt"/>
                <a:ea typeface="+mn-ea"/>
                <a:cs typeface="+mn-cs"/>
                <a:sym typeface="Georgia"/>
              </a:defRPr>
            </a:lvl1pPr>
          </a:lstStyle>
          <a:p>
            <a:pPr/>
            <a:r>
              <a:t>Tekst naslova</a:t>
            </a:r>
          </a:p>
        </p:txBody>
      </p:sp>
      <p:sp>
        <p:nvSpPr>
          <p:cNvPr id="197" name="Shape 1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pic>
        <p:nvPicPr>
          <p:cNvPr id="204"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205" name="Shape 205"/>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06" name="Shape 206"/>
          <p:cNvSpPr/>
          <p:nvPr>
            <p:ph type="title"/>
          </p:nvPr>
        </p:nvSpPr>
        <p:spPr>
          <a:xfrm>
            <a:off x="1270000" y="7366000"/>
            <a:ext cx="10464800" cy="1701800"/>
          </a:xfrm>
          <a:prstGeom prst="rect">
            <a:avLst/>
          </a:prstGeom>
        </p:spPr>
        <p:txBody>
          <a:bodyPr/>
          <a:lstStyle>
            <a:lvl1pPr>
              <a:defRPr>
                <a:latin typeface="+mn-lt"/>
                <a:ea typeface="+mn-ea"/>
                <a:cs typeface="+mn-cs"/>
                <a:sym typeface="Georgia"/>
              </a:defRPr>
            </a:lvl1pPr>
          </a:lstStyle>
          <a:p>
            <a:pPr/>
            <a:r>
              <a:t>Tekst naslova</a:t>
            </a:r>
          </a:p>
        </p:txBody>
      </p:sp>
      <p:sp>
        <p:nvSpPr>
          <p:cNvPr id="207" name="Shape 20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214"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215" name="Shape 215"/>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216" name="Shape 216"/>
          <p:cNvSpPr/>
          <p:nvPr>
            <p:ph type="title"/>
          </p:nvPr>
        </p:nvSpPr>
        <p:spPr>
          <a:xfrm>
            <a:off x="635000" y="1409700"/>
            <a:ext cx="5867400" cy="3302000"/>
          </a:xfrm>
          <a:prstGeom prst="rect">
            <a:avLst/>
          </a:prstGeom>
        </p:spPr>
        <p:txBody>
          <a:bodyPr anchor="b"/>
          <a:lstStyle>
            <a:lvl1pPr>
              <a:defRPr sz="7000">
                <a:latin typeface="+mn-lt"/>
                <a:ea typeface="+mn-ea"/>
                <a:cs typeface="+mn-cs"/>
                <a:sym typeface="Georgia"/>
              </a:defRPr>
            </a:lvl1pPr>
          </a:lstStyle>
          <a:p>
            <a:pPr/>
            <a:r>
              <a:t>Tekst naslova</a:t>
            </a:r>
          </a:p>
        </p:txBody>
      </p:sp>
      <p:sp>
        <p:nvSpPr>
          <p:cNvPr id="217" name="Shape 217"/>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mn-lt"/>
                <a:ea typeface="+mn-ea"/>
                <a:cs typeface="+mn-cs"/>
                <a:sym typeface="Georgia"/>
              </a:defRPr>
            </a:lvl1pPr>
            <a:lvl2pPr marL="0" indent="0" algn="ctr">
              <a:spcBef>
                <a:spcPts val="0"/>
              </a:spcBef>
              <a:buSzTx/>
              <a:buNone/>
              <a:defRPr sz="3400">
                <a:latin typeface="+mn-lt"/>
                <a:ea typeface="+mn-ea"/>
                <a:cs typeface="+mn-cs"/>
                <a:sym typeface="Georgia"/>
              </a:defRPr>
            </a:lvl2pPr>
            <a:lvl3pPr marL="0" indent="0" algn="ctr">
              <a:spcBef>
                <a:spcPts val="0"/>
              </a:spcBef>
              <a:buSzTx/>
              <a:buNone/>
              <a:defRPr sz="3400">
                <a:latin typeface="+mn-lt"/>
                <a:ea typeface="+mn-ea"/>
                <a:cs typeface="+mn-cs"/>
                <a:sym typeface="Georgia"/>
              </a:defRPr>
            </a:lvl3pPr>
            <a:lvl4pPr marL="0" indent="0" algn="ctr">
              <a:spcBef>
                <a:spcPts val="0"/>
              </a:spcBef>
              <a:buSzTx/>
              <a:buNone/>
              <a:defRPr sz="3400">
                <a:latin typeface="+mn-lt"/>
                <a:ea typeface="+mn-ea"/>
                <a:cs typeface="+mn-cs"/>
                <a:sym typeface="Georgia"/>
              </a:defRPr>
            </a:lvl4pPr>
            <a:lvl5pPr marL="0" indent="0" algn="ctr">
              <a:spcBef>
                <a:spcPts val="0"/>
              </a:spcBef>
              <a:buSzTx/>
              <a:buNone/>
              <a:defRPr sz="34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18" name="Shape 2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225" name="Shape 225"/>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26" name="Shape 226"/>
          <p:cNvSpPr/>
          <p:nvPr>
            <p:ph type="title"/>
          </p:nvPr>
        </p:nvSpPr>
        <p:spPr>
          <a:xfrm>
            <a:off x="635000" y="1409700"/>
            <a:ext cx="5867400" cy="3302000"/>
          </a:xfrm>
          <a:prstGeom prst="rect">
            <a:avLst/>
          </a:prstGeom>
        </p:spPr>
        <p:txBody>
          <a:bodyPr anchor="b"/>
          <a:lstStyle>
            <a:lvl1pPr>
              <a:defRPr sz="7000">
                <a:latin typeface="+mn-lt"/>
                <a:ea typeface="+mn-ea"/>
                <a:cs typeface="+mn-cs"/>
                <a:sym typeface="Georgia"/>
              </a:defRPr>
            </a:lvl1pPr>
          </a:lstStyle>
          <a:p>
            <a:pPr/>
            <a:r>
              <a:t>Tekst naslova</a:t>
            </a:r>
          </a:p>
        </p:txBody>
      </p:sp>
      <p:sp>
        <p:nvSpPr>
          <p:cNvPr id="227" name="Shape 227"/>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mn-lt"/>
                <a:ea typeface="+mn-ea"/>
                <a:cs typeface="+mn-cs"/>
                <a:sym typeface="Georgia"/>
              </a:defRPr>
            </a:lvl1pPr>
            <a:lvl2pPr marL="0" indent="0" algn="ctr">
              <a:spcBef>
                <a:spcPts val="0"/>
              </a:spcBef>
              <a:buSzTx/>
              <a:buNone/>
              <a:defRPr sz="3400">
                <a:latin typeface="+mn-lt"/>
                <a:ea typeface="+mn-ea"/>
                <a:cs typeface="+mn-cs"/>
                <a:sym typeface="Georgia"/>
              </a:defRPr>
            </a:lvl2pPr>
            <a:lvl3pPr marL="0" indent="0" algn="ctr">
              <a:spcBef>
                <a:spcPts val="0"/>
              </a:spcBef>
              <a:buSzTx/>
              <a:buNone/>
              <a:defRPr sz="3400">
                <a:latin typeface="+mn-lt"/>
                <a:ea typeface="+mn-ea"/>
                <a:cs typeface="+mn-cs"/>
                <a:sym typeface="Georgia"/>
              </a:defRPr>
            </a:lvl3pPr>
            <a:lvl4pPr marL="0" indent="0" algn="ctr">
              <a:spcBef>
                <a:spcPts val="0"/>
              </a:spcBef>
              <a:buSzTx/>
              <a:buNone/>
              <a:defRPr sz="3400">
                <a:latin typeface="+mn-lt"/>
                <a:ea typeface="+mn-ea"/>
                <a:cs typeface="+mn-cs"/>
                <a:sym typeface="Georgia"/>
              </a:defRPr>
            </a:lvl4pPr>
            <a:lvl5pPr marL="0" indent="0" algn="ctr">
              <a:spcBef>
                <a:spcPts val="0"/>
              </a:spcBef>
              <a:buSzTx/>
              <a:buNone/>
              <a:defRPr sz="34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28" name="Shape 2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pic>
        <p:nvPicPr>
          <p:cNvPr id="235"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236" name="Shape 236"/>
          <p:cNvSpPr/>
          <p:nvPr>
            <p:ph type="pic" sz="quarter" idx="13"/>
          </p:nvPr>
        </p:nvSpPr>
        <p:spPr>
          <a:xfrm>
            <a:off x="7175500" y="2882900"/>
            <a:ext cx="4102100" cy="5473700"/>
          </a:xfrm>
          <a:prstGeom prst="rect">
            <a:avLst/>
          </a:prstGeom>
        </p:spPr>
        <p:txBody>
          <a:bodyPr lIns="91439" tIns="45719" rIns="91439" bIns="45719" anchor="t"/>
          <a:lstStyle/>
          <a:p>
            <a:pPr/>
          </a:p>
        </p:txBody>
      </p:sp>
      <p:sp>
        <p:nvSpPr>
          <p:cNvPr id="237" name="Shape 237"/>
          <p:cNvSpPr/>
          <p:nvPr>
            <p:ph type="title"/>
          </p:nvPr>
        </p:nvSpPr>
        <p:spPr>
          <a:prstGeom prst="rect">
            <a:avLst/>
          </a:prstGeom>
        </p:spPr>
        <p:txBody>
          <a:bodyPr/>
          <a:lstStyle>
            <a:lvl1pPr>
              <a:defRPr>
                <a:latin typeface="+mn-lt"/>
                <a:ea typeface="+mn-ea"/>
                <a:cs typeface="+mn-cs"/>
                <a:sym typeface="Georgia"/>
              </a:defRPr>
            </a:lvl1pPr>
          </a:lstStyle>
          <a:p>
            <a:pPr/>
            <a:r>
              <a:t>Tekst naslova</a:t>
            </a:r>
          </a:p>
        </p:txBody>
      </p:sp>
      <p:sp>
        <p:nvSpPr>
          <p:cNvPr id="238" name="Shape 238"/>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39" name="Shape 2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pic>
        <p:nvPicPr>
          <p:cNvPr id="246"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247" name="Shape 247"/>
          <p:cNvSpPr/>
          <p:nvPr>
            <p:ph type="title"/>
          </p:nvPr>
        </p:nvSpPr>
        <p:spPr>
          <a:prstGeom prst="rect">
            <a:avLst/>
          </a:prstGeom>
        </p:spPr>
        <p:txBody>
          <a:bodyPr/>
          <a:lstStyle>
            <a:lvl1pPr>
              <a:defRPr>
                <a:latin typeface="+mn-lt"/>
                <a:ea typeface="+mn-ea"/>
                <a:cs typeface="+mn-cs"/>
                <a:sym typeface="Georgia"/>
              </a:defRPr>
            </a:lvl1pPr>
          </a:lstStyle>
          <a:p>
            <a:pPr/>
            <a:r>
              <a:t>Tekst naslova</a:t>
            </a:r>
          </a:p>
        </p:txBody>
      </p:sp>
      <p:sp>
        <p:nvSpPr>
          <p:cNvPr id="248" name="Shape 248"/>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49" name="Shape 2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pic>
        <p:nvPicPr>
          <p:cNvPr id="256" name="IMG_0076.jpg"/>
          <p:cNvPicPr>
            <a:picLocks noChangeAspect="1"/>
          </p:cNvPicPr>
          <p:nvPr/>
        </p:nvPicPr>
        <p:blipFill>
          <a:blip r:embed="rId2">
            <a:alphaModFix amt="10000"/>
            <a:extLst/>
          </a:blip>
          <a:srcRect l="0" t="8405" r="2" b="5223"/>
          <a:stretch>
            <a:fillRect/>
          </a:stretch>
        </p:blipFill>
        <p:spPr>
          <a:xfrm>
            <a:off x="305118" y="-50800"/>
            <a:ext cx="12394882" cy="9994900"/>
          </a:xfrm>
          <a:prstGeom prst="rect">
            <a:avLst/>
          </a:prstGeom>
          <a:ln w="12700">
            <a:miter lim="400000"/>
          </a:ln>
        </p:spPr>
      </p:pic>
      <p:sp>
        <p:nvSpPr>
          <p:cNvPr id="257" name="Shape 257"/>
          <p:cNvSpPr/>
          <p:nvPr>
            <p:ph type="title"/>
          </p:nvPr>
        </p:nvSpPr>
        <p:spPr>
          <a:prstGeom prst="rect">
            <a:avLst/>
          </a:prstGeom>
        </p:spPr>
        <p:txBody>
          <a:bodyPr/>
          <a:lstStyle>
            <a:lvl1pPr>
              <a:defRPr>
                <a:latin typeface="+mn-lt"/>
                <a:ea typeface="+mn-ea"/>
                <a:cs typeface="+mn-cs"/>
                <a:sym typeface="Georgia"/>
              </a:defRPr>
            </a:lvl1pPr>
          </a:lstStyle>
          <a:p>
            <a:pPr/>
            <a:r>
              <a:t>Tekst naslova</a:t>
            </a:r>
          </a:p>
        </p:txBody>
      </p:sp>
      <p:sp>
        <p:nvSpPr>
          <p:cNvPr id="258" name="Shape 258"/>
          <p:cNvSpPr/>
          <p:nvPr>
            <p:ph type="body" sz="quarter" idx="1"/>
          </p:nvPr>
        </p:nvSpPr>
        <p:spPr>
          <a:xfrm>
            <a:off x="7772400" y="2768600"/>
            <a:ext cx="3962400" cy="5715000"/>
          </a:xfrm>
          <a:prstGeom prst="rect">
            <a:avLst/>
          </a:prstGeom>
        </p:spPr>
        <p:txBody>
          <a:bodyPr/>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59" name="Shape 2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Naslov">
    <p:spTree>
      <p:nvGrpSpPr>
        <p:cNvPr id="1" name=""/>
        <p:cNvGrpSpPr/>
        <p:nvPr/>
      </p:nvGrpSpPr>
      <p:grpSpPr>
        <a:xfrm>
          <a:off x="0" y="0"/>
          <a:ext cx="0" cy="0"/>
          <a:chOff x="0" y="0"/>
          <a:chExt cx="0" cy="0"/>
        </a:xfrm>
      </p:grpSpPr>
      <p:sp>
        <p:nvSpPr>
          <p:cNvPr id="266" name="Shape 266"/>
          <p:cNvSpPr/>
          <p:nvPr/>
        </p:nvSpPr>
        <p:spPr>
          <a:xfrm>
            <a:off x="4040844" y="3987800"/>
            <a:ext cx="4584701" cy="176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cap="small" sz="9600">
                <a:latin typeface="Avenir Black"/>
                <a:ea typeface="Avenir Black"/>
                <a:cs typeface="Avenir Black"/>
                <a:sym typeface="Avenir Black"/>
              </a:defRPr>
            </a:lvl1pPr>
          </a:lstStyle>
          <a:p>
            <a:pPr/>
            <a:r>
              <a:t>Naslov</a:t>
            </a:r>
          </a:p>
        </p:txBody>
      </p:sp>
      <p:sp>
        <p:nvSpPr>
          <p:cNvPr id="267" name="Shape 267"/>
          <p:cNvSpPr/>
          <p:nvPr/>
        </p:nvSpPr>
        <p:spPr>
          <a:xfrm>
            <a:off x="5049720" y="6096000"/>
            <a:ext cx="2564741"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Avenir Book Oblique"/>
                <a:ea typeface="Avenir Book Oblique"/>
                <a:cs typeface="Avenir Book Oblique"/>
                <a:sym typeface="Avenir Book Oblique"/>
              </a:defRPr>
            </a:lvl1pPr>
          </a:lstStyle>
          <a:p>
            <a:pPr/>
            <a:r>
              <a:t>Podnaslov</a:t>
            </a:r>
          </a:p>
        </p:txBody>
      </p:sp>
      <p:pic>
        <p:nvPicPr>
          <p:cNvPr id="268" name="kbf.znakic.col.jpg"/>
          <p:cNvPicPr>
            <a:picLocks noChangeAspect="1"/>
          </p:cNvPicPr>
          <p:nvPr/>
        </p:nvPicPr>
        <p:blipFill>
          <a:blip r:embed="rId2">
            <a:extLst/>
          </a:blip>
          <a:stretch>
            <a:fillRect/>
          </a:stretch>
        </p:blipFill>
        <p:spPr>
          <a:xfrm>
            <a:off x="787400" y="723900"/>
            <a:ext cx="2324100" cy="2324100"/>
          </a:xfrm>
          <a:prstGeom prst="rect">
            <a:avLst/>
          </a:prstGeom>
          <a:ln w="12700">
            <a:miter lim="400000"/>
          </a:ln>
        </p:spPr>
      </p:pic>
      <p:sp>
        <p:nvSpPr>
          <p:cNvPr id="269" name="Shape 2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Master #2">
    <p:spTree>
      <p:nvGrpSpPr>
        <p:cNvPr id="1" name=""/>
        <p:cNvGrpSpPr/>
        <p:nvPr/>
      </p:nvGrpSpPr>
      <p:grpSpPr>
        <a:xfrm>
          <a:off x="0" y="0"/>
          <a:ext cx="0" cy="0"/>
          <a:chOff x="0" y="0"/>
          <a:chExt cx="0" cy="0"/>
        </a:xfrm>
      </p:grpSpPr>
      <p:pic>
        <p:nvPicPr>
          <p:cNvPr id="276" name="kbf.znakic.col.jpg"/>
          <p:cNvPicPr>
            <a:picLocks noChangeAspect="1"/>
          </p:cNvPicPr>
          <p:nvPr/>
        </p:nvPicPr>
        <p:blipFill>
          <a:blip r:embed="rId2">
            <a:extLst/>
          </a:blip>
          <a:stretch>
            <a:fillRect/>
          </a:stretch>
        </p:blipFill>
        <p:spPr>
          <a:xfrm>
            <a:off x="787400" y="723900"/>
            <a:ext cx="2324100" cy="2324100"/>
          </a:xfrm>
          <a:prstGeom prst="rect">
            <a:avLst/>
          </a:prstGeom>
          <a:ln w="12700">
            <a:miter lim="400000"/>
          </a:ln>
        </p:spPr>
      </p:pic>
      <p:sp>
        <p:nvSpPr>
          <p:cNvPr id="277" name="Shape 277"/>
          <p:cNvSpPr/>
          <p:nvPr>
            <p:ph type="body" idx="1"/>
          </p:nvPr>
        </p:nvSpPr>
        <p:spPr>
          <a:xfrm>
            <a:off x="1270000" y="3048000"/>
            <a:ext cx="10464800" cy="5715000"/>
          </a:xfrm>
          <a:prstGeom prst="rect">
            <a:avLst/>
          </a:prstGeom>
        </p:spPr>
        <p:txBody>
          <a:bodyPr/>
          <a:lstStyle>
            <a:lvl1pPr marL="0" indent="0">
              <a:spcBef>
                <a:spcPts val="2400"/>
              </a:spcBef>
              <a:buSzTx/>
              <a:buNone/>
              <a:defRPr sz="3600">
                <a:latin typeface="Avenir Roman"/>
                <a:ea typeface="Avenir Roman"/>
                <a:cs typeface="Avenir Roman"/>
                <a:sym typeface="Avenir Roman"/>
              </a:defRPr>
            </a:lvl1pPr>
            <a:lvl2pPr marL="0" indent="0">
              <a:spcBef>
                <a:spcPts val="2400"/>
              </a:spcBef>
              <a:buSzTx/>
              <a:buNone/>
              <a:defRPr sz="3600">
                <a:latin typeface="Avenir Roman"/>
                <a:ea typeface="Avenir Roman"/>
                <a:cs typeface="Avenir Roman"/>
                <a:sym typeface="Avenir Roman"/>
              </a:defRPr>
            </a:lvl2pPr>
            <a:lvl3pPr marL="0" indent="0">
              <a:spcBef>
                <a:spcPts val="2400"/>
              </a:spcBef>
              <a:buSzTx/>
              <a:buNone/>
              <a:defRPr sz="3600">
                <a:latin typeface="Avenir Roman"/>
                <a:ea typeface="Avenir Roman"/>
                <a:cs typeface="Avenir Roman"/>
                <a:sym typeface="Avenir Roman"/>
              </a:defRPr>
            </a:lvl3pPr>
            <a:lvl4pPr marL="0" indent="0">
              <a:spcBef>
                <a:spcPts val="2400"/>
              </a:spcBef>
              <a:buSzTx/>
              <a:buNone/>
              <a:defRPr sz="3600">
                <a:latin typeface="Avenir Roman"/>
                <a:ea typeface="Avenir Roman"/>
                <a:cs typeface="Avenir Roman"/>
                <a:sym typeface="Avenir Roman"/>
              </a:defRPr>
            </a:lvl4pPr>
            <a:lvl5pPr marL="0" indent="0">
              <a:spcBef>
                <a:spcPts val="2400"/>
              </a:spcBef>
              <a:buSzTx/>
              <a:buNone/>
              <a:defRPr sz="3600">
                <a:latin typeface="Avenir Roman"/>
                <a:ea typeface="Avenir Roman"/>
                <a:cs typeface="Avenir Roman"/>
                <a:sym typeface="Avenir Roma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78" name="Shape 2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a:r>
              <a:t>Tekst naslova</a:t>
            </a:r>
          </a:p>
        </p:txBody>
      </p:sp>
      <p:sp>
        <p:nvSpPr>
          <p:cNvPr id="33" name="Shape 33"/>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Tijelo razine jedan</a:t>
            </a:r>
          </a:p>
          <a:p>
            <a:pPr lvl="1"/>
            <a:r>
              <a:t>Tijelo razine dva</a:t>
            </a:r>
          </a:p>
          <a:p>
            <a:pPr lvl="2"/>
            <a:r>
              <a:t>Tijelo razine tri</a:t>
            </a:r>
          </a:p>
          <a:p>
            <a:pPr lvl="3"/>
            <a:r>
              <a:t>Tijelo razine četiri</a:t>
            </a:r>
          </a:p>
          <a:p>
            <a:pPr lvl="4"/>
            <a:r>
              <a:t>Tijelo razine pet</a:t>
            </a:r>
          </a:p>
        </p:txBody>
      </p:sp>
      <p:sp>
        <p:nvSpPr>
          <p:cNvPr id="34" name="Shape 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Master #3">
    <p:spTree>
      <p:nvGrpSpPr>
        <p:cNvPr id="1" name=""/>
        <p:cNvGrpSpPr/>
        <p:nvPr/>
      </p:nvGrpSpPr>
      <p:grpSpPr>
        <a:xfrm>
          <a:off x="0" y="0"/>
          <a:ext cx="0" cy="0"/>
          <a:chOff x="0" y="0"/>
          <a:chExt cx="0" cy="0"/>
        </a:xfrm>
      </p:grpSpPr>
      <p:pic>
        <p:nvPicPr>
          <p:cNvPr id="285" name="kbf.znakic.col.jpg"/>
          <p:cNvPicPr>
            <a:picLocks noChangeAspect="1"/>
          </p:cNvPicPr>
          <p:nvPr/>
        </p:nvPicPr>
        <p:blipFill>
          <a:blip r:embed="rId2">
            <a:extLst/>
          </a:blip>
          <a:stretch>
            <a:fillRect/>
          </a:stretch>
        </p:blipFill>
        <p:spPr>
          <a:xfrm>
            <a:off x="787400" y="723900"/>
            <a:ext cx="2324100" cy="2324100"/>
          </a:xfrm>
          <a:prstGeom prst="rect">
            <a:avLst/>
          </a:prstGeom>
          <a:ln w="12700">
            <a:miter lim="400000"/>
          </a:ln>
        </p:spPr>
      </p:pic>
      <p:sp>
        <p:nvSpPr>
          <p:cNvPr id="286" name="Shape 286"/>
          <p:cNvSpPr/>
          <p:nvPr>
            <p:ph type="title"/>
          </p:nvPr>
        </p:nvSpPr>
        <p:spPr>
          <a:xfrm>
            <a:off x="3200400" y="723900"/>
            <a:ext cx="8534400" cy="2324100"/>
          </a:xfrm>
          <a:prstGeom prst="rect">
            <a:avLst/>
          </a:prstGeom>
        </p:spPr>
        <p:txBody>
          <a:bodyPr/>
          <a:lstStyle>
            <a:lvl1pPr>
              <a:defRPr sz="6400">
                <a:latin typeface="Avenir Book"/>
                <a:ea typeface="Avenir Book"/>
                <a:cs typeface="Avenir Book"/>
                <a:sym typeface="Avenir Book"/>
              </a:defRPr>
            </a:lvl1pPr>
          </a:lstStyle>
          <a:p>
            <a:pPr/>
            <a:r>
              <a:t>Tekst naslova</a:t>
            </a:r>
          </a:p>
        </p:txBody>
      </p:sp>
      <p:sp>
        <p:nvSpPr>
          <p:cNvPr id="287" name="Shape 287"/>
          <p:cNvSpPr/>
          <p:nvPr>
            <p:ph type="body" idx="1"/>
          </p:nvPr>
        </p:nvSpPr>
        <p:spPr>
          <a:xfrm>
            <a:off x="787400" y="3352800"/>
            <a:ext cx="10947400" cy="5715000"/>
          </a:xfrm>
          <a:prstGeom prst="rect">
            <a:avLst/>
          </a:prstGeom>
        </p:spPr>
        <p:txBody>
          <a:bodyPr/>
          <a:lstStyle>
            <a:lvl1pPr marL="0" indent="0">
              <a:spcBef>
                <a:spcPts val="2400"/>
              </a:spcBef>
              <a:buSzTx/>
              <a:buNone/>
              <a:defRPr sz="3600">
                <a:latin typeface="Avenir Roman"/>
                <a:ea typeface="Avenir Roman"/>
                <a:cs typeface="Avenir Roman"/>
                <a:sym typeface="Avenir Roman"/>
              </a:defRPr>
            </a:lvl1pPr>
            <a:lvl2pPr marL="0" indent="0">
              <a:spcBef>
                <a:spcPts val="2400"/>
              </a:spcBef>
              <a:buSzTx/>
              <a:buNone/>
              <a:defRPr sz="3600">
                <a:latin typeface="Avenir Roman"/>
                <a:ea typeface="Avenir Roman"/>
                <a:cs typeface="Avenir Roman"/>
                <a:sym typeface="Avenir Roman"/>
              </a:defRPr>
            </a:lvl2pPr>
            <a:lvl3pPr marL="0" indent="0">
              <a:spcBef>
                <a:spcPts val="2400"/>
              </a:spcBef>
              <a:buSzTx/>
              <a:buNone/>
              <a:defRPr sz="3600">
                <a:latin typeface="Avenir Roman"/>
                <a:ea typeface="Avenir Roman"/>
                <a:cs typeface="Avenir Roman"/>
                <a:sym typeface="Avenir Roman"/>
              </a:defRPr>
            </a:lvl3pPr>
            <a:lvl4pPr marL="0" indent="0">
              <a:spcBef>
                <a:spcPts val="2400"/>
              </a:spcBef>
              <a:buSzTx/>
              <a:buNone/>
              <a:defRPr sz="3600">
                <a:latin typeface="Avenir Roman"/>
                <a:ea typeface="Avenir Roman"/>
                <a:cs typeface="Avenir Roman"/>
                <a:sym typeface="Avenir Roman"/>
              </a:defRPr>
            </a:lvl4pPr>
            <a:lvl5pPr marL="0" indent="0">
              <a:spcBef>
                <a:spcPts val="2400"/>
              </a:spcBef>
              <a:buSzTx/>
              <a:buNone/>
              <a:defRPr sz="3600">
                <a:latin typeface="Avenir Roman"/>
                <a:ea typeface="Avenir Roman"/>
                <a:cs typeface="Avenir Roman"/>
                <a:sym typeface="Avenir Roma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288" name="Shape 2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pic>
        <p:nvPicPr>
          <p:cNvPr id="295" name="droppedImage.png"/>
          <p:cNvPicPr>
            <a:picLocks noChangeAspect="1"/>
          </p:cNvPicPr>
          <p:nvPr/>
        </p:nvPicPr>
        <p:blipFill>
          <a:blip r:embed="rId2">
            <a:extLst/>
          </a:blip>
          <a:stretch>
            <a:fillRect/>
          </a:stretch>
        </p:blipFill>
        <p:spPr>
          <a:xfrm>
            <a:off x="1270000" y="7944375"/>
            <a:ext cx="10468697" cy="1841501"/>
          </a:xfrm>
          <a:prstGeom prst="rect">
            <a:avLst/>
          </a:prstGeom>
          <a:ln w="12700">
            <a:miter lim="400000"/>
          </a:ln>
        </p:spPr>
      </p:pic>
      <p:sp>
        <p:nvSpPr>
          <p:cNvPr id="296" name="Shape 296"/>
          <p:cNvSpPr/>
          <p:nvPr>
            <p:ph type="title"/>
          </p:nvPr>
        </p:nvSpPr>
        <p:spPr>
          <a:xfrm>
            <a:off x="1270000" y="1638300"/>
            <a:ext cx="10464800" cy="3302000"/>
          </a:xfrm>
          <a:prstGeom prst="rect">
            <a:avLst/>
          </a:prstGeom>
        </p:spPr>
        <p:txBody>
          <a:bodyPr anchor="b"/>
          <a:lstStyle/>
          <a:p>
            <a:pPr/>
            <a:r>
              <a:t>Tekst naslova</a:t>
            </a:r>
          </a:p>
        </p:txBody>
      </p:sp>
      <p:sp>
        <p:nvSpPr>
          <p:cNvPr id="297" name="Shape 297"/>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Tijelo razine jedan</a:t>
            </a:r>
          </a:p>
          <a:p>
            <a:pPr lvl="1"/>
            <a:r>
              <a:t>Tijelo razine dva</a:t>
            </a:r>
          </a:p>
          <a:p>
            <a:pPr lvl="2"/>
            <a:r>
              <a:t>Tijelo razine tri</a:t>
            </a:r>
          </a:p>
          <a:p>
            <a:pPr lvl="3"/>
            <a:r>
              <a:t>Tijelo razine četiri</a:t>
            </a:r>
          </a:p>
          <a:p>
            <a:pPr lvl="4"/>
            <a:r>
              <a:t>Tijelo razine pet</a:t>
            </a:r>
          </a:p>
        </p:txBody>
      </p:sp>
      <p:sp>
        <p:nvSpPr>
          <p:cNvPr id="298" name="Shape 2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305" name="droppedImage.png"/>
          <p:cNvPicPr>
            <a:picLocks noChangeAspect="1"/>
          </p:cNvPicPr>
          <p:nvPr/>
        </p:nvPicPr>
        <p:blipFill>
          <a:blip r:embed="rId2">
            <a:extLst/>
          </a:blip>
          <a:stretch>
            <a:fillRect/>
          </a:stretch>
        </p:blipFill>
        <p:spPr>
          <a:xfrm>
            <a:off x="1270000" y="8223250"/>
            <a:ext cx="10468697" cy="1841500"/>
          </a:xfrm>
          <a:prstGeom prst="rect">
            <a:avLst/>
          </a:prstGeom>
          <a:ln w="12700">
            <a:miter lim="400000"/>
          </a:ln>
        </p:spPr>
      </p:pic>
      <p:sp>
        <p:nvSpPr>
          <p:cNvPr id="306" name="Shape 306"/>
          <p:cNvSpPr/>
          <p:nvPr>
            <p:ph type="title"/>
          </p:nvPr>
        </p:nvSpPr>
        <p:spPr>
          <a:prstGeom prst="rect">
            <a:avLst/>
          </a:prstGeom>
        </p:spPr>
        <p:txBody>
          <a:bodyPr/>
          <a:lstStyle/>
          <a:p>
            <a:pPr/>
            <a:r>
              <a:t>Tekst naslova</a:t>
            </a:r>
          </a:p>
        </p:txBody>
      </p:sp>
      <p:sp>
        <p:nvSpPr>
          <p:cNvPr id="307" name="Shape 307"/>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Tijelo razine jedan</a:t>
            </a:r>
          </a:p>
          <a:p>
            <a:pPr lvl="1"/>
            <a:r>
              <a:t>Tijelo razine dva</a:t>
            </a:r>
          </a:p>
          <a:p>
            <a:pPr lvl="2"/>
            <a:r>
              <a:t>Tijelo razine tri</a:t>
            </a:r>
          </a:p>
          <a:p>
            <a:pPr lvl="3"/>
            <a:r>
              <a:t>Tijelo razine četiri</a:t>
            </a:r>
          </a:p>
          <a:p>
            <a:pPr lvl="4"/>
            <a:r>
              <a:t>Tijelo razine pet</a:t>
            </a:r>
          </a:p>
        </p:txBody>
      </p:sp>
      <p:sp>
        <p:nvSpPr>
          <p:cNvPr id="308" name="Shape 3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pic>
        <p:nvPicPr>
          <p:cNvPr id="315" name="droppedImage.png"/>
          <p:cNvPicPr>
            <a:picLocks noChangeAspect="1"/>
          </p:cNvPicPr>
          <p:nvPr/>
        </p:nvPicPr>
        <p:blipFill>
          <a:blip r:embed="rId2">
            <a:extLst/>
          </a:blip>
          <a:stretch>
            <a:fillRect/>
          </a:stretch>
        </p:blipFill>
        <p:spPr>
          <a:xfrm>
            <a:off x="1270000" y="8053935"/>
            <a:ext cx="10468696" cy="1841501"/>
          </a:xfrm>
          <a:prstGeom prst="rect">
            <a:avLst/>
          </a:prstGeom>
          <a:ln w="12700">
            <a:miter lim="400000"/>
          </a:ln>
        </p:spPr>
      </p:pic>
      <p:sp>
        <p:nvSpPr>
          <p:cNvPr id="316" name="Shape 316"/>
          <p:cNvSpPr/>
          <p:nvPr>
            <p:ph type="title"/>
          </p:nvPr>
        </p:nvSpPr>
        <p:spPr>
          <a:prstGeom prst="rect">
            <a:avLst/>
          </a:prstGeom>
        </p:spPr>
        <p:txBody>
          <a:bodyPr/>
          <a:lstStyle/>
          <a:p>
            <a:pPr/>
            <a:r>
              <a:t>Tekst naslova</a:t>
            </a:r>
          </a:p>
        </p:txBody>
      </p:sp>
      <p:sp>
        <p:nvSpPr>
          <p:cNvPr id="317" name="Shape 317"/>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Tijelo razine jedan</a:t>
            </a:r>
          </a:p>
          <a:p>
            <a:pPr lvl="1"/>
            <a:r>
              <a:t>Tijelo razine dva</a:t>
            </a:r>
          </a:p>
          <a:p>
            <a:pPr lvl="2"/>
            <a:r>
              <a:t>Tijelo razine tri</a:t>
            </a:r>
          </a:p>
          <a:p>
            <a:pPr lvl="3"/>
            <a:r>
              <a:t>Tijelo razine četiri</a:t>
            </a:r>
          </a:p>
          <a:p>
            <a:pPr lvl="4"/>
            <a:r>
              <a:t>Tijelo razine pet</a:t>
            </a:r>
          </a:p>
        </p:txBody>
      </p:sp>
      <p:sp>
        <p:nvSpPr>
          <p:cNvPr id="318" name="Shape 3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pic>
        <p:nvPicPr>
          <p:cNvPr id="325" name="droppedImage.png"/>
          <p:cNvPicPr>
            <a:picLocks noChangeAspect="1"/>
          </p:cNvPicPr>
          <p:nvPr/>
        </p:nvPicPr>
        <p:blipFill>
          <a:blip r:embed="rId2">
            <a:extLst/>
          </a:blip>
          <a:stretch>
            <a:fillRect/>
          </a:stretch>
        </p:blipFill>
        <p:spPr>
          <a:xfrm>
            <a:off x="1270000" y="8128000"/>
            <a:ext cx="10468696" cy="1841500"/>
          </a:xfrm>
          <a:prstGeom prst="rect">
            <a:avLst/>
          </a:prstGeom>
          <a:ln w="12700">
            <a:miter lim="400000"/>
          </a:ln>
        </p:spPr>
      </p:pic>
      <p:sp>
        <p:nvSpPr>
          <p:cNvPr id="326" name="Shape 326"/>
          <p:cNvSpPr/>
          <p:nvPr>
            <p:ph type="body" idx="1"/>
          </p:nvPr>
        </p:nvSpPr>
        <p:spPr>
          <a:prstGeom prst="rect">
            <a:avLst/>
          </a:prstGeom>
        </p:spPr>
        <p:txBody>
          <a:bodyPr/>
          <a:lstStyle/>
          <a:p>
            <a:pPr/>
            <a:r>
              <a:t>Tijelo razine jedan</a:t>
            </a:r>
          </a:p>
          <a:p>
            <a:pPr lvl="1"/>
            <a:r>
              <a:t>Tijelo razine dva</a:t>
            </a:r>
          </a:p>
          <a:p>
            <a:pPr lvl="2"/>
            <a:r>
              <a:t>Tijelo razine tri</a:t>
            </a:r>
          </a:p>
          <a:p>
            <a:pPr lvl="3"/>
            <a:r>
              <a:t>Tijelo razine četiri</a:t>
            </a:r>
          </a:p>
          <a:p>
            <a:pPr lvl="4"/>
            <a:r>
              <a:t>Tijelo razine pet</a:t>
            </a:r>
          </a:p>
        </p:txBody>
      </p:sp>
      <p:sp>
        <p:nvSpPr>
          <p:cNvPr id="327" name="Shape 3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334" name="Shape 334"/>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335" name="Shape 335"/>
          <p:cNvSpPr/>
          <p:nvPr>
            <p:ph type="title"/>
          </p:nvPr>
        </p:nvSpPr>
        <p:spPr>
          <a:xfrm>
            <a:off x="1270000" y="7366000"/>
            <a:ext cx="10464800" cy="1701800"/>
          </a:xfrm>
          <a:prstGeom prst="rect">
            <a:avLst/>
          </a:prstGeom>
        </p:spPr>
        <p:txBody>
          <a:bodyPr/>
          <a:lstStyle/>
          <a:p>
            <a:pPr/>
            <a:r>
              <a:t>Tekst naslova</a:t>
            </a:r>
          </a:p>
        </p:txBody>
      </p:sp>
      <p:sp>
        <p:nvSpPr>
          <p:cNvPr id="336" name="Shape 3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43" name="Shape 343"/>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344" name="Shape 344"/>
          <p:cNvSpPr/>
          <p:nvPr>
            <p:ph type="title"/>
          </p:nvPr>
        </p:nvSpPr>
        <p:spPr>
          <a:xfrm>
            <a:off x="635000" y="1409700"/>
            <a:ext cx="5867400" cy="3302000"/>
          </a:xfrm>
          <a:prstGeom prst="rect">
            <a:avLst/>
          </a:prstGeom>
        </p:spPr>
        <p:txBody>
          <a:bodyPr anchor="b"/>
          <a:lstStyle>
            <a:lvl1pPr>
              <a:defRPr sz="7000"/>
            </a:lvl1pPr>
          </a:lstStyle>
          <a:p>
            <a:pPr/>
            <a:r>
              <a:t>Tekst naslova</a:t>
            </a:r>
          </a:p>
        </p:txBody>
      </p:sp>
      <p:sp>
        <p:nvSpPr>
          <p:cNvPr id="345" name="Shape 345"/>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Tijelo razine jedan</a:t>
            </a:r>
          </a:p>
          <a:p>
            <a:pPr lvl="1"/>
            <a:r>
              <a:t>Tijelo razine dva</a:t>
            </a:r>
          </a:p>
          <a:p>
            <a:pPr lvl="2"/>
            <a:r>
              <a:t>Tijelo razine tri</a:t>
            </a:r>
          </a:p>
          <a:p>
            <a:pPr lvl="3"/>
            <a:r>
              <a:t>Tijelo razine četiri</a:t>
            </a:r>
          </a:p>
          <a:p>
            <a:pPr lvl="4"/>
            <a:r>
              <a:t>Tijelo razine pet</a:t>
            </a:r>
          </a:p>
        </p:txBody>
      </p:sp>
      <p:sp>
        <p:nvSpPr>
          <p:cNvPr id="346" name="Shape 3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pic>
        <p:nvPicPr>
          <p:cNvPr id="353" name="Kbf.jpg"/>
          <p:cNvPicPr>
            <a:picLocks noChangeAspect="1"/>
          </p:cNvPicPr>
          <p:nvPr/>
        </p:nvPicPr>
        <p:blipFill>
          <a:blip r:embed="rId2">
            <a:extLst/>
          </a:blip>
          <a:stretch>
            <a:fillRect/>
          </a:stretch>
        </p:blipFill>
        <p:spPr>
          <a:xfrm>
            <a:off x="1155700" y="914400"/>
            <a:ext cx="4608984" cy="635001"/>
          </a:xfrm>
          <a:prstGeom prst="rect">
            <a:avLst/>
          </a:prstGeom>
          <a:ln w="12700">
            <a:miter lim="400000"/>
          </a:ln>
        </p:spPr>
      </p:pic>
      <p:sp>
        <p:nvSpPr>
          <p:cNvPr id="354" name="Shape 354"/>
          <p:cNvSpPr/>
          <p:nvPr>
            <p:ph type="title"/>
          </p:nvPr>
        </p:nvSpPr>
        <p:spPr>
          <a:xfrm>
            <a:off x="1270000" y="1638300"/>
            <a:ext cx="10464800" cy="3302000"/>
          </a:xfrm>
          <a:prstGeom prst="rect">
            <a:avLst/>
          </a:prstGeom>
        </p:spPr>
        <p:txBody>
          <a:bodyPr anchor="b"/>
          <a:lstStyle/>
          <a:p>
            <a:pPr/>
            <a:r>
              <a:t>Tekst naslova</a:t>
            </a:r>
          </a:p>
        </p:txBody>
      </p:sp>
      <p:sp>
        <p:nvSpPr>
          <p:cNvPr id="355" name="Shape 355"/>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Tijelo razine jedan</a:t>
            </a:r>
          </a:p>
          <a:p>
            <a:pPr lvl="1"/>
            <a:r>
              <a:t>Tijelo razine dva</a:t>
            </a:r>
          </a:p>
          <a:p>
            <a:pPr lvl="2"/>
            <a:r>
              <a:t>Tijelo razine tri</a:t>
            </a:r>
          </a:p>
          <a:p>
            <a:pPr lvl="3"/>
            <a:r>
              <a:t>Tijelo razine četiri</a:t>
            </a:r>
          </a:p>
          <a:p>
            <a:pPr lvl="4"/>
            <a:r>
              <a:t>Tijelo razine pet</a:t>
            </a:r>
          </a:p>
        </p:txBody>
      </p:sp>
      <p:sp>
        <p:nvSpPr>
          <p:cNvPr id="356" name="Shape 3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363" name="Kbf.jpg"/>
          <p:cNvPicPr>
            <a:picLocks noChangeAspect="1"/>
          </p:cNvPicPr>
          <p:nvPr/>
        </p:nvPicPr>
        <p:blipFill>
          <a:blip r:embed="rId2">
            <a:extLst/>
          </a:blip>
          <a:stretch>
            <a:fillRect/>
          </a:stretch>
        </p:blipFill>
        <p:spPr>
          <a:xfrm>
            <a:off x="1143000" y="419100"/>
            <a:ext cx="4608984" cy="635001"/>
          </a:xfrm>
          <a:prstGeom prst="rect">
            <a:avLst/>
          </a:prstGeom>
          <a:ln w="12700">
            <a:miter lim="400000"/>
          </a:ln>
        </p:spPr>
      </p:pic>
      <p:sp>
        <p:nvSpPr>
          <p:cNvPr id="364" name="Shape 364"/>
          <p:cNvSpPr/>
          <p:nvPr>
            <p:ph type="title"/>
          </p:nvPr>
        </p:nvSpPr>
        <p:spPr>
          <a:prstGeom prst="rect">
            <a:avLst/>
          </a:prstGeom>
        </p:spPr>
        <p:txBody>
          <a:bodyPr/>
          <a:lstStyle/>
          <a:p>
            <a:pPr/>
            <a:r>
              <a:t>Tekst naslova</a:t>
            </a:r>
          </a:p>
        </p:txBody>
      </p:sp>
      <p:sp>
        <p:nvSpPr>
          <p:cNvPr id="365" name="Shape 365"/>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Tijelo razine jedan</a:t>
            </a:r>
          </a:p>
          <a:p>
            <a:pPr lvl="1"/>
            <a:r>
              <a:t>Tijelo razine dva</a:t>
            </a:r>
          </a:p>
          <a:p>
            <a:pPr lvl="2"/>
            <a:r>
              <a:t>Tijelo razine tri</a:t>
            </a:r>
          </a:p>
          <a:p>
            <a:pPr lvl="3"/>
            <a:r>
              <a:t>Tijelo razine četiri</a:t>
            </a:r>
          </a:p>
          <a:p>
            <a:pPr lvl="4"/>
            <a:r>
              <a:t>Tijelo razine pet</a:t>
            </a:r>
          </a:p>
        </p:txBody>
      </p:sp>
      <p:sp>
        <p:nvSpPr>
          <p:cNvPr id="366" name="Shape 3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pic>
        <p:nvPicPr>
          <p:cNvPr id="373" name="Kbf.jpg"/>
          <p:cNvPicPr>
            <a:picLocks noChangeAspect="1"/>
          </p:cNvPicPr>
          <p:nvPr/>
        </p:nvPicPr>
        <p:blipFill>
          <a:blip r:embed="rId2">
            <a:extLst/>
          </a:blip>
          <a:stretch>
            <a:fillRect/>
          </a:stretch>
        </p:blipFill>
        <p:spPr>
          <a:xfrm>
            <a:off x="1143000" y="406400"/>
            <a:ext cx="4608984" cy="635001"/>
          </a:xfrm>
          <a:prstGeom prst="rect">
            <a:avLst/>
          </a:prstGeom>
          <a:ln w="12700">
            <a:miter lim="400000"/>
          </a:ln>
        </p:spPr>
      </p:pic>
      <p:sp>
        <p:nvSpPr>
          <p:cNvPr id="374" name="Shape 374"/>
          <p:cNvSpPr/>
          <p:nvPr>
            <p:ph type="title"/>
          </p:nvPr>
        </p:nvSpPr>
        <p:spPr>
          <a:prstGeom prst="rect">
            <a:avLst/>
          </a:prstGeom>
        </p:spPr>
        <p:txBody>
          <a:bodyPr/>
          <a:lstStyle/>
          <a:p>
            <a:pPr/>
            <a:r>
              <a:t>Tekst naslova</a:t>
            </a:r>
          </a:p>
        </p:txBody>
      </p:sp>
      <p:sp>
        <p:nvSpPr>
          <p:cNvPr id="375" name="Shape 375"/>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Tijelo razine jedan</a:t>
            </a:r>
          </a:p>
          <a:p>
            <a:pPr lvl="1"/>
            <a:r>
              <a:t>Tijelo razine dva</a:t>
            </a:r>
          </a:p>
          <a:p>
            <a:pPr lvl="2"/>
            <a:r>
              <a:t>Tijelo razine tri</a:t>
            </a:r>
          </a:p>
          <a:p>
            <a:pPr lvl="3"/>
            <a:r>
              <a:t>Tijelo razine četiri</a:t>
            </a:r>
          </a:p>
          <a:p>
            <a:pPr lvl="4"/>
            <a:r>
              <a:t>Tijelo razine pet</a:t>
            </a:r>
          </a:p>
        </p:txBody>
      </p:sp>
      <p:sp>
        <p:nvSpPr>
          <p:cNvPr id="376" name="Shape 3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41" name="Shape 41"/>
          <p:cNvSpPr/>
          <p:nvPr>
            <p:ph type="body" idx="1"/>
          </p:nvPr>
        </p:nvSpPr>
        <p:spPr>
          <a:prstGeom prst="rect">
            <a:avLst/>
          </a:prstGeom>
        </p:spPr>
        <p:txBody>
          <a:bodyPr/>
          <a:lstStyle/>
          <a:p>
            <a:pPr/>
            <a:r>
              <a:t>Tijelo razine jedan</a:t>
            </a:r>
          </a:p>
          <a:p>
            <a:pPr lvl="1"/>
            <a:r>
              <a:t>Tijelo razine dva</a:t>
            </a:r>
          </a:p>
          <a:p>
            <a:pPr lvl="2"/>
            <a:r>
              <a:t>Tijelo razine tri</a:t>
            </a:r>
          </a:p>
          <a:p>
            <a:pPr lvl="3"/>
            <a:r>
              <a:t>Tijelo razine četiri</a:t>
            </a:r>
          </a:p>
          <a:p>
            <a:pPr lvl="4"/>
            <a:r>
              <a:t>Tijelo razine pet</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pic>
        <p:nvPicPr>
          <p:cNvPr id="383" name="Kbf.jpg"/>
          <p:cNvPicPr>
            <a:picLocks noChangeAspect="1"/>
          </p:cNvPicPr>
          <p:nvPr/>
        </p:nvPicPr>
        <p:blipFill>
          <a:blip r:embed="rId2">
            <a:extLst/>
          </a:blip>
          <a:stretch>
            <a:fillRect/>
          </a:stretch>
        </p:blipFill>
        <p:spPr>
          <a:xfrm>
            <a:off x="1155700" y="914400"/>
            <a:ext cx="4608984" cy="635001"/>
          </a:xfrm>
          <a:prstGeom prst="rect">
            <a:avLst/>
          </a:prstGeom>
          <a:ln w="12700">
            <a:miter lim="400000"/>
          </a:ln>
        </p:spPr>
      </p:pic>
      <p:sp>
        <p:nvSpPr>
          <p:cNvPr id="384" name="Shape 384"/>
          <p:cNvSpPr/>
          <p:nvPr>
            <p:ph type="body" idx="1"/>
          </p:nvPr>
        </p:nvSpPr>
        <p:spPr>
          <a:prstGeom prst="rect">
            <a:avLst/>
          </a:prstGeom>
        </p:spPr>
        <p:txBody>
          <a:bodyPr/>
          <a:lstStyle/>
          <a:p>
            <a:pPr/>
            <a:r>
              <a:t>Tijelo razine jedan</a:t>
            </a:r>
          </a:p>
          <a:p>
            <a:pPr lvl="1"/>
            <a:r>
              <a:t>Tijelo razine dva</a:t>
            </a:r>
          </a:p>
          <a:p>
            <a:pPr lvl="2"/>
            <a:r>
              <a:t>Tijelo razine tri</a:t>
            </a:r>
          </a:p>
          <a:p>
            <a:pPr lvl="3"/>
            <a:r>
              <a:t>Tijelo razine četiri</a:t>
            </a:r>
          </a:p>
          <a:p>
            <a:pPr lvl="4"/>
            <a:r>
              <a:t>Tijelo razine pet</a:t>
            </a:r>
          </a:p>
        </p:txBody>
      </p:sp>
      <p:sp>
        <p:nvSpPr>
          <p:cNvPr id="385" name="Shape 3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pic>
        <p:nvPicPr>
          <p:cNvPr id="392" name="Kbf.jpg"/>
          <p:cNvPicPr>
            <a:picLocks noChangeAspect="1"/>
          </p:cNvPicPr>
          <p:nvPr/>
        </p:nvPicPr>
        <p:blipFill>
          <a:blip r:embed="rId2">
            <a:extLst/>
          </a:blip>
          <a:stretch>
            <a:fillRect/>
          </a:stretch>
        </p:blipFill>
        <p:spPr>
          <a:xfrm>
            <a:off x="1155700" y="914400"/>
            <a:ext cx="4608984" cy="635001"/>
          </a:xfrm>
          <a:prstGeom prst="rect">
            <a:avLst/>
          </a:prstGeom>
          <a:ln w="12700">
            <a:miter lim="400000"/>
          </a:ln>
        </p:spPr>
      </p:pic>
      <p:sp>
        <p:nvSpPr>
          <p:cNvPr id="393" name="Shape 393"/>
          <p:cNvSpPr/>
          <p:nvPr>
            <p:ph type="title"/>
          </p:nvPr>
        </p:nvSpPr>
        <p:spPr>
          <a:xfrm>
            <a:off x="1270000" y="2971800"/>
            <a:ext cx="10464800" cy="3810000"/>
          </a:xfrm>
          <a:prstGeom prst="rect">
            <a:avLst/>
          </a:prstGeom>
        </p:spPr>
        <p:txBody>
          <a:bodyPr/>
          <a:lstStyle/>
          <a:p>
            <a:pPr/>
            <a:r>
              <a:t>Tekst naslova</a:t>
            </a:r>
          </a:p>
        </p:txBody>
      </p:sp>
      <p:sp>
        <p:nvSpPr>
          <p:cNvPr id="394" name="Shape 3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pic>
        <p:nvPicPr>
          <p:cNvPr id="401" name="Kbf.jpg"/>
          <p:cNvPicPr>
            <a:picLocks noChangeAspect="1"/>
          </p:cNvPicPr>
          <p:nvPr/>
        </p:nvPicPr>
        <p:blipFill>
          <a:blip r:embed="rId2">
            <a:extLst/>
          </a:blip>
          <a:stretch>
            <a:fillRect/>
          </a:stretch>
        </p:blipFill>
        <p:spPr>
          <a:xfrm>
            <a:off x="1155700" y="914400"/>
            <a:ext cx="4608984" cy="635001"/>
          </a:xfrm>
          <a:prstGeom prst="rect">
            <a:avLst/>
          </a:prstGeom>
          <a:ln w="12700">
            <a:miter lim="400000"/>
          </a:ln>
        </p:spPr>
      </p:pic>
      <p:sp>
        <p:nvSpPr>
          <p:cNvPr id="402" name="Shape 402"/>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403" name="Shape 403"/>
          <p:cNvSpPr/>
          <p:nvPr>
            <p:ph type="title"/>
          </p:nvPr>
        </p:nvSpPr>
        <p:spPr>
          <a:xfrm>
            <a:off x="1270000" y="7366000"/>
            <a:ext cx="10464800" cy="1701800"/>
          </a:xfrm>
          <a:prstGeom prst="rect">
            <a:avLst/>
          </a:prstGeom>
        </p:spPr>
        <p:txBody>
          <a:bodyPr/>
          <a:lstStyle/>
          <a:p>
            <a:pPr/>
            <a:r>
              <a:t>Tekst naslova</a:t>
            </a:r>
          </a:p>
        </p:txBody>
      </p:sp>
      <p:sp>
        <p:nvSpPr>
          <p:cNvPr id="404" name="Shape 4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411" name="Kbf.jpg"/>
          <p:cNvPicPr>
            <a:picLocks noChangeAspect="1"/>
          </p:cNvPicPr>
          <p:nvPr/>
        </p:nvPicPr>
        <p:blipFill>
          <a:blip r:embed="rId2">
            <a:extLst/>
          </a:blip>
          <a:stretch>
            <a:fillRect/>
          </a:stretch>
        </p:blipFill>
        <p:spPr>
          <a:xfrm>
            <a:off x="1155700" y="914400"/>
            <a:ext cx="4608984" cy="635001"/>
          </a:xfrm>
          <a:prstGeom prst="rect">
            <a:avLst/>
          </a:prstGeom>
          <a:ln w="12700">
            <a:miter lim="400000"/>
          </a:ln>
        </p:spPr>
      </p:pic>
      <p:sp>
        <p:nvSpPr>
          <p:cNvPr id="412" name="Shape 412"/>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413" name="Shape 413"/>
          <p:cNvSpPr/>
          <p:nvPr>
            <p:ph type="title"/>
          </p:nvPr>
        </p:nvSpPr>
        <p:spPr>
          <a:xfrm>
            <a:off x="635000" y="1409700"/>
            <a:ext cx="5867400" cy="3302000"/>
          </a:xfrm>
          <a:prstGeom prst="rect">
            <a:avLst/>
          </a:prstGeom>
        </p:spPr>
        <p:txBody>
          <a:bodyPr anchor="b"/>
          <a:lstStyle>
            <a:lvl1pPr>
              <a:defRPr sz="7000"/>
            </a:lvl1pPr>
          </a:lstStyle>
          <a:p>
            <a:pPr/>
            <a:r>
              <a:t>Tekst naslova</a:t>
            </a:r>
          </a:p>
        </p:txBody>
      </p:sp>
      <p:sp>
        <p:nvSpPr>
          <p:cNvPr id="414" name="Shape 414"/>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Tijelo razine jedan</a:t>
            </a:r>
          </a:p>
          <a:p>
            <a:pPr lvl="1"/>
            <a:r>
              <a:t>Tijelo razine dva</a:t>
            </a:r>
          </a:p>
          <a:p>
            <a:pPr lvl="2"/>
            <a:r>
              <a:t>Tijelo razine tri</a:t>
            </a:r>
          </a:p>
          <a:p>
            <a:pPr lvl="3"/>
            <a:r>
              <a:t>Tijelo razine četiri</a:t>
            </a:r>
          </a:p>
          <a:p>
            <a:pPr lvl="4"/>
            <a:r>
              <a:t>Tijelo razine pet</a:t>
            </a:r>
          </a:p>
        </p:txBody>
      </p:sp>
      <p:sp>
        <p:nvSpPr>
          <p:cNvPr id="415" name="Shape 4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pic>
        <p:nvPicPr>
          <p:cNvPr id="422"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23" name="Shape 423"/>
          <p:cNvSpPr/>
          <p:nvPr>
            <p:ph type="title"/>
          </p:nvPr>
        </p:nvSpPr>
        <p:spPr>
          <a:xfrm>
            <a:off x="1270000" y="1638300"/>
            <a:ext cx="10464800" cy="3302000"/>
          </a:xfrm>
          <a:prstGeom prst="rect">
            <a:avLst/>
          </a:prstGeom>
        </p:spPr>
        <p:txBody>
          <a:bodyPr anchor="b"/>
          <a:lstStyle>
            <a:lvl1pPr>
              <a:defRPr>
                <a:latin typeface="Cochin"/>
                <a:ea typeface="Cochin"/>
                <a:cs typeface="Cochin"/>
                <a:sym typeface="Cochin"/>
              </a:defRPr>
            </a:lvl1pPr>
          </a:lstStyle>
          <a:p>
            <a:pPr/>
            <a:r>
              <a:t>Tekst naslova</a:t>
            </a:r>
          </a:p>
        </p:txBody>
      </p:sp>
      <p:sp>
        <p:nvSpPr>
          <p:cNvPr id="424" name="Shape 424"/>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atin typeface="Cochin"/>
                <a:ea typeface="Cochin"/>
                <a:cs typeface="Cochin"/>
                <a:sym typeface="Cochin"/>
              </a:defRPr>
            </a:lvl1pPr>
            <a:lvl2pPr marL="0" indent="0" algn="ctr">
              <a:spcBef>
                <a:spcPts val="0"/>
              </a:spcBef>
              <a:buSzTx/>
              <a:buNone/>
              <a:defRPr sz="3600">
                <a:latin typeface="Cochin"/>
                <a:ea typeface="Cochin"/>
                <a:cs typeface="Cochin"/>
                <a:sym typeface="Cochin"/>
              </a:defRPr>
            </a:lvl2pPr>
            <a:lvl3pPr marL="0" indent="0" algn="ctr">
              <a:spcBef>
                <a:spcPts val="0"/>
              </a:spcBef>
              <a:buSzTx/>
              <a:buNone/>
              <a:defRPr sz="3600">
                <a:latin typeface="Cochin"/>
                <a:ea typeface="Cochin"/>
                <a:cs typeface="Cochin"/>
                <a:sym typeface="Cochin"/>
              </a:defRPr>
            </a:lvl3pPr>
            <a:lvl4pPr marL="0" indent="0" algn="ctr">
              <a:spcBef>
                <a:spcPts val="0"/>
              </a:spcBef>
              <a:buSzTx/>
              <a:buNone/>
              <a:defRPr sz="3600">
                <a:latin typeface="Cochin"/>
                <a:ea typeface="Cochin"/>
                <a:cs typeface="Cochin"/>
                <a:sym typeface="Cochin"/>
              </a:defRPr>
            </a:lvl4pPr>
            <a:lvl5pPr marL="0" indent="0" algn="ctr">
              <a:spcBef>
                <a:spcPts val="0"/>
              </a:spcBef>
              <a:buSzTx/>
              <a:buNone/>
              <a:defRPr sz="36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425" name="Shape 4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432"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33" name="Shape 433"/>
          <p:cNvSpPr/>
          <p:nvPr>
            <p:ph type="title"/>
          </p:nvPr>
        </p:nvSpPr>
        <p:spPr>
          <a:prstGeom prst="rect">
            <a:avLst/>
          </a:prstGeom>
        </p:spPr>
        <p:txBody>
          <a:bodyPr/>
          <a:lstStyle>
            <a:lvl1pPr>
              <a:defRPr>
                <a:latin typeface="Cochin"/>
                <a:ea typeface="Cochin"/>
                <a:cs typeface="Cochin"/>
                <a:sym typeface="Cochin"/>
              </a:defRPr>
            </a:lvl1pPr>
          </a:lstStyle>
          <a:p>
            <a:pPr/>
            <a:r>
              <a:t>Tekst naslova</a:t>
            </a:r>
          </a:p>
        </p:txBody>
      </p:sp>
      <p:sp>
        <p:nvSpPr>
          <p:cNvPr id="434" name="Shape 434"/>
          <p:cNvSpPr/>
          <p:nvPr>
            <p:ph type="body" idx="1"/>
          </p:nvPr>
        </p:nvSpPr>
        <p:spPr>
          <a:xfrm>
            <a:off x="1270000" y="2768600"/>
            <a:ext cx="10464800" cy="5715000"/>
          </a:xfrm>
          <a:prstGeom prst="rect">
            <a:avLst/>
          </a:prstGeom>
        </p:spPr>
        <p:txBody>
          <a:bodyPr/>
          <a:lstStyle>
            <a:lvl1pPr>
              <a:spcBef>
                <a:spcPts val="2400"/>
              </a:spcBef>
              <a:defRPr>
                <a:latin typeface="Cochin"/>
                <a:ea typeface="Cochin"/>
                <a:cs typeface="Cochin"/>
                <a:sym typeface="Cochin"/>
              </a:defRPr>
            </a:lvl1pPr>
            <a:lvl2pPr>
              <a:spcBef>
                <a:spcPts val="2400"/>
              </a:spcBef>
              <a:defRPr>
                <a:latin typeface="Cochin"/>
                <a:ea typeface="Cochin"/>
                <a:cs typeface="Cochin"/>
                <a:sym typeface="Cochin"/>
              </a:defRPr>
            </a:lvl2pPr>
            <a:lvl3pPr>
              <a:spcBef>
                <a:spcPts val="2400"/>
              </a:spcBef>
              <a:defRPr>
                <a:latin typeface="Cochin"/>
                <a:ea typeface="Cochin"/>
                <a:cs typeface="Cochin"/>
                <a:sym typeface="Cochin"/>
              </a:defRPr>
            </a:lvl3pPr>
            <a:lvl4pPr>
              <a:spcBef>
                <a:spcPts val="2400"/>
              </a:spcBef>
              <a:defRPr>
                <a:latin typeface="Cochin"/>
                <a:ea typeface="Cochin"/>
                <a:cs typeface="Cochin"/>
                <a:sym typeface="Cochin"/>
              </a:defRPr>
            </a:lvl4pPr>
            <a:lvl5pPr>
              <a:spcBef>
                <a:spcPts val="2400"/>
              </a:spcBef>
              <a:defRPr>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435" name="Shape 4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pic>
        <p:nvPicPr>
          <p:cNvPr id="442"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43" name="Shape 443"/>
          <p:cNvSpPr/>
          <p:nvPr>
            <p:ph type="title"/>
          </p:nvPr>
        </p:nvSpPr>
        <p:spPr>
          <a:prstGeom prst="rect">
            <a:avLst/>
          </a:prstGeom>
        </p:spPr>
        <p:txBody>
          <a:bodyPr/>
          <a:lstStyle>
            <a:lvl1pPr>
              <a:defRPr>
                <a:latin typeface="Cochin"/>
                <a:ea typeface="Cochin"/>
                <a:cs typeface="Cochin"/>
                <a:sym typeface="Cochin"/>
              </a:defRPr>
            </a:lvl1pPr>
          </a:lstStyle>
          <a:p>
            <a:pPr/>
            <a:r>
              <a:t>Tekst naslova</a:t>
            </a:r>
          </a:p>
        </p:txBody>
      </p:sp>
      <p:sp>
        <p:nvSpPr>
          <p:cNvPr id="444" name="Shape 444"/>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445" name="Shape 4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pic>
        <p:nvPicPr>
          <p:cNvPr id="452"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53" name="Shape 453"/>
          <p:cNvSpPr/>
          <p:nvPr>
            <p:ph type="body" idx="1"/>
          </p:nvPr>
        </p:nvSpPr>
        <p:spPr>
          <a:prstGeom prst="rect">
            <a:avLst/>
          </a:prstGeom>
        </p:spPr>
        <p:txBody>
          <a:bodyPr/>
          <a:lstStyle>
            <a:lvl1pPr>
              <a:defRPr>
                <a:latin typeface="Cochin"/>
                <a:ea typeface="Cochin"/>
                <a:cs typeface="Cochin"/>
                <a:sym typeface="Cochin"/>
              </a:defRPr>
            </a:lvl1pPr>
            <a:lvl2pPr>
              <a:defRPr>
                <a:latin typeface="Cochin"/>
                <a:ea typeface="Cochin"/>
                <a:cs typeface="Cochin"/>
                <a:sym typeface="Cochin"/>
              </a:defRPr>
            </a:lvl2pPr>
            <a:lvl3pPr>
              <a:defRPr>
                <a:latin typeface="Cochin"/>
                <a:ea typeface="Cochin"/>
                <a:cs typeface="Cochin"/>
                <a:sym typeface="Cochin"/>
              </a:defRPr>
            </a:lvl3pPr>
            <a:lvl4pPr>
              <a:defRPr>
                <a:latin typeface="Cochin"/>
                <a:ea typeface="Cochin"/>
                <a:cs typeface="Cochin"/>
                <a:sym typeface="Cochin"/>
              </a:defRPr>
            </a:lvl4pPr>
            <a:lvl5pPr>
              <a:defRPr>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454" name="Shape 4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461"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62" name="Shape 4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469"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70" name="Shape 470"/>
          <p:cNvSpPr/>
          <p:nvPr>
            <p:ph type="title"/>
          </p:nvPr>
        </p:nvSpPr>
        <p:spPr>
          <a:prstGeom prst="rect">
            <a:avLst/>
          </a:prstGeom>
        </p:spPr>
        <p:txBody>
          <a:bodyPr/>
          <a:lstStyle>
            <a:lvl1pPr>
              <a:defRPr>
                <a:latin typeface="Cochin"/>
                <a:ea typeface="Cochin"/>
                <a:cs typeface="Cochin"/>
                <a:sym typeface="Cochin"/>
              </a:defRPr>
            </a:lvl1pPr>
          </a:lstStyle>
          <a:p>
            <a:pPr/>
            <a:r>
              <a:t>Tekst naslova</a:t>
            </a:r>
          </a:p>
        </p:txBody>
      </p:sp>
      <p:sp>
        <p:nvSpPr>
          <p:cNvPr id="471" name="Shape 4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pic>
        <p:nvPicPr>
          <p:cNvPr id="478"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79" name="Shape 479"/>
          <p:cNvSpPr/>
          <p:nvPr>
            <p:ph type="title"/>
          </p:nvPr>
        </p:nvSpPr>
        <p:spPr>
          <a:xfrm>
            <a:off x="1270000" y="2971800"/>
            <a:ext cx="10464800" cy="3810000"/>
          </a:xfrm>
          <a:prstGeom prst="rect">
            <a:avLst/>
          </a:prstGeom>
        </p:spPr>
        <p:txBody>
          <a:bodyPr/>
          <a:lstStyle>
            <a:lvl1pPr>
              <a:defRPr>
                <a:latin typeface="Cochin"/>
                <a:ea typeface="Cochin"/>
                <a:cs typeface="Cochin"/>
                <a:sym typeface="Cochin"/>
              </a:defRPr>
            </a:lvl1pPr>
          </a:lstStyle>
          <a:p>
            <a:pPr/>
            <a:r>
              <a:t>Tekst naslova</a:t>
            </a:r>
          </a:p>
        </p:txBody>
      </p:sp>
      <p:sp>
        <p:nvSpPr>
          <p:cNvPr id="480" name="Shape 4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pic>
        <p:nvPicPr>
          <p:cNvPr id="487"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88" name="Shape 488"/>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489" name="Shape 489"/>
          <p:cNvSpPr/>
          <p:nvPr>
            <p:ph type="title"/>
          </p:nvPr>
        </p:nvSpPr>
        <p:spPr>
          <a:xfrm>
            <a:off x="1270000" y="7366000"/>
            <a:ext cx="10464800" cy="1701800"/>
          </a:xfrm>
          <a:prstGeom prst="rect">
            <a:avLst/>
          </a:prstGeom>
        </p:spPr>
        <p:txBody>
          <a:bodyPr/>
          <a:lstStyle>
            <a:lvl1pPr>
              <a:defRPr>
                <a:latin typeface="Cochin"/>
                <a:ea typeface="Cochin"/>
                <a:cs typeface="Cochin"/>
                <a:sym typeface="Cochin"/>
              </a:defRPr>
            </a:lvl1pPr>
          </a:lstStyle>
          <a:p>
            <a:pPr/>
            <a:r>
              <a:t>Tekst naslova</a:t>
            </a:r>
          </a:p>
        </p:txBody>
      </p:sp>
      <p:sp>
        <p:nvSpPr>
          <p:cNvPr id="490" name="Shape 4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pic>
        <p:nvPicPr>
          <p:cNvPr id="497"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498" name="Shape 498"/>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499" name="Shape 499"/>
          <p:cNvSpPr/>
          <p:nvPr>
            <p:ph type="title"/>
          </p:nvPr>
        </p:nvSpPr>
        <p:spPr>
          <a:xfrm>
            <a:off x="1270000" y="7366000"/>
            <a:ext cx="10464800" cy="1701800"/>
          </a:xfrm>
          <a:prstGeom prst="rect">
            <a:avLst/>
          </a:prstGeom>
        </p:spPr>
        <p:txBody>
          <a:bodyPr/>
          <a:lstStyle>
            <a:lvl1pPr>
              <a:defRPr>
                <a:latin typeface="Cochin"/>
                <a:ea typeface="Cochin"/>
                <a:cs typeface="Cochin"/>
                <a:sym typeface="Cochin"/>
              </a:defRPr>
            </a:lvl1pPr>
          </a:lstStyle>
          <a:p>
            <a:pPr/>
            <a:r>
              <a:t>Tekst naslova</a:t>
            </a:r>
          </a:p>
        </p:txBody>
      </p:sp>
      <p:sp>
        <p:nvSpPr>
          <p:cNvPr id="500" name="Shape 5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507"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pic>
        <p:nvPicPr>
          <p:cNvPr id="508" name="IMG_9107.jpg"/>
          <p:cNvPicPr>
            <a:picLocks noChangeAspect="1"/>
          </p:cNvPicPr>
          <p:nvPr/>
        </p:nvPicPr>
        <p:blipFill>
          <a:blip r:embed="rId2">
            <a:alphaModFix amt="30000"/>
            <a:extLst/>
          </a:blip>
          <a:stretch>
            <a:fillRect/>
          </a:stretch>
        </p:blipFill>
        <p:spPr>
          <a:xfrm>
            <a:off x="-1651000" y="127000"/>
            <a:ext cx="14808244" cy="9872153"/>
          </a:xfrm>
          <a:prstGeom prst="rect">
            <a:avLst/>
          </a:prstGeom>
          <a:ln w="12700">
            <a:miter lim="400000"/>
          </a:ln>
        </p:spPr>
      </p:pic>
      <p:sp>
        <p:nvSpPr>
          <p:cNvPr id="509" name="Shape 509"/>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510" name="Shape 510"/>
          <p:cNvSpPr/>
          <p:nvPr>
            <p:ph type="title"/>
          </p:nvPr>
        </p:nvSpPr>
        <p:spPr>
          <a:xfrm>
            <a:off x="635000" y="1409700"/>
            <a:ext cx="5867400" cy="3302000"/>
          </a:xfrm>
          <a:prstGeom prst="rect">
            <a:avLst/>
          </a:prstGeom>
        </p:spPr>
        <p:txBody>
          <a:bodyPr anchor="b"/>
          <a:lstStyle>
            <a:lvl1pPr>
              <a:defRPr sz="7000">
                <a:latin typeface="Cochin"/>
                <a:ea typeface="Cochin"/>
                <a:cs typeface="Cochin"/>
                <a:sym typeface="Cochin"/>
              </a:defRPr>
            </a:lvl1pPr>
          </a:lstStyle>
          <a:p>
            <a:pPr/>
            <a:r>
              <a:t>Tekst naslova</a:t>
            </a:r>
          </a:p>
        </p:txBody>
      </p:sp>
      <p:sp>
        <p:nvSpPr>
          <p:cNvPr id="511" name="Shape 51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Cochin"/>
                <a:ea typeface="Cochin"/>
                <a:cs typeface="Cochin"/>
                <a:sym typeface="Cochin"/>
              </a:defRPr>
            </a:lvl1pPr>
            <a:lvl2pPr marL="0" indent="0" algn="ctr">
              <a:spcBef>
                <a:spcPts val="0"/>
              </a:spcBef>
              <a:buSzTx/>
              <a:buNone/>
              <a:defRPr sz="3400">
                <a:latin typeface="Cochin"/>
                <a:ea typeface="Cochin"/>
                <a:cs typeface="Cochin"/>
                <a:sym typeface="Cochin"/>
              </a:defRPr>
            </a:lvl2pPr>
            <a:lvl3pPr marL="0" indent="0" algn="ctr">
              <a:spcBef>
                <a:spcPts val="0"/>
              </a:spcBef>
              <a:buSzTx/>
              <a:buNone/>
              <a:defRPr sz="3400">
                <a:latin typeface="Cochin"/>
                <a:ea typeface="Cochin"/>
                <a:cs typeface="Cochin"/>
                <a:sym typeface="Cochin"/>
              </a:defRPr>
            </a:lvl3pPr>
            <a:lvl4pPr marL="0" indent="0" algn="ctr">
              <a:spcBef>
                <a:spcPts val="0"/>
              </a:spcBef>
              <a:buSzTx/>
              <a:buNone/>
              <a:defRPr sz="3400">
                <a:latin typeface="Cochin"/>
                <a:ea typeface="Cochin"/>
                <a:cs typeface="Cochin"/>
                <a:sym typeface="Cochin"/>
              </a:defRPr>
            </a:lvl4pPr>
            <a:lvl5pPr marL="0" indent="0" algn="ctr">
              <a:spcBef>
                <a:spcPts val="0"/>
              </a:spcBef>
              <a:buSzTx/>
              <a:buNone/>
              <a:defRPr sz="34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512" name="Shape 5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pic>
        <p:nvPicPr>
          <p:cNvPr id="519"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520" name="Shape 520"/>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521" name="Shape 521"/>
          <p:cNvSpPr/>
          <p:nvPr>
            <p:ph type="title"/>
          </p:nvPr>
        </p:nvSpPr>
        <p:spPr>
          <a:xfrm>
            <a:off x="635000" y="1409700"/>
            <a:ext cx="5867400" cy="3302000"/>
          </a:xfrm>
          <a:prstGeom prst="rect">
            <a:avLst/>
          </a:prstGeom>
        </p:spPr>
        <p:txBody>
          <a:bodyPr anchor="b"/>
          <a:lstStyle>
            <a:lvl1pPr>
              <a:defRPr sz="7000">
                <a:latin typeface="Cochin"/>
                <a:ea typeface="Cochin"/>
                <a:cs typeface="Cochin"/>
                <a:sym typeface="Cochin"/>
              </a:defRPr>
            </a:lvl1pPr>
          </a:lstStyle>
          <a:p>
            <a:pPr/>
            <a:r>
              <a:t>Tekst naslova</a:t>
            </a:r>
          </a:p>
        </p:txBody>
      </p:sp>
      <p:sp>
        <p:nvSpPr>
          <p:cNvPr id="522" name="Shape 522"/>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Cochin"/>
                <a:ea typeface="Cochin"/>
                <a:cs typeface="Cochin"/>
                <a:sym typeface="Cochin"/>
              </a:defRPr>
            </a:lvl1pPr>
            <a:lvl2pPr marL="0" indent="0" algn="ctr">
              <a:spcBef>
                <a:spcPts val="0"/>
              </a:spcBef>
              <a:buSzTx/>
              <a:buNone/>
              <a:defRPr sz="3400">
                <a:latin typeface="Cochin"/>
                <a:ea typeface="Cochin"/>
                <a:cs typeface="Cochin"/>
                <a:sym typeface="Cochin"/>
              </a:defRPr>
            </a:lvl2pPr>
            <a:lvl3pPr marL="0" indent="0" algn="ctr">
              <a:spcBef>
                <a:spcPts val="0"/>
              </a:spcBef>
              <a:buSzTx/>
              <a:buNone/>
              <a:defRPr sz="3400">
                <a:latin typeface="Cochin"/>
                <a:ea typeface="Cochin"/>
                <a:cs typeface="Cochin"/>
                <a:sym typeface="Cochin"/>
              </a:defRPr>
            </a:lvl3pPr>
            <a:lvl4pPr marL="0" indent="0" algn="ctr">
              <a:spcBef>
                <a:spcPts val="0"/>
              </a:spcBef>
              <a:buSzTx/>
              <a:buNone/>
              <a:defRPr sz="3400">
                <a:latin typeface="Cochin"/>
                <a:ea typeface="Cochin"/>
                <a:cs typeface="Cochin"/>
                <a:sym typeface="Cochin"/>
              </a:defRPr>
            </a:lvl4pPr>
            <a:lvl5pPr marL="0" indent="0" algn="ctr">
              <a:spcBef>
                <a:spcPts val="0"/>
              </a:spcBef>
              <a:buSzTx/>
              <a:buNone/>
              <a:defRPr sz="34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523" name="Shape 5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pic>
        <p:nvPicPr>
          <p:cNvPr id="530"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531" name="Shape 531"/>
          <p:cNvSpPr/>
          <p:nvPr>
            <p:ph type="pic" sz="quarter" idx="13"/>
          </p:nvPr>
        </p:nvSpPr>
        <p:spPr>
          <a:xfrm>
            <a:off x="7175500" y="2882900"/>
            <a:ext cx="4102100" cy="5473700"/>
          </a:xfrm>
          <a:prstGeom prst="rect">
            <a:avLst/>
          </a:prstGeom>
        </p:spPr>
        <p:txBody>
          <a:bodyPr lIns="91439" tIns="45719" rIns="91439" bIns="45719" anchor="t"/>
          <a:lstStyle/>
          <a:p>
            <a:pPr/>
          </a:p>
        </p:txBody>
      </p:sp>
      <p:sp>
        <p:nvSpPr>
          <p:cNvPr id="532" name="Shape 532"/>
          <p:cNvSpPr/>
          <p:nvPr>
            <p:ph type="title"/>
          </p:nvPr>
        </p:nvSpPr>
        <p:spPr>
          <a:prstGeom prst="rect">
            <a:avLst/>
          </a:prstGeom>
        </p:spPr>
        <p:txBody>
          <a:bodyPr/>
          <a:lstStyle>
            <a:lvl1pPr>
              <a:defRPr>
                <a:latin typeface="Cochin"/>
                <a:ea typeface="Cochin"/>
                <a:cs typeface="Cochin"/>
                <a:sym typeface="Cochin"/>
              </a:defRPr>
            </a:lvl1pPr>
          </a:lstStyle>
          <a:p>
            <a:pPr/>
            <a:r>
              <a:t>Tekst naslova</a:t>
            </a:r>
          </a:p>
        </p:txBody>
      </p:sp>
      <p:sp>
        <p:nvSpPr>
          <p:cNvPr id="533" name="Shape 533"/>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534" name="Shape 5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pic>
        <p:nvPicPr>
          <p:cNvPr id="541"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542" name="Shape 542"/>
          <p:cNvSpPr/>
          <p:nvPr>
            <p:ph type="title"/>
          </p:nvPr>
        </p:nvSpPr>
        <p:spPr>
          <a:prstGeom prst="rect">
            <a:avLst/>
          </a:prstGeom>
        </p:spPr>
        <p:txBody>
          <a:bodyPr/>
          <a:lstStyle>
            <a:lvl1pPr>
              <a:defRPr>
                <a:latin typeface="Cochin"/>
                <a:ea typeface="Cochin"/>
                <a:cs typeface="Cochin"/>
                <a:sym typeface="Cochin"/>
              </a:defRPr>
            </a:lvl1pPr>
          </a:lstStyle>
          <a:p>
            <a:pPr/>
            <a:r>
              <a:t>Tekst naslova</a:t>
            </a:r>
          </a:p>
        </p:txBody>
      </p:sp>
      <p:sp>
        <p:nvSpPr>
          <p:cNvPr id="543" name="Shape 543"/>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544" name="Shape 5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pic>
        <p:nvPicPr>
          <p:cNvPr id="551" name="IMG_9107.jpg"/>
          <p:cNvPicPr>
            <a:picLocks noChangeAspect="1"/>
          </p:cNvPicPr>
          <p:nvPr/>
        </p:nvPicPr>
        <p:blipFill>
          <a:blip r:embed="rId2">
            <a:alphaModFix amt="30000"/>
            <a:extLst/>
          </a:blip>
          <a:stretch>
            <a:fillRect/>
          </a:stretch>
        </p:blipFill>
        <p:spPr>
          <a:xfrm>
            <a:off x="-1774792" y="5848"/>
            <a:ext cx="14808244" cy="9872154"/>
          </a:xfrm>
          <a:prstGeom prst="rect">
            <a:avLst/>
          </a:prstGeom>
          <a:ln w="12700">
            <a:miter lim="400000"/>
          </a:ln>
        </p:spPr>
      </p:pic>
      <p:sp>
        <p:nvSpPr>
          <p:cNvPr id="552" name="Shape 552"/>
          <p:cNvSpPr/>
          <p:nvPr>
            <p:ph type="title"/>
          </p:nvPr>
        </p:nvSpPr>
        <p:spPr>
          <a:prstGeom prst="rect">
            <a:avLst/>
          </a:prstGeom>
        </p:spPr>
        <p:txBody>
          <a:bodyPr/>
          <a:lstStyle>
            <a:lvl1pPr>
              <a:defRPr>
                <a:latin typeface="Cochin"/>
                <a:ea typeface="Cochin"/>
                <a:cs typeface="Cochin"/>
                <a:sym typeface="Cochin"/>
              </a:defRPr>
            </a:lvl1pPr>
          </a:lstStyle>
          <a:p>
            <a:pPr/>
            <a:r>
              <a:t>Tekst naslova</a:t>
            </a:r>
          </a:p>
        </p:txBody>
      </p:sp>
      <p:sp>
        <p:nvSpPr>
          <p:cNvPr id="553" name="Shape 553"/>
          <p:cNvSpPr/>
          <p:nvPr>
            <p:ph type="body" sz="quarter" idx="1"/>
          </p:nvPr>
        </p:nvSpPr>
        <p:spPr>
          <a:xfrm>
            <a:off x="7772400" y="2768600"/>
            <a:ext cx="3962400" cy="5715000"/>
          </a:xfrm>
          <a:prstGeom prst="rect">
            <a:avLst/>
          </a:prstGeom>
        </p:spPr>
        <p:txBody>
          <a:bodyPr/>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pPr/>
            <a:r>
              <a:t>Tijelo razine jedan</a:t>
            </a:r>
          </a:p>
          <a:p>
            <a:pPr lvl="1"/>
            <a:r>
              <a:t>Tijelo razine dva</a:t>
            </a:r>
          </a:p>
          <a:p>
            <a:pPr lvl="2"/>
            <a:r>
              <a:t>Tijelo razine tri</a:t>
            </a:r>
          </a:p>
          <a:p>
            <a:pPr lvl="3"/>
            <a:r>
              <a:t>Tijelo razine četiri</a:t>
            </a:r>
          </a:p>
          <a:p>
            <a:pPr lvl="4"/>
            <a:r>
              <a:t>Tijelo razine pet</a:t>
            </a:r>
          </a:p>
        </p:txBody>
      </p:sp>
      <p:sp>
        <p:nvSpPr>
          <p:cNvPr id="554" name="Shape 5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61" name="Shape 561"/>
          <p:cNvSpPr/>
          <p:nvPr>
            <p:ph type="title"/>
          </p:nvPr>
        </p:nvSpPr>
        <p:spPr>
          <a:xfrm>
            <a:off x="1270000" y="1638300"/>
            <a:ext cx="10464800" cy="3302000"/>
          </a:xfrm>
          <a:prstGeom prst="rect">
            <a:avLst/>
          </a:prstGeom>
        </p:spPr>
        <p:txBody>
          <a:bodyPr anchor="b"/>
          <a:lstStyle/>
          <a:p>
            <a:pPr/>
            <a:r>
              <a:t>Tekst naslova</a:t>
            </a:r>
          </a:p>
        </p:txBody>
      </p:sp>
      <p:sp>
        <p:nvSpPr>
          <p:cNvPr id="562" name="Shape 56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Tijelo razine jedan</a:t>
            </a:r>
          </a:p>
          <a:p>
            <a:pPr lvl="1"/>
            <a:r>
              <a:t>Tijelo razine dva</a:t>
            </a:r>
          </a:p>
          <a:p>
            <a:pPr lvl="2"/>
            <a:r>
              <a:t>Tijelo razine tri</a:t>
            </a:r>
          </a:p>
          <a:p>
            <a:pPr lvl="3"/>
            <a:r>
              <a:t>Tijelo razine četiri</a:t>
            </a:r>
          </a:p>
          <a:p>
            <a:pPr lvl="4"/>
            <a:r>
              <a:t>Tijelo razine pet</a:t>
            </a:r>
          </a:p>
        </p:txBody>
      </p:sp>
      <p:sp>
        <p:nvSpPr>
          <p:cNvPr id="563" name="Shape 5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70" name="Shape 570"/>
          <p:cNvSpPr/>
          <p:nvPr>
            <p:ph type="title"/>
          </p:nvPr>
        </p:nvSpPr>
        <p:spPr>
          <a:prstGeom prst="rect">
            <a:avLst/>
          </a:prstGeom>
        </p:spPr>
        <p:txBody>
          <a:bodyPr/>
          <a:lstStyle/>
          <a:p>
            <a:pPr/>
            <a:r>
              <a:t>Tekst naslova</a:t>
            </a:r>
          </a:p>
        </p:txBody>
      </p:sp>
      <p:sp>
        <p:nvSpPr>
          <p:cNvPr id="571" name="Shape 57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Tijelo razine jedan</a:t>
            </a:r>
          </a:p>
          <a:p>
            <a:pPr lvl="1"/>
            <a:r>
              <a:t>Tijelo razine dva</a:t>
            </a:r>
          </a:p>
          <a:p>
            <a:pPr lvl="2"/>
            <a:r>
              <a:t>Tijelo razine tri</a:t>
            </a:r>
          </a:p>
          <a:p>
            <a:pPr lvl="3"/>
            <a:r>
              <a:t>Tijelo razine četiri</a:t>
            </a:r>
          </a:p>
          <a:p>
            <a:pPr lvl="4"/>
            <a:r>
              <a:t>Tijelo razine pet</a:t>
            </a:r>
          </a:p>
        </p:txBody>
      </p:sp>
      <p:sp>
        <p:nvSpPr>
          <p:cNvPr id="572" name="Shape 5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Tekst naslova</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579" name="Shape 579"/>
          <p:cNvSpPr/>
          <p:nvPr>
            <p:ph type="title"/>
          </p:nvPr>
        </p:nvSpPr>
        <p:spPr>
          <a:prstGeom prst="rect">
            <a:avLst/>
          </a:prstGeom>
        </p:spPr>
        <p:txBody>
          <a:bodyPr/>
          <a:lstStyle/>
          <a:p>
            <a:pPr/>
            <a:r>
              <a:t>Tekst naslova</a:t>
            </a:r>
          </a:p>
        </p:txBody>
      </p:sp>
      <p:sp>
        <p:nvSpPr>
          <p:cNvPr id="580" name="Shape 580"/>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Tijelo razine jedan</a:t>
            </a:r>
          </a:p>
          <a:p>
            <a:pPr lvl="1"/>
            <a:r>
              <a:t>Tijelo razine dva</a:t>
            </a:r>
          </a:p>
          <a:p>
            <a:pPr lvl="2"/>
            <a:r>
              <a:t>Tijelo razine tri</a:t>
            </a:r>
          </a:p>
          <a:p>
            <a:pPr lvl="3"/>
            <a:r>
              <a:t>Tijelo razine četiri</a:t>
            </a:r>
          </a:p>
          <a:p>
            <a:pPr lvl="4"/>
            <a:r>
              <a:t>Tijelo razine pet</a:t>
            </a:r>
          </a:p>
        </p:txBody>
      </p:sp>
      <p:sp>
        <p:nvSpPr>
          <p:cNvPr id="581" name="Shape 5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4" name="Shape 64"/>
          <p:cNvSpPr/>
          <p:nvPr>
            <p:ph type="title"/>
          </p:nvPr>
        </p:nvSpPr>
        <p:spPr>
          <a:xfrm>
            <a:off x="1270000" y="2971800"/>
            <a:ext cx="10464800" cy="3810000"/>
          </a:xfrm>
          <a:prstGeom prst="rect">
            <a:avLst/>
          </a:prstGeom>
        </p:spPr>
        <p:txBody>
          <a:bodyPr/>
          <a:lstStyle/>
          <a:p>
            <a:pPr/>
            <a:r>
              <a:t>Tekst naslova</a:t>
            </a:r>
          </a:p>
        </p:txBody>
      </p:sp>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72" name="Shape 72"/>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73" name="Shape 73"/>
          <p:cNvSpPr/>
          <p:nvPr>
            <p:ph type="title"/>
          </p:nvPr>
        </p:nvSpPr>
        <p:spPr>
          <a:xfrm>
            <a:off x="1270000" y="7366000"/>
            <a:ext cx="10464800" cy="1701800"/>
          </a:xfrm>
          <a:prstGeom prst="rect">
            <a:avLst/>
          </a:prstGeom>
        </p:spPr>
        <p:txBody>
          <a:bodyPr/>
          <a:lstStyle/>
          <a:p>
            <a:pPr/>
            <a:r>
              <a:t>Tekst naslova</a:t>
            </a:r>
          </a:p>
        </p:txBody>
      </p:sp>
      <p:sp>
        <p:nvSpPr>
          <p:cNvPr id="74" name="Shape 7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81" name="Shape 81"/>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82" name="Shape 82"/>
          <p:cNvSpPr/>
          <p:nvPr>
            <p:ph type="title"/>
          </p:nvPr>
        </p:nvSpPr>
        <p:spPr>
          <a:xfrm>
            <a:off x="1270000" y="7366000"/>
            <a:ext cx="10464800" cy="1701800"/>
          </a:xfrm>
          <a:prstGeom prst="rect">
            <a:avLst/>
          </a:prstGeom>
        </p:spPr>
        <p:txBody>
          <a:bodyPr/>
          <a:lstStyle>
            <a:lvl1pPr>
              <a:defRPr>
                <a:latin typeface="+mn-lt"/>
                <a:ea typeface="+mn-ea"/>
                <a:cs typeface="+mn-cs"/>
                <a:sym typeface="Georgia"/>
              </a:defRPr>
            </a:lvl1pPr>
          </a:lstStyle>
          <a:p>
            <a:pPr/>
            <a:r>
              <a:t>Tekst naslova</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Tijelo razine jedan</a:t>
            </a:r>
          </a:p>
          <a:p>
            <a:pPr lvl="1"/>
            <a:r>
              <a:t>Tijelo razine dva</a:t>
            </a:r>
          </a:p>
          <a:p>
            <a:pPr lvl="2"/>
            <a:r>
              <a:t>Tijelo razine tri</a:t>
            </a:r>
          </a:p>
          <a:p>
            <a:pPr lvl="3"/>
            <a:r>
              <a:t>Tijelo razine četiri</a:t>
            </a:r>
          </a:p>
          <a:p>
            <a:pPr lvl="4"/>
            <a:r>
              <a:t>Tijelo razine pet</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Tekst naslova</a:t>
            </a:r>
          </a:p>
        </p:txBody>
      </p:sp>
      <p:sp>
        <p:nvSpPr>
          <p:cNvPr id="4" name="Shape 4"/>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0" name="Shape 590"/>
          <p:cNvSpPr/>
          <p:nvPr/>
        </p:nvSpPr>
        <p:spPr>
          <a:xfrm>
            <a:off x="1663700" y="3441700"/>
            <a:ext cx="9702800" cy="287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600">
                <a:solidFill>
                  <a:srgbClr val="0D2BC0"/>
                </a:solidFill>
                <a:latin typeface="+mn-lt"/>
                <a:ea typeface="+mn-ea"/>
                <a:cs typeface="+mn-cs"/>
                <a:sym typeface="Georgia"/>
              </a:defRPr>
            </a:lvl1pPr>
          </a:lstStyle>
          <a:p>
            <a:pPr/>
            <a:r>
              <a:t>Metafizika nakon Kanta</a:t>
            </a:r>
          </a:p>
        </p:txBody>
      </p:sp>
      <p:sp>
        <p:nvSpPr>
          <p:cNvPr id="591" name="Shape 591"/>
          <p:cNvSpPr/>
          <p:nvPr/>
        </p:nvSpPr>
        <p:spPr>
          <a:xfrm>
            <a:off x="11849100" y="800100"/>
            <a:ext cx="660400" cy="8763000"/>
          </a:xfrm>
          <a:prstGeom prst="roundRect">
            <a:avLst>
              <a:gd name="adj" fmla="val 28846"/>
            </a:avLst>
          </a:prstGeom>
          <a:solidFill>
            <a:srgbClr val="53D5FD">
              <a:alpha val="30000"/>
            </a:srgbClr>
          </a:solidFill>
          <a:ln w="25400">
            <a:solidFill>
              <a:srgbClr val="000000">
                <a:alpha val="3000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592" name="Shape 592"/>
          <p:cNvSpPr/>
          <p:nvPr/>
        </p:nvSpPr>
        <p:spPr>
          <a:xfrm>
            <a:off x="1282700" y="800100"/>
            <a:ext cx="11239500" cy="1587500"/>
          </a:xfrm>
          <a:prstGeom prst="roundRect">
            <a:avLst>
              <a:gd name="adj" fmla="val 12000"/>
            </a:avLst>
          </a:prstGeom>
          <a:solidFill>
            <a:srgbClr val="53D5FD">
              <a:alpha val="10000"/>
            </a:srgbClr>
          </a:solidFill>
          <a:ln w="25400">
            <a:solidFill>
              <a:srgbClr val="000000">
                <a:alpha val="10000"/>
              </a:srgbClr>
            </a:solidFill>
            <a:miter lim="400000"/>
          </a:ln>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pic>
        <p:nvPicPr>
          <p:cNvPr id="593" name="IMG_5728.jpg"/>
          <p:cNvPicPr>
            <a:picLocks noChangeAspect="1"/>
          </p:cNvPicPr>
          <p:nvPr/>
        </p:nvPicPr>
        <p:blipFill>
          <a:blip r:embed="rId2">
            <a:extLst/>
          </a:blip>
          <a:stretch>
            <a:fillRect/>
          </a:stretch>
        </p:blipFill>
        <p:spPr>
          <a:xfrm>
            <a:off x="10109200" y="787400"/>
            <a:ext cx="2419350" cy="16129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9" name="Shape 619"/>
          <p:cNvSpPr/>
          <p:nvPr>
            <p:ph type="title"/>
          </p:nvPr>
        </p:nvSpPr>
        <p:spPr>
          <a:prstGeom prst="rect">
            <a:avLst/>
          </a:prstGeom>
        </p:spPr>
        <p:txBody>
          <a:bodyPr/>
          <a:lstStyle/>
          <a:p>
            <a:pPr/>
            <a:r>
              <a:t>briga</a:t>
            </a:r>
          </a:p>
        </p:txBody>
      </p:sp>
      <p:sp>
        <p:nvSpPr>
          <p:cNvPr id="620" name="Shape 620"/>
          <p:cNvSpPr/>
          <p:nvPr>
            <p:ph type="body" idx="1"/>
          </p:nvPr>
        </p:nvSpPr>
        <p:spPr>
          <a:prstGeom prst="rect">
            <a:avLst/>
          </a:prstGeom>
        </p:spPr>
        <p:txBody>
          <a:bodyPr/>
          <a:lstStyle/>
          <a:p>
            <a:pPr>
              <a:buFontTx/>
            </a:pPr>
            <a:r>
              <a:t>Što pojedinca uopće zanima, koji je njegov interes?</a:t>
            </a:r>
          </a:p>
          <a:p>
            <a:pPr>
              <a:buFontTx/>
            </a:pPr>
            <a:r>
              <a:t>Interesira se za svoju egzistenciju. Za egzistirajućeg je egzistencija od najvišeg interesa.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20">
                                            <p:bg/>
                                          </p:spTgt>
                                        </p:tgtEl>
                                        <p:attrNameLst>
                                          <p:attrName>style.visibility</p:attrName>
                                        </p:attrNameLst>
                                      </p:cBhvr>
                                      <p:to>
                                        <p:strVal val="visible"/>
                                      </p:to>
                                    </p:set>
                                    <p:animEffect filter="box(out)" transition="in">
                                      <p:cBhvr>
                                        <p:cTn id="7" dur="1000"/>
                                        <p:tgtEl>
                                          <p:spTgt spid="620">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20">
                                            <p:txEl>
                                              <p:pRg st="0" end="0"/>
                                            </p:txEl>
                                          </p:spTgt>
                                        </p:tgtEl>
                                        <p:attrNameLst>
                                          <p:attrName>style.visibility</p:attrName>
                                        </p:attrNameLst>
                                      </p:cBhvr>
                                      <p:to>
                                        <p:strVal val="visible"/>
                                      </p:to>
                                    </p:set>
                                    <p:animEffect filter="box(out)" transition="in">
                                      <p:cBhvr>
                                        <p:cTn id="10" dur="1000"/>
                                        <p:tgtEl>
                                          <p:spTgt spid="6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20">
                                            <p:txEl>
                                              <p:pRg st="1" end="1"/>
                                            </p:txEl>
                                          </p:spTgt>
                                        </p:tgtEl>
                                        <p:attrNameLst>
                                          <p:attrName>style.visibility</p:attrName>
                                        </p:attrNameLst>
                                      </p:cBhvr>
                                      <p:to>
                                        <p:strVal val="visible"/>
                                      </p:to>
                                    </p:set>
                                    <p:animEffect filter="box(out)" transition="in">
                                      <p:cBhvr>
                                        <p:cTn id="15" dur="1000"/>
                                        <p:tgtEl>
                                          <p:spTgt spid="62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2" name="Shape 622"/>
          <p:cNvSpPr/>
          <p:nvPr>
            <p:ph type="title"/>
          </p:nvPr>
        </p:nvSpPr>
        <p:spPr>
          <a:prstGeom prst="rect">
            <a:avLst/>
          </a:prstGeom>
        </p:spPr>
        <p:txBody>
          <a:bodyPr/>
          <a:lstStyle/>
          <a:p>
            <a:pPr/>
            <a:r>
              <a:t>odluka</a:t>
            </a:r>
          </a:p>
        </p:txBody>
      </p:sp>
      <p:sp>
        <p:nvSpPr>
          <p:cNvPr id="623" name="Shape 623"/>
          <p:cNvSpPr/>
          <p:nvPr>
            <p:ph type="body" idx="1"/>
          </p:nvPr>
        </p:nvSpPr>
        <p:spPr>
          <a:prstGeom prst="rect">
            <a:avLst/>
          </a:prstGeom>
        </p:spPr>
        <p:txBody>
          <a:bodyPr>
            <a:normAutofit fontScale="100000" lnSpcReduction="0"/>
          </a:bodyPr>
          <a:lstStyle/>
          <a:p>
            <a:pPr marL="755650" indent="-485775" defTabSz="496570">
              <a:spcBef>
                <a:spcPts val="2000"/>
              </a:spcBef>
              <a:buFontTx/>
              <a:defRPr sz="2720"/>
            </a:pPr>
            <a:r>
              <a:t>Kako pojedinac stavlja u odnos s općim odnosom mišljenja i zbilje svoj interes? </a:t>
            </a:r>
          </a:p>
          <a:p>
            <a:pPr marL="755650" indent="-485775" defTabSz="496570">
              <a:spcBef>
                <a:spcPts val="2000"/>
              </a:spcBef>
              <a:buFontTx/>
              <a:defRPr sz="2720"/>
            </a:pPr>
            <a:r>
              <a:t>To se za Kierkegaarda događa u odluci, u izboru. Tako u konačnici ovisi o odluci kako nam se pokazuje zbilja a kako ne. </a:t>
            </a:r>
          </a:p>
          <a:p>
            <a:pPr marL="755650" indent="-485775" defTabSz="496570">
              <a:spcBef>
                <a:spcPts val="2000"/>
              </a:spcBef>
              <a:buFontTx/>
              <a:defRPr sz="2720"/>
            </a:pPr>
            <a:r>
              <a:t>Kantovim rječnikom: odluka je transcendentalni preduvjet ljudskog odnosa prema zbilji. </a:t>
            </a:r>
          </a:p>
          <a:p>
            <a:pPr marL="755650" indent="-485775" defTabSz="496570">
              <a:spcBef>
                <a:spcPts val="2000"/>
              </a:spcBef>
              <a:buFontTx/>
              <a:defRPr sz="2720"/>
            </a:pPr>
            <a:r>
              <a:t>Protiv Kanta to znači: kako nam se zbilja pokazuje ne događa se a priori, jer odluka ne bi bila odluka kada ne bi bilo više mogućnosti među kojima bi se moglo birati. </a:t>
            </a:r>
          </a:p>
          <a:p>
            <a:pPr marL="755650" indent="-485775" defTabSz="496570">
              <a:spcBef>
                <a:spcPts val="2000"/>
              </a:spcBef>
              <a:buFontTx/>
              <a:defRPr sz="2720"/>
            </a:pPr>
            <a:r>
              <a:t>Nužna je samo odluka, a kako će se ona dogodili i koja će biti nije određeno unaprijed.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23">
                                            <p:bg/>
                                          </p:spTgt>
                                        </p:tgtEl>
                                        <p:attrNameLst>
                                          <p:attrName>style.visibility</p:attrName>
                                        </p:attrNameLst>
                                      </p:cBhvr>
                                      <p:to>
                                        <p:strVal val="visible"/>
                                      </p:to>
                                    </p:set>
                                    <p:animEffect filter="box(out)" transition="in">
                                      <p:cBhvr>
                                        <p:cTn id="7" dur="1000"/>
                                        <p:tgtEl>
                                          <p:spTgt spid="623">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23">
                                            <p:txEl>
                                              <p:pRg st="0" end="0"/>
                                            </p:txEl>
                                          </p:spTgt>
                                        </p:tgtEl>
                                        <p:attrNameLst>
                                          <p:attrName>style.visibility</p:attrName>
                                        </p:attrNameLst>
                                      </p:cBhvr>
                                      <p:to>
                                        <p:strVal val="visible"/>
                                      </p:to>
                                    </p:set>
                                    <p:animEffect filter="box(out)" transition="in">
                                      <p:cBhvr>
                                        <p:cTn id="10" dur="1000"/>
                                        <p:tgtEl>
                                          <p:spTgt spid="6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23">
                                            <p:txEl>
                                              <p:pRg st="1" end="1"/>
                                            </p:txEl>
                                          </p:spTgt>
                                        </p:tgtEl>
                                        <p:attrNameLst>
                                          <p:attrName>style.visibility</p:attrName>
                                        </p:attrNameLst>
                                      </p:cBhvr>
                                      <p:to>
                                        <p:strVal val="visible"/>
                                      </p:to>
                                    </p:set>
                                    <p:animEffect filter="box(out)" transition="in">
                                      <p:cBhvr>
                                        <p:cTn id="15" dur="1000"/>
                                        <p:tgtEl>
                                          <p:spTgt spid="6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23">
                                            <p:txEl>
                                              <p:pRg st="2" end="2"/>
                                            </p:txEl>
                                          </p:spTgt>
                                        </p:tgtEl>
                                        <p:attrNameLst>
                                          <p:attrName>style.visibility</p:attrName>
                                        </p:attrNameLst>
                                      </p:cBhvr>
                                      <p:to>
                                        <p:strVal val="visible"/>
                                      </p:to>
                                    </p:set>
                                    <p:animEffect filter="box(out)" transition="in">
                                      <p:cBhvr>
                                        <p:cTn id="20" dur="1000"/>
                                        <p:tgtEl>
                                          <p:spTgt spid="6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23">
                                            <p:txEl>
                                              <p:pRg st="3" end="3"/>
                                            </p:txEl>
                                          </p:spTgt>
                                        </p:tgtEl>
                                        <p:attrNameLst>
                                          <p:attrName>style.visibility</p:attrName>
                                        </p:attrNameLst>
                                      </p:cBhvr>
                                      <p:to>
                                        <p:strVal val="visible"/>
                                      </p:to>
                                    </p:set>
                                    <p:animEffect filter="box(out)" transition="in">
                                      <p:cBhvr>
                                        <p:cTn id="25" dur="1000"/>
                                        <p:tgtEl>
                                          <p:spTgt spid="6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23">
                                            <p:txEl>
                                              <p:pRg st="4" end="4"/>
                                            </p:txEl>
                                          </p:spTgt>
                                        </p:tgtEl>
                                        <p:attrNameLst>
                                          <p:attrName>style.visibility</p:attrName>
                                        </p:attrNameLst>
                                      </p:cBhvr>
                                      <p:to>
                                        <p:strVal val="visible"/>
                                      </p:to>
                                    </p:set>
                                    <p:animEffect filter="box(out)" transition="in">
                                      <p:cBhvr>
                                        <p:cTn id="30" dur="1000"/>
                                        <p:tgtEl>
                                          <p:spTgt spid="62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5" name="Shape 625"/>
          <p:cNvSpPr/>
          <p:nvPr>
            <p:ph type="title"/>
          </p:nvPr>
        </p:nvSpPr>
        <p:spPr>
          <a:xfrm>
            <a:off x="1270000" y="254000"/>
            <a:ext cx="8826500" cy="2438400"/>
          </a:xfrm>
          <a:prstGeom prst="rect">
            <a:avLst/>
          </a:prstGeom>
        </p:spPr>
        <p:txBody>
          <a:bodyPr/>
          <a:lstStyle/>
          <a:p>
            <a:pPr/>
            <a:r>
              <a:t>stadiji na životnome putu</a:t>
            </a:r>
          </a:p>
        </p:txBody>
      </p:sp>
      <p:sp>
        <p:nvSpPr>
          <p:cNvPr id="626" name="Shape 626"/>
          <p:cNvSpPr/>
          <p:nvPr>
            <p:ph type="body" idx="1"/>
          </p:nvPr>
        </p:nvSpPr>
        <p:spPr>
          <a:prstGeom prst="rect">
            <a:avLst/>
          </a:prstGeom>
        </p:spPr>
        <p:txBody>
          <a:bodyPr>
            <a:normAutofit fontScale="100000" lnSpcReduction="0"/>
          </a:bodyPr>
          <a:lstStyle/>
          <a:p>
            <a:pPr marL="773430" indent="-497205" defTabSz="508254">
              <a:spcBef>
                <a:spcPts val="2000"/>
              </a:spcBef>
              <a:buFontTx/>
              <a:defRPr sz="2784"/>
            </a:pPr>
            <a:r>
              <a:t>Tako sve ovisi o tome dali uopće priznajem kako se moram odlučiti. </a:t>
            </a:r>
          </a:p>
          <a:p>
            <a:pPr marL="773430" indent="-497205" defTabSz="508254">
              <a:spcBef>
                <a:spcPts val="2000"/>
              </a:spcBef>
              <a:buFontTx/>
              <a:defRPr sz="2784"/>
            </a:pPr>
            <a:r>
              <a:t>Ja, naravno, mogu izbjegavati svaku odluko o svom životu, o svojoj zbilji i prepustiti se odnosima da oni odrede moj život. </a:t>
            </a:r>
          </a:p>
          <a:p>
            <a:pPr marL="773430" indent="-497205" defTabSz="508254">
              <a:spcBef>
                <a:spcPts val="2000"/>
              </a:spcBef>
              <a:buFontTx/>
              <a:defRPr sz="2784"/>
            </a:pPr>
            <a:r>
              <a:t>No, ja sam u stanju donijeti svjesne i određene životne odluke i tako preuzeti na sebe oblikovanje svog života. </a:t>
            </a:r>
          </a:p>
          <a:p>
            <a:pPr marL="773430" indent="-497205" defTabSz="508254">
              <a:spcBef>
                <a:spcPts val="2000"/>
              </a:spcBef>
              <a:buFontTx/>
              <a:defRPr sz="2784"/>
            </a:pPr>
            <a:r>
              <a:t>Prvi način je estetički, drugi etički. </a:t>
            </a:r>
          </a:p>
          <a:p>
            <a:pPr marL="773430" indent="-497205" defTabSz="508254">
              <a:spcBef>
                <a:spcPts val="2000"/>
              </a:spcBef>
              <a:buFontTx/>
              <a:defRPr sz="2784"/>
            </a:pPr>
            <a:r>
              <a:t>Kod Kierkegaarda postoji mnogo varijacija o odluci, ali ističemo samo kako su njegovi stadiji na životnom putu velika korekcija transcendentalne Kantove filozofije ukoliko se odlukom proširuje prostor mogućnosti.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26">
                                            <p:bg/>
                                          </p:spTgt>
                                        </p:tgtEl>
                                        <p:attrNameLst>
                                          <p:attrName>style.visibility</p:attrName>
                                        </p:attrNameLst>
                                      </p:cBhvr>
                                      <p:to>
                                        <p:strVal val="visible"/>
                                      </p:to>
                                    </p:set>
                                    <p:animEffect filter="box(out)" transition="in">
                                      <p:cBhvr>
                                        <p:cTn id="7" dur="1000"/>
                                        <p:tgtEl>
                                          <p:spTgt spid="626">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26">
                                            <p:txEl>
                                              <p:pRg st="0" end="0"/>
                                            </p:txEl>
                                          </p:spTgt>
                                        </p:tgtEl>
                                        <p:attrNameLst>
                                          <p:attrName>style.visibility</p:attrName>
                                        </p:attrNameLst>
                                      </p:cBhvr>
                                      <p:to>
                                        <p:strVal val="visible"/>
                                      </p:to>
                                    </p:set>
                                    <p:animEffect filter="box(out)" transition="in">
                                      <p:cBhvr>
                                        <p:cTn id="10" dur="1000"/>
                                        <p:tgtEl>
                                          <p:spTgt spid="6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26">
                                            <p:txEl>
                                              <p:pRg st="1" end="1"/>
                                            </p:txEl>
                                          </p:spTgt>
                                        </p:tgtEl>
                                        <p:attrNameLst>
                                          <p:attrName>style.visibility</p:attrName>
                                        </p:attrNameLst>
                                      </p:cBhvr>
                                      <p:to>
                                        <p:strVal val="visible"/>
                                      </p:to>
                                    </p:set>
                                    <p:animEffect filter="box(out)" transition="in">
                                      <p:cBhvr>
                                        <p:cTn id="15" dur="1000"/>
                                        <p:tgtEl>
                                          <p:spTgt spid="6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26">
                                            <p:txEl>
                                              <p:pRg st="2" end="2"/>
                                            </p:txEl>
                                          </p:spTgt>
                                        </p:tgtEl>
                                        <p:attrNameLst>
                                          <p:attrName>style.visibility</p:attrName>
                                        </p:attrNameLst>
                                      </p:cBhvr>
                                      <p:to>
                                        <p:strVal val="visible"/>
                                      </p:to>
                                    </p:set>
                                    <p:animEffect filter="box(out)" transition="in">
                                      <p:cBhvr>
                                        <p:cTn id="20" dur="1000"/>
                                        <p:tgtEl>
                                          <p:spTgt spid="62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26">
                                            <p:txEl>
                                              <p:pRg st="3" end="3"/>
                                            </p:txEl>
                                          </p:spTgt>
                                        </p:tgtEl>
                                        <p:attrNameLst>
                                          <p:attrName>style.visibility</p:attrName>
                                        </p:attrNameLst>
                                      </p:cBhvr>
                                      <p:to>
                                        <p:strVal val="visible"/>
                                      </p:to>
                                    </p:set>
                                    <p:animEffect filter="box(out)" transition="in">
                                      <p:cBhvr>
                                        <p:cTn id="25" dur="1000"/>
                                        <p:tgtEl>
                                          <p:spTgt spid="62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26">
                                            <p:txEl>
                                              <p:pRg st="4" end="4"/>
                                            </p:txEl>
                                          </p:spTgt>
                                        </p:tgtEl>
                                        <p:attrNameLst>
                                          <p:attrName>style.visibility</p:attrName>
                                        </p:attrNameLst>
                                      </p:cBhvr>
                                      <p:to>
                                        <p:strVal val="visible"/>
                                      </p:to>
                                    </p:set>
                                    <p:animEffect filter="box(out)" transition="in">
                                      <p:cBhvr>
                                        <p:cTn id="30" dur="1000"/>
                                        <p:tgtEl>
                                          <p:spTgt spid="62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6"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8" name="Shape 628"/>
          <p:cNvSpPr/>
          <p:nvPr>
            <p:ph type="title"/>
          </p:nvPr>
        </p:nvSpPr>
        <p:spPr>
          <a:prstGeom prst="rect">
            <a:avLst/>
          </a:prstGeom>
        </p:spPr>
        <p:txBody>
          <a:bodyPr/>
          <a:lstStyle/>
          <a:p>
            <a:pPr/>
            <a:r>
              <a:t>Uloga Kanta</a:t>
            </a:r>
          </a:p>
        </p:txBody>
      </p:sp>
      <p:sp>
        <p:nvSpPr>
          <p:cNvPr id="629" name="Shape 629"/>
          <p:cNvSpPr/>
          <p:nvPr>
            <p:ph type="body" idx="1"/>
          </p:nvPr>
        </p:nvSpPr>
        <p:spPr>
          <a:prstGeom prst="rect">
            <a:avLst/>
          </a:prstGeom>
        </p:spPr>
        <p:txBody>
          <a:bodyPr>
            <a:normAutofit fontScale="100000" lnSpcReduction="0"/>
          </a:bodyPr>
          <a:lstStyle/>
          <a:p>
            <a:pPr>
              <a:buFontTx/>
            </a:pPr>
            <a:r>
              <a:t>No, Kantova filozofija za Kierkegaarda nije igrala veliku ulogu. </a:t>
            </a:r>
          </a:p>
          <a:p>
            <a:pPr>
              <a:buFontTx/>
            </a:pPr>
            <a:r>
              <a:t>Kierekegaard uopće ne pokazuje interes za spoznajnu teoriju i metafiziku. </a:t>
            </a:r>
          </a:p>
          <a:p>
            <a:pPr>
              <a:buFontTx/>
            </a:pPr>
            <a:r>
              <a:t>No, u posljedicama egzistencijalizma stvari stoje drukčije. </a:t>
            </a:r>
          </a:p>
          <a:p>
            <a:pPr>
              <a:buFontTx/>
            </a:pPr>
            <a:r>
              <a:t>Za Jaspersa primjerice Kant je neprestani orijentir.</a:t>
            </a:r>
          </a:p>
          <a:p>
            <a:pPr>
              <a:buFontTx/>
            </a:pPr>
            <a:r>
              <a:t>Sartre također dodiruje transcendentalno filozofsko postavljanje pitanja.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29">
                                            <p:bg/>
                                          </p:spTgt>
                                        </p:tgtEl>
                                        <p:attrNameLst>
                                          <p:attrName>style.visibility</p:attrName>
                                        </p:attrNameLst>
                                      </p:cBhvr>
                                      <p:to>
                                        <p:strVal val="visible"/>
                                      </p:to>
                                    </p:set>
                                    <p:animEffect filter="box(out)" transition="in">
                                      <p:cBhvr>
                                        <p:cTn id="7" dur="1000"/>
                                        <p:tgtEl>
                                          <p:spTgt spid="629">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29">
                                            <p:txEl>
                                              <p:pRg st="0" end="0"/>
                                            </p:txEl>
                                          </p:spTgt>
                                        </p:tgtEl>
                                        <p:attrNameLst>
                                          <p:attrName>style.visibility</p:attrName>
                                        </p:attrNameLst>
                                      </p:cBhvr>
                                      <p:to>
                                        <p:strVal val="visible"/>
                                      </p:to>
                                    </p:set>
                                    <p:animEffect filter="box(out)" transition="in">
                                      <p:cBhvr>
                                        <p:cTn id="10" dur="1000"/>
                                        <p:tgtEl>
                                          <p:spTgt spid="6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29">
                                            <p:txEl>
                                              <p:pRg st="1" end="1"/>
                                            </p:txEl>
                                          </p:spTgt>
                                        </p:tgtEl>
                                        <p:attrNameLst>
                                          <p:attrName>style.visibility</p:attrName>
                                        </p:attrNameLst>
                                      </p:cBhvr>
                                      <p:to>
                                        <p:strVal val="visible"/>
                                      </p:to>
                                    </p:set>
                                    <p:animEffect filter="box(out)" transition="in">
                                      <p:cBhvr>
                                        <p:cTn id="15" dur="1000"/>
                                        <p:tgtEl>
                                          <p:spTgt spid="6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29">
                                            <p:txEl>
                                              <p:pRg st="2" end="2"/>
                                            </p:txEl>
                                          </p:spTgt>
                                        </p:tgtEl>
                                        <p:attrNameLst>
                                          <p:attrName>style.visibility</p:attrName>
                                        </p:attrNameLst>
                                      </p:cBhvr>
                                      <p:to>
                                        <p:strVal val="visible"/>
                                      </p:to>
                                    </p:set>
                                    <p:animEffect filter="box(out)" transition="in">
                                      <p:cBhvr>
                                        <p:cTn id="20" dur="1000"/>
                                        <p:tgtEl>
                                          <p:spTgt spid="6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29">
                                            <p:txEl>
                                              <p:pRg st="3" end="3"/>
                                            </p:txEl>
                                          </p:spTgt>
                                        </p:tgtEl>
                                        <p:attrNameLst>
                                          <p:attrName>style.visibility</p:attrName>
                                        </p:attrNameLst>
                                      </p:cBhvr>
                                      <p:to>
                                        <p:strVal val="visible"/>
                                      </p:to>
                                    </p:set>
                                    <p:animEffect filter="box(out)" transition="in">
                                      <p:cBhvr>
                                        <p:cTn id="25" dur="1000"/>
                                        <p:tgtEl>
                                          <p:spTgt spid="62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29">
                                            <p:txEl>
                                              <p:pRg st="4" end="4"/>
                                            </p:txEl>
                                          </p:spTgt>
                                        </p:tgtEl>
                                        <p:attrNameLst>
                                          <p:attrName>style.visibility</p:attrName>
                                        </p:attrNameLst>
                                      </p:cBhvr>
                                      <p:to>
                                        <p:strVal val="visible"/>
                                      </p:to>
                                    </p:set>
                                    <p:animEffect filter="box(out)" transition="in">
                                      <p:cBhvr>
                                        <p:cTn id="30" dur="1000"/>
                                        <p:tgtEl>
                                          <p:spTgt spid="62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1" name="Shape 631"/>
          <p:cNvSpPr/>
          <p:nvPr>
            <p:ph type="title"/>
          </p:nvPr>
        </p:nvSpPr>
        <p:spPr>
          <a:prstGeom prst="rect">
            <a:avLst/>
          </a:prstGeom>
        </p:spPr>
        <p:txBody>
          <a:bodyPr/>
          <a:lstStyle/>
          <a:p>
            <a:pPr/>
            <a:r>
              <a:t>Kant i Heidegger</a:t>
            </a:r>
          </a:p>
        </p:txBody>
      </p:sp>
      <p:sp>
        <p:nvSpPr>
          <p:cNvPr id="632" name="Shape 632"/>
          <p:cNvSpPr/>
          <p:nvPr>
            <p:ph type="body" idx="1"/>
          </p:nvPr>
        </p:nvSpPr>
        <p:spPr>
          <a:prstGeom prst="rect">
            <a:avLst/>
          </a:prstGeom>
        </p:spPr>
        <p:txBody>
          <a:bodyPr>
            <a:normAutofit fontScale="100000" lnSpcReduction="0"/>
          </a:bodyPr>
          <a:lstStyle/>
          <a:p>
            <a:pPr marL="826769" indent="-531494" defTabSz="543305">
              <a:spcBef>
                <a:spcPts val="2200"/>
              </a:spcBef>
              <a:buFontTx/>
              <a:defRPr sz="2976"/>
            </a:pPr>
            <a:r>
              <a:t>Heidegger koji nije htio biti egzistencijalist u Kierkegaardu je pronašao nadahnuće. </a:t>
            </a:r>
          </a:p>
          <a:p>
            <a:pPr marL="826769" indent="-531494" defTabSz="543305">
              <a:spcBef>
                <a:spcPts val="2200"/>
              </a:spcBef>
              <a:buFontTx/>
              <a:defRPr sz="2976"/>
            </a:pPr>
            <a:r>
              <a:t>No, kod njega je sučeljavanje s Kantom od središnje važnosti. No, u svojim analizama izlazi na površinu blizina s Kierkegaardom: tubitak i briga, tubitak koji je uvijek moj, odluka, mogućnost, autentičnost i neautentičnost, strah, smrt. </a:t>
            </a:r>
          </a:p>
          <a:p>
            <a:pPr marL="826769" indent="-531494" defTabSz="543305">
              <a:spcBef>
                <a:spcPts val="2200"/>
              </a:spcBef>
              <a:buFontTx/>
              <a:defRPr sz="2976"/>
            </a:pPr>
            <a:r>
              <a:t>No, postoje bitne razlike s Kierkegaardom.</a:t>
            </a:r>
          </a:p>
          <a:p>
            <a:pPr marL="826769" indent="-531494" defTabSz="543305">
              <a:spcBef>
                <a:spcPts val="2200"/>
              </a:spcBef>
              <a:buFontTx/>
              <a:defRPr sz="2976"/>
            </a:pPr>
            <a:r>
              <a:t>I za Heideggera međutim u odlučnosti (</a:t>
            </a:r>
            <a:r>
              <a:rPr i="1"/>
              <a:t>Entschlossenheit</a:t>
            </a:r>
            <a:r>
              <a:t>) leži izvorna i autentična istina tubitka.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32">
                                            <p:bg/>
                                          </p:spTgt>
                                        </p:tgtEl>
                                        <p:attrNameLst>
                                          <p:attrName>style.visibility</p:attrName>
                                        </p:attrNameLst>
                                      </p:cBhvr>
                                      <p:to>
                                        <p:strVal val="visible"/>
                                      </p:to>
                                    </p:set>
                                    <p:animEffect filter="box(out)" transition="in">
                                      <p:cBhvr>
                                        <p:cTn id="7" dur="1000"/>
                                        <p:tgtEl>
                                          <p:spTgt spid="63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32">
                                            <p:txEl>
                                              <p:pRg st="0" end="0"/>
                                            </p:txEl>
                                          </p:spTgt>
                                        </p:tgtEl>
                                        <p:attrNameLst>
                                          <p:attrName>style.visibility</p:attrName>
                                        </p:attrNameLst>
                                      </p:cBhvr>
                                      <p:to>
                                        <p:strVal val="visible"/>
                                      </p:to>
                                    </p:set>
                                    <p:animEffect filter="box(out)" transition="in">
                                      <p:cBhvr>
                                        <p:cTn id="10" dur="1000"/>
                                        <p:tgtEl>
                                          <p:spTgt spid="6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32">
                                            <p:txEl>
                                              <p:pRg st="1" end="1"/>
                                            </p:txEl>
                                          </p:spTgt>
                                        </p:tgtEl>
                                        <p:attrNameLst>
                                          <p:attrName>style.visibility</p:attrName>
                                        </p:attrNameLst>
                                      </p:cBhvr>
                                      <p:to>
                                        <p:strVal val="visible"/>
                                      </p:to>
                                    </p:set>
                                    <p:animEffect filter="box(out)" transition="in">
                                      <p:cBhvr>
                                        <p:cTn id="15" dur="1000"/>
                                        <p:tgtEl>
                                          <p:spTgt spid="6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32">
                                            <p:txEl>
                                              <p:pRg st="2" end="2"/>
                                            </p:txEl>
                                          </p:spTgt>
                                        </p:tgtEl>
                                        <p:attrNameLst>
                                          <p:attrName>style.visibility</p:attrName>
                                        </p:attrNameLst>
                                      </p:cBhvr>
                                      <p:to>
                                        <p:strVal val="visible"/>
                                      </p:to>
                                    </p:set>
                                    <p:animEffect filter="box(out)" transition="in">
                                      <p:cBhvr>
                                        <p:cTn id="20" dur="1000"/>
                                        <p:tgtEl>
                                          <p:spTgt spid="63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32">
                                            <p:txEl>
                                              <p:pRg st="3" end="3"/>
                                            </p:txEl>
                                          </p:spTgt>
                                        </p:tgtEl>
                                        <p:attrNameLst>
                                          <p:attrName>style.visibility</p:attrName>
                                        </p:attrNameLst>
                                      </p:cBhvr>
                                      <p:to>
                                        <p:strVal val="visible"/>
                                      </p:to>
                                    </p:set>
                                    <p:animEffect filter="box(out)" transition="in">
                                      <p:cBhvr>
                                        <p:cTn id="25" dur="1000"/>
                                        <p:tgtEl>
                                          <p:spTgt spid="63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4" name="Shape 634"/>
          <p:cNvSpPr/>
          <p:nvPr>
            <p:ph type="title"/>
          </p:nvPr>
        </p:nvSpPr>
        <p:spPr>
          <a:prstGeom prst="rect">
            <a:avLst/>
          </a:prstGeom>
        </p:spPr>
        <p:txBody>
          <a:bodyPr/>
          <a:lstStyle/>
          <a:p>
            <a:pPr/>
            <a:r>
              <a:t>Povijest</a:t>
            </a:r>
          </a:p>
        </p:txBody>
      </p:sp>
      <p:sp>
        <p:nvSpPr>
          <p:cNvPr id="635" name="Shape 635"/>
          <p:cNvSpPr/>
          <p:nvPr>
            <p:ph type="body" idx="1"/>
          </p:nvPr>
        </p:nvSpPr>
        <p:spPr>
          <a:prstGeom prst="rect">
            <a:avLst/>
          </a:prstGeom>
        </p:spPr>
        <p:txBody>
          <a:bodyPr>
            <a:normAutofit fontScale="100000" lnSpcReduction="0"/>
          </a:bodyPr>
          <a:lstStyle/>
          <a:p>
            <a:pPr marL="648970" indent="-417195" defTabSz="426466">
              <a:spcBef>
                <a:spcPts val="1700"/>
              </a:spcBef>
              <a:buFontTx/>
              <a:defRPr sz="2336"/>
            </a:pPr>
            <a:r>
              <a:t>Jedine znanosti koje je Kant smatrao legitimnim bile su prirodne znanosti (Newtonova fizika) i matematika. </a:t>
            </a:r>
          </a:p>
          <a:p>
            <a:pPr marL="648970" indent="-417195" defTabSz="426466">
              <a:spcBef>
                <a:spcPts val="1700"/>
              </a:spcBef>
              <a:buFontTx/>
              <a:defRPr sz="2336"/>
            </a:pPr>
            <a:r>
              <a:t>Duhovne, humanističke znanosti u njegovo vrijeme nisu još zapravo niti postojale u pravom smislu riječi. </a:t>
            </a:r>
          </a:p>
          <a:p>
            <a:pPr marL="648970" indent="-417195" defTabSz="426466">
              <a:spcBef>
                <a:spcPts val="1700"/>
              </a:spcBef>
              <a:buFontTx/>
              <a:defRPr sz="2336"/>
            </a:pPr>
            <a:r>
              <a:t>Pojam humanističkih znanosti dolazi iz engleskog pojma </a:t>
            </a:r>
            <a:r>
              <a:rPr i="1"/>
              <a:t>moral sciences</a:t>
            </a:r>
            <a:r>
              <a:t> što ga je John Stuart Mill primijenio u svom djelu </a:t>
            </a:r>
            <a:r>
              <a:rPr i="1"/>
              <a:t>System of Logic</a:t>
            </a:r>
            <a:r>
              <a:t> 1849. Proširio se još kasnije. </a:t>
            </a:r>
          </a:p>
          <a:p>
            <a:pPr marL="648970" indent="-417195" defTabSz="426466">
              <a:spcBef>
                <a:spcPts val="1700"/>
              </a:spcBef>
              <a:buFontTx/>
              <a:defRPr sz="2336"/>
            </a:pPr>
            <a:r>
              <a:t>Za vrijeme Kanta proširio se tek racionalizam koji je nasljedujući Newtona i Descartesa pokušava shvatiti prirodu matematičko-mehanički i priznati za istinu samo ono što važi kao razumska istina (</a:t>
            </a:r>
            <a:r>
              <a:rPr i="1"/>
              <a:t>verites de raison</a:t>
            </a:r>
            <a:r>
              <a:t>). </a:t>
            </a:r>
          </a:p>
          <a:p>
            <a:pPr marL="648970" indent="-417195" defTabSz="426466">
              <a:spcBef>
                <a:spcPts val="1700"/>
              </a:spcBef>
              <a:buFontTx/>
              <a:defRPr sz="2336"/>
            </a:pPr>
            <a:r>
              <a:t>Ono što nije spadalo u taj okvir kao što su </a:t>
            </a:r>
            <a:r>
              <a:rPr i="1"/>
              <a:t>verites de fait</a:t>
            </a:r>
            <a:r>
              <a:t> ili ćudoredno ponašanje, moralne izvjesnosti (</a:t>
            </a:r>
            <a:r>
              <a:rPr i="1"/>
              <a:t>necessite morale)</a:t>
            </a:r>
            <a:r>
              <a:t>, to se nije smatralo znanošću. To se svrstavalo u red svrha, u teleologiju.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35">
                                            <p:bg/>
                                          </p:spTgt>
                                        </p:tgtEl>
                                        <p:attrNameLst>
                                          <p:attrName>style.visibility</p:attrName>
                                        </p:attrNameLst>
                                      </p:cBhvr>
                                      <p:to>
                                        <p:strVal val="visible"/>
                                      </p:to>
                                    </p:set>
                                    <p:animEffect filter="box(out)" transition="in">
                                      <p:cBhvr>
                                        <p:cTn id="7" dur="1000"/>
                                        <p:tgtEl>
                                          <p:spTgt spid="635">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35">
                                            <p:txEl>
                                              <p:pRg st="0" end="0"/>
                                            </p:txEl>
                                          </p:spTgt>
                                        </p:tgtEl>
                                        <p:attrNameLst>
                                          <p:attrName>style.visibility</p:attrName>
                                        </p:attrNameLst>
                                      </p:cBhvr>
                                      <p:to>
                                        <p:strVal val="visible"/>
                                      </p:to>
                                    </p:set>
                                    <p:animEffect filter="box(out)" transition="in">
                                      <p:cBhvr>
                                        <p:cTn id="10" dur="1000"/>
                                        <p:tgtEl>
                                          <p:spTgt spid="6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35">
                                            <p:txEl>
                                              <p:pRg st="1" end="1"/>
                                            </p:txEl>
                                          </p:spTgt>
                                        </p:tgtEl>
                                        <p:attrNameLst>
                                          <p:attrName>style.visibility</p:attrName>
                                        </p:attrNameLst>
                                      </p:cBhvr>
                                      <p:to>
                                        <p:strVal val="visible"/>
                                      </p:to>
                                    </p:set>
                                    <p:animEffect filter="box(out)" transition="in">
                                      <p:cBhvr>
                                        <p:cTn id="15" dur="1000"/>
                                        <p:tgtEl>
                                          <p:spTgt spid="6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35">
                                            <p:txEl>
                                              <p:pRg st="2" end="2"/>
                                            </p:txEl>
                                          </p:spTgt>
                                        </p:tgtEl>
                                        <p:attrNameLst>
                                          <p:attrName>style.visibility</p:attrName>
                                        </p:attrNameLst>
                                      </p:cBhvr>
                                      <p:to>
                                        <p:strVal val="visible"/>
                                      </p:to>
                                    </p:set>
                                    <p:animEffect filter="box(out)" transition="in">
                                      <p:cBhvr>
                                        <p:cTn id="20" dur="1000"/>
                                        <p:tgtEl>
                                          <p:spTgt spid="63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35">
                                            <p:txEl>
                                              <p:pRg st="3" end="3"/>
                                            </p:txEl>
                                          </p:spTgt>
                                        </p:tgtEl>
                                        <p:attrNameLst>
                                          <p:attrName>style.visibility</p:attrName>
                                        </p:attrNameLst>
                                      </p:cBhvr>
                                      <p:to>
                                        <p:strVal val="visible"/>
                                      </p:to>
                                    </p:set>
                                    <p:animEffect filter="box(out)" transition="in">
                                      <p:cBhvr>
                                        <p:cTn id="25" dur="1000"/>
                                        <p:tgtEl>
                                          <p:spTgt spid="63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35">
                                            <p:txEl>
                                              <p:pRg st="4" end="4"/>
                                            </p:txEl>
                                          </p:spTgt>
                                        </p:tgtEl>
                                        <p:attrNameLst>
                                          <p:attrName>style.visibility</p:attrName>
                                        </p:attrNameLst>
                                      </p:cBhvr>
                                      <p:to>
                                        <p:strVal val="visible"/>
                                      </p:to>
                                    </p:set>
                                    <p:animEffect filter="box(out)" transition="in">
                                      <p:cBhvr>
                                        <p:cTn id="30" dur="1000"/>
                                        <p:tgtEl>
                                          <p:spTgt spid="63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5"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title"/>
          </p:nvPr>
        </p:nvSpPr>
        <p:spPr>
          <a:prstGeom prst="rect">
            <a:avLst/>
          </a:prstGeom>
        </p:spPr>
        <p:txBody>
          <a:bodyPr/>
          <a:lstStyle/>
          <a:p>
            <a:pPr/>
            <a:r>
              <a:t>Znanstveno znanje</a:t>
            </a:r>
          </a:p>
        </p:txBody>
      </p:sp>
      <p:sp>
        <p:nvSpPr>
          <p:cNvPr id="638" name="Shape 638"/>
          <p:cNvSpPr/>
          <p:nvPr>
            <p:ph type="body" idx="1"/>
          </p:nvPr>
        </p:nvSpPr>
        <p:spPr>
          <a:prstGeom prst="rect">
            <a:avLst/>
          </a:prstGeom>
        </p:spPr>
        <p:txBody>
          <a:bodyPr>
            <a:normAutofit fontScale="100000" lnSpcReduction="0"/>
          </a:bodyPr>
          <a:lstStyle/>
          <a:p>
            <a:pPr marL="675640" indent="-434340" defTabSz="443991">
              <a:spcBef>
                <a:spcPts val="1800"/>
              </a:spcBef>
              <a:buFontTx/>
              <a:defRPr sz="2432"/>
            </a:pPr>
            <a:r>
              <a:t>Ovo racionalističko suženje pojma znanosti nije se moglo održati. </a:t>
            </a:r>
          </a:p>
          <a:p>
            <a:pPr marL="675640" indent="-434340" defTabSz="443991">
              <a:spcBef>
                <a:spcPts val="1800"/>
              </a:spcBef>
              <a:buFontTx/>
              <a:defRPr sz="2432"/>
            </a:pPr>
            <a:r>
              <a:t>Bilo je odveć očito kako se područja koja su bila izvan predmnijevanog znanstvenog znanja, koja se nisu mogla svrstati pod matematiku, klasičnu mehaniku, da nipošto nisu proizvoljna i subjektivna te kako i ona podliježu racionalnim kriterijima te imaju pravo na znanstvenost. </a:t>
            </a:r>
          </a:p>
          <a:p>
            <a:pPr marL="675640" indent="-434340" defTabSz="443991">
              <a:spcBef>
                <a:spcPts val="1800"/>
              </a:spcBef>
              <a:buFontTx/>
              <a:defRPr sz="2432"/>
            </a:pPr>
            <a:r>
              <a:t>Postojala su stara područja koja već i po svojoj tradiciji imaju pravo na znanstvenost: </a:t>
            </a:r>
          </a:p>
          <a:p>
            <a:pPr marL="675640" indent="-434340" defTabSz="443991">
              <a:spcBef>
                <a:spcPts val="1800"/>
              </a:spcBef>
              <a:buFontTx/>
              <a:defRPr sz="2432"/>
            </a:pPr>
            <a:r>
              <a:t>teologija kao tumačenje Biblije </a:t>
            </a:r>
          </a:p>
          <a:p>
            <a:pPr marL="675640" indent="-434340" defTabSz="443991">
              <a:spcBef>
                <a:spcPts val="1800"/>
              </a:spcBef>
              <a:buFontTx/>
              <a:defRPr sz="2432"/>
            </a:pPr>
            <a:r>
              <a:t>filologija kao prijevod klasičnih tekstova</a:t>
            </a:r>
          </a:p>
          <a:p>
            <a:pPr marL="675640" indent="-434340" defTabSz="443991">
              <a:spcBef>
                <a:spcPts val="1800"/>
              </a:spcBef>
              <a:buFontTx/>
              <a:defRPr sz="2432"/>
            </a:pPr>
            <a:r>
              <a:t>pravo kao interpretacija zakona</a:t>
            </a:r>
          </a:p>
          <a:p>
            <a:pPr marL="675640" indent="-434340" defTabSz="443991">
              <a:spcBef>
                <a:spcPts val="1800"/>
              </a:spcBef>
              <a:buFontTx/>
              <a:defRPr sz="2432"/>
            </a:pPr>
            <a:r>
              <a:t>povijest kao istraživanje prijašnjih kultura i prošlih događaja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38">
                                            <p:bg/>
                                          </p:spTgt>
                                        </p:tgtEl>
                                        <p:attrNameLst>
                                          <p:attrName>style.visibility</p:attrName>
                                        </p:attrNameLst>
                                      </p:cBhvr>
                                      <p:to>
                                        <p:strVal val="visible"/>
                                      </p:to>
                                    </p:set>
                                    <p:animEffect filter="box(out)" transition="in">
                                      <p:cBhvr>
                                        <p:cTn id="7" dur="1000"/>
                                        <p:tgtEl>
                                          <p:spTgt spid="638">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38">
                                            <p:txEl>
                                              <p:pRg st="0" end="0"/>
                                            </p:txEl>
                                          </p:spTgt>
                                        </p:tgtEl>
                                        <p:attrNameLst>
                                          <p:attrName>style.visibility</p:attrName>
                                        </p:attrNameLst>
                                      </p:cBhvr>
                                      <p:to>
                                        <p:strVal val="visible"/>
                                      </p:to>
                                    </p:set>
                                    <p:animEffect filter="box(out)" transition="in">
                                      <p:cBhvr>
                                        <p:cTn id="10" dur="1000"/>
                                        <p:tgtEl>
                                          <p:spTgt spid="6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38">
                                            <p:txEl>
                                              <p:pRg st="1" end="1"/>
                                            </p:txEl>
                                          </p:spTgt>
                                        </p:tgtEl>
                                        <p:attrNameLst>
                                          <p:attrName>style.visibility</p:attrName>
                                        </p:attrNameLst>
                                      </p:cBhvr>
                                      <p:to>
                                        <p:strVal val="visible"/>
                                      </p:to>
                                    </p:set>
                                    <p:animEffect filter="box(out)" transition="in">
                                      <p:cBhvr>
                                        <p:cTn id="15" dur="1000"/>
                                        <p:tgtEl>
                                          <p:spTgt spid="6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38">
                                            <p:txEl>
                                              <p:pRg st="2" end="2"/>
                                            </p:txEl>
                                          </p:spTgt>
                                        </p:tgtEl>
                                        <p:attrNameLst>
                                          <p:attrName>style.visibility</p:attrName>
                                        </p:attrNameLst>
                                      </p:cBhvr>
                                      <p:to>
                                        <p:strVal val="visible"/>
                                      </p:to>
                                    </p:set>
                                    <p:animEffect filter="box(out)" transition="in">
                                      <p:cBhvr>
                                        <p:cTn id="20" dur="1000"/>
                                        <p:tgtEl>
                                          <p:spTgt spid="6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38">
                                            <p:txEl>
                                              <p:pRg st="3" end="3"/>
                                            </p:txEl>
                                          </p:spTgt>
                                        </p:tgtEl>
                                        <p:attrNameLst>
                                          <p:attrName>style.visibility</p:attrName>
                                        </p:attrNameLst>
                                      </p:cBhvr>
                                      <p:to>
                                        <p:strVal val="visible"/>
                                      </p:to>
                                    </p:set>
                                    <p:animEffect filter="box(out)" transition="in">
                                      <p:cBhvr>
                                        <p:cTn id="25" dur="1000"/>
                                        <p:tgtEl>
                                          <p:spTgt spid="63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38">
                                            <p:txEl>
                                              <p:pRg st="4" end="4"/>
                                            </p:txEl>
                                          </p:spTgt>
                                        </p:tgtEl>
                                        <p:attrNameLst>
                                          <p:attrName>style.visibility</p:attrName>
                                        </p:attrNameLst>
                                      </p:cBhvr>
                                      <p:to>
                                        <p:strVal val="visible"/>
                                      </p:to>
                                    </p:set>
                                    <p:animEffect filter="box(out)" transition="in">
                                      <p:cBhvr>
                                        <p:cTn id="30" dur="1000"/>
                                        <p:tgtEl>
                                          <p:spTgt spid="63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4" grpId="1" fill="hold">
                                  <p:stCondLst>
                                    <p:cond delay="0"/>
                                  </p:stCondLst>
                                  <p:iterate type="el" backwards="0">
                                    <p:tmAbs val="0"/>
                                  </p:iterate>
                                  <p:childTnLst>
                                    <p:set>
                                      <p:cBhvr>
                                        <p:cTn id="34" fill="hold"/>
                                        <p:tgtEl>
                                          <p:spTgt spid="638">
                                            <p:txEl>
                                              <p:pRg st="5" end="5"/>
                                            </p:txEl>
                                          </p:spTgt>
                                        </p:tgtEl>
                                        <p:attrNameLst>
                                          <p:attrName>style.visibility</p:attrName>
                                        </p:attrNameLst>
                                      </p:cBhvr>
                                      <p:to>
                                        <p:strVal val="visible"/>
                                      </p:to>
                                    </p:set>
                                    <p:animEffect filter="box(out)" transition="in">
                                      <p:cBhvr>
                                        <p:cTn id="35" dur="1000"/>
                                        <p:tgtEl>
                                          <p:spTgt spid="63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32" presetID="4" grpId="1" fill="hold">
                                  <p:stCondLst>
                                    <p:cond delay="0"/>
                                  </p:stCondLst>
                                  <p:iterate type="el" backwards="0">
                                    <p:tmAbs val="0"/>
                                  </p:iterate>
                                  <p:childTnLst>
                                    <p:set>
                                      <p:cBhvr>
                                        <p:cTn id="39" fill="hold"/>
                                        <p:tgtEl>
                                          <p:spTgt spid="638">
                                            <p:txEl>
                                              <p:pRg st="6" end="6"/>
                                            </p:txEl>
                                          </p:spTgt>
                                        </p:tgtEl>
                                        <p:attrNameLst>
                                          <p:attrName>style.visibility</p:attrName>
                                        </p:attrNameLst>
                                      </p:cBhvr>
                                      <p:to>
                                        <p:strVal val="visible"/>
                                      </p:to>
                                    </p:set>
                                    <p:animEffect filter="box(out)" transition="in">
                                      <p:cBhvr>
                                        <p:cTn id="40" dur="1000"/>
                                        <p:tgtEl>
                                          <p:spTgt spid="63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38"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0" name="Shape 640"/>
          <p:cNvSpPr/>
          <p:nvPr>
            <p:ph type="title"/>
          </p:nvPr>
        </p:nvSpPr>
        <p:spPr>
          <a:prstGeom prst="rect">
            <a:avLst/>
          </a:prstGeom>
        </p:spPr>
        <p:txBody>
          <a:bodyPr/>
          <a:lstStyle/>
          <a:p>
            <a:pPr/>
            <a:r>
              <a:t>Hermenutika</a:t>
            </a:r>
          </a:p>
        </p:txBody>
      </p:sp>
      <p:sp>
        <p:nvSpPr>
          <p:cNvPr id="641" name="Shape 641"/>
          <p:cNvSpPr/>
          <p:nvPr>
            <p:ph type="body" idx="1"/>
          </p:nvPr>
        </p:nvSpPr>
        <p:spPr>
          <a:prstGeom prst="rect">
            <a:avLst/>
          </a:prstGeom>
        </p:spPr>
        <p:txBody>
          <a:bodyPr>
            <a:normAutofit fontScale="100000" lnSpcReduction="0"/>
          </a:bodyPr>
          <a:lstStyle/>
          <a:p>
            <a:pPr marL="720090" indent="-462915" defTabSz="473201">
              <a:spcBef>
                <a:spcPts val="1900"/>
              </a:spcBef>
              <a:buFontTx/>
              <a:defRPr sz="2592"/>
            </a:pPr>
            <a:r>
              <a:t>Sva se ova područja pronalaze u heremeneutici, to jest u umijeću shvaćanja, prevođenja, tumačenja, interpretiranja predanog kulturnog blaga. </a:t>
            </a:r>
          </a:p>
          <a:p>
            <a:pPr marL="720090" indent="-462915" defTabSz="473201">
              <a:spcBef>
                <a:spcPts val="1900"/>
              </a:spcBef>
              <a:buFontTx/>
              <a:defRPr sz="2592"/>
            </a:pPr>
            <a:r>
              <a:t>Zajedničko im je i to da se ne bave heremenutikom zbog nje same, nego jer žele utjecati na shvaćanje zbilje i na ljudsko djelovanje. </a:t>
            </a:r>
          </a:p>
          <a:p>
            <a:pPr marL="720090" indent="-462915" defTabSz="473201">
              <a:spcBef>
                <a:spcPts val="1900"/>
              </a:spcBef>
              <a:buFontTx/>
              <a:defRPr sz="2592"/>
            </a:pPr>
            <a:r>
              <a:t>Tako je to shvaćala: </a:t>
            </a:r>
          </a:p>
          <a:p>
            <a:pPr marL="720090" indent="-462915" defTabSz="473201">
              <a:spcBef>
                <a:spcPts val="1900"/>
              </a:spcBef>
              <a:buFontTx/>
              <a:defRPr sz="2592"/>
            </a:pPr>
            <a:r>
              <a:t>- katolička i evangelička teologija koja su uvijek mislile ne samo na tumačenje Biblije, tvorenje dogmatike, nego su uvijek uključivale i neposredni navještaj. </a:t>
            </a:r>
          </a:p>
          <a:p>
            <a:pPr marL="720090" indent="-462915" defTabSz="473201">
              <a:spcBef>
                <a:spcPts val="1900"/>
              </a:spcBef>
              <a:buFontTx/>
              <a:defRPr sz="2592"/>
            </a:pPr>
            <a:r>
              <a:t>- humanistička tradicija koja je studij antičkih tekstova shvaćala iz povezanosti s idealom obrazovanja čovjeka po klasičnom idealu.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41">
                                            <p:bg/>
                                          </p:spTgt>
                                        </p:tgtEl>
                                        <p:attrNameLst>
                                          <p:attrName>style.visibility</p:attrName>
                                        </p:attrNameLst>
                                      </p:cBhvr>
                                      <p:to>
                                        <p:strVal val="visible"/>
                                      </p:to>
                                    </p:set>
                                    <p:animEffect filter="box(out)" transition="in">
                                      <p:cBhvr>
                                        <p:cTn id="7" dur="1000"/>
                                        <p:tgtEl>
                                          <p:spTgt spid="641">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41">
                                            <p:txEl>
                                              <p:pRg st="0" end="0"/>
                                            </p:txEl>
                                          </p:spTgt>
                                        </p:tgtEl>
                                        <p:attrNameLst>
                                          <p:attrName>style.visibility</p:attrName>
                                        </p:attrNameLst>
                                      </p:cBhvr>
                                      <p:to>
                                        <p:strVal val="visible"/>
                                      </p:to>
                                    </p:set>
                                    <p:animEffect filter="box(out)" transition="in">
                                      <p:cBhvr>
                                        <p:cTn id="10" dur="1000"/>
                                        <p:tgtEl>
                                          <p:spTgt spid="6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41">
                                            <p:txEl>
                                              <p:pRg st="1" end="1"/>
                                            </p:txEl>
                                          </p:spTgt>
                                        </p:tgtEl>
                                        <p:attrNameLst>
                                          <p:attrName>style.visibility</p:attrName>
                                        </p:attrNameLst>
                                      </p:cBhvr>
                                      <p:to>
                                        <p:strVal val="visible"/>
                                      </p:to>
                                    </p:set>
                                    <p:animEffect filter="box(out)" transition="in">
                                      <p:cBhvr>
                                        <p:cTn id="15" dur="1000"/>
                                        <p:tgtEl>
                                          <p:spTgt spid="6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41">
                                            <p:txEl>
                                              <p:pRg st="2" end="2"/>
                                            </p:txEl>
                                          </p:spTgt>
                                        </p:tgtEl>
                                        <p:attrNameLst>
                                          <p:attrName>style.visibility</p:attrName>
                                        </p:attrNameLst>
                                      </p:cBhvr>
                                      <p:to>
                                        <p:strVal val="visible"/>
                                      </p:to>
                                    </p:set>
                                    <p:animEffect filter="box(out)" transition="in">
                                      <p:cBhvr>
                                        <p:cTn id="20" dur="1000"/>
                                        <p:tgtEl>
                                          <p:spTgt spid="6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41">
                                            <p:txEl>
                                              <p:pRg st="3" end="3"/>
                                            </p:txEl>
                                          </p:spTgt>
                                        </p:tgtEl>
                                        <p:attrNameLst>
                                          <p:attrName>style.visibility</p:attrName>
                                        </p:attrNameLst>
                                      </p:cBhvr>
                                      <p:to>
                                        <p:strVal val="visible"/>
                                      </p:to>
                                    </p:set>
                                    <p:animEffect filter="box(out)" transition="in">
                                      <p:cBhvr>
                                        <p:cTn id="25" dur="1000"/>
                                        <p:tgtEl>
                                          <p:spTgt spid="64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41">
                                            <p:txEl>
                                              <p:pRg st="4" end="4"/>
                                            </p:txEl>
                                          </p:spTgt>
                                        </p:tgtEl>
                                        <p:attrNameLst>
                                          <p:attrName>style.visibility</p:attrName>
                                        </p:attrNameLst>
                                      </p:cBhvr>
                                      <p:to>
                                        <p:strVal val="visible"/>
                                      </p:to>
                                    </p:set>
                                    <p:animEffect filter="box(out)" transition="in">
                                      <p:cBhvr>
                                        <p:cTn id="30" dur="1000"/>
                                        <p:tgtEl>
                                          <p:spTgt spid="64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3" name="Shape 643"/>
          <p:cNvSpPr/>
          <p:nvPr>
            <p:ph type="title"/>
          </p:nvPr>
        </p:nvSpPr>
        <p:spPr>
          <a:prstGeom prst="rect">
            <a:avLst/>
          </a:prstGeom>
        </p:spPr>
        <p:txBody>
          <a:bodyPr/>
          <a:lstStyle/>
          <a:p>
            <a:pPr/>
            <a:r>
              <a:t>Hermenutika</a:t>
            </a:r>
          </a:p>
        </p:txBody>
      </p:sp>
      <p:sp>
        <p:nvSpPr>
          <p:cNvPr id="644" name="Shape 644"/>
          <p:cNvSpPr/>
          <p:nvPr>
            <p:ph type="body" idx="1"/>
          </p:nvPr>
        </p:nvSpPr>
        <p:spPr>
          <a:prstGeom prst="rect">
            <a:avLst/>
          </a:prstGeom>
        </p:spPr>
        <p:txBody>
          <a:bodyPr/>
          <a:lstStyle/>
          <a:p>
            <a:pPr>
              <a:buFontTx/>
            </a:pPr>
            <a:r>
              <a:t>- poetika i estetika. </a:t>
            </a:r>
          </a:p>
          <a:p>
            <a:pPr>
              <a:buFontTx/>
            </a:pPr>
            <a:r>
              <a:t>- povijest. Ni njoj nije bilo stalo samo do poznavanja povijesnih činjenica, nego joj je bilo stalo do probuđivanja novog života u vlastitoj kulturi.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44">
                                            <p:bg/>
                                          </p:spTgt>
                                        </p:tgtEl>
                                        <p:attrNameLst>
                                          <p:attrName>style.visibility</p:attrName>
                                        </p:attrNameLst>
                                      </p:cBhvr>
                                      <p:to>
                                        <p:strVal val="visible"/>
                                      </p:to>
                                    </p:set>
                                    <p:animEffect filter="box(out)" transition="in">
                                      <p:cBhvr>
                                        <p:cTn id="7" dur="1000"/>
                                        <p:tgtEl>
                                          <p:spTgt spid="644">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44">
                                            <p:txEl>
                                              <p:pRg st="0" end="0"/>
                                            </p:txEl>
                                          </p:spTgt>
                                        </p:tgtEl>
                                        <p:attrNameLst>
                                          <p:attrName>style.visibility</p:attrName>
                                        </p:attrNameLst>
                                      </p:cBhvr>
                                      <p:to>
                                        <p:strVal val="visible"/>
                                      </p:to>
                                    </p:set>
                                    <p:animEffect filter="box(out)" transition="in">
                                      <p:cBhvr>
                                        <p:cTn id="10" dur="1000"/>
                                        <p:tgtEl>
                                          <p:spTgt spid="6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44">
                                            <p:txEl>
                                              <p:pRg st="1" end="1"/>
                                            </p:txEl>
                                          </p:spTgt>
                                        </p:tgtEl>
                                        <p:attrNameLst>
                                          <p:attrName>style.visibility</p:attrName>
                                        </p:attrNameLst>
                                      </p:cBhvr>
                                      <p:to>
                                        <p:strVal val="visible"/>
                                      </p:to>
                                    </p:set>
                                    <p:animEffect filter="box(out)" transition="in">
                                      <p:cBhvr>
                                        <p:cTn id="15" dur="1000"/>
                                        <p:tgtEl>
                                          <p:spTgt spid="64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4"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6" name="Shape 646"/>
          <p:cNvSpPr/>
          <p:nvPr>
            <p:ph type="title"/>
          </p:nvPr>
        </p:nvSpPr>
        <p:spPr>
          <a:prstGeom prst="rect">
            <a:avLst/>
          </a:prstGeom>
        </p:spPr>
        <p:txBody>
          <a:bodyPr/>
          <a:lstStyle/>
          <a:p>
            <a:pPr/>
            <a:r>
              <a:t>Vico</a:t>
            </a:r>
          </a:p>
        </p:txBody>
      </p:sp>
      <p:sp>
        <p:nvSpPr>
          <p:cNvPr id="647" name="Shape 647"/>
          <p:cNvSpPr/>
          <p:nvPr>
            <p:ph type="body" idx="1"/>
          </p:nvPr>
        </p:nvSpPr>
        <p:spPr>
          <a:prstGeom prst="rect">
            <a:avLst/>
          </a:prstGeom>
        </p:spPr>
        <p:txBody>
          <a:bodyPr/>
          <a:lstStyle/>
          <a:p>
            <a:pPr>
              <a:buFontTx/>
            </a:pPr>
            <a:r>
              <a:t>Filozofija nije mogla dugo ne vidjeti hermeneutski problem. </a:t>
            </a:r>
          </a:p>
          <a:p>
            <a:pPr>
              <a:buFontTx/>
            </a:pPr>
            <a:r>
              <a:t>Giambattista Vico (1688 – 1744) u svom djelu </a:t>
            </a:r>
            <a:r>
              <a:rPr i="1"/>
              <a:t>Principi di una scienza nuova d´intorno alla communa natura delle nazioni</a:t>
            </a:r>
            <a:r>
              <a:t> postavlja protutezu Descartesu tvrdnjom kako ono što čovjek najbolje i najjasnije shvaća nije najprije ono što mu se čini neposredno i sigurno, kao primjerice matematički zakoni, nego nadasve ono što je on sam učinio ili čini.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47">
                                            <p:bg/>
                                          </p:spTgt>
                                        </p:tgtEl>
                                        <p:attrNameLst>
                                          <p:attrName>style.visibility</p:attrName>
                                        </p:attrNameLst>
                                      </p:cBhvr>
                                      <p:to>
                                        <p:strVal val="visible"/>
                                      </p:to>
                                    </p:set>
                                    <p:animEffect filter="box(out)" transition="in">
                                      <p:cBhvr>
                                        <p:cTn id="7" dur="1000"/>
                                        <p:tgtEl>
                                          <p:spTgt spid="647">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47">
                                            <p:txEl>
                                              <p:pRg st="0" end="0"/>
                                            </p:txEl>
                                          </p:spTgt>
                                        </p:tgtEl>
                                        <p:attrNameLst>
                                          <p:attrName>style.visibility</p:attrName>
                                        </p:attrNameLst>
                                      </p:cBhvr>
                                      <p:to>
                                        <p:strVal val="visible"/>
                                      </p:to>
                                    </p:set>
                                    <p:animEffect filter="box(out)" transition="in">
                                      <p:cBhvr>
                                        <p:cTn id="10" dur="1000"/>
                                        <p:tgtEl>
                                          <p:spTgt spid="6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47">
                                            <p:txEl>
                                              <p:pRg st="1" end="1"/>
                                            </p:txEl>
                                          </p:spTgt>
                                        </p:tgtEl>
                                        <p:attrNameLst>
                                          <p:attrName>style.visibility</p:attrName>
                                        </p:attrNameLst>
                                      </p:cBhvr>
                                      <p:to>
                                        <p:strVal val="visible"/>
                                      </p:to>
                                    </p:set>
                                    <p:animEffect filter="box(out)" transition="in">
                                      <p:cBhvr>
                                        <p:cTn id="15" dur="1000"/>
                                        <p:tgtEl>
                                          <p:spTgt spid="64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5" name="Shape 595"/>
          <p:cNvSpPr/>
          <p:nvPr>
            <p:ph type="title"/>
          </p:nvPr>
        </p:nvSpPr>
        <p:spPr>
          <a:prstGeom prst="rect">
            <a:avLst/>
          </a:prstGeom>
        </p:spPr>
        <p:txBody>
          <a:bodyPr/>
          <a:lstStyle/>
          <a:p>
            <a:pPr/>
            <a:r>
              <a:t>Nakon Kanta</a:t>
            </a:r>
          </a:p>
        </p:txBody>
      </p:sp>
      <p:sp>
        <p:nvSpPr>
          <p:cNvPr id="596" name="Shape 596"/>
          <p:cNvSpPr/>
          <p:nvPr>
            <p:ph type="body" idx="1"/>
          </p:nvPr>
        </p:nvSpPr>
        <p:spPr>
          <a:xfrm>
            <a:off x="1270000" y="2692400"/>
            <a:ext cx="10464800" cy="6426200"/>
          </a:xfrm>
          <a:prstGeom prst="rect">
            <a:avLst/>
          </a:prstGeom>
        </p:spPr>
        <p:txBody>
          <a:bodyPr>
            <a:normAutofit fontScale="100000" lnSpcReduction="0"/>
          </a:bodyPr>
          <a:lstStyle/>
          <a:p>
            <a:pPr marL="675640" indent="-434340" defTabSz="443991">
              <a:spcBef>
                <a:spcPts val="1800"/>
              </a:spcBef>
              <a:buFontTx/>
              <a:defRPr sz="2432"/>
            </a:pPr>
            <a:r>
              <a:t>Od Kanta prelazimo na suvremeno mišljenje. </a:t>
            </a:r>
          </a:p>
          <a:p>
            <a:pPr marL="675640" indent="-434340" defTabSz="443991">
              <a:spcBef>
                <a:spcPts val="1800"/>
              </a:spcBef>
              <a:buFontTx/>
              <a:defRPr sz="2432"/>
            </a:pPr>
            <a:r>
              <a:t>Vrijeme između Kanta i nas ne svodi se na sučeljavanje s Kantovom transcendentalnom filozofijom. </a:t>
            </a:r>
          </a:p>
          <a:p>
            <a:pPr marL="675640" indent="-434340" defTabSz="443991">
              <a:spcBef>
                <a:spcPts val="1800"/>
              </a:spcBef>
              <a:buFontTx/>
              <a:defRPr sz="2432"/>
            </a:pPr>
            <a:r>
              <a:t>Uz transcendentalnu filozofiju postoji još (novo)idealistička metafizika (Scheling i Hegel kao njezini temelji) </a:t>
            </a:r>
          </a:p>
          <a:p>
            <a:pPr marL="675640" indent="-434340" defTabSz="443991">
              <a:spcBef>
                <a:spcPts val="1800"/>
              </a:spcBef>
              <a:buFontTx/>
              <a:defRPr sz="2432"/>
            </a:pPr>
            <a:r>
              <a:t>metafizika života (Schopenhauer i Nietzsche) </a:t>
            </a:r>
          </a:p>
          <a:p>
            <a:pPr marL="675640" indent="-434340" defTabSz="443991">
              <a:spcBef>
                <a:spcPts val="1800"/>
              </a:spcBef>
              <a:buFontTx/>
              <a:defRPr sz="2432"/>
            </a:pPr>
            <a:r>
              <a:t>egzistencijalistička, neorealistička, fenomenološka, novoskolastička, metafizika povijesti bitka</a:t>
            </a:r>
          </a:p>
          <a:p>
            <a:pPr marL="675640" indent="-434340" defTabSz="443991">
              <a:spcBef>
                <a:spcPts val="1800"/>
              </a:spcBef>
              <a:buFontTx/>
              <a:defRPr sz="2432"/>
            </a:pPr>
            <a:r>
              <a:t>cijeli niz implicitnih oblika metafizike u antimetafizičkim filozofijama, ideološki dominantnim i scijentistički srezanim metafizikama. </a:t>
            </a:r>
          </a:p>
          <a:p>
            <a:pPr marL="675640" indent="-434340" defTabSz="443991">
              <a:spcBef>
                <a:spcPts val="1800"/>
              </a:spcBef>
              <a:buFontTx/>
              <a:defRPr sz="2432"/>
            </a:pPr>
            <a:r>
              <a:t>Sve ove struje se, naravno, ne mogu razumjeti polazeći samo od Kanta.</a:t>
            </a:r>
          </a:p>
          <a:p>
            <a:pPr marL="675640" indent="-434340" defTabSz="443991">
              <a:spcBef>
                <a:spcPts val="1800"/>
              </a:spcBef>
              <a:buFontTx/>
              <a:defRPr sz="2432"/>
            </a:pPr>
            <a:r>
              <a:t>No, metafizika općenito u svom današnjem stanju se dade shvatiti iz svog povijesnog sučeljavanja s Kantom.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596">
                                            <p:bg/>
                                          </p:spTgt>
                                        </p:tgtEl>
                                        <p:attrNameLst>
                                          <p:attrName>style.visibility</p:attrName>
                                        </p:attrNameLst>
                                      </p:cBhvr>
                                      <p:to>
                                        <p:strVal val="visible"/>
                                      </p:to>
                                    </p:set>
                                    <p:animEffect filter="box(out)" transition="in">
                                      <p:cBhvr>
                                        <p:cTn id="7" dur="1000"/>
                                        <p:tgtEl>
                                          <p:spTgt spid="596">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596">
                                            <p:txEl>
                                              <p:pRg st="0" end="0"/>
                                            </p:txEl>
                                          </p:spTgt>
                                        </p:tgtEl>
                                        <p:attrNameLst>
                                          <p:attrName>style.visibility</p:attrName>
                                        </p:attrNameLst>
                                      </p:cBhvr>
                                      <p:to>
                                        <p:strVal val="visible"/>
                                      </p:to>
                                    </p:set>
                                    <p:animEffect filter="box(out)" transition="in">
                                      <p:cBhvr>
                                        <p:cTn id="10" dur="1000"/>
                                        <p:tgtEl>
                                          <p:spTgt spid="59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596">
                                            <p:txEl>
                                              <p:pRg st="1" end="1"/>
                                            </p:txEl>
                                          </p:spTgt>
                                        </p:tgtEl>
                                        <p:attrNameLst>
                                          <p:attrName>style.visibility</p:attrName>
                                        </p:attrNameLst>
                                      </p:cBhvr>
                                      <p:to>
                                        <p:strVal val="visible"/>
                                      </p:to>
                                    </p:set>
                                    <p:animEffect filter="box(out)" transition="in">
                                      <p:cBhvr>
                                        <p:cTn id="15" dur="1000"/>
                                        <p:tgtEl>
                                          <p:spTgt spid="59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596">
                                            <p:txEl>
                                              <p:pRg st="2" end="2"/>
                                            </p:txEl>
                                          </p:spTgt>
                                        </p:tgtEl>
                                        <p:attrNameLst>
                                          <p:attrName>style.visibility</p:attrName>
                                        </p:attrNameLst>
                                      </p:cBhvr>
                                      <p:to>
                                        <p:strVal val="visible"/>
                                      </p:to>
                                    </p:set>
                                    <p:animEffect filter="box(out)" transition="in">
                                      <p:cBhvr>
                                        <p:cTn id="20" dur="1000"/>
                                        <p:tgtEl>
                                          <p:spTgt spid="5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596">
                                            <p:txEl>
                                              <p:pRg st="3" end="3"/>
                                            </p:txEl>
                                          </p:spTgt>
                                        </p:tgtEl>
                                        <p:attrNameLst>
                                          <p:attrName>style.visibility</p:attrName>
                                        </p:attrNameLst>
                                      </p:cBhvr>
                                      <p:to>
                                        <p:strVal val="visible"/>
                                      </p:to>
                                    </p:set>
                                    <p:animEffect filter="box(out)" transition="in">
                                      <p:cBhvr>
                                        <p:cTn id="25" dur="1000"/>
                                        <p:tgtEl>
                                          <p:spTgt spid="59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596">
                                            <p:txEl>
                                              <p:pRg st="4" end="4"/>
                                            </p:txEl>
                                          </p:spTgt>
                                        </p:tgtEl>
                                        <p:attrNameLst>
                                          <p:attrName>style.visibility</p:attrName>
                                        </p:attrNameLst>
                                      </p:cBhvr>
                                      <p:to>
                                        <p:strVal val="visible"/>
                                      </p:to>
                                    </p:set>
                                    <p:animEffect filter="box(out)" transition="in">
                                      <p:cBhvr>
                                        <p:cTn id="30" dur="1000"/>
                                        <p:tgtEl>
                                          <p:spTgt spid="59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4" grpId="1" fill="hold">
                                  <p:stCondLst>
                                    <p:cond delay="0"/>
                                  </p:stCondLst>
                                  <p:iterate type="el" backwards="0">
                                    <p:tmAbs val="0"/>
                                  </p:iterate>
                                  <p:childTnLst>
                                    <p:set>
                                      <p:cBhvr>
                                        <p:cTn id="34" fill="hold"/>
                                        <p:tgtEl>
                                          <p:spTgt spid="596">
                                            <p:txEl>
                                              <p:pRg st="5" end="5"/>
                                            </p:txEl>
                                          </p:spTgt>
                                        </p:tgtEl>
                                        <p:attrNameLst>
                                          <p:attrName>style.visibility</p:attrName>
                                        </p:attrNameLst>
                                      </p:cBhvr>
                                      <p:to>
                                        <p:strVal val="visible"/>
                                      </p:to>
                                    </p:set>
                                    <p:animEffect filter="box(out)" transition="in">
                                      <p:cBhvr>
                                        <p:cTn id="35" dur="1000"/>
                                        <p:tgtEl>
                                          <p:spTgt spid="59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32" presetID="4" grpId="1" fill="hold">
                                  <p:stCondLst>
                                    <p:cond delay="0"/>
                                  </p:stCondLst>
                                  <p:iterate type="el" backwards="0">
                                    <p:tmAbs val="0"/>
                                  </p:iterate>
                                  <p:childTnLst>
                                    <p:set>
                                      <p:cBhvr>
                                        <p:cTn id="39" fill="hold"/>
                                        <p:tgtEl>
                                          <p:spTgt spid="596">
                                            <p:txEl>
                                              <p:pRg st="6" end="6"/>
                                            </p:txEl>
                                          </p:spTgt>
                                        </p:tgtEl>
                                        <p:attrNameLst>
                                          <p:attrName>style.visibility</p:attrName>
                                        </p:attrNameLst>
                                      </p:cBhvr>
                                      <p:to>
                                        <p:strVal val="visible"/>
                                      </p:to>
                                    </p:set>
                                    <p:animEffect filter="box(out)" transition="in">
                                      <p:cBhvr>
                                        <p:cTn id="40" dur="1000"/>
                                        <p:tgtEl>
                                          <p:spTgt spid="59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32" presetID="4" grpId="1" fill="hold">
                                  <p:stCondLst>
                                    <p:cond delay="0"/>
                                  </p:stCondLst>
                                  <p:iterate type="el" backwards="0">
                                    <p:tmAbs val="0"/>
                                  </p:iterate>
                                  <p:childTnLst>
                                    <p:set>
                                      <p:cBhvr>
                                        <p:cTn id="44" fill="hold"/>
                                        <p:tgtEl>
                                          <p:spTgt spid="596">
                                            <p:txEl>
                                              <p:pRg st="7" end="7"/>
                                            </p:txEl>
                                          </p:spTgt>
                                        </p:tgtEl>
                                        <p:attrNameLst>
                                          <p:attrName>style.visibility</p:attrName>
                                        </p:attrNameLst>
                                      </p:cBhvr>
                                      <p:to>
                                        <p:strVal val="visible"/>
                                      </p:to>
                                    </p:set>
                                    <p:animEffect filter="box(out)" transition="in">
                                      <p:cBhvr>
                                        <p:cTn id="45" dur="1000"/>
                                        <p:tgtEl>
                                          <p:spTgt spid="596">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6"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9" name="Shape 649"/>
          <p:cNvSpPr/>
          <p:nvPr>
            <p:ph type="title"/>
          </p:nvPr>
        </p:nvSpPr>
        <p:spPr>
          <a:prstGeom prst="rect">
            <a:avLst/>
          </a:prstGeom>
        </p:spPr>
        <p:txBody>
          <a:bodyPr/>
          <a:lstStyle/>
          <a:p>
            <a:pPr/>
            <a:r>
              <a:t>Vico</a:t>
            </a:r>
          </a:p>
        </p:txBody>
      </p:sp>
      <p:sp>
        <p:nvSpPr>
          <p:cNvPr id="650" name="Shape 650"/>
          <p:cNvSpPr/>
          <p:nvPr>
            <p:ph type="body" idx="1"/>
          </p:nvPr>
        </p:nvSpPr>
        <p:spPr>
          <a:prstGeom prst="rect">
            <a:avLst/>
          </a:prstGeom>
        </p:spPr>
        <p:txBody>
          <a:bodyPr/>
          <a:lstStyle>
            <a:lvl1pPr>
              <a:buFontTx/>
            </a:lvl1pPr>
          </a:lstStyle>
          <a:p>
            <a:pPr/>
            <a:r>
              <a:t>"U tako gustoj noći punoj mraka... pojavljuje se ovo vječno svijetlo koje ne zalazi, sljedeća istina u koju se ni u kom slučaju ne može sumnjati: da su ljudi sigurno stvorili ovaj kulturni svijet; stoga se njegovi principi mogu i moraju pronaći unutra modifikacija ljudskog uma."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50">
                                            <p:bg/>
                                          </p:spTgt>
                                        </p:tgtEl>
                                        <p:attrNameLst>
                                          <p:attrName>style.visibility</p:attrName>
                                        </p:attrNameLst>
                                      </p:cBhvr>
                                      <p:to>
                                        <p:strVal val="visible"/>
                                      </p:to>
                                    </p:set>
                                    <p:animEffect filter="box(out)" transition="in">
                                      <p:cBhvr>
                                        <p:cTn id="7" dur="1000"/>
                                        <p:tgtEl>
                                          <p:spTgt spid="650">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50">
                                            <p:txEl>
                                              <p:pRg st="0" end="0"/>
                                            </p:txEl>
                                          </p:spTgt>
                                        </p:tgtEl>
                                        <p:attrNameLst>
                                          <p:attrName>style.visibility</p:attrName>
                                        </p:attrNameLst>
                                      </p:cBhvr>
                                      <p:to>
                                        <p:strVal val="visible"/>
                                      </p:to>
                                    </p:set>
                                    <p:animEffect filter="box(out)" transition="in">
                                      <p:cBhvr>
                                        <p:cTn id="10" dur="1000"/>
                                        <p:tgtEl>
                                          <p:spTgt spid="65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2" name="Shape 652"/>
          <p:cNvSpPr/>
          <p:nvPr>
            <p:ph type="title"/>
          </p:nvPr>
        </p:nvSpPr>
        <p:spPr>
          <a:prstGeom prst="rect">
            <a:avLst/>
          </a:prstGeom>
        </p:spPr>
        <p:txBody>
          <a:bodyPr/>
          <a:lstStyle/>
          <a:p>
            <a:pPr/>
            <a:r>
              <a:t>Dilthey</a:t>
            </a:r>
          </a:p>
        </p:txBody>
      </p:sp>
      <p:sp>
        <p:nvSpPr>
          <p:cNvPr id="653" name="Shape 653"/>
          <p:cNvSpPr/>
          <p:nvPr>
            <p:ph type="body" idx="1"/>
          </p:nvPr>
        </p:nvSpPr>
        <p:spPr>
          <a:prstGeom prst="rect">
            <a:avLst/>
          </a:prstGeom>
        </p:spPr>
        <p:txBody>
          <a:bodyPr>
            <a:normAutofit fontScale="100000" lnSpcReduction="0"/>
          </a:bodyPr>
          <a:lstStyle/>
          <a:p>
            <a:pPr marL="800100" indent="-514350" defTabSz="525779">
              <a:spcBef>
                <a:spcPts val="2100"/>
              </a:spcBef>
              <a:buFontTx/>
              <a:defRPr sz="2880"/>
            </a:pPr>
            <a:r>
              <a:t>Ideju dopune </a:t>
            </a:r>
            <a:r>
              <a:rPr i="1"/>
              <a:t>Kritike čistog uma</a:t>
            </a:r>
            <a:r>
              <a:t> </a:t>
            </a:r>
            <a:r>
              <a:rPr i="1"/>
              <a:t>Kritikom povijesnog uma</a:t>
            </a:r>
            <a:r>
              <a:t> razvija Wilhelm Dilthey početkom prošlog stoljeća. On veli: </a:t>
            </a:r>
          </a:p>
          <a:p>
            <a:pPr marL="800100" indent="-514350" defTabSz="525779">
              <a:spcBef>
                <a:spcPts val="2100"/>
              </a:spcBef>
              <a:buFontTx/>
              <a:defRPr sz="2880"/>
            </a:pPr>
            <a:r>
              <a:t>"Ovi povijesni sustavi su proizišli iz iste ljudske naravi koju doživljavam u sebi i shvaćam na drugima. Jezik u kojem mislim nastao je u vremenu i moji su pojmovi izrasli u njemu. Ja sam tako do u neistražive dubine samog sebe povijesno biće. Tako se pokazuje prvi značajni moment za rješenje spoznajnog problema povijesti: prvi uvjet za mogućnost povijesne znanosti leži u tom da sam ja povijesno biće da je onaj koji istražuje povijest isti koji tvori povijest. Općevažeći sintetički sudovi povijesti su mogući."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53">
                                            <p:bg/>
                                          </p:spTgt>
                                        </p:tgtEl>
                                        <p:attrNameLst>
                                          <p:attrName>style.visibility</p:attrName>
                                        </p:attrNameLst>
                                      </p:cBhvr>
                                      <p:to>
                                        <p:strVal val="visible"/>
                                      </p:to>
                                    </p:set>
                                    <p:animEffect filter="box(out)" transition="in">
                                      <p:cBhvr>
                                        <p:cTn id="7" dur="1000"/>
                                        <p:tgtEl>
                                          <p:spTgt spid="653">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53">
                                            <p:txEl>
                                              <p:pRg st="0" end="0"/>
                                            </p:txEl>
                                          </p:spTgt>
                                        </p:tgtEl>
                                        <p:attrNameLst>
                                          <p:attrName>style.visibility</p:attrName>
                                        </p:attrNameLst>
                                      </p:cBhvr>
                                      <p:to>
                                        <p:strVal val="visible"/>
                                      </p:to>
                                    </p:set>
                                    <p:animEffect filter="box(out)" transition="in">
                                      <p:cBhvr>
                                        <p:cTn id="10" dur="1000"/>
                                        <p:tgtEl>
                                          <p:spTgt spid="6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53">
                                            <p:txEl>
                                              <p:pRg st="1" end="1"/>
                                            </p:txEl>
                                          </p:spTgt>
                                        </p:tgtEl>
                                        <p:attrNameLst>
                                          <p:attrName>style.visibility</p:attrName>
                                        </p:attrNameLst>
                                      </p:cBhvr>
                                      <p:to>
                                        <p:strVal val="visible"/>
                                      </p:to>
                                    </p:set>
                                    <p:animEffect filter="box(out)" transition="in">
                                      <p:cBhvr>
                                        <p:cTn id="15" dur="1000"/>
                                        <p:tgtEl>
                                          <p:spTgt spid="65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3"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5" name="Shape 655"/>
          <p:cNvSpPr/>
          <p:nvPr>
            <p:ph type="title"/>
          </p:nvPr>
        </p:nvSpPr>
        <p:spPr>
          <a:prstGeom prst="rect">
            <a:avLst/>
          </a:prstGeom>
        </p:spPr>
        <p:txBody>
          <a:bodyPr/>
          <a:lstStyle/>
          <a:p>
            <a:pPr/>
            <a:r>
              <a:t>Shvaćanje - pojašnjenje</a:t>
            </a:r>
          </a:p>
        </p:txBody>
      </p:sp>
      <p:sp>
        <p:nvSpPr>
          <p:cNvPr id="656" name="Shape 656"/>
          <p:cNvSpPr/>
          <p:nvPr>
            <p:ph type="body" idx="1"/>
          </p:nvPr>
        </p:nvSpPr>
        <p:spPr>
          <a:prstGeom prst="rect">
            <a:avLst/>
          </a:prstGeom>
        </p:spPr>
        <p:txBody>
          <a:bodyPr/>
          <a:lstStyle/>
          <a:p>
            <a:pPr>
              <a:buFontTx/>
            </a:pPr>
            <a:r>
              <a:t>Za ovo je naravno potrebno razlikovati spoznajne načine koji se razlikuju u prirodnim i humanističkim znanostima. </a:t>
            </a:r>
          </a:p>
          <a:p>
            <a:pPr>
              <a:buFontTx/>
            </a:pPr>
            <a:r>
              <a:t>Dilthey govori o razlici shvaćanja i pojašnjenja (</a:t>
            </a:r>
            <a:r>
              <a:rPr i="1"/>
              <a:t>Verstehen und Erklären</a:t>
            </a:r>
            <a:r>
              <a:t>) </a:t>
            </a:r>
          </a:p>
          <a:p>
            <a:pPr>
              <a:buFontTx/>
            </a:pPr>
            <a:r>
              <a:t>Prirodne znanosti pojašnjavaju, a humanističke znanosti shvaćaju:</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56">
                                            <p:bg/>
                                          </p:spTgt>
                                        </p:tgtEl>
                                        <p:attrNameLst>
                                          <p:attrName>style.visibility</p:attrName>
                                        </p:attrNameLst>
                                      </p:cBhvr>
                                      <p:to>
                                        <p:strVal val="visible"/>
                                      </p:to>
                                    </p:set>
                                    <p:animEffect filter="box(out)" transition="in">
                                      <p:cBhvr>
                                        <p:cTn id="7" dur="1000"/>
                                        <p:tgtEl>
                                          <p:spTgt spid="656">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56">
                                            <p:txEl>
                                              <p:pRg st="0" end="0"/>
                                            </p:txEl>
                                          </p:spTgt>
                                        </p:tgtEl>
                                        <p:attrNameLst>
                                          <p:attrName>style.visibility</p:attrName>
                                        </p:attrNameLst>
                                      </p:cBhvr>
                                      <p:to>
                                        <p:strVal val="visible"/>
                                      </p:to>
                                    </p:set>
                                    <p:animEffect filter="box(out)" transition="in">
                                      <p:cBhvr>
                                        <p:cTn id="10" dur="1000"/>
                                        <p:tgtEl>
                                          <p:spTgt spid="6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56">
                                            <p:txEl>
                                              <p:pRg st="1" end="1"/>
                                            </p:txEl>
                                          </p:spTgt>
                                        </p:tgtEl>
                                        <p:attrNameLst>
                                          <p:attrName>style.visibility</p:attrName>
                                        </p:attrNameLst>
                                      </p:cBhvr>
                                      <p:to>
                                        <p:strVal val="visible"/>
                                      </p:to>
                                    </p:set>
                                    <p:animEffect filter="box(out)" transition="in">
                                      <p:cBhvr>
                                        <p:cTn id="15" dur="1000"/>
                                        <p:tgtEl>
                                          <p:spTgt spid="6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56">
                                            <p:txEl>
                                              <p:pRg st="2" end="2"/>
                                            </p:txEl>
                                          </p:spTgt>
                                        </p:tgtEl>
                                        <p:attrNameLst>
                                          <p:attrName>style.visibility</p:attrName>
                                        </p:attrNameLst>
                                      </p:cBhvr>
                                      <p:to>
                                        <p:strVal val="visible"/>
                                      </p:to>
                                    </p:set>
                                    <p:animEffect filter="box(out)" transition="in">
                                      <p:cBhvr>
                                        <p:cTn id="20" dur="1000"/>
                                        <p:tgtEl>
                                          <p:spTgt spid="656">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ph type="title"/>
          </p:nvPr>
        </p:nvSpPr>
        <p:spPr>
          <a:prstGeom prst="rect">
            <a:avLst/>
          </a:prstGeom>
        </p:spPr>
        <p:txBody>
          <a:bodyPr/>
          <a:lstStyle/>
          <a:p>
            <a:pPr/>
            <a:r>
              <a:t>humanističke znanosti</a:t>
            </a:r>
          </a:p>
        </p:txBody>
      </p:sp>
      <p:sp>
        <p:nvSpPr>
          <p:cNvPr id="659" name="Shape 659"/>
          <p:cNvSpPr/>
          <p:nvPr>
            <p:ph type="body" idx="1"/>
          </p:nvPr>
        </p:nvSpPr>
        <p:spPr>
          <a:prstGeom prst="rect">
            <a:avLst/>
          </a:prstGeom>
        </p:spPr>
        <p:txBody>
          <a:bodyPr>
            <a:normAutofit fontScale="100000" lnSpcReduction="0"/>
          </a:bodyPr>
          <a:lstStyle/>
          <a:p>
            <a:pPr marL="826769" indent="-531494" defTabSz="543305">
              <a:spcBef>
                <a:spcPts val="2200"/>
              </a:spcBef>
              <a:buFontTx/>
              <a:defRPr sz="2976"/>
            </a:pPr>
            <a:r>
              <a:t>"Humanističke se znanosti (</a:t>
            </a:r>
            <a:r>
              <a:rPr i="1"/>
              <a:t>Geisteswissenschaften</a:t>
            </a:r>
            <a:r>
              <a:t>) razlikuju od prirodnih po tome što prirodne znanosti imaju svoj objekt u činjenicama koje se svijesti pojavljuju kao izvana, kao fenomeni dok se u humanističkim pojavljuju iznutra, kao realnost i živi odnos. Iz tog za prirodne znanosti proizlazi da u njima suodnos prirode dan samo ograničenim zaključcima posredstvom spajanja hipoteza. Za humanističke znanosti proizlazi da u njima spoj života duše leži posvuda u podnožju. Prirodu pojašnjavamo, život duše shvaćamo... To uvjetuje veliku razliku u metodi kojom studiramo život duše, povijest, društvo od one kojom dolazimo do spoznaja o prirodi."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59">
                                            <p:bg/>
                                          </p:spTgt>
                                        </p:tgtEl>
                                        <p:attrNameLst>
                                          <p:attrName>style.visibility</p:attrName>
                                        </p:attrNameLst>
                                      </p:cBhvr>
                                      <p:to>
                                        <p:strVal val="visible"/>
                                      </p:to>
                                    </p:set>
                                    <p:animEffect filter="box(out)" transition="in">
                                      <p:cBhvr>
                                        <p:cTn id="7" dur="1000"/>
                                        <p:tgtEl>
                                          <p:spTgt spid="659">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59">
                                            <p:txEl>
                                              <p:pRg st="0" end="0"/>
                                            </p:txEl>
                                          </p:spTgt>
                                        </p:tgtEl>
                                        <p:attrNameLst>
                                          <p:attrName>style.visibility</p:attrName>
                                        </p:attrNameLst>
                                      </p:cBhvr>
                                      <p:to>
                                        <p:strVal val="visible"/>
                                      </p:to>
                                    </p:set>
                                    <p:animEffect filter="box(out)" transition="in">
                                      <p:cBhvr>
                                        <p:cTn id="10" dur="1000"/>
                                        <p:tgtEl>
                                          <p:spTgt spid="65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9"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1" name="Shape 661"/>
          <p:cNvSpPr/>
          <p:nvPr>
            <p:ph type="title"/>
          </p:nvPr>
        </p:nvSpPr>
        <p:spPr>
          <a:prstGeom prst="rect">
            <a:avLst/>
          </a:prstGeom>
        </p:spPr>
        <p:txBody>
          <a:bodyPr/>
          <a:lstStyle/>
          <a:p>
            <a:pPr/>
            <a:r>
              <a:t>Sveobuhvatni život</a:t>
            </a:r>
          </a:p>
        </p:txBody>
      </p:sp>
      <p:sp>
        <p:nvSpPr>
          <p:cNvPr id="662" name="Shape 662"/>
          <p:cNvSpPr/>
          <p:nvPr>
            <p:ph type="body" idx="1"/>
          </p:nvPr>
        </p:nvSpPr>
        <p:spPr>
          <a:prstGeom prst="rect">
            <a:avLst/>
          </a:prstGeom>
        </p:spPr>
        <p:txBody>
          <a:bodyPr/>
          <a:lstStyle/>
          <a:p>
            <a:pPr>
              <a:buFontTx/>
            </a:pPr>
            <a:r>
              <a:t>Kako to da se ljudi razumiju međusobno, i to ne samo u svom vremenu nego i kroz stoljeća i tisućljeća vremenske razlike? </a:t>
            </a:r>
          </a:p>
          <a:p>
            <a:pPr>
              <a:buFontTx/>
            </a:pPr>
            <a:r>
              <a:t>Dilthey odgovara teorijom o sveobuhvatnom životu kojeg ljudi postaju svjesni na poseban način doživljajima i oblicima izricanja u kulturi. </a:t>
            </a:r>
          </a:p>
          <a:p>
            <a:pPr>
              <a:buFontTx/>
            </a:pPr>
            <a:r>
              <a:t>Tim se držao Hegelova apsolutnog duha koji se također objektivizirao i manifestirao u povijesti.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62">
                                            <p:bg/>
                                          </p:spTgt>
                                        </p:tgtEl>
                                        <p:attrNameLst>
                                          <p:attrName>style.visibility</p:attrName>
                                        </p:attrNameLst>
                                      </p:cBhvr>
                                      <p:to>
                                        <p:strVal val="visible"/>
                                      </p:to>
                                    </p:set>
                                    <p:animEffect filter="box(out)" transition="in">
                                      <p:cBhvr>
                                        <p:cTn id="7" dur="1000"/>
                                        <p:tgtEl>
                                          <p:spTgt spid="66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62">
                                            <p:txEl>
                                              <p:pRg st="0" end="0"/>
                                            </p:txEl>
                                          </p:spTgt>
                                        </p:tgtEl>
                                        <p:attrNameLst>
                                          <p:attrName>style.visibility</p:attrName>
                                        </p:attrNameLst>
                                      </p:cBhvr>
                                      <p:to>
                                        <p:strVal val="visible"/>
                                      </p:to>
                                    </p:set>
                                    <p:animEffect filter="box(out)" transition="in">
                                      <p:cBhvr>
                                        <p:cTn id="10" dur="1000"/>
                                        <p:tgtEl>
                                          <p:spTgt spid="6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62">
                                            <p:txEl>
                                              <p:pRg st="1" end="1"/>
                                            </p:txEl>
                                          </p:spTgt>
                                        </p:tgtEl>
                                        <p:attrNameLst>
                                          <p:attrName>style.visibility</p:attrName>
                                        </p:attrNameLst>
                                      </p:cBhvr>
                                      <p:to>
                                        <p:strVal val="visible"/>
                                      </p:to>
                                    </p:set>
                                    <p:animEffect filter="box(out)" transition="in">
                                      <p:cBhvr>
                                        <p:cTn id="15" dur="1000"/>
                                        <p:tgtEl>
                                          <p:spTgt spid="66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62">
                                            <p:txEl>
                                              <p:pRg st="2" end="2"/>
                                            </p:txEl>
                                          </p:spTgt>
                                        </p:tgtEl>
                                        <p:attrNameLst>
                                          <p:attrName>style.visibility</p:attrName>
                                        </p:attrNameLst>
                                      </p:cBhvr>
                                      <p:to>
                                        <p:strVal val="visible"/>
                                      </p:to>
                                    </p:set>
                                    <p:animEffect filter="box(out)" transition="in">
                                      <p:cBhvr>
                                        <p:cTn id="20" dur="1000"/>
                                        <p:tgtEl>
                                          <p:spTgt spid="66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4" name="Shape 664"/>
          <p:cNvSpPr/>
          <p:nvPr>
            <p:ph type="title"/>
          </p:nvPr>
        </p:nvSpPr>
        <p:spPr>
          <a:prstGeom prst="rect">
            <a:avLst/>
          </a:prstGeom>
        </p:spPr>
        <p:txBody>
          <a:bodyPr/>
          <a:lstStyle/>
          <a:p>
            <a:pPr/>
            <a:r>
              <a:t>Temeljno razumljenje</a:t>
            </a:r>
          </a:p>
        </p:txBody>
      </p:sp>
      <p:sp>
        <p:nvSpPr>
          <p:cNvPr id="665" name="Shape 665"/>
          <p:cNvSpPr/>
          <p:nvPr>
            <p:ph type="body" idx="1"/>
          </p:nvPr>
        </p:nvSpPr>
        <p:spPr>
          <a:prstGeom prst="rect">
            <a:avLst/>
          </a:prstGeom>
        </p:spPr>
        <p:txBody>
          <a:bodyPr/>
          <a:lstStyle/>
          <a:p>
            <a:pPr>
              <a:buFontTx/>
            </a:pPr>
            <a:r>
              <a:t>Heidegger je išao dalje - do tvrdnje kako je ljudsko postojanje neizbježno izvorno shvaćanje, shvaćanje koje prethodi svakom prirodoznanstvenom pojašnjenju. </a:t>
            </a:r>
          </a:p>
          <a:p>
            <a:pPr>
              <a:buFontTx/>
            </a:pPr>
            <a:r>
              <a:t>Ono prethodi razlikovanju teorije i prakse.</a:t>
            </a:r>
          </a:p>
          <a:p>
            <a:pPr>
              <a:buFontTx/>
            </a:pPr>
            <a:r>
              <a:t>Heidegger to shvaćanje obilježava bitno kategorijom vremena i povijesnosti. </a:t>
            </a:r>
          </a:p>
          <a:p>
            <a:pPr>
              <a:buFontTx/>
            </a:pPr>
            <a:r>
              <a:t>Shvaćanje je za Heidegera temeljni transcendental konstrukcije zbilje. Iz ovog proizlazi: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65">
                                            <p:bg/>
                                          </p:spTgt>
                                        </p:tgtEl>
                                        <p:attrNameLst>
                                          <p:attrName>style.visibility</p:attrName>
                                        </p:attrNameLst>
                                      </p:cBhvr>
                                      <p:to>
                                        <p:strVal val="visible"/>
                                      </p:to>
                                    </p:set>
                                    <p:animEffect filter="box(out)" transition="in">
                                      <p:cBhvr>
                                        <p:cTn id="7" dur="1000"/>
                                        <p:tgtEl>
                                          <p:spTgt spid="665">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65">
                                            <p:txEl>
                                              <p:pRg st="0" end="0"/>
                                            </p:txEl>
                                          </p:spTgt>
                                        </p:tgtEl>
                                        <p:attrNameLst>
                                          <p:attrName>style.visibility</p:attrName>
                                        </p:attrNameLst>
                                      </p:cBhvr>
                                      <p:to>
                                        <p:strVal val="visible"/>
                                      </p:to>
                                    </p:set>
                                    <p:animEffect filter="box(out)" transition="in">
                                      <p:cBhvr>
                                        <p:cTn id="10" dur="1000"/>
                                        <p:tgtEl>
                                          <p:spTgt spid="6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65">
                                            <p:txEl>
                                              <p:pRg st="1" end="1"/>
                                            </p:txEl>
                                          </p:spTgt>
                                        </p:tgtEl>
                                        <p:attrNameLst>
                                          <p:attrName>style.visibility</p:attrName>
                                        </p:attrNameLst>
                                      </p:cBhvr>
                                      <p:to>
                                        <p:strVal val="visible"/>
                                      </p:to>
                                    </p:set>
                                    <p:animEffect filter="box(out)" transition="in">
                                      <p:cBhvr>
                                        <p:cTn id="15" dur="1000"/>
                                        <p:tgtEl>
                                          <p:spTgt spid="6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65">
                                            <p:txEl>
                                              <p:pRg st="2" end="2"/>
                                            </p:txEl>
                                          </p:spTgt>
                                        </p:tgtEl>
                                        <p:attrNameLst>
                                          <p:attrName>style.visibility</p:attrName>
                                        </p:attrNameLst>
                                      </p:cBhvr>
                                      <p:to>
                                        <p:strVal val="visible"/>
                                      </p:to>
                                    </p:set>
                                    <p:animEffect filter="box(out)" transition="in">
                                      <p:cBhvr>
                                        <p:cTn id="20" dur="1000"/>
                                        <p:tgtEl>
                                          <p:spTgt spid="6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65">
                                            <p:txEl>
                                              <p:pRg st="3" end="3"/>
                                            </p:txEl>
                                          </p:spTgt>
                                        </p:tgtEl>
                                        <p:attrNameLst>
                                          <p:attrName>style.visibility</p:attrName>
                                        </p:attrNameLst>
                                      </p:cBhvr>
                                      <p:to>
                                        <p:strVal val="visible"/>
                                      </p:to>
                                    </p:set>
                                    <p:animEffect filter="box(out)" transition="in">
                                      <p:cBhvr>
                                        <p:cTn id="25" dur="1000"/>
                                        <p:tgtEl>
                                          <p:spTgt spid="66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7" name="Shape 667"/>
          <p:cNvSpPr/>
          <p:nvPr>
            <p:ph type="title"/>
          </p:nvPr>
        </p:nvSpPr>
        <p:spPr>
          <a:prstGeom prst="rect">
            <a:avLst/>
          </a:prstGeom>
        </p:spPr>
        <p:txBody>
          <a:bodyPr/>
          <a:lstStyle/>
          <a:p>
            <a:pPr/>
            <a:r>
              <a:t>Povijesnost</a:t>
            </a:r>
          </a:p>
        </p:txBody>
      </p:sp>
      <p:sp>
        <p:nvSpPr>
          <p:cNvPr id="668" name="Shape 668"/>
          <p:cNvSpPr/>
          <p:nvPr>
            <p:ph type="body" idx="1"/>
          </p:nvPr>
        </p:nvSpPr>
        <p:spPr>
          <a:prstGeom prst="rect">
            <a:avLst/>
          </a:prstGeom>
        </p:spPr>
        <p:txBody>
          <a:bodyPr/>
          <a:lstStyle/>
          <a:p>
            <a:pPr>
              <a:buFontTx/>
            </a:pPr>
            <a:r>
              <a:t>1. Shvaćanje je uvjet mogućnosti ljudske spoznaje, povijest je temeljni apriori. </a:t>
            </a:r>
          </a:p>
          <a:p>
            <a:pPr>
              <a:buFontTx/>
            </a:pPr>
            <a:r>
              <a:t>Svaka je ljudska spoznaja relativizirana povijesno.</a:t>
            </a:r>
          </a:p>
          <a:p>
            <a:pPr>
              <a:buFontTx/>
            </a:pPr>
            <a:r>
              <a:t>Ne postoji nikakva nadpovijesna spoznajna točka.</a:t>
            </a:r>
          </a:p>
          <a:p>
            <a:pPr>
              <a:buFontTx/>
            </a:pPr>
            <a:r>
              <a:t>Povijest uključuje mnoštvo mogućnosti koje su ili postvarene ili to mogu biti.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68">
                                            <p:bg/>
                                          </p:spTgt>
                                        </p:tgtEl>
                                        <p:attrNameLst>
                                          <p:attrName>style.visibility</p:attrName>
                                        </p:attrNameLst>
                                      </p:cBhvr>
                                      <p:to>
                                        <p:strVal val="visible"/>
                                      </p:to>
                                    </p:set>
                                    <p:animEffect filter="box(out)" transition="in">
                                      <p:cBhvr>
                                        <p:cTn id="7" dur="1000"/>
                                        <p:tgtEl>
                                          <p:spTgt spid="668">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68">
                                            <p:txEl>
                                              <p:pRg st="0" end="0"/>
                                            </p:txEl>
                                          </p:spTgt>
                                        </p:tgtEl>
                                        <p:attrNameLst>
                                          <p:attrName>style.visibility</p:attrName>
                                        </p:attrNameLst>
                                      </p:cBhvr>
                                      <p:to>
                                        <p:strVal val="visible"/>
                                      </p:to>
                                    </p:set>
                                    <p:animEffect filter="box(out)" transition="in">
                                      <p:cBhvr>
                                        <p:cTn id="10" dur="1000"/>
                                        <p:tgtEl>
                                          <p:spTgt spid="6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68">
                                            <p:txEl>
                                              <p:pRg st="1" end="1"/>
                                            </p:txEl>
                                          </p:spTgt>
                                        </p:tgtEl>
                                        <p:attrNameLst>
                                          <p:attrName>style.visibility</p:attrName>
                                        </p:attrNameLst>
                                      </p:cBhvr>
                                      <p:to>
                                        <p:strVal val="visible"/>
                                      </p:to>
                                    </p:set>
                                    <p:animEffect filter="box(out)" transition="in">
                                      <p:cBhvr>
                                        <p:cTn id="15" dur="1000"/>
                                        <p:tgtEl>
                                          <p:spTgt spid="6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68">
                                            <p:txEl>
                                              <p:pRg st="2" end="2"/>
                                            </p:txEl>
                                          </p:spTgt>
                                        </p:tgtEl>
                                        <p:attrNameLst>
                                          <p:attrName>style.visibility</p:attrName>
                                        </p:attrNameLst>
                                      </p:cBhvr>
                                      <p:to>
                                        <p:strVal val="visible"/>
                                      </p:to>
                                    </p:set>
                                    <p:animEffect filter="box(out)" transition="in">
                                      <p:cBhvr>
                                        <p:cTn id="20" dur="1000"/>
                                        <p:tgtEl>
                                          <p:spTgt spid="66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68">
                                            <p:txEl>
                                              <p:pRg st="3" end="3"/>
                                            </p:txEl>
                                          </p:spTgt>
                                        </p:tgtEl>
                                        <p:attrNameLst>
                                          <p:attrName>style.visibility</p:attrName>
                                        </p:attrNameLst>
                                      </p:cBhvr>
                                      <p:to>
                                        <p:strVal val="visible"/>
                                      </p:to>
                                    </p:set>
                                    <p:animEffect filter="box(out)" transition="in">
                                      <p:cBhvr>
                                        <p:cTn id="25" dur="1000"/>
                                        <p:tgtEl>
                                          <p:spTgt spid="66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8"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0" name="Shape 670"/>
          <p:cNvSpPr/>
          <p:nvPr>
            <p:ph type="title"/>
          </p:nvPr>
        </p:nvSpPr>
        <p:spPr>
          <a:prstGeom prst="rect">
            <a:avLst/>
          </a:prstGeom>
        </p:spPr>
        <p:txBody>
          <a:bodyPr/>
          <a:lstStyle/>
          <a:p>
            <a:pPr/>
            <a:r>
              <a:t>Subjekt povijesti</a:t>
            </a:r>
          </a:p>
        </p:txBody>
      </p:sp>
      <p:sp>
        <p:nvSpPr>
          <p:cNvPr id="671" name="Shape 671"/>
          <p:cNvSpPr/>
          <p:nvPr>
            <p:ph type="body" idx="1"/>
          </p:nvPr>
        </p:nvSpPr>
        <p:spPr>
          <a:prstGeom prst="rect">
            <a:avLst/>
          </a:prstGeom>
        </p:spPr>
        <p:txBody>
          <a:bodyPr>
            <a:normAutofit fontScale="100000" lnSpcReduction="0"/>
          </a:bodyPr>
          <a:lstStyle/>
          <a:p>
            <a:pPr>
              <a:buFontTx/>
            </a:pPr>
            <a:r>
              <a:t>2. Tko tvori povijest?  Subjekt povijesti je čovjek. </a:t>
            </a:r>
          </a:p>
          <a:p>
            <a:pPr>
              <a:buFontTx/>
            </a:pPr>
            <a:r>
              <a:t>Tko je, međutim, čovjek prema povijesti? </a:t>
            </a:r>
          </a:p>
          <a:p>
            <a:pPr>
              <a:buFontTx/>
            </a:pPr>
            <a:r>
              <a:t>Je li subjekt opće-transcendentalan ili konkretno-egzistencijalni subjekt?  Očito ovaj posljednji. </a:t>
            </a:r>
          </a:p>
          <a:p>
            <a:pPr>
              <a:buFontTx/>
            </a:pPr>
            <a:r>
              <a:t>Da li on tvori povijest? Naravno, ne pojedinac, nego društvo.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71">
                                            <p:bg/>
                                          </p:spTgt>
                                        </p:tgtEl>
                                        <p:attrNameLst>
                                          <p:attrName>style.visibility</p:attrName>
                                        </p:attrNameLst>
                                      </p:cBhvr>
                                      <p:to>
                                        <p:strVal val="visible"/>
                                      </p:to>
                                    </p:set>
                                    <p:animEffect filter="box(out)" transition="in">
                                      <p:cBhvr>
                                        <p:cTn id="7" dur="1000"/>
                                        <p:tgtEl>
                                          <p:spTgt spid="671">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71">
                                            <p:txEl>
                                              <p:pRg st="0" end="0"/>
                                            </p:txEl>
                                          </p:spTgt>
                                        </p:tgtEl>
                                        <p:attrNameLst>
                                          <p:attrName>style.visibility</p:attrName>
                                        </p:attrNameLst>
                                      </p:cBhvr>
                                      <p:to>
                                        <p:strVal val="visible"/>
                                      </p:to>
                                    </p:set>
                                    <p:animEffect filter="box(out)" transition="in">
                                      <p:cBhvr>
                                        <p:cTn id="10" dur="1000"/>
                                        <p:tgtEl>
                                          <p:spTgt spid="6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71">
                                            <p:txEl>
                                              <p:pRg st="1" end="1"/>
                                            </p:txEl>
                                          </p:spTgt>
                                        </p:tgtEl>
                                        <p:attrNameLst>
                                          <p:attrName>style.visibility</p:attrName>
                                        </p:attrNameLst>
                                      </p:cBhvr>
                                      <p:to>
                                        <p:strVal val="visible"/>
                                      </p:to>
                                    </p:set>
                                    <p:animEffect filter="box(out)" transition="in">
                                      <p:cBhvr>
                                        <p:cTn id="15" dur="1000"/>
                                        <p:tgtEl>
                                          <p:spTgt spid="6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71">
                                            <p:txEl>
                                              <p:pRg st="2" end="2"/>
                                            </p:txEl>
                                          </p:spTgt>
                                        </p:tgtEl>
                                        <p:attrNameLst>
                                          <p:attrName>style.visibility</p:attrName>
                                        </p:attrNameLst>
                                      </p:cBhvr>
                                      <p:to>
                                        <p:strVal val="visible"/>
                                      </p:to>
                                    </p:set>
                                    <p:animEffect filter="box(out)" transition="in">
                                      <p:cBhvr>
                                        <p:cTn id="20" dur="1000"/>
                                        <p:tgtEl>
                                          <p:spTgt spid="6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71">
                                            <p:txEl>
                                              <p:pRg st="3" end="3"/>
                                            </p:txEl>
                                          </p:spTgt>
                                        </p:tgtEl>
                                        <p:attrNameLst>
                                          <p:attrName>style.visibility</p:attrName>
                                        </p:attrNameLst>
                                      </p:cBhvr>
                                      <p:to>
                                        <p:strVal val="visible"/>
                                      </p:to>
                                    </p:set>
                                    <p:animEffect filter="box(out)" transition="in">
                                      <p:cBhvr>
                                        <p:cTn id="25" dur="1000"/>
                                        <p:tgtEl>
                                          <p:spTgt spid="67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3" name="Shape 673"/>
          <p:cNvSpPr/>
          <p:nvPr>
            <p:ph type="title"/>
          </p:nvPr>
        </p:nvSpPr>
        <p:spPr>
          <a:prstGeom prst="rect">
            <a:avLst/>
          </a:prstGeom>
        </p:spPr>
        <p:txBody>
          <a:bodyPr/>
          <a:lstStyle/>
          <a:p>
            <a:pPr/>
            <a:r>
              <a:t>Subjekt povijesti</a:t>
            </a:r>
          </a:p>
        </p:txBody>
      </p:sp>
      <p:sp>
        <p:nvSpPr>
          <p:cNvPr id="674" name="Shape 674"/>
          <p:cNvSpPr/>
          <p:nvPr>
            <p:ph type="body" idx="1"/>
          </p:nvPr>
        </p:nvSpPr>
        <p:spPr>
          <a:prstGeom prst="rect">
            <a:avLst/>
          </a:prstGeom>
        </p:spPr>
        <p:txBody>
          <a:bodyPr/>
          <a:lstStyle/>
          <a:p>
            <a:pPr>
              <a:buFontTx/>
            </a:pPr>
            <a:r>
              <a:t>No, kako društvo ima povijest? Tko upravlja poviješću i na koji način? </a:t>
            </a:r>
          </a:p>
          <a:p>
            <a:pPr>
              <a:buFontTx/>
            </a:pPr>
            <a:r>
              <a:t>U povijesti ćemo tako pronaći anonimusa, događanje koje prethodi čovjeku, koje ga određuje još prije negoli je on u stanju sam oblikovati povijest. </a:t>
            </a:r>
          </a:p>
          <a:p>
            <a:pPr>
              <a:buFontTx/>
            </a:pPr>
            <a:r>
              <a:t>Tim se najavljuje konac novovjeke antropocentričnosti.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6" name="Shape 676"/>
          <p:cNvSpPr/>
          <p:nvPr>
            <p:ph type="title"/>
          </p:nvPr>
        </p:nvSpPr>
        <p:spPr>
          <a:prstGeom prst="rect">
            <a:avLst/>
          </a:prstGeom>
        </p:spPr>
        <p:txBody>
          <a:bodyPr/>
          <a:lstStyle/>
          <a:p>
            <a:pPr/>
            <a:r>
              <a:t>Praksa</a:t>
            </a:r>
          </a:p>
        </p:txBody>
      </p:sp>
      <p:sp>
        <p:nvSpPr>
          <p:cNvPr id="677" name="Shape 677"/>
          <p:cNvSpPr/>
          <p:nvPr>
            <p:ph type="body" idx="1"/>
          </p:nvPr>
        </p:nvSpPr>
        <p:spPr>
          <a:prstGeom prst="rect">
            <a:avLst/>
          </a:prstGeom>
        </p:spPr>
        <p:txBody>
          <a:bodyPr/>
          <a:lstStyle/>
          <a:p>
            <a:pPr>
              <a:buFontTx/>
            </a:pPr>
            <a:r>
              <a:t>Ako spoznaja i djelovanje (teorija i praksa) tvore jedinstvo u izvornom shvaćanju, tada je jasno da i o ljudskom djelovanju ovisi kako nam se ukazuje zbilja. </a:t>
            </a:r>
          </a:p>
          <a:p>
            <a:pPr>
              <a:buFontTx/>
            </a:pPr>
            <a:r>
              <a:t>Apriori teoretskog uma nisu neovisni od priori praktičnog uma. </a:t>
            </a:r>
          </a:p>
          <a:p>
            <a:pPr>
              <a:buFontTx/>
            </a:pPr>
            <a:r>
              <a:t>Valja ih shvatiti zajedno, kao jedinstvo.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77">
                                            <p:bg/>
                                          </p:spTgt>
                                        </p:tgtEl>
                                        <p:attrNameLst>
                                          <p:attrName>style.visibility</p:attrName>
                                        </p:attrNameLst>
                                      </p:cBhvr>
                                      <p:to>
                                        <p:strVal val="visible"/>
                                      </p:to>
                                    </p:set>
                                    <p:animEffect filter="box(out)" transition="in">
                                      <p:cBhvr>
                                        <p:cTn id="7" dur="1000"/>
                                        <p:tgtEl>
                                          <p:spTgt spid="677">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77">
                                            <p:txEl>
                                              <p:pRg st="0" end="0"/>
                                            </p:txEl>
                                          </p:spTgt>
                                        </p:tgtEl>
                                        <p:attrNameLst>
                                          <p:attrName>style.visibility</p:attrName>
                                        </p:attrNameLst>
                                      </p:cBhvr>
                                      <p:to>
                                        <p:strVal val="visible"/>
                                      </p:to>
                                    </p:set>
                                    <p:animEffect filter="box(out)" transition="in">
                                      <p:cBhvr>
                                        <p:cTn id="10" dur="1000"/>
                                        <p:tgtEl>
                                          <p:spTgt spid="6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77">
                                            <p:txEl>
                                              <p:pRg st="1" end="1"/>
                                            </p:txEl>
                                          </p:spTgt>
                                        </p:tgtEl>
                                        <p:attrNameLst>
                                          <p:attrName>style.visibility</p:attrName>
                                        </p:attrNameLst>
                                      </p:cBhvr>
                                      <p:to>
                                        <p:strVal val="visible"/>
                                      </p:to>
                                    </p:set>
                                    <p:animEffect filter="box(out)" transition="in">
                                      <p:cBhvr>
                                        <p:cTn id="15" dur="1000"/>
                                        <p:tgtEl>
                                          <p:spTgt spid="67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77">
                                            <p:txEl>
                                              <p:pRg st="2" end="2"/>
                                            </p:txEl>
                                          </p:spTgt>
                                        </p:tgtEl>
                                        <p:attrNameLst>
                                          <p:attrName>style.visibility</p:attrName>
                                        </p:attrNameLst>
                                      </p:cBhvr>
                                      <p:to>
                                        <p:strVal val="visible"/>
                                      </p:to>
                                    </p:set>
                                    <p:animEffect filter="box(out)" transition="in">
                                      <p:cBhvr>
                                        <p:cTn id="20" dur="1000"/>
                                        <p:tgtEl>
                                          <p:spTgt spid="67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title"/>
          </p:nvPr>
        </p:nvSpPr>
        <p:spPr>
          <a:prstGeom prst="rect">
            <a:avLst/>
          </a:prstGeom>
        </p:spPr>
        <p:txBody>
          <a:bodyPr/>
          <a:lstStyle/>
          <a:p>
            <a:pPr/>
            <a:r>
              <a:t>Obilježja</a:t>
            </a:r>
          </a:p>
        </p:txBody>
      </p:sp>
      <p:sp>
        <p:nvSpPr>
          <p:cNvPr id="599" name="Shape 599"/>
          <p:cNvSpPr/>
          <p:nvPr>
            <p:ph type="body" idx="1"/>
          </p:nvPr>
        </p:nvSpPr>
        <p:spPr>
          <a:prstGeom prst="rect">
            <a:avLst/>
          </a:prstGeom>
        </p:spPr>
        <p:txBody>
          <a:bodyPr>
            <a:normAutofit fontScale="100000" lnSpcReduction="0"/>
          </a:bodyPr>
          <a:lstStyle/>
          <a:p>
            <a:pPr marL="737869" indent="-474344" defTabSz="484886">
              <a:spcBef>
                <a:spcPts val="1900"/>
              </a:spcBef>
              <a:buFontTx/>
              <a:defRPr sz="2656"/>
            </a:pPr>
            <a:r>
              <a:t>Dva obilježja današnje debate oko metafizike, dva uvida koja se ne mogu više odbaciti: </a:t>
            </a:r>
          </a:p>
          <a:p>
            <a:pPr marL="737869" indent="-474344" defTabSz="484886">
              <a:spcBef>
                <a:spcPts val="1900"/>
              </a:spcBef>
              <a:buFontTx/>
              <a:defRPr sz="2656"/>
            </a:pPr>
            <a:r>
              <a:t>1. Ne postoje čiste apriorne spoznaje koje bi ljudskom umu dopustile ili ga prisilile na objektivni, općevažeći i nužni način promatranja dostupne zbilje. Um ne posjeduje niti apsolutne sadržaje niti apsolutne forme po kojim bi organizirao i sistematizirao konačnu zbilju.</a:t>
            </a:r>
          </a:p>
          <a:p>
            <a:pPr marL="737869" indent="-474344" defTabSz="484886">
              <a:spcBef>
                <a:spcPts val="1900"/>
              </a:spcBef>
              <a:buFontTx/>
              <a:defRPr sz="2656"/>
            </a:pPr>
            <a:r>
              <a:t>2. Konstrukcijska snaga ljudskog uma gubi toliko da temeljna teza novovjeke antropocentričnosti, koja glasi: čovjek je uzrok slike koju tvori o zbilji, postaje upitnom. Uspostavlja se kako su čovjeku tvorci te slike dostupni na vrlo ograničen način. Čovjek se pokazuje kao čvorište sustava kao što su priroda, jezik, kultura, društvo, povijest...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599">
                                            <p:bg/>
                                          </p:spTgt>
                                        </p:tgtEl>
                                        <p:attrNameLst>
                                          <p:attrName>style.visibility</p:attrName>
                                        </p:attrNameLst>
                                      </p:cBhvr>
                                      <p:to>
                                        <p:strVal val="visible"/>
                                      </p:to>
                                    </p:set>
                                    <p:animEffect filter="box(out)" transition="in">
                                      <p:cBhvr>
                                        <p:cTn id="7" dur="1000"/>
                                        <p:tgtEl>
                                          <p:spTgt spid="599">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599">
                                            <p:txEl>
                                              <p:pRg st="0" end="0"/>
                                            </p:txEl>
                                          </p:spTgt>
                                        </p:tgtEl>
                                        <p:attrNameLst>
                                          <p:attrName>style.visibility</p:attrName>
                                        </p:attrNameLst>
                                      </p:cBhvr>
                                      <p:to>
                                        <p:strVal val="visible"/>
                                      </p:to>
                                    </p:set>
                                    <p:animEffect filter="box(out)" transition="in">
                                      <p:cBhvr>
                                        <p:cTn id="10" dur="1000"/>
                                        <p:tgtEl>
                                          <p:spTgt spid="5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599">
                                            <p:txEl>
                                              <p:pRg st="1" end="1"/>
                                            </p:txEl>
                                          </p:spTgt>
                                        </p:tgtEl>
                                        <p:attrNameLst>
                                          <p:attrName>style.visibility</p:attrName>
                                        </p:attrNameLst>
                                      </p:cBhvr>
                                      <p:to>
                                        <p:strVal val="visible"/>
                                      </p:to>
                                    </p:set>
                                    <p:animEffect filter="box(out)" transition="in">
                                      <p:cBhvr>
                                        <p:cTn id="15" dur="1000"/>
                                        <p:tgtEl>
                                          <p:spTgt spid="5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599">
                                            <p:txEl>
                                              <p:pRg st="2" end="2"/>
                                            </p:txEl>
                                          </p:spTgt>
                                        </p:tgtEl>
                                        <p:attrNameLst>
                                          <p:attrName>style.visibility</p:attrName>
                                        </p:attrNameLst>
                                      </p:cBhvr>
                                      <p:to>
                                        <p:strVal val="visible"/>
                                      </p:to>
                                    </p:set>
                                    <p:animEffect filter="box(out)" transition="in">
                                      <p:cBhvr>
                                        <p:cTn id="20" dur="1000"/>
                                        <p:tgtEl>
                                          <p:spTgt spid="59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9"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9" name="Shape 679"/>
          <p:cNvSpPr/>
          <p:nvPr>
            <p:ph type="title"/>
          </p:nvPr>
        </p:nvSpPr>
        <p:spPr>
          <a:prstGeom prst="rect">
            <a:avLst/>
          </a:prstGeom>
        </p:spPr>
        <p:txBody>
          <a:bodyPr/>
          <a:lstStyle/>
          <a:p>
            <a:pPr/>
            <a:r>
              <a:t>Društvo</a:t>
            </a:r>
          </a:p>
        </p:txBody>
      </p:sp>
      <p:sp>
        <p:nvSpPr>
          <p:cNvPr id="680" name="Shape 680"/>
          <p:cNvSpPr/>
          <p:nvPr>
            <p:ph type="body" idx="1"/>
          </p:nvPr>
        </p:nvSpPr>
        <p:spPr>
          <a:prstGeom prst="rect">
            <a:avLst/>
          </a:prstGeom>
        </p:spPr>
        <p:txBody>
          <a:bodyPr/>
          <a:lstStyle/>
          <a:p>
            <a:pPr>
              <a:buFontTx/>
            </a:pPr>
            <a:r>
              <a:t>Ljudsko se djelovanje ne može razumjeti samo iz odnosa pojedinca, nego valja tražiti i odnos prema društvu. </a:t>
            </a:r>
          </a:p>
          <a:p>
            <a:pPr>
              <a:buFontTx/>
            </a:pPr>
            <a:r>
              <a:t>To nije otkriće Karla Marxa, ali ga je on stavio u središte spoznajne kritike. </a:t>
            </a:r>
          </a:p>
          <a:p>
            <a:pPr>
              <a:buFontTx/>
            </a:pPr>
            <a:r>
              <a:t>Ostavljamo po strani Marxovu rečenicu po kojoj su filozofi samo različito interpretirali svijet i kako je vrijeme da ga se mijenja, kao i onu proleteri svih zemalja ujedinite se.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80">
                                            <p:bg/>
                                          </p:spTgt>
                                        </p:tgtEl>
                                        <p:attrNameLst>
                                          <p:attrName>style.visibility</p:attrName>
                                        </p:attrNameLst>
                                      </p:cBhvr>
                                      <p:to>
                                        <p:strVal val="visible"/>
                                      </p:to>
                                    </p:set>
                                    <p:animEffect filter="box(out)" transition="in">
                                      <p:cBhvr>
                                        <p:cTn id="7" dur="1000"/>
                                        <p:tgtEl>
                                          <p:spTgt spid="680">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80">
                                            <p:txEl>
                                              <p:pRg st="0" end="0"/>
                                            </p:txEl>
                                          </p:spTgt>
                                        </p:tgtEl>
                                        <p:attrNameLst>
                                          <p:attrName>style.visibility</p:attrName>
                                        </p:attrNameLst>
                                      </p:cBhvr>
                                      <p:to>
                                        <p:strVal val="visible"/>
                                      </p:to>
                                    </p:set>
                                    <p:animEffect filter="box(out)" transition="in">
                                      <p:cBhvr>
                                        <p:cTn id="10" dur="1000"/>
                                        <p:tgtEl>
                                          <p:spTgt spid="68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80">
                                            <p:txEl>
                                              <p:pRg st="1" end="1"/>
                                            </p:txEl>
                                          </p:spTgt>
                                        </p:tgtEl>
                                        <p:attrNameLst>
                                          <p:attrName>style.visibility</p:attrName>
                                        </p:attrNameLst>
                                      </p:cBhvr>
                                      <p:to>
                                        <p:strVal val="visible"/>
                                      </p:to>
                                    </p:set>
                                    <p:animEffect filter="box(out)" transition="in">
                                      <p:cBhvr>
                                        <p:cTn id="15" dur="1000"/>
                                        <p:tgtEl>
                                          <p:spTgt spid="68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80">
                                            <p:txEl>
                                              <p:pRg st="2" end="2"/>
                                            </p:txEl>
                                          </p:spTgt>
                                        </p:tgtEl>
                                        <p:attrNameLst>
                                          <p:attrName>style.visibility</p:attrName>
                                        </p:attrNameLst>
                                      </p:cBhvr>
                                      <p:to>
                                        <p:strVal val="visible"/>
                                      </p:to>
                                    </p:set>
                                    <p:animEffect filter="box(out)" transition="in">
                                      <p:cBhvr>
                                        <p:cTn id="20" dur="1000"/>
                                        <p:tgtEl>
                                          <p:spTgt spid="68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0"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2" name="Shape 682"/>
          <p:cNvSpPr/>
          <p:nvPr>
            <p:ph type="title"/>
          </p:nvPr>
        </p:nvSpPr>
        <p:spPr>
          <a:prstGeom prst="rect">
            <a:avLst/>
          </a:prstGeom>
        </p:spPr>
        <p:txBody>
          <a:bodyPr/>
          <a:lstStyle/>
          <a:p>
            <a:pPr/>
            <a:r>
              <a:t>Rad</a:t>
            </a:r>
          </a:p>
        </p:txBody>
      </p:sp>
      <p:sp>
        <p:nvSpPr>
          <p:cNvPr id="683" name="Shape 683"/>
          <p:cNvSpPr/>
          <p:nvPr>
            <p:ph type="body" idx="1"/>
          </p:nvPr>
        </p:nvSpPr>
        <p:spPr>
          <a:prstGeom prst="rect">
            <a:avLst/>
          </a:prstGeom>
        </p:spPr>
        <p:txBody>
          <a:bodyPr>
            <a:normAutofit fontScale="100000" lnSpcReduction="0"/>
          </a:bodyPr>
          <a:lstStyle/>
          <a:p>
            <a:pPr marL="800100" indent="-514350" defTabSz="525779">
              <a:spcBef>
                <a:spcPts val="2100"/>
              </a:spcBef>
              <a:buFontTx/>
              <a:defRPr sz="2880"/>
            </a:pPr>
            <a:r>
              <a:t>Marx ističe kako je rad istinski čin kojim čovjek konstruira svoju zbilju. </a:t>
            </a:r>
          </a:p>
          <a:p>
            <a:pPr marL="800100" indent="-514350" defTabSz="525779">
              <a:spcBef>
                <a:spcPts val="2100"/>
              </a:spcBef>
              <a:buFontTx/>
              <a:defRPr sz="2880"/>
            </a:pPr>
            <a:r>
              <a:t>Rad je, premda Marxa prvenstveno zanima ekonomsko-produkcijski vid, temeljni i sveobuhvatni egzistencijalni čin u kojem se čovjek realizira kao čovjek. </a:t>
            </a:r>
          </a:p>
          <a:p>
            <a:pPr marL="800100" indent="-514350" defTabSz="525779">
              <a:spcBef>
                <a:spcPts val="2100"/>
              </a:spcBef>
              <a:buFontTx/>
              <a:defRPr sz="2880"/>
            </a:pPr>
            <a:r>
              <a:t>Rad je sve što čovjek čini kada se odnosi prema zbilji.</a:t>
            </a:r>
          </a:p>
          <a:p>
            <a:pPr marL="800100" indent="-514350" defTabSz="525779">
              <a:spcBef>
                <a:spcPts val="2100"/>
              </a:spcBef>
              <a:buFontTx/>
              <a:defRPr sz="2880"/>
            </a:pPr>
            <a:r>
              <a:t>Nasuprot stoji priroda. Prirodu čovjek hoće ovladati i oblikovati. Stoga je pretvara u svoj objekt. </a:t>
            </a:r>
          </a:p>
          <a:p>
            <a:pPr marL="800100" indent="-514350" defTabSz="525779">
              <a:spcBef>
                <a:spcPts val="2100"/>
              </a:spcBef>
              <a:buFontTx/>
              <a:defRPr sz="2880"/>
            </a:pPr>
            <a:r>
              <a:t>Radom čovjek konstruira zbilju onako kako mu se ona pojavljuje. Tako čovjek ima prigodu susresti samog sebe u zbilji.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83">
                                            <p:bg/>
                                          </p:spTgt>
                                        </p:tgtEl>
                                        <p:attrNameLst>
                                          <p:attrName>style.visibility</p:attrName>
                                        </p:attrNameLst>
                                      </p:cBhvr>
                                      <p:to>
                                        <p:strVal val="visible"/>
                                      </p:to>
                                    </p:set>
                                    <p:animEffect filter="box(out)" transition="in">
                                      <p:cBhvr>
                                        <p:cTn id="7" dur="1000"/>
                                        <p:tgtEl>
                                          <p:spTgt spid="683">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83">
                                            <p:txEl>
                                              <p:pRg st="0" end="0"/>
                                            </p:txEl>
                                          </p:spTgt>
                                        </p:tgtEl>
                                        <p:attrNameLst>
                                          <p:attrName>style.visibility</p:attrName>
                                        </p:attrNameLst>
                                      </p:cBhvr>
                                      <p:to>
                                        <p:strVal val="visible"/>
                                      </p:to>
                                    </p:set>
                                    <p:animEffect filter="box(out)" transition="in">
                                      <p:cBhvr>
                                        <p:cTn id="10" dur="1000"/>
                                        <p:tgtEl>
                                          <p:spTgt spid="6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83">
                                            <p:txEl>
                                              <p:pRg st="1" end="1"/>
                                            </p:txEl>
                                          </p:spTgt>
                                        </p:tgtEl>
                                        <p:attrNameLst>
                                          <p:attrName>style.visibility</p:attrName>
                                        </p:attrNameLst>
                                      </p:cBhvr>
                                      <p:to>
                                        <p:strVal val="visible"/>
                                      </p:to>
                                    </p:set>
                                    <p:animEffect filter="box(out)" transition="in">
                                      <p:cBhvr>
                                        <p:cTn id="15" dur="1000"/>
                                        <p:tgtEl>
                                          <p:spTgt spid="6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83">
                                            <p:txEl>
                                              <p:pRg st="2" end="2"/>
                                            </p:txEl>
                                          </p:spTgt>
                                        </p:tgtEl>
                                        <p:attrNameLst>
                                          <p:attrName>style.visibility</p:attrName>
                                        </p:attrNameLst>
                                      </p:cBhvr>
                                      <p:to>
                                        <p:strVal val="visible"/>
                                      </p:to>
                                    </p:set>
                                    <p:animEffect filter="box(out)" transition="in">
                                      <p:cBhvr>
                                        <p:cTn id="20" dur="1000"/>
                                        <p:tgtEl>
                                          <p:spTgt spid="6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83">
                                            <p:txEl>
                                              <p:pRg st="3" end="3"/>
                                            </p:txEl>
                                          </p:spTgt>
                                        </p:tgtEl>
                                        <p:attrNameLst>
                                          <p:attrName>style.visibility</p:attrName>
                                        </p:attrNameLst>
                                      </p:cBhvr>
                                      <p:to>
                                        <p:strVal val="visible"/>
                                      </p:to>
                                    </p:set>
                                    <p:animEffect filter="box(out)" transition="in">
                                      <p:cBhvr>
                                        <p:cTn id="25" dur="1000"/>
                                        <p:tgtEl>
                                          <p:spTgt spid="68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683">
                                            <p:txEl>
                                              <p:pRg st="4" end="4"/>
                                            </p:txEl>
                                          </p:spTgt>
                                        </p:tgtEl>
                                        <p:attrNameLst>
                                          <p:attrName>style.visibility</p:attrName>
                                        </p:attrNameLst>
                                      </p:cBhvr>
                                      <p:to>
                                        <p:strVal val="visible"/>
                                      </p:to>
                                    </p:set>
                                    <p:animEffect filter="box(out)" transition="in">
                                      <p:cBhvr>
                                        <p:cTn id="30" dur="1000"/>
                                        <p:tgtEl>
                                          <p:spTgt spid="68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3"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5" name="Shape 685"/>
          <p:cNvSpPr/>
          <p:nvPr>
            <p:ph type="title"/>
          </p:nvPr>
        </p:nvSpPr>
        <p:spPr>
          <a:prstGeom prst="rect">
            <a:avLst/>
          </a:prstGeom>
        </p:spPr>
        <p:txBody>
          <a:bodyPr/>
          <a:lstStyle/>
          <a:p>
            <a:pPr/>
            <a:r>
              <a:t>Rad - tupost</a:t>
            </a:r>
          </a:p>
        </p:txBody>
      </p:sp>
      <p:sp>
        <p:nvSpPr>
          <p:cNvPr id="686" name="Shape 686"/>
          <p:cNvSpPr/>
          <p:nvPr>
            <p:ph type="body" idx="1"/>
          </p:nvPr>
        </p:nvSpPr>
        <p:spPr>
          <a:prstGeom prst="rect">
            <a:avLst/>
          </a:prstGeom>
        </p:spPr>
        <p:txBody>
          <a:bodyPr/>
          <a:lstStyle/>
          <a:p>
            <a:pPr>
              <a:buFontTx/>
            </a:pPr>
            <a:r>
              <a:t>No, to se ne događa. </a:t>
            </a:r>
          </a:p>
          <a:p>
            <a:pPr>
              <a:buFontTx/>
            </a:pPr>
            <a:r>
              <a:t>"Rad proizvodi čudesna djela za bogate, a za radnike poniženje. Bogatima tvori palače, radnicima pećine. Proizvodi ljepotu, a radnicima osakaćenja. Rad nadomještaju strojevi, ali dio radnika baca u barbarski rad a drugi dio pretvara u strojeve. Proizvodi duh, ali i glupost i kretenizam za radnike."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86">
                                            <p:bg/>
                                          </p:spTgt>
                                        </p:tgtEl>
                                        <p:attrNameLst>
                                          <p:attrName>style.visibility</p:attrName>
                                        </p:attrNameLst>
                                      </p:cBhvr>
                                      <p:to>
                                        <p:strVal val="visible"/>
                                      </p:to>
                                    </p:set>
                                    <p:animEffect filter="box(out)" transition="in">
                                      <p:cBhvr>
                                        <p:cTn id="7" dur="1000"/>
                                        <p:tgtEl>
                                          <p:spTgt spid="686">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86">
                                            <p:txEl>
                                              <p:pRg st="0" end="0"/>
                                            </p:txEl>
                                          </p:spTgt>
                                        </p:tgtEl>
                                        <p:attrNameLst>
                                          <p:attrName>style.visibility</p:attrName>
                                        </p:attrNameLst>
                                      </p:cBhvr>
                                      <p:to>
                                        <p:strVal val="visible"/>
                                      </p:to>
                                    </p:set>
                                    <p:animEffect filter="box(out)" transition="in">
                                      <p:cBhvr>
                                        <p:cTn id="10" dur="1000"/>
                                        <p:tgtEl>
                                          <p:spTgt spid="6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86">
                                            <p:txEl>
                                              <p:pRg st="1" end="1"/>
                                            </p:txEl>
                                          </p:spTgt>
                                        </p:tgtEl>
                                        <p:attrNameLst>
                                          <p:attrName>style.visibility</p:attrName>
                                        </p:attrNameLst>
                                      </p:cBhvr>
                                      <p:to>
                                        <p:strVal val="visible"/>
                                      </p:to>
                                    </p:set>
                                    <p:animEffect filter="box(out)" transition="in">
                                      <p:cBhvr>
                                        <p:cTn id="15" dur="1000"/>
                                        <p:tgtEl>
                                          <p:spTgt spid="68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6"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8" name="Shape 688"/>
          <p:cNvSpPr/>
          <p:nvPr>
            <p:ph type="title"/>
          </p:nvPr>
        </p:nvSpPr>
        <p:spPr>
          <a:prstGeom prst="rect">
            <a:avLst/>
          </a:prstGeom>
        </p:spPr>
        <p:txBody>
          <a:bodyPr/>
          <a:lstStyle/>
          <a:p>
            <a:pPr/>
            <a:r>
              <a:t>Društveni odnosi</a:t>
            </a:r>
          </a:p>
        </p:txBody>
      </p:sp>
      <p:sp>
        <p:nvSpPr>
          <p:cNvPr id="689" name="Shape 689"/>
          <p:cNvSpPr/>
          <p:nvPr>
            <p:ph type="body" idx="1"/>
          </p:nvPr>
        </p:nvSpPr>
        <p:spPr>
          <a:prstGeom prst="rect">
            <a:avLst/>
          </a:prstGeom>
        </p:spPr>
        <p:txBody>
          <a:bodyPr/>
          <a:lstStyle/>
          <a:p>
            <a:pPr>
              <a:buFontTx/>
            </a:pPr>
            <a:r>
              <a:t>Razlog leži u društvenim odnosima. </a:t>
            </a:r>
          </a:p>
          <a:p>
            <a:pPr>
              <a:buFontTx/>
            </a:pPr>
            <a:r>
              <a:t>Iz njih nastaje stanje nepravde. </a:t>
            </a:r>
          </a:p>
          <a:p>
            <a:pPr>
              <a:buFontTx/>
            </a:pPr>
            <a:r>
              <a:t>Kako nastaje nepravednost?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89">
                                            <p:bg/>
                                          </p:spTgt>
                                        </p:tgtEl>
                                        <p:attrNameLst>
                                          <p:attrName>style.visibility</p:attrName>
                                        </p:attrNameLst>
                                      </p:cBhvr>
                                      <p:to>
                                        <p:strVal val="visible"/>
                                      </p:to>
                                    </p:set>
                                    <p:animEffect filter="box(out)" transition="in">
                                      <p:cBhvr>
                                        <p:cTn id="7" dur="1000"/>
                                        <p:tgtEl>
                                          <p:spTgt spid="689">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89">
                                            <p:txEl>
                                              <p:pRg st="0" end="0"/>
                                            </p:txEl>
                                          </p:spTgt>
                                        </p:tgtEl>
                                        <p:attrNameLst>
                                          <p:attrName>style.visibility</p:attrName>
                                        </p:attrNameLst>
                                      </p:cBhvr>
                                      <p:to>
                                        <p:strVal val="visible"/>
                                      </p:to>
                                    </p:set>
                                    <p:animEffect filter="box(out)" transition="in">
                                      <p:cBhvr>
                                        <p:cTn id="10" dur="1000"/>
                                        <p:tgtEl>
                                          <p:spTgt spid="6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89">
                                            <p:txEl>
                                              <p:pRg st="1" end="1"/>
                                            </p:txEl>
                                          </p:spTgt>
                                        </p:tgtEl>
                                        <p:attrNameLst>
                                          <p:attrName>style.visibility</p:attrName>
                                        </p:attrNameLst>
                                      </p:cBhvr>
                                      <p:to>
                                        <p:strVal val="visible"/>
                                      </p:to>
                                    </p:set>
                                    <p:animEffect filter="box(out)" transition="in">
                                      <p:cBhvr>
                                        <p:cTn id="15" dur="1000"/>
                                        <p:tgtEl>
                                          <p:spTgt spid="68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89">
                                            <p:txEl>
                                              <p:pRg st="2" end="2"/>
                                            </p:txEl>
                                          </p:spTgt>
                                        </p:tgtEl>
                                        <p:attrNameLst>
                                          <p:attrName>style.visibility</p:attrName>
                                        </p:attrNameLst>
                                      </p:cBhvr>
                                      <p:to>
                                        <p:strVal val="visible"/>
                                      </p:to>
                                    </p:set>
                                    <p:animEffect filter="box(out)" transition="in">
                                      <p:cBhvr>
                                        <p:cTn id="20" dur="1000"/>
                                        <p:tgtEl>
                                          <p:spTgt spid="68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9"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hape 691"/>
          <p:cNvSpPr/>
          <p:nvPr>
            <p:ph type="title"/>
          </p:nvPr>
        </p:nvSpPr>
        <p:spPr>
          <a:prstGeom prst="rect">
            <a:avLst/>
          </a:prstGeom>
        </p:spPr>
        <p:txBody>
          <a:bodyPr/>
          <a:lstStyle/>
          <a:p>
            <a:pPr/>
            <a:r>
              <a:t>Novac</a:t>
            </a:r>
          </a:p>
        </p:txBody>
      </p:sp>
      <p:sp>
        <p:nvSpPr>
          <p:cNvPr id="692" name="Shape 692"/>
          <p:cNvSpPr/>
          <p:nvPr>
            <p:ph type="body" idx="1"/>
          </p:nvPr>
        </p:nvSpPr>
        <p:spPr>
          <a:prstGeom prst="rect">
            <a:avLst/>
          </a:prstGeom>
        </p:spPr>
        <p:txBody>
          <a:bodyPr>
            <a:normAutofit fontScale="100000" lnSpcReduction="0"/>
          </a:bodyPr>
          <a:lstStyle/>
          <a:p>
            <a:pPr marL="862330" indent="-554355" defTabSz="566674">
              <a:spcBef>
                <a:spcPts val="2300"/>
              </a:spcBef>
              <a:buFontTx/>
              <a:defRPr sz="3104"/>
            </a:pPr>
            <a:r>
              <a:t>Radnicima se oduzima produkt njihova rada. Riječ je o "suodnosu privatnog vlasništva, gramzljivosti, odvojenosti rada i kapitala od temeljnog vlasništva, od izmjene i konkurencije." </a:t>
            </a:r>
          </a:p>
          <a:p>
            <a:pPr marL="862330" indent="-554355" defTabSz="566674">
              <a:spcBef>
                <a:spcPts val="2300"/>
              </a:spcBef>
              <a:buFontTx/>
              <a:defRPr sz="3104"/>
            </a:pPr>
            <a:r>
              <a:t>U biti je razlog u novčanom sustavu, jer on uzrokuje odvajanje produkta i njegove vrijednosti. Porastom vrijednosti stvari raste obezvrjeđivanje ljudskog svijeta. </a:t>
            </a:r>
          </a:p>
          <a:p>
            <a:pPr marL="862330" indent="-554355" defTabSz="566674">
              <a:spcBef>
                <a:spcPts val="2300"/>
              </a:spcBef>
              <a:buFontTx/>
              <a:defRPr sz="3104"/>
            </a:pPr>
            <a:r>
              <a:t>U okružju neprirodnog i nepravednog rada čovjek mijenja svoju bit. Postaje nešto drugo, postaje nečim drugim.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92">
                                            <p:bg/>
                                          </p:spTgt>
                                        </p:tgtEl>
                                        <p:attrNameLst>
                                          <p:attrName>style.visibility</p:attrName>
                                        </p:attrNameLst>
                                      </p:cBhvr>
                                      <p:to>
                                        <p:strVal val="visible"/>
                                      </p:to>
                                    </p:set>
                                    <p:animEffect filter="box(out)" transition="in">
                                      <p:cBhvr>
                                        <p:cTn id="7" dur="1000"/>
                                        <p:tgtEl>
                                          <p:spTgt spid="69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92">
                                            <p:txEl>
                                              <p:pRg st="0" end="0"/>
                                            </p:txEl>
                                          </p:spTgt>
                                        </p:tgtEl>
                                        <p:attrNameLst>
                                          <p:attrName>style.visibility</p:attrName>
                                        </p:attrNameLst>
                                      </p:cBhvr>
                                      <p:to>
                                        <p:strVal val="visible"/>
                                      </p:to>
                                    </p:set>
                                    <p:animEffect filter="box(out)" transition="in">
                                      <p:cBhvr>
                                        <p:cTn id="10" dur="1000"/>
                                        <p:tgtEl>
                                          <p:spTgt spid="69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92">
                                            <p:txEl>
                                              <p:pRg st="1" end="1"/>
                                            </p:txEl>
                                          </p:spTgt>
                                        </p:tgtEl>
                                        <p:attrNameLst>
                                          <p:attrName>style.visibility</p:attrName>
                                        </p:attrNameLst>
                                      </p:cBhvr>
                                      <p:to>
                                        <p:strVal val="visible"/>
                                      </p:to>
                                    </p:set>
                                    <p:animEffect filter="box(out)" transition="in">
                                      <p:cBhvr>
                                        <p:cTn id="15" dur="1000"/>
                                        <p:tgtEl>
                                          <p:spTgt spid="69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92">
                                            <p:txEl>
                                              <p:pRg st="2" end="2"/>
                                            </p:txEl>
                                          </p:spTgt>
                                        </p:tgtEl>
                                        <p:attrNameLst>
                                          <p:attrName>style.visibility</p:attrName>
                                        </p:attrNameLst>
                                      </p:cBhvr>
                                      <p:to>
                                        <p:strVal val="visible"/>
                                      </p:to>
                                    </p:set>
                                    <p:animEffect filter="box(out)" transition="in">
                                      <p:cBhvr>
                                        <p:cTn id="20" dur="1000"/>
                                        <p:tgtEl>
                                          <p:spTgt spid="69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2"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4" name="Shape 694"/>
          <p:cNvSpPr/>
          <p:nvPr>
            <p:ph type="title"/>
          </p:nvPr>
        </p:nvSpPr>
        <p:spPr>
          <a:prstGeom prst="rect">
            <a:avLst/>
          </a:prstGeom>
        </p:spPr>
        <p:txBody>
          <a:bodyPr/>
          <a:lstStyle/>
          <a:p>
            <a:pPr/>
            <a:r>
              <a:t>Novac</a:t>
            </a:r>
          </a:p>
        </p:txBody>
      </p:sp>
      <p:sp>
        <p:nvSpPr>
          <p:cNvPr id="695" name="Shape 695"/>
          <p:cNvSpPr/>
          <p:nvPr>
            <p:ph type="body" idx="1"/>
          </p:nvPr>
        </p:nvSpPr>
        <p:spPr>
          <a:prstGeom prst="rect">
            <a:avLst/>
          </a:prstGeom>
        </p:spPr>
        <p:txBody>
          <a:bodyPr/>
          <a:lstStyle/>
          <a:p>
            <a:pPr>
              <a:buFontTx/>
            </a:pPr>
            <a:r>
              <a:t>"Rad ne proizvodi samo stvari; on proizvodi samog sebe i radnika kao stvari." </a:t>
            </a:r>
          </a:p>
          <a:p>
            <a:pPr>
              <a:buFontTx/>
            </a:pPr>
            <a:r>
              <a:t>Radniku njegov rad postaje nešto tuđe, izvanjsko. U radu radnik se osjeća izvan sebe, a kod sebe je izvan rada. Kad radi nije kod kuće, a kad je kod kuće nije kod rada. Konačno, osiromašuje i odnos među ljudima.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7" name="Shape 697"/>
          <p:cNvSpPr/>
          <p:nvPr>
            <p:ph type="title"/>
          </p:nvPr>
        </p:nvSpPr>
        <p:spPr>
          <a:prstGeom prst="rect">
            <a:avLst/>
          </a:prstGeom>
        </p:spPr>
        <p:txBody>
          <a:bodyPr/>
          <a:lstStyle/>
          <a:p>
            <a:pPr/>
            <a:r>
              <a:t>Otuđenje</a:t>
            </a:r>
          </a:p>
        </p:txBody>
      </p:sp>
      <p:sp>
        <p:nvSpPr>
          <p:cNvPr id="698" name="Shape 698"/>
          <p:cNvSpPr/>
          <p:nvPr>
            <p:ph type="body" idx="1"/>
          </p:nvPr>
        </p:nvSpPr>
        <p:spPr>
          <a:prstGeom prst="rect">
            <a:avLst/>
          </a:prstGeom>
        </p:spPr>
        <p:txBody>
          <a:bodyPr>
            <a:normAutofit fontScale="100000" lnSpcReduction="0"/>
          </a:bodyPr>
          <a:lstStyle/>
          <a:p>
            <a:pPr>
              <a:buFontTx/>
            </a:pPr>
            <a:r>
              <a:t>Marx sve ove odnose stavlja u pojam kojeg preuzima od Hegela: </a:t>
            </a:r>
            <a:r>
              <a:rPr b="1"/>
              <a:t>otuđenje</a:t>
            </a:r>
            <a:r>
              <a:t>. </a:t>
            </a:r>
          </a:p>
          <a:p>
            <a:pPr>
              <a:buFontTx/>
            </a:pPr>
            <a:r>
              <a:t>Tim se obilježava ne samo socijalni problem, nego i mogućnost čovjeka. </a:t>
            </a:r>
          </a:p>
          <a:p>
            <a:pPr>
              <a:buFontTx/>
            </a:pPr>
            <a:r>
              <a:t>U otuđenju za čovjeka zbilja uzima oblik neprirodne, iskrivljene zbilje. </a:t>
            </a:r>
          </a:p>
          <a:p>
            <a:pPr>
              <a:buFontTx/>
            </a:pPr>
            <a:r>
              <a:t>O načinu i vrsti rada čovjeka ovisi kako će mu se prikazati zbilja.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98">
                                            <p:bg/>
                                          </p:spTgt>
                                        </p:tgtEl>
                                        <p:attrNameLst>
                                          <p:attrName>style.visibility</p:attrName>
                                        </p:attrNameLst>
                                      </p:cBhvr>
                                      <p:to>
                                        <p:strVal val="visible"/>
                                      </p:to>
                                    </p:set>
                                    <p:animEffect filter="box(out)" transition="in">
                                      <p:cBhvr>
                                        <p:cTn id="7" dur="1000"/>
                                        <p:tgtEl>
                                          <p:spTgt spid="698">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98">
                                            <p:txEl>
                                              <p:pRg st="0" end="0"/>
                                            </p:txEl>
                                          </p:spTgt>
                                        </p:tgtEl>
                                        <p:attrNameLst>
                                          <p:attrName>style.visibility</p:attrName>
                                        </p:attrNameLst>
                                      </p:cBhvr>
                                      <p:to>
                                        <p:strVal val="visible"/>
                                      </p:to>
                                    </p:set>
                                    <p:animEffect filter="box(out)" transition="in">
                                      <p:cBhvr>
                                        <p:cTn id="10" dur="1000"/>
                                        <p:tgtEl>
                                          <p:spTgt spid="6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98">
                                            <p:txEl>
                                              <p:pRg st="1" end="1"/>
                                            </p:txEl>
                                          </p:spTgt>
                                        </p:tgtEl>
                                        <p:attrNameLst>
                                          <p:attrName>style.visibility</p:attrName>
                                        </p:attrNameLst>
                                      </p:cBhvr>
                                      <p:to>
                                        <p:strVal val="visible"/>
                                      </p:to>
                                    </p:set>
                                    <p:animEffect filter="box(out)" transition="in">
                                      <p:cBhvr>
                                        <p:cTn id="15" dur="1000"/>
                                        <p:tgtEl>
                                          <p:spTgt spid="69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98">
                                            <p:txEl>
                                              <p:pRg st="2" end="2"/>
                                            </p:txEl>
                                          </p:spTgt>
                                        </p:tgtEl>
                                        <p:attrNameLst>
                                          <p:attrName>style.visibility</p:attrName>
                                        </p:attrNameLst>
                                      </p:cBhvr>
                                      <p:to>
                                        <p:strVal val="visible"/>
                                      </p:to>
                                    </p:set>
                                    <p:animEffect filter="box(out)" transition="in">
                                      <p:cBhvr>
                                        <p:cTn id="20" dur="1000"/>
                                        <p:tgtEl>
                                          <p:spTgt spid="6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98">
                                            <p:txEl>
                                              <p:pRg st="3" end="3"/>
                                            </p:txEl>
                                          </p:spTgt>
                                        </p:tgtEl>
                                        <p:attrNameLst>
                                          <p:attrName>style.visibility</p:attrName>
                                        </p:attrNameLst>
                                      </p:cBhvr>
                                      <p:to>
                                        <p:strVal val="visible"/>
                                      </p:to>
                                    </p:set>
                                    <p:animEffect filter="box(out)" transition="in">
                                      <p:cBhvr>
                                        <p:cTn id="25" dur="1000"/>
                                        <p:tgtEl>
                                          <p:spTgt spid="69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8"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0" name="Shape 700"/>
          <p:cNvSpPr/>
          <p:nvPr>
            <p:ph type="title"/>
          </p:nvPr>
        </p:nvSpPr>
        <p:spPr>
          <a:prstGeom prst="rect">
            <a:avLst/>
          </a:prstGeom>
        </p:spPr>
        <p:txBody>
          <a:bodyPr/>
          <a:lstStyle/>
          <a:p>
            <a:pPr/>
            <a:r>
              <a:t>Otuđenje</a:t>
            </a:r>
          </a:p>
        </p:txBody>
      </p:sp>
      <p:sp>
        <p:nvSpPr>
          <p:cNvPr id="701" name="Shape 701"/>
          <p:cNvSpPr/>
          <p:nvPr>
            <p:ph type="body" idx="1"/>
          </p:nvPr>
        </p:nvSpPr>
        <p:spPr>
          <a:prstGeom prst="rect">
            <a:avLst/>
          </a:prstGeom>
        </p:spPr>
        <p:txBody>
          <a:bodyPr/>
          <a:lstStyle/>
          <a:p>
            <a:pPr>
              <a:buFontTx/>
            </a:pPr>
            <a:r>
              <a:t>Tako rad postaje transcendentalom ljudske konstrukcije zbilje.</a:t>
            </a:r>
          </a:p>
          <a:p>
            <a:pPr>
              <a:buFontTx/>
            </a:pPr>
            <a:r>
              <a:t>Kako rad ovisi o društvenim odnosima, onda temeljna teza glasi: </a:t>
            </a:r>
            <a:r>
              <a:rPr i="1"/>
              <a:t>oblik u kojem se čovjeku pojavljuje zbilja ovisi o društvenom uređenju u kojem on živi.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3" name="Shape 703"/>
          <p:cNvSpPr/>
          <p:nvPr>
            <p:ph type="title"/>
          </p:nvPr>
        </p:nvSpPr>
        <p:spPr>
          <a:prstGeom prst="rect">
            <a:avLst/>
          </a:prstGeom>
        </p:spPr>
        <p:txBody>
          <a:bodyPr/>
          <a:lstStyle/>
          <a:p>
            <a:pPr/>
            <a:r>
              <a:t>Prirodni rad</a:t>
            </a:r>
          </a:p>
        </p:txBody>
      </p:sp>
      <p:sp>
        <p:nvSpPr>
          <p:cNvPr id="704" name="Shape 704"/>
          <p:cNvSpPr/>
          <p:nvPr>
            <p:ph type="body" idx="1"/>
          </p:nvPr>
        </p:nvSpPr>
        <p:spPr>
          <a:prstGeom prst="rect">
            <a:avLst/>
          </a:prstGeom>
        </p:spPr>
        <p:txBody>
          <a:bodyPr/>
          <a:lstStyle/>
          <a:p>
            <a:pPr>
              <a:buFontTx/>
            </a:pPr>
            <a:r>
              <a:t>S problemom rada najavljuje se problem kritike ideologije. </a:t>
            </a:r>
          </a:p>
          <a:p>
            <a:pPr>
              <a:buFontTx/>
            </a:pPr>
            <a:r>
              <a:t>Govori li se o otuđenju, onda valja reći u odnosu na što se događa otuđenje. </a:t>
            </a:r>
          </a:p>
          <a:p>
            <a:pPr>
              <a:buFontTx/>
            </a:pPr>
            <a:r>
              <a:t>Kod Marxa je to prirodni rad. No, ova je predodžba preopterećena problemima. </a:t>
            </a:r>
          </a:p>
          <a:p>
            <a:pPr>
              <a:buFontTx/>
            </a:pPr>
            <a:r>
              <a:t>Kako to da je prirodni rad bez otuđenja? </a:t>
            </a:r>
          </a:p>
          <a:p>
            <a:pPr>
              <a:buFontTx/>
            </a:pPr>
            <a:r>
              <a:t>Što je prirodni rad? </a:t>
            </a:r>
          </a:p>
          <a:p>
            <a:pPr>
              <a:buFontTx/>
            </a:pPr>
            <a:r>
              <a:t>Kako se iz otuđenja dolazi do neotuđenih odnosa?</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04">
                                            <p:bg/>
                                          </p:spTgt>
                                        </p:tgtEl>
                                        <p:attrNameLst>
                                          <p:attrName>style.visibility</p:attrName>
                                        </p:attrNameLst>
                                      </p:cBhvr>
                                      <p:to>
                                        <p:strVal val="visible"/>
                                      </p:to>
                                    </p:set>
                                    <p:animEffect filter="box(out)" transition="in">
                                      <p:cBhvr>
                                        <p:cTn id="7" dur="1000"/>
                                        <p:tgtEl>
                                          <p:spTgt spid="704">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704">
                                            <p:txEl>
                                              <p:pRg st="0" end="0"/>
                                            </p:txEl>
                                          </p:spTgt>
                                        </p:tgtEl>
                                        <p:attrNameLst>
                                          <p:attrName>style.visibility</p:attrName>
                                        </p:attrNameLst>
                                      </p:cBhvr>
                                      <p:to>
                                        <p:strVal val="visible"/>
                                      </p:to>
                                    </p:set>
                                    <p:animEffect filter="box(out)" transition="in">
                                      <p:cBhvr>
                                        <p:cTn id="10" dur="1000"/>
                                        <p:tgtEl>
                                          <p:spTgt spid="7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704">
                                            <p:txEl>
                                              <p:pRg st="1" end="1"/>
                                            </p:txEl>
                                          </p:spTgt>
                                        </p:tgtEl>
                                        <p:attrNameLst>
                                          <p:attrName>style.visibility</p:attrName>
                                        </p:attrNameLst>
                                      </p:cBhvr>
                                      <p:to>
                                        <p:strVal val="visible"/>
                                      </p:to>
                                    </p:set>
                                    <p:animEffect filter="box(out)" transition="in">
                                      <p:cBhvr>
                                        <p:cTn id="15" dur="1000"/>
                                        <p:tgtEl>
                                          <p:spTgt spid="70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704">
                                            <p:txEl>
                                              <p:pRg st="2" end="2"/>
                                            </p:txEl>
                                          </p:spTgt>
                                        </p:tgtEl>
                                        <p:attrNameLst>
                                          <p:attrName>style.visibility</p:attrName>
                                        </p:attrNameLst>
                                      </p:cBhvr>
                                      <p:to>
                                        <p:strVal val="visible"/>
                                      </p:to>
                                    </p:set>
                                    <p:animEffect filter="box(out)" transition="in">
                                      <p:cBhvr>
                                        <p:cTn id="20" dur="1000"/>
                                        <p:tgtEl>
                                          <p:spTgt spid="70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704">
                                            <p:txEl>
                                              <p:pRg st="3" end="3"/>
                                            </p:txEl>
                                          </p:spTgt>
                                        </p:tgtEl>
                                        <p:attrNameLst>
                                          <p:attrName>style.visibility</p:attrName>
                                        </p:attrNameLst>
                                      </p:cBhvr>
                                      <p:to>
                                        <p:strVal val="visible"/>
                                      </p:to>
                                    </p:set>
                                    <p:animEffect filter="box(out)" transition="in">
                                      <p:cBhvr>
                                        <p:cTn id="25" dur="1000"/>
                                        <p:tgtEl>
                                          <p:spTgt spid="70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704">
                                            <p:txEl>
                                              <p:pRg st="4" end="4"/>
                                            </p:txEl>
                                          </p:spTgt>
                                        </p:tgtEl>
                                        <p:attrNameLst>
                                          <p:attrName>style.visibility</p:attrName>
                                        </p:attrNameLst>
                                      </p:cBhvr>
                                      <p:to>
                                        <p:strVal val="visible"/>
                                      </p:to>
                                    </p:set>
                                    <p:animEffect filter="box(out)" transition="in">
                                      <p:cBhvr>
                                        <p:cTn id="30" dur="1000"/>
                                        <p:tgtEl>
                                          <p:spTgt spid="70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32" presetID="4" grpId="1" fill="hold">
                                  <p:stCondLst>
                                    <p:cond delay="0"/>
                                  </p:stCondLst>
                                  <p:iterate type="el" backwards="0">
                                    <p:tmAbs val="0"/>
                                  </p:iterate>
                                  <p:childTnLst>
                                    <p:set>
                                      <p:cBhvr>
                                        <p:cTn id="34" fill="hold"/>
                                        <p:tgtEl>
                                          <p:spTgt spid="704">
                                            <p:txEl>
                                              <p:pRg st="5" end="5"/>
                                            </p:txEl>
                                          </p:spTgt>
                                        </p:tgtEl>
                                        <p:attrNameLst>
                                          <p:attrName>style.visibility</p:attrName>
                                        </p:attrNameLst>
                                      </p:cBhvr>
                                      <p:to>
                                        <p:strVal val="visible"/>
                                      </p:to>
                                    </p:set>
                                    <p:animEffect filter="box(out)" transition="in">
                                      <p:cBhvr>
                                        <p:cTn id="35" dur="1000"/>
                                        <p:tgtEl>
                                          <p:spTgt spid="70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4"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6" name="Shape 706"/>
          <p:cNvSpPr/>
          <p:nvPr>
            <p:ph type="title"/>
          </p:nvPr>
        </p:nvSpPr>
        <p:spPr>
          <a:prstGeom prst="rect">
            <a:avLst/>
          </a:prstGeom>
        </p:spPr>
        <p:txBody>
          <a:bodyPr/>
          <a:lstStyle/>
          <a:p>
            <a:pPr/>
            <a:r>
              <a:rPr i="1"/>
              <a:t>a priori</a:t>
            </a:r>
            <a:r>
              <a:t> razumijevanja</a:t>
            </a:r>
          </a:p>
        </p:txBody>
      </p:sp>
      <p:sp>
        <p:nvSpPr>
          <p:cNvPr id="707" name="Shape 707"/>
          <p:cNvSpPr/>
          <p:nvPr>
            <p:ph type="body" idx="1"/>
          </p:nvPr>
        </p:nvSpPr>
        <p:spPr>
          <a:prstGeom prst="rect">
            <a:avLst/>
          </a:prstGeom>
        </p:spPr>
        <p:txBody>
          <a:bodyPr/>
          <a:lstStyle/>
          <a:p>
            <a:pPr>
              <a:buFontTx/>
            </a:pPr>
            <a:r>
              <a:t>Važno uočiti: postoje određeni apriorni preduvjeti razumijevanja svijeta. </a:t>
            </a:r>
          </a:p>
          <a:p>
            <a:pPr>
              <a:buFontTx/>
            </a:pPr>
            <a:r>
              <a:t>Postoje mnogi različiti pogledi na zbilju. Neki ovise o ne/radu, vrsti rada.</a:t>
            </a:r>
          </a:p>
          <a:p>
            <a:pPr>
              <a:buFontTx/>
            </a:pPr>
            <a:r>
              <a:t>Principijelno: pogled na zbilju je uvjetovan: egzistencijalno, povijesno, društveno.</a:t>
            </a:r>
          </a:p>
          <a:p>
            <a:pPr>
              <a:buFontTx/>
            </a:pPr>
            <a:r>
              <a:t>No, kriteriji za opravdanje zbilje mogu se naći samo ako postoji komunikacija. </a:t>
            </a:r>
          </a:p>
          <a:p>
            <a:pPr>
              <a:buFontTx/>
            </a:pPr>
            <a:r>
              <a:t>Time smo upućeni na novo područje, na područje jezika.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07">
                                            <p:bg/>
                                          </p:spTgt>
                                        </p:tgtEl>
                                        <p:attrNameLst>
                                          <p:attrName>style.visibility</p:attrName>
                                        </p:attrNameLst>
                                      </p:cBhvr>
                                      <p:to>
                                        <p:strVal val="visible"/>
                                      </p:to>
                                    </p:set>
                                    <p:animEffect filter="box(out)" transition="in">
                                      <p:cBhvr>
                                        <p:cTn id="7" dur="1000"/>
                                        <p:tgtEl>
                                          <p:spTgt spid="707">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707">
                                            <p:txEl>
                                              <p:pRg st="0" end="0"/>
                                            </p:txEl>
                                          </p:spTgt>
                                        </p:tgtEl>
                                        <p:attrNameLst>
                                          <p:attrName>style.visibility</p:attrName>
                                        </p:attrNameLst>
                                      </p:cBhvr>
                                      <p:to>
                                        <p:strVal val="visible"/>
                                      </p:to>
                                    </p:set>
                                    <p:animEffect filter="box(out)" transition="in">
                                      <p:cBhvr>
                                        <p:cTn id="10" dur="1000"/>
                                        <p:tgtEl>
                                          <p:spTgt spid="7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707">
                                            <p:txEl>
                                              <p:pRg st="1" end="1"/>
                                            </p:txEl>
                                          </p:spTgt>
                                        </p:tgtEl>
                                        <p:attrNameLst>
                                          <p:attrName>style.visibility</p:attrName>
                                        </p:attrNameLst>
                                      </p:cBhvr>
                                      <p:to>
                                        <p:strVal val="visible"/>
                                      </p:to>
                                    </p:set>
                                    <p:animEffect filter="box(out)" transition="in">
                                      <p:cBhvr>
                                        <p:cTn id="15" dur="1000"/>
                                        <p:tgtEl>
                                          <p:spTgt spid="7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707">
                                            <p:txEl>
                                              <p:pRg st="2" end="2"/>
                                            </p:txEl>
                                          </p:spTgt>
                                        </p:tgtEl>
                                        <p:attrNameLst>
                                          <p:attrName>style.visibility</p:attrName>
                                        </p:attrNameLst>
                                      </p:cBhvr>
                                      <p:to>
                                        <p:strVal val="visible"/>
                                      </p:to>
                                    </p:set>
                                    <p:animEffect filter="box(out)" transition="in">
                                      <p:cBhvr>
                                        <p:cTn id="20" dur="1000"/>
                                        <p:tgtEl>
                                          <p:spTgt spid="7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707">
                                            <p:txEl>
                                              <p:pRg st="3" end="3"/>
                                            </p:txEl>
                                          </p:spTgt>
                                        </p:tgtEl>
                                        <p:attrNameLst>
                                          <p:attrName>style.visibility</p:attrName>
                                        </p:attrNameLst>
                                      </p:cBhvr>
                                      <p:to>
                                        <p:strVal val="visible"/>
                                      </p:to>
                                    </p:set>
                                    <p:animEffect filter="box(out)" transition="in">
                                      <p:cBhvr>
                                        <p:cTn id="25" dur="1000"/>
                                        <p:tgtEl>
                                          <p:spTgt spid="70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707">
                                            <p:txEl>
                                              <p:pRg st="4" end="4"/>
                                            </p:txEl>
                                          </p:spTgt>
                                        </p:tgtEl>
                                        <p:attrNameLst>
                                          <p:attrName>style.visibility</p:attrName>
                                        </p:attrNameLst>
                                      </p:cBhvr>
                                      <p:to>
                                        <p:strVal val="visible"/>
                                      </p:to>
                                    </p:set>
                                    <p:animEffect filter="box(out)" transition="in">
                                      <p:cBhvr>
                                        <p:cTn id="30" dur="1000"/>
                                        <p:tgtEl>
                                          <p:spTgt spid="70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1" name="Shape 601"/>
          <p:cNvSpPr/>
          <p:nvPr>
            <p:ph type="title"/>
          </p:nvPr>
        </p:nvSpPr>
        <p:spPr>
          <a:xfrm>
            <a:off x="1103014" y="381000"/>
            <a:ext cx="9133186" cy="2438400"/>
          </a:xfrm>
          <a:prstGeom prst="rect">
            <a:avLst/>
          </a:prstGeom>
        </p:spPr>
        <p:txBody>
          <a:bodyPr/>
          <a:lstStyle>
            <a:lvl1pPr>
              <a:defRPr sz="5200"/>
            </a:lvl1pPr>
          </a:lstStyle>
          <a:p>
            <a:pPr/>
            <a:r>
              <a:t>Radikalizacija i relativizacija</a:t>
            </a:r>
          </a:p>
        </p:txBody>
      </p:sp>
      <p:sp>
        <p:nvSpPr>
          <p:cNvPr id="602" name="Shape 602"/>
          <p:cNvSpPr/>
          <p:nvPr>
            <p:ph type="body" idx="1"/>
          </p:nvPr>
        </p:nvSpPr>
        <p:spPr>
          <a:prstGeom prst="rect">
            <a:avLst/>
          </a:prstGeom>
        </p:spPr>
        <p:txBody>
          <a:bodyPr/>
          <a:lstStyle/>
          <a:p>
            <a:pPr>
              <a:buFontTx/>
            </a:pPr>
            <a:r>
              <a:t>Iz ovog proizlazi opet dvoje: </a:t>
            </a:r>
          </a:p>
          <a:p>
            <a:pPr>
              <a:buFontTx/>
            </a:pPr>
            <a:r>
              <a:t>1. filozofija se razvija u pravcu radikaliziranja skeptičnog stava i </a:t>
            </a:r>
          </a:p>
          <a:p>
            <a:pPr>
              <a:buFontTx/>
            </a:pPr>
            <a:r>
              <a:t>2. pokazuje se relativizacija, ako ne i kraj novovjeke metafizike.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02">
                                            <p:bg/>
                                          </p:spTgt>
                                        </p:tgtEl>
                                        <p:attrNameLst>
                                          <p:attrName>style.visibility</p:attrName>
                                        </p:attrNameLst>
                                      </p:cBhvr>
                                      <p:to>
                                        <p:strVal val="visible"/>
                                      </p:to>
                                    </p:set>
                                    <p:animEffect filter="box(out)" transition="in">
                                      <p:cBhvr>
                                        <p:cTn id="7" dur="1000"/>
                                        <p:tgtEl>
                                          <p:spTgt spid="60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02">
                                            <p:txEl>
                                              <p:pRg st="0" end="0"/>
                                            </p:txEl>
                                          </p:spTgt>
                                        </p:tgtEl>
                                        <p:attrNameLst>
                                          <p:attrName>style.visibility</p:attrName>
                                        </p:attrNameLst>
                                      </p:cBhvr>
                                      <p:to>
                                        <p:strVal val="visible"/>
                                      </p:to>
                                    </p:set>
                                    <p:animEffect filter="box(out)" transition="in">
                                      <p:cBhvr>
                                        <p:cTn id="10" dur="1000"/>
                                        <p:tgtEl>
                                          <p:spTgt spid="6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02">
                                            <p:txEl>
                                              <p:pRg st="1" end="1"/>
                                            </p:txEl>
                                          </p:spTgt>
                                        </p:tgtEl>
                                        <p:attrNameLst>
                                          <p:attrName>style.visibility</p:attrName>
                                        </p:attrNameLst>
                                      </p:cBhvr>
                                      <p:to>
                                        <p:strVal val="visible"/>
                                      </p:to>
                                    </p:set>
                                    <p:animEffect filter="box(out)" transition="in">
                                      <p:cBhvr>
                                        <p:cTn id="15" dur="1000"/>
                                        <p:tgtEl>
                                          <p:spTgt spid="6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02">
                                            <p:txEl>
                                              <p:pRg st="2" end="2"/>
                                            </p:txEl>
                                          </p:spTgt>
                                        </p:tgtEl>
                                        <p:attrNameLst>
                                          <p:attrName>style.visibility</p:attrName>
                                        </p:attrNameLst>
                                      </p:cBhvr>
                                      <p:to>
                                        <p:strVal val="visible"/>
                                      </p:to>
                                    </p:set>
                                    <p:animEffect filter="box(out)" transition="in">
                                      <p:cBhvr>
                                        <p:cTn id="20" dur="1000"/>
                                        <p:tgtEl>
                                          <p:spTgt spid="60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2"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9" name="Shape 709"/>
          <p:cNvSpPr/>
          <p:nvPr>
            <p:ph type="title"/>
          </p:nvPr>
        </p:nvSpPr>
        <p:spPr>
          <a:prstGeom prst="rect">
            <a:avLst/>
          </a:prstGeom>
        </p:spPr>
        <p:txBody>
          <a:bodyPr/>
          <a:lstStyle/>
          <a:p>
            <a:pPr/>
            <a:r>
              <a:t>Jezik</a:t>
            </a:r>
          </a:p>
        </p:txBody>
      </p:sp>
      <p:sp>
        <p:nvSpPr>
          <p:cNvPr id="710" name="Shape 710"/>
          <p:cNvSpPr/>
          <p:nvPr>
            <p:ph type="body" idx="1"/>
          </p:nvPr>
        </p:nvSpPr>
        <p:spPr>
          <a:prstGeom prst="rect">
            <a:avLst/>
          </a:prstGeom>
        </p:spPr>
        <p:txBody>
          <a:bodyPr/>
          <a:lstStyle/>
          <a:p>
            <a:pPr>
              <a:buFontTx/>
            </a:pPr>
            <a:r>
              <a:t>U jeziku se sabire sve što smo do sada sreli u transcendentalnim strukturama ljudske konstrukcije zbilje. </a:t>
            </a:r>
          </a:p>
          <a:p>
            <a:pPr>
              <a:buFontTx/>
            </a:pPr>
            <a:r>
              <a:t>No, valja nam se odreći predodžbe o jeziku kao sredstvu etiketiranja spoznajnih objekata, sredstva izmjene informacija il jednostavnog sredstva sporazumijevanja. </a:t>
            </a:r>
          </a:p>
          <a:p>
            <a:pPr>
              <a:buFontTx/>
            </a:pPr>
            <a:r>
              <a:t>Jezik je mjesto na kojem se nalazi cjelokupna ljudska zbilja.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10">
                                            <p:bg/>
                                          </p:spTgt>
                                        </p:tgtEl>
                                        <p:attrNameLst>
                                          <p:attrName>style.visibility</p:attrName>
                                        </p:attrNameLst>
                                      </p:cBhvr>
                                      <p:to>
                                        <p:strVal val="visible"/>
                                      </p:to>
                                    </p:set>
                                    <p:animEffect filter="box(out)" transition="in">
                                      <p:cBhvr>
                                        <p:cTn id="7" dur="1000"/>
                                        <p:tgtEl>
                                          <p:spTgt spid="710">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710">
                                            <p:txEl>
                                              <p:pRg st="0" end="0"/>
                                            </p:txEl>
                                          </p:spTgt>
                                        </p:tgtEl>
                                        <p:attrNameLst>
                                          <p:attrName>style.visibility</p:attrName>
                                        </p:attrNameLst>
                                      </p:cBhvr>
                                      <p:to>
                                        <p:strVal val="visible"/>
                                      </p:to>
                                    </p:set>
                                    <p:animEffect filter="box(out)" transition="in">
                                      <p:cBhvr>
                                        <p:cTn id="10" dur="1000"/>
                                        <p:tgtEl>
                                          <p:spTgt spid="7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710">
                                            <p:txEl>
                                              <p:pRg st="1" end="1"/>
                                            </p:txEl>
                                          </p:spTgt>
                                        </p:tgtEl>
                                        <p:attrNameLst>
                                          <p:attrName>style.visibility</p:attrName>
                                        </p:attrNameLst>
                                      </p:cBhvr>
                                      <p:to>
                                        <p:strVal val="visible"/>
                                      </p:to>
                                    </p:set>
                                    <p:animEffect filter="box(out)" transition="in">
                                      <p:cBhvr>
                                        <p:cTn id="15" dur="1000"/>
                                        <p:tgtEl>
                                          <p:spTgt spid="7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710">
                                            <p:txEl>
                                              <p:pRg st="2" end="2"/>
                                            </p:txEl>
                                          </p:spTgt>
                                        </p:tgtEl>
                                        <p:attrNameLst>
                                          <p:attrName>style.visibility</p:attrName>
                                        </p:attrNameLst>
                                      </p:cBhvr>
                                      <p:to>
                                        <p:strVal val="visible"/>
                                      </p:to>
                                    </p:set>
                                    <p:animEffect filter="box(out)" transition="in">
                                      <p:cBhvr>
                                        <p:cTn id="20" dur="1000"/>
                                        <p:tgtEl>
                                          <p:spTgt spid="71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0"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2" name="Shape 712"/>
          <p:cNvSpPr/>
          <p:nvPr>
            <p:ph type="title"/>
          </p:nvPr>
        </p:nvSpPr>
        <p:spPr>
          <a:prstGeom prst="rect">
            <a:avLst/>
          </a:prstGeom>
        </p:spPr>
        <p:txBody>
          <a:bodyPr/>
          <a:lstStyle/>
          <a:p>
            <a:pPr/>
            <a:r>
              <a:rPr i="1"/>
              <a:t>a priori</a:t>
            </a:r>
            <a:r>
              <a:t> jezika</a:t>
            </a:r>
          </a:p>
        </p:txBody>
      </p:sp>
      <p:sp>
        <p:nvSpPr>
          <p:cNvPr id="713" name="Shape 713"/>
          <p:cNvSpPr/>
          <p:nvPr>
            <p:ph type="body" idx="1"/>
          </p:nvPr>
        </p:nvSpPr>
        <p:spPr>
          <a:prstGeom prst="rect">
            <a:avLst/>
          </a:prstGeom>
        </p:spPr>
        <p:txBody>
          <a:bodyPr/>
          <a:lstStyle/>
          <a:p>
            <a:pPr>
              <a:buFontTx/>
            </a:pPr>
            <a:r>
              <a:t>Jezik je preduvjet ljudske spoznaje i djelovanja. </a:t>
            </a:r>
          </a:p>
          <a:p>
            <a:pPr>
              <a:buFontTx/>
            </a:pPr>
            <a:r>
              <a:t>On je isto tako i okvir u kojem se konstituira pojedinačna egzistencija, povijest i društvo. </a:t>
            </a:r>
          </a:p>
          <a:p>
            <a:pPr>
              <a:buFontTx/>
            </a:pPr>
            <a:r>
              <a:t>Jezik je temelj ljudske konstitucije zbilje. </a:t>
            </a:r>
          </a:p>
          <a:p>
            <a:pPr>
              <a:buFontTx/>
            </a:pPr>
            <a:r>
              <a:t>Granice mog jezika granice su mog svijeta – veli Wittgenstein. </a:t>
            </a:r>
          </a:p>
          <a:p>
            <a:pPr>
              <a:buFontTx/>
            </a:pPr>
            <a:r>
              <a:t>Filozofija pozorna na jezik mora biti i kritika jezika.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13">
                                            <p:bg/>
                                          </p:spTgt>
                                        </p:tgtEl>
                                        <p:attrNameLst>
                                          <p:attrName>style.visibility</p:attrName>
                                        </p:attrNameLst>
                                      </p:cBhvr>
                                      <p:to>
                                        <p:strVal val="visible"/>
                                      </p:to>
                                    </p:set>
                                    <p:animEffect filter="box(out)" transition="in">
                                      <p:cBhvr>
                                        <p:cTn id="7" dur="1000"/>
                                        <p:tgtEl>
                                          <p:spTgt spid="713">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713">
                                            <p:txEl>
                                              <p:pRg st="0" end="0"/>
                                            </p:txEl>
                                          </p:spTgt>
                                        </p:tgtEl>
                                        <p:attrNameLst>
                                          <p:attrName>style.visibility</p:attrName>
                                        </p:attrNameLst>
                                      </p:cBhvr>
                                      <p:to>
                                        <p:strVal val="visible"/>
                                      </p:to>
                                    </p:set>
                                    <p:animEffect filter="box(out)" transition="in">
                                      <p:cBhvr>
                                        <p:cTn id="10" dur="1000"/>
                                        <p:tgtEl>
                                          <p:spTgt spid="7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713">
                                            <p:txEl>
                                              <p:pRg st="1" end="1"/>
                                            </p:txEl>
                                          </p:spTgt>
                                        </p:tgtEl>
                                        <p:attrNameLst>
                                          <p:attrName>style.visibility</p:attrName>
                                        </p:attrNameLst>
                                      </p:cBhvr>
                                      <p:to>
                                        <p:strVal val="visible"/>
                                      </p:to>
                                    </p:set>
                                    <p:animEffect filter="box(out)" transition="in">
                                      <p:cBhvr>
                                        <p:cTn id="15" dur="1000"/>
                                        <p:tgtEl>
                                          <p:spTgt spid="7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713">
                                            <p:txEl>
                                              <p:pRg st="2" end="2"/>
                                            </p:txEl>
                                          </p:spTgt>
                                        </p:tgtEl>
                                        <p:attrNameLst>
                                          <p:attrName>style.visibility</p:attrName>
                                        </p:attrNameLst>
                                      </p:cBhvr>
                                      <p:to>
                                        <p:strVal val="visible"/>
                                      </p:to>
                                    </p:set>
                                    <p:animEffect filter="box(out)" transition="in">
                                      <p:cBhvr>
                                        <p:cTn id="20" dur="1000"/>
                                        <p:tgtEl>
                                          <p:spTgt spid="7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713">
                                            <p:txEl>
                                              <p:pRg st="3" end="3"/>
                                            </p:txEl>
                                          </p:spTgt>
                                        </p:tgtEl>
                                        <p:attrNameLst>
                                          <p:attrName>style.visibility</p:attrName>
                                        </p:attrNameLst>
                                      </p:cBhvr>
                                      <p:to>
                                        <p:strVal val="visible"/>
                                      </p:to>
                                    </p:set>
                                    <p:animEffect filter="box(out)" transition="in">
                                      <p:cBhvr>
                                        <p:cTn id="25" dur="1000"/>
                                        <p:tgtEl>
                                          <p:spTgt spid="7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4" grpId="1" fill="hold">
                                  <p:stCondLst>
                                    <p:cond delay="0"/>
                                  </p:stCondLst>
                                  <p:iterate type="el" backwards="0">
                                    <p:tmAbs val="0"/>
                                  </p:iterate>
                                  <p:childTnLst>
                                    <p:set>
                                      <p:cBhvr>
                                        <p:cTn id="29" fill="hold"/>
                                        <p:tgtEl>
                                          <p:spTgt spid="713">
                                            <p:txEl>
                                              <p:pRg st="4" end="4"/>
                                            </p:txEl>
                                          </p:spTgt>
                                        </p:tgtEl>
                                        <p:attrNameLst>
                                          <p:attrName>style.visibility</p:attrName>
                                        </p:attrNameLst>
                                      </p:cBhvr>
                                      <p:to>
                                        <p:strVal val="visible"/>
                                      </p:to>
                                    </p:set>
                                    <p:animEffect filter="box(out)" transition="in">
                                      <p:cBhvr>
                                        <p:cTn id="30" dur="1000"/>
                                        <p:tgtEl>
                                          <p:spTgt spid="71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3"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5" name="Shape 715"/>
          <p:cNvSpPr/>
          <p:nvPr>
            <p:ph type="title"/>
          </p:nvPr>
        </p:nvSpPr>
        <p:spPr>
          <a:prstGeom prst="rect">
            <a:avLst/>
          </a:prstGeom>
        </p:spPr>
        <p:txBody>
          <a:bodyPr/>
          <a:lstStyle/>
          <a:p>
            <a:pPr/>
            <a:r>
              <a:t>Jezične igre</a:t>
            </a:r>
          </a:p>
        </p:txBody>
      </p:sp>
      <p:sp>
        <p:nvSpPr>
          <p:cNvPr id="716" name="Shape 716"/>
          <p:cNvSpPr/>
          <p:nvPr>
            <p:ph type="body" idx="1"/>
          </p:nvPr>
        </p:nvSpPr>
        <p:spPr>
          <a:prstGeom prst="rect">
            <a:avLst/>
          </a:prstGeom>
        </p:spPr>
        <p:txBody>
          <a:bodyPr/>
          <a:lstStyle/>
          <a:p>
            <a:pPr>
              <a:buFontTx/>
            </a:pPr>
            <a:r>
              <a:t>Wittgenstein će govoriti o jezičnim igrama koje podliježu pravilima igre. </a:t>
            </a:r>
          </a:p>
          <a:p>
            <a:pPr>
              <a:buFontTx/>
            </a:pPr>
            <a:r>
              <a:t>Budući da postoje mnoge jezične igre, onda kritika jezika ne može biti univerzalna, nego se uvijek odnosi na određenu jezičnu igru.</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16">
                                            <p:bg/>
                                          </p:spTgt>
                                        </p:tgtEl>
                                        <p:attrNameLst>
                                          <p:attrName>style.visibility</p:attrName>
                                        </p:attrNameLst>
                                      </p:cBhvr>
                                      <p:to>
                                        <p:strVal val="visible"/>
                                      </p:to>
                                    </p:set>
                                    <p:animEffect filter="box(out)" transition="in">
                                      <p:cBhvr>
                                        <p:cTn id="7" dur="1000"/>
                                        <p:tgtEl>
                                          <p:spTgt spid="716">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716">
                                            <p:txEl>
                                              <p:pRg st="0" end="0"/>
                                            </p:txEl>
                                          </p:spTgt>
                                        </p:tgtEl>
                                        <p:attrNameLst>
                                          <p:attrName>style.visibility</p:attrName>
                                        </p:attrNameLst>
                                      </p:cBhvr>
                                      <p:to>
                                        <p:strVal val="visible"/>
                                      </p:to>
                                    </p:set>
                                    <p:animEffect filter="box(out)" transition="in">
                                      <p:cBhvr>
                                        <p:cTn id="10" dur="1000"/>
                                        <p:tgtEl>
                                          <p:spTgt spid="7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716">
                                            <p:txEl>
                                              <p:pRg st="1" end="1"/>
                                            </p:txEl>
                                          </p:spTgt>
                                        </p:tgtEl>
                                        <p:attrNameLst>
                                          <p:attrName>style.visibility</p:attrName>
                                        </p:attrNameLst>
                                      </p:cBhvr>
                                      <p:to>
                                        <p:strVal val="visible"/>
                                      </p:to>
                                    </p:set>
                                    <p:animEffect filter="box(out)" transition="in">
                                      <p:cBhvr>
                                        <p:cTn id="15" dur="1000"/>
                                        <p:tgtEl>
                                          <p:spTgt spid="71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6"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8" name="Shape 718"/>
          <p:cNvSpPr/>
          <p:nvPr>
            <p:ph type="title"/>
          </p:nvPr>
        </p:nvSpPr>
        <p:spPr>
          <a:prstGeom prst="rect">
            <a:avLst/>
          </a:prstGeom>
        </p:spPr>
        <p:txBody>
          <a:bodyPr/>
          <a:lstStyle/>
          <a:p>
            <a:pPr/>
            <a:r>
              <a:t>Svakodneva upotreba</a:t>
            </a:r>
          </a:p>
        </p:txBody>
      </p:sp>
      <p:sp>
        <p:nvSpPr>
          <p:cNvPr id="719" name="Shape 719"/>
          <p:cNvSpPr/>
          <p:nvPr>
            <p:ph type="body" idx="1"/>
          </p:nvPr>
        </p:nvSpPr>
        <p:spPr>
          <a:prstGeom prst="rect">
            <a:avLst/>
          </a:prstGeom>
        </p:spPr>
        <p:txBody>
          <a:bodyPr/>
          <a:lstStyle/>
          <a:p>
            <a:pPr>
              <a:buFontTx/>
            </a:pPr>
            <a:r>
              <a:t>"Kad filozofi upotrebljavaju riječ – znanje, bitak, predmet, ja, rečenica, ime – i nastoje obuhvatiti bit stvari, moramo se pitati: upotrebljava li se ta riječ u jeziku u kojem je kod kuće, uistinu tako? – Mi riječi iz njihove metafizičke upotrebe vraćamo ponovno u njihovu svakodnevnu uporabu.”</a:t>
            </a:r>
          </a:p>
          <a:p>
            <a:pPr marL="0" indent="317500" algn="r">
              <a:buSzTx/>
              <a:buFontTx/>
              <a:buNone/>
              <a:defRPr i="1" sz="2200"/>
            </a:pPr>
            <a:r>
              <a:t>Ludwig Wittgenstein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19"/>
                                        </p:tgtEl>
                                        <p:attrNameLst>
                                          <p:attrName>style.visibility</p:attrName>
                                        </p:attrNameLst>
                                      </p:cBhvr>
                                      <p:to>
                                        <p:strVal val="visible"/>
                                      </p:to>
                                    </p:set>
                                    <p:animEffect filter="box(out)" transition="in">
                                      <p:cBhvr>
                                        <p:cTn id="7" dur="10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9"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1" name="Shape 721"/>
          <p:cNvSpPr/>
          <p:nvPr>
            <p:ph type="title"/>
          </p:nvPr>
        </p:nvSpPr>
        <p:spPr>
          <a:prstGeom prst="rect">
            <a:avLst/>
          </a:prstGeom>
        </p:spPr>
        <p:txBody>
          <a:bodyPr/>
          <a:lstStyle/>
          <a:p>
            <a:pPr/>
            <a:r>
              <a:t>Množenje</a:t>
            </a:r>
          </a:p>
        </p:txBody>
      </p:sp>
      <p:sp>
        <p:nvSpPr>
          <p:cNvPr id="722" name="Shape 722"/>
          <p:cNvSpPr/>
          <p:nvPr>
            <p:ph type="body" idx="1"/>
          </p:nvPr>
        </p:nvSpPr>
        <p:spPr>
          <a:prstGeom prst="rect">
            <a:avLst/>
          </a:prstGeom>
        </p:spPr>
        <p:txBody>
          <a:bodyPr/>
          <a:lstStyle/>
          <a:p>
            <a:pPr>
              <a:buFontTx/>
            </a:pPr>
            <a:r>
              <a:t>Rezultat je da više nemamo problem, nego probleme. </a:t>
            </a:r>
          </a:p>
          <a:p>
            <a:pPr>
              <a:buFontTx/>
            </a:pPr>
            <a:r>
              <a:t>Isto tako ne postoji filozofska metoda, nego metode, različite terapije. </a:t>
            </a:r>
          </a:p>
          <a:p>
            <a:pPr>
              <a:buFontTx/>
            </a:pPr>
            <a:r>
              <a:t>Problemi postaju bolesti i terapija postaje čišćenje jezika i uporabe riječi. </a:t>
            </a:r>
          </a:p>
          <a:p>
            <a:pPr>
              <a:buFontTx/>
            </a:pPr>
            <a:r>
              <a:t>Na taj način nestaje prethodnog, predmnijevanog znanja.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22"/>
                                        </p:tgtEl>
                                        <p:attrNameLst>
                                          <p:attrName>style.visibility</p:attrName>
                                        </p:attrNameLst>
                                      </p:cBhvr>
                                      <p:to>
                                        <p:strVal val="visible"/>
                                      </p:to>
                                    </p:set>
                                    <p:animEffect filter="box(out)" transition="in">
                                      <p:cBhvr>
                                        <p:cTn id="7" dur="10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2"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4" name="Shape 724"/>
          <p:cNvSpPr/>
          <p:nvPr>
            <p:ph type="title"/>
          </p:nvPr>
        </p:nvSpPr>
        <p:spPr>
          <a:prstGeom prst="rect">
            <a:avLst/>
          </a:prstGeom>
        </p:spPr>
        <p:txBody>
          <a:bodyPr/>
          <a:lstStyle/>
          <a:p>
            <a:pPr/>
            <a:r>
              <a:rPr i="1"/>
              <a:t>a priori</a:t>
            </a:r>
            <a:r>
              <a:t> jezika</a:t>
            </a:r>
          </a:p>
        </p:txBody>
      </p:sp>
      <p:sp>
        <p:nvSpPr>
          <p:cNvPr id="725" name="Shape 725"/>
          <p:cNvSpPr/>
          <p:nvPr>
            <p:ph type="body" idx="1"/>
          </p:nvPr>
        </p:nvSpPr>
        <p:spPr>
          <a:prstGeom prst="rect">
            <a:avLst/>
          </a:prstGeom>
        </p:spPr>
        <p:txBody>
          <a:bodyPr>
            <a:normAutofit fontScale="100000" lnSpcReduction="0"/>
          </a:bodyPr>
          <a:lstStyle/>
          <a:p>
            <a:pPr>
              <a:buFontTx/>
            </a:pPr>
            <a:r>
              <a:t>Svaka razina zbilje uvjetovana je egzistencijalno, povijesno, društveno. </a:t>
            </a:r>
          </a:p>
          <a:p>
            <a:pPr>
              <a:buFontTx/>
            </a:pPr>
            <a:r>
              <a:t>Sve se ove razine susreću u jeziku. </a:t>
            </a:r>
          </a:p>
          <a:p>
            <a:pPr>
              <a:buFontTx/>
            </a:pPr>
            <a:r>
              <a:t>U jeziku postoji pretpostavka susreta na argumentacijskoj razini. </a:t>
            </a:r>
          </a:p>
          <a:p>
            <a:pPr>
              <a:buFontTx/>
            </a:pPr>
            <a:r>
              <a:t>Argumentirati znači iznijeti svoj stav i moći zauzeti stav prema drugim stavovima. </a:t>
            </a:r>
          </a:p>
          <a:p>
            <a:pPr>
              <a:buFontTx/>
            </a:pPr>
            <a:r>
              <a:t>Naravno, i jedno i drugo se mora moći opravdati, utemeljiti.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25"/>
                                        </p:tgtEl>
                                        <p:attrNameLst>
                                          <p:attrName>style.visibility</p:attrName>
                                        </p:attrNameLst>
                                      </p:cBhvr>
                                      <p:to>
                                        <p:strVal val="visible"/>
                                      </p:to>
                                    </p:set>
                                    <p:animEffect filter="box(out)" transition="in">
                                      <p:cBhvr>
                                        <p:cTn id="7" dur="1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5"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7" name="Shape 727"/>
          <p:cNvSpPr/>
          <p:nvPr>
            <p:ph type="title"/>
          </p:nvPr>
        </p:nvSpPr>
        <p:spPr>
          <a:prstGeom prst="rect">
            <a:avLst/>
          </a:prstGeom>
        </p:spPr>
        <p:txBody>
          <a:bodyPr/>
          <a:lstStyle/>
          <a:p>
            <a:pPr/>
            <a:r>
              <a:rPr i="1"/>
              <a:t>a priori</a:t>
            </a:r>
            <a:r>
              <a:t> jezika</a:t>
            </a:r>
          </a:p>
        </p:txBody>
      </p:sp>
      <p:sp>
        <p:nvSpPr>
          <p:cNvPr id="728" name="Shape 728"/>
          <p:cNvSpPr/>
          <p:nvPr>
            <p:ph type="body" idx="1"/>
          </p:nvPr>
        </p:nvSpPr>
        <p:spPr>
          <a:prstGeom prst="rect">
            <a:avLst/>
          </a:prstGeom>
        </p:spPr>
        <p:txBody>
          <a:bodyPr/>
          <a:lstStyle/>
          <a:p>
            <a:pPr>
              <a:buFontTx/>
            </a:pPr>
            <a:r>
              <a:t>Prosudba nekog stava je moguća samo ako se zna zašto do njega dolazi. </a:t>
            </a:r>
          </a:p>
          <a:p>
            <a:pPr>
              <a:buFontTx/>
            </a:pPr>
            <a:r>
              <a:t>Argumentacija ide dalje od podjednakog prava svih sudionika u raspravi. Ide do slobode.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0" name="Shape 730"/>
          <p:cNvSpPr/>
          <p:nvPr>
            <p:ph type="title"/>
          </p:nvPr>
        </p:nvSpPr>
        <p:spPr>
          <a:prstGeom prst="rect">
            <a:avLst/>
          </a:prstGeom>
        </p:spPr>
        <p:txBody>
          <a:bodyPr/>
          <a:lstStyle/>
          <a:p>
            <a:pPr/>
            <a:r>
              <a:t>Argumentiranje</a:t>
            </a:r>
          </a:p>
        </p:txBody>
      </p:sp>
      <p:sp>
        <p:nvSpPr>
          <p:cNvPr id="731" name="Shape 731"/>
          <p:cNvSpPr/>
          <p:nvPr>
            <p:ph type="body" idx="1"/>
          </p:nvPr>
        </p:nvSpPr>
        <p:spPr>
          <a:prstGeom prst="rect">
            <a:avLst/>
          </a:prstGeom>
        </p:spPr>
        <p:txBody>
          <a:bodyPr/>
          <a:lstStyle/>
          <a:p>
            <a:pPr>
              <a:buFontTx/>
            </a:pPr>
            <a:r>
              <a:t>Sloboda može opstati samo ukoliko postoji volja da sloboda bude, inače se događa da se različiti jezici cementiraju u argumentaciju koja više ne dopušta susret.</a:t>
            </a:r>
          </a:p>
          <a:p>
            <a:pPr>
              <a:buFontTx/>
            </a:pPr>
            <a:r>
              <a:t>Postoje, osim toga, oblici susreta u kojima se argumentacija ne prekida, ali niti je dostatna. </a:t>
            </a:r>
          </a:p>
          <a:p>
            <a:pPr>
              <a:buFontTx/>
            </a:pPr>
            <a:r>
              <a:t>Ljubav nadilazi argumentaciju i prelazi u komunikaciju koja nema potrebe za argumentiranjem.</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31"/>
                                        </p:tgtEl>
                                        <p:attrNameLst>
                                          <p:attrName>style.visibility</p:attrName>
                                        </p:attrNameLst>
                                      </p:cBhvr>
                                      <p:to>
                                        <p:strVal val="visible"/>
                                      </p:to>
                                    </p:set>
                                    <p:animEffect filter="box(out)" transition="in">
                                      <p:cBhvr>
                                        <p:cTn id="7" dur="1000"/>
                                        <p:tgtEl>
                                          <p:spTgt spid="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1"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3" name="Shape 733"/>
          <p:cNvSpPr/>
          <p:nvPr>
            <p:ph type="title"/>
          </p:nvPr>
        </p:nvSpPr>
        <p:spPr>
          <a:prstGeom prst="rect">
            <a:avLst/>
          </a:prstGeom>
        </p:spPr>
        <p:txBody>
          <a:bodyPr/>
          <a:lstStyle>
            <a:lvl1pPr>
              <a:defRPr sz="4800"/>
            </a:lvl1pPr>
          </a:lstStyle>
          <a:p>
            <a:pPr/>
            <a:r>
              <a:t>Materija, evolucija, psihoanaliza</a:t>
            </a:r>
          </a:p>
        </p:txBody>
      </p:sp>
      <p:sp>
        <p:nvSpPr>
          <p:cNvPr id="734" name="Shape 734"/>
          <p:cNvSpPr/>
          <p:nvPr>
            <p:ph type="body" idx="1"/>
          </p:nvPr>
        </p:nvSpPr>
        <p:spPr>
          <a:prstGeom prst="rect">
            <a:avLst/>
          </a:prstGeom>
        </p:spPr>
        <p:txBody>
          <a:bodyPr/>
          <a:lstStyle>
            <a:lvl1pPr>
              <a:buFontTx/>
            </a:lvl1pPr>
          </a:lstStyle>
          <a:p>
            <a:pPr/>
            <a:r>
              <a:t>U uvjetovanosti shvaćanja zbilje u cjelini spada i odnos prema materiji koji e promijenio u suvremenoj fizici, evolucija s idejom postupnog razvoja čovjeka i psihoanaliza s idejom sila koje postoje u ego-u.</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34"/>
                                        </p:tgtEl>
                                        <p:attrNameLst>
                                          <p:attrName>style.visibility</p:attrName>
                                        </p:attrNameLst>
                                      </p:cBhvr>
                                      <p:to>
                                        <p:strVal val="visible"/>
                                      </p:to>
                                    </p:set>
                                    <p:animEffect filter="box(out)" transition="in">
                                      <p:cBhvr>
                                        <p:cTn id="7" dur="1000"/>
                                        <p:tgtEl>
                                          <p:spTgt spid="7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4"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6" name="Shape 736"/>
          <p:cNvSpPr/>
          <p:nvPr>
            <p:ph type="title"/>
          </p:nvPr>
        </p:nvSpPr>
        <p:spPr>
          <a:prstGeom prst="rect">
            <a:avLst/>
          </a:prstGeom>
        </p:spPr>
        <p:txBody>
          <a:bodyPr/>
          <a:lstStyle/>
          <a:p>
            <a:pPr/>
            <a:r>
              <a:t>Materija</a:t>
            </a:r>
          </a:p>
        </p:txBody>
      </p:sp>
      <p:sp>
        <p:nvSpPr>
          <p:cNvPr id="737" name="Shape 737"/>
          <p:cNvSpPr/>
          <p:nvPr>
            <p:ph type="body" idx="1"/>
          </p:nvPr>
        </p:nvSpPr>
        <p:spPr>
          <a:prstGeom prst="rect">
            <a:avLst/>
          </a:prstGeom>
        </p:spPr>
        <p:txBody>
          <a:bodyPr/>
          <a:lstStyle/>
          <a:p>
            <a:pPr/>
            <a:r>
              <a:t>Kantov su uvid relativizirale i prirodne znanosti: fizika, biologija, psihoanaliza.</a:t>
            </a:r>
          </a:p>
          <a:p>
            <a:pPr/>
            <a:r>
              <a:t>Kantova slika znanosti je gotovo isključivo Newtonova fizika. </a:t>
            </a:r>
          </a:p>
          <a:p>
            <a:pPr/>
            <a:r>
              <a:t>Uz nju idu  matematika i euklidska geometrija.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37"/>
                                        </p:tgtEl>
                                        <p:attrNameLst>
                                          <p:attrName>style.visibility</p:attrName>
                                        </p:attrNameLst>
                                      </p:cBhvr>
                                      <p:to>
                                        <p:strVal val="visible"/>
                                      </p:to>
                                    </p:set>
                                    <p:animEffect filter="box(out)" transition="in">
                                      <p:cBhvr>
                                        <p:cTn id="7" dur="1000"/>
                                        <p:tgtEl>
                                          <p:spTgt spid="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4" name="Shape 604"/>
          <p:cNvSpPr/>
          <p:nvPr>
            <p:ph type="title"/>
          </p:nvPr>
        </p:nvSpPr>
        <p:spPr>
          <a:prstGeom prst="rect">
            <a:avLst/>
          </a:prstGeom>
        </p:spPr>
        <p:txBody>
          <a:bodyPr/>
          <a:lstStyle/>
          <a:p>
            <a:pPr/>
            <a:r>
              <a:t>Egzistencija</a:t>
            </a:r>
          </a:p>
        </p:txBody>
      </p:sp>
      <p:sp>
        <p:nvSpPr>
          <p:cNvPr id="605" name="Shape 605"/>
          <p:cNvSpPr/>
          <p:nvPr>
            <p:ph type="body" idx="1"/>
          </p:nvPr>
        </p:nvSpPr>
        <p:spPr>
          <a:prstGeom prst="rect">
            <a:avLst/>
          </a:prstGeom>
        </p:spPr>
        <p:txBody>
          <a:bodyPr>
            <a:normAutofit fontScale="100000" lnSpcReduction="0"/>
          </a:bodyPr>
          <a:lstStyle/>
          <a:p>
            <a:pPr marL="853439" indent="-548640" defTabSz="560831">
              <a:spcBef>
                <a:spcPts val="2300"/>
              </a:spcBef>
              <a:buFontTx/>
              <a:defRPr sz="3072"/>
            </a:pPr>
            <a:r>
              <a:t>Kritika spoznaje je nastupila s pretenzijom istraživanja i procjene ljudske spoznaje uopće, a vrlo brzo se pokazalo kako je ciljala uglavnom na opće sudove. </a:t>
            </a:r>
          </a:p>
          <a:p>
            <a:pPr marL="853439" indent="-548640" defTabSz="560831">
              <a:spcBef>
                <a:spcPts val="2300"/>
              </a:spcBef>
              <a:buFontTx/>
              <a:defRPr sz="3072"/>
            </a:pPr>
            <a:r>
              <a:rPr i="1"/>
              <a:t>Kritika čistog uma</a:t>
            </a:r>
            <a:r>
              <a:t> je izvorno bila mišljena kao kritika sveukupne ljudske spoznaje, i praktične, dakle. </a:t>
            </a:r>
          </a:p>
          <a:p>
            <a:pPr marL="853439" indent="-548640" defTabSz="560831">
              <a:spcBef>
                <a:spcPts val="2300"/>
              </a:spcBef>
              <a:buFontTx/>
              <a:defRPr sz="3072"/>
            </a:pPr>
            <a:r>
              <a:t>U njoj Kant uzima matematičku i prirodno-znanstvenu spoznaju za nit vodilju. </a:t>
            </a:r>
          </a:p>
          <a:p>
            <a:pPr marL="853439" indent="-548640" defTabSz="560831">
              <a:spcBef>
                <a:spcPts val="2300"/>
              </a:spcBef>
              <a:buFontTx/>
              <a:defRPr sz="3072"/>
            </a:pPr>
            <a:r>
              <a:t>U </a:t>
            </a:r>
            <a:r>
              <a:rPr i="1"/>
              <a:t>Kritici praktičnog uma</a:t>
            </a:r>
            <a:r>
              <a:t> i </a:t>
            </a:r>
            <a:r>
              <a:rPr i="1"/>
              <a:t>Kritici rasudbene snage</a:t>
            </a:r>
            <a:r>
              <a:t> pogled se proširuje na ćudoredni uvid i estetski osjećaj, ali je i tu prvenstveno riječ o općevažećim sudovima.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05">
                                            <p:bg/>
                                          </p:spTgt>
                                        </p:tgtEl>
                                        <p:attrNameLst>
                                          <p:attrName>style.visibility</p:attrName>
                                        </p:attrNameLst>
                                      </p:cBhvr>
                                      <p:to>
                                        <p:strVal val="visible"/>
                                      </p:to>
                                    </p:set>
                                    <p:animEffect filter="box(out)" transition="in">
                                      <p:cBhvr>
                                        <p:cTn id="7" dur="1000"/>
                                        <p:tgtEl>
                                          <p:spTgt spid="605">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05">
                                            <p:txEl>
                                              <p:pRg st="0" end="0"/>
                                            </p:txEl>
                                          </p:spTgt>
                                        </p:tgtEl>
                                        <p:attrNameLst>
                                          <p:attrName>style.visibility</p:attrName>
                                        </p:attrNameLst>
                                      </p:cBhvr>
                                      <p:to>
                                        <p:strVal val="visible"/>
                                      </p:to>
                                    </p:set>
                                    <p:animEffect filter="box(out)" transition="in">
                                      <p:cBhvr>
                                        <p:cTn id="10" dur="1000"/>
                                        <p:tgtEl>
                                          <p:spTgt spid="6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05">
                                            <p:txEl>
                                              <p:pRg st="1" end="1"/>
                                            </p:txEl>
                                          </p:spTgt>
                                        </p:tgtEl>
                                        <p:attrNameLst>
                                          <p:attrName>style.visibility</p:attrName>
                                        </p:attrNameLst>
                                      </p:cBhvr>
                                      <p:to>
                                        <p:strVal val="visible"/>
                                      </p:to>
                                    </p:set>
                                    <p:animEffect filter="box(out)" transition="in">
                                      <p:cBhvr>
                                        <p:cTn id="15" dur="1000"/>
                                        <p:tgtEl>
                                          <p:spTgt spid="6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05">
                                            <p:txEl>
                                              <p:pRg st="2" end="2"/>
                                            </p:txEl>
                                          </p:spTgt>
                                        </p:tgtEl>
                                        <p:attrNameLst>
                                          <p:attrName>style.visibility</p:attrName>
                                        </p:attrNameLst>
                                      </p:cBhvr>
                                      <p:to>
                                        <p:strVal val="visible"/>
                                      </p:to>
                                    </p:set>
                                    <p:animEffect filter="box(out)" transition="in">
                                      <p:cBhvr>
                                        <p:cTn id="20" dur="1000"/>
                                        <p:tgtEl>
                                          <p:spTgt spid="60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05">
                                            <p:txEl>
                                              <p:pRg st="3" end="3"/>
                                            </p:txEl>
                                          </p:spTgt>
                                        </p:tgtEl>
                                        <p:attrNameLst>
                                          <p:attrName>style.visibility</p:attrName>
                                        </p:attrNameLst>
                                      </p:cBhvr>
                                      <p:to>
                                        <p:strVal val="visible"/>
                                      </p:to>
                                    </p:set>
                                    <p:animEffect filter="box(out)" transition="in">
                                      <p:cBhvr>
                                        <p:cTn id="25" dur="1000"/>
                                        <p:tgtEl>
                                          <p:spTgt spid="60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5"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9" name="Shape 739"/>
          <p:cNvSpPr/>
          <p:nvPr>
            <p:ph type="title"/>
          </p:nvPr>
        </p:nvSpPr>
        <p:spPr>
          <a:prstGeom prst="rect">
            <a:avLst/>
          </a:prstGeom>
        </p:spPr>
        <p:txBody>
          <a:bodyPr/>
          <a:lstStyle/>
          <a:p>
            <a:pPr/>
            <a:r>
              <a:t>Materija</a:t>
            </a:r>
          </a:p>
        </p:txBody>
      </p:sp>
      <p:sp>
        <p:nvSpPr>
          <p:cNvPr id="740" name="Shape 740"/>
          <p:cNvSpPr/>
          <p:nvPr>
            <p:ph type="body" idx="1"/>
          </p:nvPr>
        </p:nvSpPr>
        <p:spPr>
          <a:prstGeom prst="rect">
            <a:avLst/>
          </a:prstGeom>
        </p:spPr>
        <p:txBody>
          <a:bodyPr/>
          <a:lstStyle/>
          <a:p>
            <a:pPr/>
            <a:r>
              <a:t>Klasična Newtonova i Galileova fizika relativno je brzo došla u pitanje.</a:t>
            </a:r>
          </a:p>
          <a:p>
            <a:pPr/>
            <a:r>
              <a:t>Elektormagnetizam (Faraday, Maxwell, Hertz)</a:t>
            </a:r>
          </a:p>
          <a:p>
            <a:pPr/>
            <a:r>
              <a:t>Heisenberg</a:t>
            </a:r>
          </a:p>
          <a:p>
            <a:pPr/>
            <a:r>
              <a:t>Einstein</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40"/>
                                        </p:tgtEl>
                                        <p:attrNameLst>
                                          <p:attrName>style.visibility</p:attrName>
                                        </p:attrNameLst>
                                      </p:cBhvr>
                                      <p:to>
                                        <p:strVal val="visible"/>
                                      </p:to>
                                    </p:set>
                                    <p:animEffect filter="box(out)" transition="in">
                                      <p:cBhvr>
                                        <p:cTn id="7" dur="10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0"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2" name="Shape 742"/>
          <p:cNvSpPr/>
          <p:nvPr>
            <p:ph type="title"/>
          </p:nvPr>
        </p:nvSpPr>
        <p:spPr>
          <a:prstGeom prst="rect">
            <a:avLst/>
          </a:prstGeom>
        </p:spPr>
        <p:txBody>
          <a:bodyPr/>
          <a:lstStyle/>
          <a:p>
            <a:pPr/>
            <a:r>
              <a:t>Materija</a:t>
            </a:r>
          </a:p>
        </p:txBody>
      </p:sp>
      <p:sp>
        <p:nvSpPr>
          <p:cNvPr id="743" name="Shape 743"/>
          <p:cNvSpPr/>
          <p:nvPr>
            <p:ph type="body" idx="1"/>
          </p:nvPr>
        </p:nvSpPr>
        <p:spPr>
          <a:prstGeom prst="rect">
            <a:avLst/>
          </a:prstGeom>
        </p:spPr>
        <p:txBody>
          <a:bodyPr/>
          <a:lstStyle/>
          <a:p>
            <a:pPr/>
            <a:r>
              <a:t>Relativizacija prostora i vremena, odnosno prema promatraču i njegovu kretanju donosi sa sobom i relativizaciju euklidske geometrije.</a:t>
            </a:r>
          </a:p>
          <a:p>
            <a:pPr/>
            <a:r>
              <a:t>Vrijeme nije odvojeno do trodimenzionalnog prostora</a:t>
            </a:r>
          </a:p>
          <a:p>
            <a:pPr/>
            <a:r>
              <a:t>četverodimenzionalni prostor-vrijeme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43"/>
                                        </p:tgtEl>
                                        <p:attrNameLst>
                                          <p:attrName>style.visibility</p:attrName>
                                        </p:attrNameLst>
                                      </p:cBhvr>
                                      <p:to>
                                        <p:strVal val="visible"/>
                                      </p:to>
                                    </p:set>
                                    <p:animEffect filter="box(out)" transition="in">
                                      <p:cBhvr>
                                        <p:cTn id="7" dur="10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3" grpId="1"/>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5" name="Shape 745"/>
          <p:cNvSpPr/>
          <p:nvPr>
            <p:ph type="title"/>
          </p:nvPr>
        </p:nvSpPr>
        <p:spPr>
          <a:prstGeom prst="rect">
            <a:avLst/>
          </a:prstGeom>
        </p:spPr>
        <p:txBody>
          <a:bodyPr/>
          <a:lstStyle/>
          <a:p>
            <a:pPr/>
            <a:r>
              <a:t>Materija</a:t>
            </a:r>
          </a:p>
        </p:txBody>
      </p:sp>
      <p:sp>
        <p:nvSpPr>
          <p:cNvPr id="746" name="Shape 746"/>
          <p:cNvSpPr/>
          <p:nvPr>
            <p:ph type="body" idx="1"/>
          </p:nvPr>
        </p:nvSpPr>
        <p:spPr>
          <a:prstGeom prst="rect">
            <a:avLst/>
          </a:prstGeom>
        </p:spPr>
        <p:txBody>
          <a:bodyPr/>
          <a:lstStyle/>
          <a:p>
            <a:pPr/>
            <a:r>
              <a:t>Max Planck -kvantna mehanika</a:t>
            </a:r>
          </a:p>
          <a:p>
            <a:pPr/>
            <a:r>
              <a:t>u mikrofizikalnom svijetu fizika se mora zadovoljiti vjerojatnostima</a:t>
            </a:r>
          </a:p>
          <a:p>
            <a:pPr/>
            <a:r>
              <a:t>razlika svakodnevnog i mikrofizikalnog svijeta</a:t>
            </a:r>
          </a:p>
          <a:p>
            <a:pPr/>
            <a:r>
              <a:t>principijena neodredivost</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46"/>
                                        </p:tgtEl>
                                        <p:attrNameLst>
                                          <p:attrName>style.visibility</p:attrName>
                                        </p:attrNameLst>
                                      </p:cBhvr>
                                      <p:to>
                                        <p:strVal val="visible"/>
                                      </p:to>
                                    </p:set>
                                    <p:animEffect filter="box(out)" transition="in">
                                      <p:cBhvr>
                                        <p:cTn id="7" dur="1000"/>
                                        <p:tgtEl>
                                          <p:spTgt spid="7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6"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8" name="Shape 748"/>
          <p:cNvSpPr/>
          <p:nvPr>
            <p:ph type="title"/>
          </p:nvPr>
        </p:nvSpPr>
        <p:spPr>
          <a:prstGeom prst="rect">
            <a:avLst/>
          </a:prstGeom>
        </p:spPr>
        <p:txBody>
          <a:bodyPr/>
          <a:lstStyle/>
          <a:p>
            <a:pPr/>
            <a:r>
              <a:t>Materija</a:t>
            </a:r>
          </a:p>
        </p:txBody>
      </p:sp>
      <p:sp>
        <p:nvSpPr>
          <p:cNvPr id="749" name="Shape 749"/>
          <p:cNvSpPr/>
          <p:nvPr>
            <p:ph type="body" idx="1"/>
          </p:nvPr>
        </p:nvSpPr>
        <p:spPr>
          <a:prstGeom prst="rect">
            <a:avLst/>
          </a:prstGeom>
        </p:spPr>
        <p:txBody>
          <a:bodyPr/>
          <a:lstStyle/>
          <a:p>
            <a:pPr/>
            <a:r>
              <a:t>Niels Bohr: komplementarnost fizikalnih modela (spoznaja se istoga objekta može dobiti samo kroz različite spoznajne modele koji se međusobno isključuju jer se ne mogu primijeniti istodobno, ali su u cjelini nužni)</a:t>
            </a:r>
          </a:p>
          <a:p>
            <a:pPr/>
            <a:r>
              <a:t>Svjetlost: i val i čestica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49"/>
                                        </p:tgtEl>
                                        <p:attrNameLst>
                                          <p:attrName>style.visibility</p:attrName>
                                        </p:attrNameLst>
                                      </p:cBhvr>
                                      <p:to>
                                        <p:strVal val="visible"/>
                                      </p:to>
                                    </p:set>
                                    <p:animEffect filter="box(out)" transition="in">
                                      <p:cBhvr>
                                        <p:cTn id="7" dur="1000"/>
                                        <p:tgtEl>
                                          <p:spTgt spid="7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9" grpId="1"/>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1" name="Shape 751"/>
          <p:cNvSpPr/>
          <p:nvPr>
            <p:ph type="title"/>
          </p:nvPr>
        </p:nvSpPr>
        <p:spPr>
          <a:prstGeom prst="rect">
            <a:avLst/>
          </a:prstGeom>
        </p:spPr>
        <p:txBody>
          <a:bodyPr/>
          <a:lstStyle/>
          <a:p>
            <a:pPr/>
            <a:r>
              <a:t>Materija</a:t>
            </a:r>
          </a:p>
        </p:txBody>
      </p:sp>
      <p:sp>
        <p:nvSpPr>
          <p:cNvPr id="752" name="Shape 752"/>
          <p:cNvSpPr/>
          <p:nvPr>
            <p:ph type="body" idx="1"/>
          </p:nvPr>
        </p:nvSpPr>
        <p:spPr>
          <a:prstGeom prst="rect">
            <a:avLst/>
          </a:prstGeom>
        </p:spPr>
        <p:txBody>
          <a:bodyPr/>
          <a:lstStyle/>
          <a:p>
            <a:pPr/>
            <a:r>
              <a:t>Postaje nemoguće imati jedinstvenu i jednosmislenu sliku svijeta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52">
                                            <p:bg/>
                                          </p:spTgt>
                                        </p:tgtEl>
                                        <p:attrNameLst>
                                          <p:attrName>style.visibility</p:attrName>
                                        </p:attrNameLst>
                                      </p:cBhvr>
                                      <p:to>
                                        <p:strVal val="visible"/>
                                      </p:to>
                                    </p:set>
                                    <p:animEffect filter="box(out)" transition="in">
                                      <p:cBhvr>
                                        <p:cTn id="7" dur="1000"/>
                                        <p:tgtEl>
                                          <p:spTgt spid="752">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752">
                                            <p:txEl>
                                              <p:pRg st="0" end="0"/>
                                            </p:txEl>
                                          </p:spTgt>
                                        </p:tgtEl>
                                        <p:attrNameLst>
                                          <p:attrName>style.visibility</p:attrName>
                                        </p:attrNameLst>
                                      </p:cBhvr>
                                      <p:to>
                                        <p:strVal val="visible"/>
                                      </p:to>
                                    </p:set>
                                    <p:animEffect filter="box(out)" transition="in">
                                      <p:cBhvr>
                                        <p:cTn id="10" dur="1000"/>
                                        <p:tgtEl>
                                          <p:spTgt spid="75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52"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4" name="Shape 754"/>
          <p:cNvSpPr/>
          <p:nvPr>
            <p:ph type="title"/>
          </p:nvPr>
        </p:nvSpPr>
        <p:spPr>
          <a:prstGeom prst="rect">
            <a:avLst/>
          </a:prstGeom>
        </p:spPr>
        <p:txBody>
          <a:bodyPr/>
          <a:lstStyle/>
          <a:p>
            <a:pPr/>
            <a:r>
              <a:t>Evolucija</a:t>
            </a:r>
          </a:p>
        </p:txBody>
      </p:sp>
      <p:sp>
        <p:nvSpPr>
          <p:cNvPr id="755" name="Shape 755"/>
          <p:cNvSpPr/>
          <p:nvPr>
            <p:ph type="body" idx="1"/>
          </p:nvPr>
        </p:nvSpPr>
        <p:spPr>
          <a:prstGeom prst="rect">
            <a:avLst/>
          </a:prstGeom>
        </p:spPr>
        <p:txBody>
          <a:bodyPr/>
          <a:lstStyle/>
          <a:p>
            <a:pPr/>
            <a:r>
              <a:t>Kant je mislio da su transcendentalni uvjeti ljudske spoznaje urođeni, dani </a:t>
            </a:r>
            <a:r>
              <a:rPr i="1"/>
              <a:t>a priori</a:t>
            </a:r>
            <a:r>
              <a:t>.</a:t>
            </a:r>
          </a:p>
          <a:p>
            <a:pPr/>
            <a:r>
              <a:t>Urođeni = nestečeni</a:t>
            </a:r>
          </a:p>
          <a:p>
            <a:pPr/>
            <a:r>
              <a:t>A što ako je urođeno na svoj način stečeno?</a:t>
            </a:r>
          </a:p>
          <a:p>
            <a:pPr/>
            <a:r>
              <a:t>Darwin: čovjeka valja shvatiti iz cjelokupnog razvoja vrsta, kao rezultat prirodno-povijesnog mutacijskog i selekcijskog procesa.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55"/>
                                        </p:tgtEl>
                                        <p:attrNameLst>
                                          <p:attrName>style.visibility</p:attrName>
                                        </p:attrNameLst>
                                      </p:cBhvr>
                                      <p:to>
                                        <p:strVal val="visible"/>
                                      </p:to>
                                    </p:set>
                                    <p:animEffect filter="box(out)" transition="in">
                                      <p:cBhvr>
                                        <p:cTn id="7" dur="10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5" grpId="1"/>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7" name="Shape 757"/>
          <p:cNvSpPr/>
          <p:nvPr>
            <p:ph type="title"/>
          </p:nvPr>
        </p:nvSpPr>
        <p:spPr>
          <a:prstGeom prst="rect">
            <a:avLst/>
          </a:prstGeom>
        </p:spPr>
        <p:txBody>
          <a:bodyPr/>
          <a:lstStyle/>
          <a:p>
            <a:pPr/>
            <a:r>
              <a:t>Evolucija i spoznaja</a:t>
            </a:r>
          </a:p>
        </p:txBody>
      </p:sp>
      <p:sp>
        <p:nvSpPr>
          <p:cNvPr id="758" name="Shape 758"/>
          <p:cNvSpPr/>
          <p:nvPr>
            <p:ph type="body" idx="1"/>
          </p:nvPr>
        </p:nvSpPr>
        <p:spPr>
          <a:prstGeom prst="rect">
            <a:avLst/>
          </a:prstGeom>
        </p:spPr>
        <p:txBody>
          <a:bodyPr>
            <a:normAutofit fontScale="100000" lnSpcReduction="0"/>
          </a:bodyPr>
          <a:lstStyle/>
          <a:p>
            <a:pPr marL="844550" indent="-542925" defTabSz="554990">
              <a:spcBef>
                <a:spcPts val="2200"/>
              </a:spcBef>
              <a:defRPr sz="3040"/>
            </a:pPr>
            <a:r>
              <a:t>Urođeno = stečeno tijekom evolucije</a:t>
            </a:r>
          </a:p>
          <a:p>
            <a:pPr marL="844550" indent="-542925" defTabSz="554990">
              <a:spcBef>
                <a:spcPts val="2200"/>
              </a:spcBef>
              <a:defRPr sz="3040"/>
            </a:pPr>
            <a:r>
              <a:t>evolucijska spoznajna teorija (George Simmel, Donald Campbell, Konrad Lorenz, Georg Vollmer, Rupert Riedl)</a:t>
            </a:r>
          </a:p>
          <a:p>
            <a:pPr marL="844550" indent="-542925" defTabSz="554990">
              <a:spcBef>
                <a:spcPts val="2200"/>
              </a:spcBef>
              <a:defRPr sz="3040"/>
            </a:pPr>
            <a:r>
              <a:t>Shvatiti sam život kao porast spoznaje</a:t>
            </a:r>
          </a:p>
          <a:p>
            <a:pPr marL="844550" indent="-542925" defTabSz="554990">
              <a:spcBef>
                <a:spcPts val="2200"/>
              </a:spcBef>
              <a:defRPr sz="3040"/>
            </a:pPr>
            <a:r>
              <a:t>Čovjek je biće koje svoje sposobnosti i umijeća, spoznajnu sposobnost zahvaljuje evoluciji, prilagodbi zbilji.</a:t>
            </a:r>
          </a:p>
          <a:p>
            <a:pPr marL="844550" indent="-542925" defTabSz="554990">
              <a:spcBef>
                <a:spcPts val="2200"/>
              </a:spcBef>
              <a:defRPr sz="3040"/>
            </a:pPr>
            <a:r>
              <a:t>Svaka prilagodba pretpostavlja da je informaciju iz zbilje preuzeo organski sustav.</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58"/>
                                        </p:tgtEl>
                                        <p:attrNameLst>
                                          <p:attrName>style.visibility</p:attrName>
                                        </p:attrNameLst>
                                      </p:cBhvr>
                                      <p:to>
                                        <p:strVal val="visible"/>
                                      </p:to>
                                    </p:set>
                                    <p:animEffect filter="box(out)" transition="in">
                                      <p:cBhvr>
                                        <p:cTn id="7" dur="1000"/>
                                        <p:tgtEl>
                                          <p:spTgt spid="7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8"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0" name="Shape 760"/>
          <p:cNvSpPr/>
          <p:nvPr>
            <p:ph type="title"/>
          </p:nvPr>
        </p:nvSpPr>
        <p:spPr>
          <a:prstGeom prst="rect">
            <a:avLst/>
          </a:prstGeom>
        </p:spPr>
        <p:txBody>
          <a:bodyPr/>
          <a:lstStyle/>
          <a:p>
            <a:pPr/>
            <a:r>
              <a:t>Hipotetski realizam</a:t>
            </a:r>
          </a:p>
        </p:txBody>
      </p:sp>
      <p:sp>
        <p:nvSpPr>
          <p:cNvPr id="761" name="Shape 761"/>
          <p:cNvSpPr/>
          <p:nvPr>
            <p:ph type="body" idx="1"/>
          </p:nvPr>
        </p:nvSpPr>
        <p:spPr>
          <a:prstGeom prst="rect">
            <a:avLst/>
          </a:prstGeom>
        </p:spPr>
        <p:txBody>
          <a:bodyPr/>
          <a:lstStyle/>
          <a:p>
            <a:pPr/>
            <a:r>
              <a:t>Spoznaja želi prodrijeti u zbilju u sebi.</a:t>
            </a:r>
          </a:p>
          <a:p>
            <a:pPr/>
            <a:r>
              <a:t>Hipotetski realizam: međusobno djelovanje između spoznavajućeg subjekta i objekta kojega spoznaje.</a:t>
            </a:r>
          </a:p>
          <a:p>
            <a:pPr/>
            <a:r>
              <a:t>Ovaj realizam čvrsto drži da sve što nam javlja spoznajni aparat odgovara zbiljskim datostima izvansubjektivnoga svijeta.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61"/>
                                        </p:tgtEl>
                                        <p:attrNameLst>
                                          <p:attrName>style.visibility</p:attrName>
                                        </p:attrNameLst>
                                      </p:cBhvr>
                                      <p:to>
                                        <p:strVal val="visible"/>
                                      </p:to>
                                    </p:set>
                                    <p:animEffect filter="box(out)" transition="in">
                                      <p:cBhvr>
                                        <p:cTn id="7" dur="1000"/>
                                        <p:tgtEl>
                                          <p:spTgt spid="7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1"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3" name="Shape 763"/>
          <p:cNvSpPr/>
          <p:nvPr>
            <p:ph type="title"/>
          </p:nvPr>
        </p:nvSpPr>
        <p:spPr>
          <a:prstGeom prst="rect">
            <a:avLst/>
          </a:prstGeom>
        </p:spPr>
        <p:txBody>
          <a:bodyPr/>
          <a:lstStyle/>
          <a:p>
            <a:pPr/>
            <a:r>
              <a:t>Metoda</a:t>
            </a:r>
          </a:p>
        </p:txBody>
      </p:sp>
      <p:sp>
        <p:nvSpPr>
          <p:cNvPr id="764" name="Shape 764"/>
          <p:cNvSpPr/>
          <p:nvPr>
            <p:ph type="body" idx="1"/>
          </p:nvPr>
        </p:nvSpPr>
        <p:spPr>
          <a:prstGeom prst="rect">
            <a:avLst/>
          </a:prstGeom>
        </p:spPr>
        <p:txBody>
          <a:bodyPr/>
          <a:lstStyle/>
          <a:p>
            <a:pPr/>
            <a:r>
              <a:t>Metoda spoznaje, međutim, više ne može biti Kantova.</a:t>
            </a:r>
          </a:p>
          <a:p>
            <a:pPr/>
            <a:r>
              <a:t>Na njezino mjesto dolazi: fiziologija, evolucijska teorija i istraživanje ponašanja.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64"/>
                                        </p:tgtEl>
                                        <p:attrNameLst>
                                          <p:attrName>style.visibility</p:attrName>
                                        </p:attrNameLst>
                                      </p:cBhvr>
                                      <p:to>
                                        <p:strVal val="visible"/>
                                      </p:to>
                                    </p:set>
                                    <p:animEffect filter="box(out)" transition="in">
                                      <p:cBhvr>
                                        <p:cTn id="7" dur="1000"/>
                                        <p:tgtEl>
                                          <p:spTgt spid="7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4"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6" name="Shape 766"/>
          <p:cNvSpPr/>
          <p:nvPr>
            <p:ph type="title"/>
          </p:nvPr>
        </p:nvSpPr>
        <p:spPr>
          <a:prstGeom prst="rect">
            <a:avLst/>
          </a:prstGeom>
        </p:spPr>
        <p:txBody>
          <a:bodyPr/>
          <a:lstStyle/>
          <a:p>
            <a:pPr/>
            <a:r>
              <a:t>Proces prilagodbe</a:t>
            </a:r>
          </a:p>
        </p:txBody>
      </p:sp>
      <p:sp>
        <p:nvSpPr>
          <p:cNvPr id="767" name="Shape 767"/>
          <p:cNvSpPr/>
          <p:nvPr>
            <p:ph type="body" idx="1"/>
          </p:nvPr>
        </p:nvSpPr>
        <p:spPr>
          <a:prstGeom prst="rect">
            <a:avLst/>
          </a:prstGeom>
        </p:spPr>
        <p:txBody>
          <a:bodyPr/>
          <a:lstStyle/>
          <a:p>
            <a:pPr/>
            <a:r>
              <a:t>Za nastanak slike koju čovjek stvara o zbilji, kako bi ovladao njome veliku ulogu igraju čimbenici koje valja razumjeti filogenetski odnosno evolucijsko-teoretski.</a:t>
            </a:r>
          </a:p>
          <a:p>
            <a:pPr/>
            <a:r>
              <a:t>Kantovi </a:t>
            </a:r>
            <a:r>
              <a:rPr i="1"/>
              <a:t>a priori</a:t>
            </a:r>
            <a:r>
              <a:t> time doživljavaju dinamiziranje i fleksibiziranje. </a:t>
            </a:r>
          </a:p>
          <a:p>
            <a:pPr/>
            <a:r>
              <a:t>Nisu čvrste i temeljne strukture naše spoznaje, nego rezultati procesa prilagodbe i razlikovanja kojemu je podvrgnut svaki život.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67"/>
                                        </p:tgtEl>
                                        <p:attrNameLst>
                                          <p:attrName>style.visibility</p:attrName>
                                        </p:attrNameLst>
                                      </p:cBhvr>
                                      <p:to>
                                        <p:strVal val="visible"/>
                                      </p:to>
                                    </p:set>
                                    <p:animEffect filter="box(out)" transition="in">
                                      <p:cBhvr>
                                        <p:cTn id="7" dur="1000"/>
                                        <p:tgtEl>
                                          <p:spTgt spid="7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7" name="Shape 607"/>
          <p:cNvSpPr/>
          <p:nvPr>
            <p:ph type="title"/>
          </p:nvPr>
        </p:nvSpPr>
        <p:spPr>
          <a:prstGeom prst="rect">
            <a:avLst/>
          </a:prstGeom>
        </p:spPr>
        <p:txBody>
          <a:bodyPr/>
          <a:lstStyle/>
          <a:p>
            <a:pPr/>
            <a:r>
              <a:t>Subjektivno</a:t>
            </a:r>
          </a:p>
        </p:txBody>
      </p:sp>
      <p:sp>
        <p:nvSpPr>
          <p:cNvPr id="608" name="Shape 608"/>
          <p:cNvSpPr/>
          <p:nvPr>
            <p:ph type="body" idx="1"/>
          </p:nvPr>
        </p:nvSpPr>
        <p:spPr>
          <a:prstGeom prst="rect">
            <a:avLst/>
          </a:prstGeom>
        </p:spPr>
        <p:txBody>
          <a:bodyPr>
            <a:normAutofit fontScale="100000" lnSpcReduction="0"/>
          </a:bodyPr>
          <a:lstStyle/>
          <a:p>
            <a:pPr marL="826769" indent="-531494" defTabSz="543305">
              <a:spcBef>
                <a:spcPts val="2200"/>
              </a:spcBef>
              <a:buFontTx/>
              <a:defRPr sz="2976"/>
            </a:pPr>
            <a:r>
              <a:t>Ne suzuje li se time obzor zbilje i ne priznaje li se zbiljskim samo ono što se još dade obuhvatiti znanstvenim i općevažećim kriterijima? </a:t>
            </a:r>
          </a:p>
          <a:p>
            <a:pPr marL="826769" indent="-531494" defTabSz="543305">
              <a:spcBef>
                <a:spcPts val="2200"/>
              </a:spcBef>
              <a:buFontTx/>
              <a:defRPr sz="2976"/>
            </a:pPr>
            <a:r>
              <a:t>Uistinu, pokazuje se kako je znanstveno dostupna zbilja samo zbilja pod jednim posebnim vidom iz kojeg je isključeno mnogo onoga što spada u zbilju u njezinoj cjelini. </a:t>
            </a:r>
          </a:p>
          <a:p>
            <a:pPr marL="826769" indent="-531494" defTabSz="543305">
              <a:spcBef>
                <a:spcPts val="2200"/>
              </a:spcBef>
              <a:buFontTx/>
              <a:defRPr sz="2976"/>
            </a:pPr>
            <a:r>
              <a:t>U isključeno spada po definiciji ono što ne može biti objekt znanosti: subjektivno, jedinstveno i neponovljivo, apsolutno nezamjenjivo. </a:t>
            </a:r>
          </a:p>
          <a:p>
            <a:pPr marL="826769" indent="-531494" defTabSz="543305">
              <a:spcBef>
                <a:spcPts val="2200"/>
              </a:spcBef>
              <a:buFontTx/>
              <a:defRPr sz="2976"/>
            </a:pPr>
            <a:r>
              <a:t>Na poseban način to je konkretna egzistencija pojedinca.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08">
                                            <p:bg/>
                                          </p:spTgt>
                                        </p:tgtEl>
                                        <p:attrNameLst>
                                          <p:attrName>style.visibility</p:attrName>
                                        </p:attrNameLst>
                                      </p:cBhvr>
                                      <p:to>
                                        <p:strVal val="visible"/>
                                      </p:to>
                                    </p:set>
                                    <p:animEffect filter="box(out)" transition="in">
                                      <p:cBhvr>
                                        <p:cTn id="7" dur="1000"/>
                                        <p:tgtEl>
                                          <p:spTgt spid="608">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08">
                                            <p:txEl>
                                              <p:pRg st="0" end="0"/>
                                            </p:txEl>
                                          </p:spTgt>
                                        </p:tgtEl>
                                        <p:attrNameLst>
                                          <p:attrName>style.visibility</p:attrName>
                                        </p:attrNameLst>
                                      </p:cBhvr>
                                      <p:to>
                                        <p:strVal val="visible"/>
                                      </p:to>
                                    </p:set>
                                    <p:animEffect filter="box(out)" transition="in">
                                      <p:cBhvr>
                                        <p:cTn id="10" dur="1000"/>
                                        <p:tgtEl>
                                          <p:spTgt spid="6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08">
                                            <p:txEl>
                                              <p:pRg st="1" end="1"/>
                                            </p:txEl>
                                          </p:spTgt>
                                        </p:tgtEl>
                                        <p:attrNameLst>
                                          <p:attrName>style.visibility</p:attrName>
                                        </p:attrNameLst>
                                      </p:cBhvr>
                                      <p:to>
                                        <p:strVal val="visible"/>
                                      </p:to>
                                    </p:set>
                                    <p:animEffect filter="box(out)" transition="in">
                                      <p:cBhvr>
                                        <p:cTn id="15" dur="1000"/>
                                        <p:tgtEl>
                                          <p:spTgt spid="6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08">
                                            <p:txEl>
                                              <p:pRg st="2" end="2"/>
                                            </p:txEl>
                                          </p:spTgt>
                                        </p:tgtEl>
                                        <p:attrNameLst>
                                          <p:attrName>style.visibility</p:attrName>
                                        </p:attrNameLst>
                                      </p:cBhvr>
                                      <p:to>
                                        <p:strVal val="visible"/>
                                      </p:to>
                                    </p:set>
                                    <p:animEffect filter="box(out)" transition="in">
                                      <p:cBhvr>
                                        <p:cTn id="20" dur="1000"/>
                                        <p:tgtEl>
                                          <p:spTgt spid="60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08">
                                            <p:txEl>
                                              <p:pRg st="3" end="3"/>
                                            </p:txEl>
                                          </p:spTgt>
                                        </p:tgtEl>
                                        <p:attrNameLst>
                                          <p:attrName>style.visibility</p:attrName>
                                        </p:attrNameLst>
                                      </p:cBhvr>
                                      <p:to>
                                        <p:strVal val="visible"/>
                                      </p:to>
                                    </p:set>
                                    <p:animEffect filter="box(out)" transition="in">
                                      <p:cBhvr>
                                        <p:cTn id="25" dur="1000"/>
                                        <p:tgtEl>
                                          <p:spTgt spid="60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08" grpId="1"/>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9" name="Shape 769"/>
          <p:cNvSpPr/>
          <p:nvPr>
            <p:ph type="title"/>
          </p:nvPr>
        </p:nvSpPr>
        <p:spPr>
          <a:prstGeom prst="rect">
            <a:avLst/>
          </a:prstGeom>
        </p:spPr>
        <p:txBody>
          <a:bodyPr/>
          <a:lstStyle/>
          <a:p>
            <a:pPr/>
            <a:r>
              <a:t>Nesvjesno</a:t>
            </a:r>
          </a:p>
        </p:txBody>
      </p:sp>
      <p:sp>
        <p:nvSpPr>
          <p:cNvPr id="770" name="Shape 770"/>
          <p:cNvSpPr/>
          <p:nvPr>
            <p:ph type="body" idx="1"/>
          </p:nvPr>
        </p:nvSpPr>
        <p:spPr>
          <a:prstGeom prst="rect">
            <a:avLst/>
          </a:prstGeom>
        </p:spPr>
        <p:txBody>
          <a:bodyPr>
            <a:normAutofit fontScale="100000" lnSpcReduction="0"/>
          </a:bodyPr>
          <a:lstStyle/>
          <a:p>
            <a:pPr marL="571500"/>
            <a:r>
              <a:t>Najgrublja predodžba o ovim sustavima za nas je i najzgodnija; to je prostorna predodžba. Dakle, sustav nesvjesnog se izjednačava s jednim velikim predsobljem, kojim kao zasebna bića tumaraju duševni osjećaji. Na ovo se predsoblje nadovezuje jedan drugi, uži prostor, neka vrsta salona, u kojemu boravi i svjesno. No, na pragu između obiju prostorija svoju dužnost obavlja jedan stražar, koji prati pojedine duševne osjećaje, cenzurira ih i ne propušta u salon, ukoliko pobude njegovo negodovanje.</a:t>
            </a:r>
          </a:p>
          <a:p>
            <a:pPr marL="0" indent="0">
              <a:buSzTx/>
              <a:buNone/>
              <a:defRPr sz="2400"/>
            </a:pPr>
            <a:r>
              <a:t>Sigmund Freud, </a:t>
            </a:r>
            <a:r>
              <a:rPr i="1"/>
              <a:t>Uvod u psihoanalizu</a:t>
            </a:r>
            <a:r>
              <a:t>, Stari Grad, Zagreb 2000., str. 313</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70"/>
                                        </p:tgtEl>
                                        <p:attrNameLst>
                                          <p:attrName>style.visibility</p:attrName>
                                        </p:attrNameLst>
                                      </p:cBhvr>
                                      <p:to>
                                        <p:strVal val="visible"/>
                                      </p:to>
                                    </p:set>
                                    <p:animEffect filter="box(out)" transition="in">
                                      <p:cBhvr>
                                        <p:cTn id="7" dur="10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0" grpId="1"/>
    </p:bldLst>
  </p:timing>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2" name="Shape 772"/>
          <p:cNvSpPr/>
          <p:nvPr/>
        </p:nvSpPr>
        <p:spPr>
          <a:xfrm>
            <a:off x="3748744" y="2076450"/>
            <a:ext cx="5867401" cy="558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latin typeface="+mn-lt"/>
                <a:ea typeface="+mn-ea"/>
                <a:cs typeface="+mn-cs"/>
                <a:sym typeface="Georgia"/>
              </a:defRPr>
            </a:pPr>
            <a:r>
              <a:t>Mišljenje</a:t>
            </a:r>
          </a:p>
          <a:p>
            <a:pPr>
              <a:defRPr sz="2400">
                <a:latin typeface="+mn-lt"/>
                <a:ea typeface="+mn-ea"/>
                <a:cs typeface="+mn-cs"/>
                <a:sym typeface="Georgia"/>
              </a:defRPr>
            </a:pPr>
            <a:r>
              <a:t>Osjećaji</a:t>
            </a:r>
          </a:p>
          <a:p>
            <a:pPr>
              <a:defRPr sz="2400">
                <a:latin typeface="+mn-lt"/>
                <a:ea typeface="+mn-ea"/>
                <a:cs typeface="+mn-cs"/>
                <a:sym typeface="Georgia"/>
              </a:defRPr>
            </a:pPr>
            <a:r>
              <a:t>Želje</a:t>
            </a:r>
          </a:p>
          <a:p>
            <a:pPr>
              <a:defRPr sz="2400">
                <a:solidFill>
                  <a:srgbClr val="831100"/>
                </a:solidFill>
                <a:latin typeface="+mn-lt"/>
                <a:ea typeface="+mn-ea"/>
                <a:cs typeface="+mn-cs"/>
                <a:sym typeface="Georgia"/>
              </a:defRPr>
            </a:pPr>
          </a:p>
          <a:p>
            <a:pPr>
              <a:defRPr sz="2400">
                <a:solidFill>
                  <a:srgbClr val="831100"/>
                </a:solidFill>
                <a:latin typeface="+mn-lt"/>
                <a:ea typeface="+mn-ea"/>
                <a:cs typeface="+mn-cs"/>
                <a:sym typeface="Georgia"/>
              </a:defRPr>
            </a:pPr>
            <a:r>
              <a:t>Obrambeni mehanizmi</a:t>
            </a:r>
          </a:p>
          <a:p>
            <a:pPr>
              <a:defRPr sz="2400">
                <a:latin typeface="+mn-lt"/>
                <a:ea typeface="+mn-ea"/>
                <a:cs typeface="+mn-cs"/>
                <a:sym typeface="Georgia"/>
              </a:defRPr>
            </a:pPr>
          </a:p>
          <a:p>
            <a:pPr>
              <a:defRPr sz="2400">
                <a:latin typeface="+mn-lt"/>
                <a:ea typeface="+mn-ea"/>
                <a:cs typeface="+mn-cs"/>
                <a:sym typeface="Georgia"/>
              </a:defRPr>
            </a:pPr>
            <a:r>
              <a:t>Strah</a:t>
            </a:r>
          </a:p>
          <a:p>
            <a:pPr>
              <a:defRPr sz="2400">
                <a:latin typeface="+mn-lt"/>
                <a:ea typeface="+mn-ea"/>
                <a:cs typeface="+mn-cs"/>
                <a:sym typeface="Georgia"/>
              </a:defRPr>
            </a:pPr>
          </a:p>
          <a:p>
            <a:pPr>
              <a:defRPr sz="2400">
                <a:latin typeface="+mn-lt"/>
                <a:ea typeface="+mn-ea"/>
                <a:cs typeface="+mn-cs"/>
                <a:sym typeface="Georgia"/>
              </a:defRPr>
            </a:pPr>
            <a:r>
              <a:t>Potisnuti konflikti</a:t>
            </a:r>
          </a:p>
          <a:p>
            <a:pPr>
              <a:defRPr sz="2400">
                <a:latin typeface="+mn-lt"/>
                <a:ea typeface="+mn-ea"/>
                <a:cs typeface="+mn-cs"/>
                <a:sym typeface="Georgia"/>
              </a:defRPr>
            </a:pPr>
          </a:p>
          <a:p>
            <a:pPr>
              <a:defRPr sz="2400">
                <a:latin typeface="+mn-lt"/>
                <a:ea typeface="+mn-ea"/>
                <a:cs typeface="+mn-cs"/>
                <a:sym typeface="Georgia"/>
              </a:defRPr>
            </a:pPr>
            <a:r>
              <a:t>Obilježja osobnosti</a:t>
            </a:r>
          </a:p>
          <a:p>
            <a:pPr>
              <a:defRPr sz="2400">
                <a:latin typeface="+mn-lt"/>
                <a:ea typeface="+mn-ea"/>
                <a:cs typeface="+mn-cs"/>
                <a:sym typeface="Georgia"/>
              </a:defRPr>
            </a:pPr>
          </a:p>
          <a:p>
            <a:pPr>
              <a:defRPr sz="2400">
                <a:latin typeface="+mn-lt"/>
                <a:ea typeface="+mn-ea"/>
                <a:cs typeface="+mn-cs"/>
                <a:sym typeface="Georgia"/>
              </a:defRPr>
            </a:pPr>
            <a:r>
              <a:t>Psihoseksualni razvoj</a:t>
            </a:r>
          </a:p>
          <a:p>
            <a:pPr>
              <a:defRPr sz="2400">
                <a:latin typeface="+mn-lt"/>
                <a:ea typeface="+mn-ea"/>
                <a:cs typeface="+mn-cs"/>
                <a:sym typeface="Georgia"/>
              </a:defRPr>
            </a:pPr>
            <a:r>
              <a:t>traumatski doživljaji</a:t>
            </a:r>
          </a:p>
          <a:p>
            <a:pPr>
              <a:defRPr sz="2400">
                <a:latin typeface="+mn-lt"/>
                <a:ea typeface="+mn-ea"/>
                <a:cs typeface="+mn-cs"/>
                <a:sym typeface="Georgia"/>
              </a:defRPr>
            </a:pPr>
          </a:p>
          <a:p>
            <a:pPr>
              <a:defRPr sz="2400">
                <a:latin typeface="+mn-lt"/>
                <a:ea typeface="+mn-ea"/>
                <a:cs typeface="+mn-cs"/>
                <a:sym typeface="Georgia"/>
              </a:defRPr>
            </a:pPr>
            <a:r>
              <a:t>Obiteljska, genetska baština </a:t>
            </a:r>
          </a:p>
        </p:txBody>
      </p:sp>
      <p:sp>
        <p:nvSpPr>
          <p:cNvPr id="773" name="Shape 773"/>
          <p:cNvSpPr/>
          <p:nvPr/>
        </p:nvSpPr>
        <p:spPr>
          <a:xfrm flipV="1">
            <a:off x="3082428" y="4640463"/>
            <a:ext cx="7466312" cy="7737"/>
          </a:xfrm>
          <a:prstGeom prst="line">
            <a:avLst/>
          </a:prstGeom>
          <a:ln w="38100" cap="rnd">
            <a:solidFill>
              <a:srgbClr val="000000"/>
            </a:solidFill>
            <a:custDash>
              <a:ds d="100000" sp="200000"/>
            </a:custDash>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74" name="Shape 774"/>
          <p:cNvSpPr/>
          <p:nvPr/>
        </p:nvSpPr>
        <p:spPr>
          <a:xfrm flipV="1">
            <a:off x="3289300" y="6001639"/>
            <a:ext cx="7591277" cy="18162"/>
          </a:xfrm>
          <a:prstGeom prst="line">
            <a:avLst/>
          </a:prstGeom>
          <a:ln w="38100" cap="rnd">
            <a:solidFill>
              <a:srgbClr val="000000"/>
            </a:solidFill>
            <a:custDash>
              <a:ds d="100000" sp="200000"/>
            </a:custDash>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75" name="Shape 775"/>
          <p:cNvSpPr/>
          <p:nvPr/>
        </p:nvSpPr>
        <p:spPr>
          <a:xfrm>
            <a:off x="3289300" y="3962400"/>
            <a:ext cx="7495977" cy="24481"/>
          </a:xfrm>
          <a:prstGeom prst="line">
            <a:avLst/>
          </a:prstGeom>
          <a:ln w="63500">
            <a:solidFill>
              <a:srgbClr val="E32400"/>
            </a:solidFill>
            <a:custDash>
              <a:ds d="200000" sp="200000"/>
            </a:custDash>
            <a:miter lim="400000"/>
          </a:ln>
        </p:spPr>
        <p:txBody>
          <a:bodyPr lIns="0" tIns="0" rIns="0" bIns="0"/>
          <a:lstStyle/>
          <a:p>
            <a:pPr algn="l" defTabSz="457200">
              <a:defRPr sz="1200">
                <a:latin typeface="Helvetica"/>
                <a:ea typeface="Helvetica"/>
                <a:cs typeface="Helvetica"/>
                <a:sym typeface="Helvetica"/>
              </a:defRPr>
            </a:pPr>
          </a:p>
        </p:txBody>
      </p:sp>
      <p:sp>
        <p:nvSpPr>
          <p:cNvPr id="776" name="Shape 776"/>
          <p:cNvSpPr/>
          <p:nvPr/>
        </p:nvSpPr>
        <p:spPr>
          <a:xfrm>
            <a:off x="3403600" y="3276600"/>
            <a:ext cx="7477671" cy="57254"/>
          </a:xfrm>
          <a:prstGeom prst="line">
            <a:avLst/>
          </a:prstGeom>
          <a:ln w="38100" cap="rnd">
            <a:solidFill>
              <a:srgbClr val="000000"/>
            </a:solidFill>
            <a:custDash>
              <a:ds d="100000" sp="200000"/>
            </a:custDash>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77" name="Shape 777"/>
          <p:cNvSpPr/>
          <p:nvPr/>
        </p:nvSpPr>
        <p:spPr>
          <a:xfrm flipV="1">
            <a:off x="3289300" y="5333809"/>
            <a:ext cx="7235876" cy="192"/>
          </a:xfrm>
          <a:prstGeom prst="line">
            <a:avLst/>
          </a:prstGeom>
          <a:ln w="38100" cap="rnd">
            <a:solidFill>
              <a:srgbClr val="000000"/>
            </a:solidFill>
            <a:custDash>
              <a:ds d="100000" sp="200000"/>
            </a:custDash>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78" name="Shape 778"/>
          <p:cNvSpPr/>
          <p:nvPr/>
        </p:nvSpPr>
        <p:spPr>
          <a:xfrm flipV="1">
            <a:off x="3403600" y="7109791"/>
            <a:ext cx="7140724" cy="14910"/>
          </a:xfrm>
          <a:prstGeom prst="line">
            <a:avLst/>
          </a:prstGeom>
          <a:ln w="38100" cap="rnd">
            <a:solidFill>
              <a:srgbClr val="000000"/>
            </a:solidFill>
            <a:custDash>
              <a:ds d="100000" sp="200000"/>
            </a:custDash>
            <a:miter lim="400000"/>
          </a:ln>
        </p:spPr>
        <p:txBody>
          <a:bodyPr lIns="50800" tIns="50800" rIns="50800" bIns="50800" anchor="ctr"/>
          <a:lstStyle/>
          <a:p>
            <a:pPr algn="l" defTabSz="457200">
              <a:defRPr sz="1200">
                <a:latin typeface="Helvetica"/>
                <a:ea typeface="Helvetica"/>
                <a:cs typeface="Helvetica"/>
                <a:sym typeface="Helvetica"/>
              </a:defRPr>
            </a:pPr>
          </a:p>
        </p:txBody>
      </p:sp>
      <p:sp>
        <p:nvSpPr>
          <p:cNvPr id="779" name="Shape 779"/>
          <p:cNvSpPr/>
          <p:nvPr/>
        </p:nvSpPr>
        <p:spPr>
          <a:xfrm>
            <a:off x="10528300" y="6019800"/>
            <a:ext cx="1651000" cy="2184400"/>
          </a:xfrm>
          <a:prstGeom prst="roundRect">
            <a:avLst>
              <a:gd name="adj" fmla="val 11538"/>
            </a:avLst>
          </a:prstGeom>
          <a:solidFill>
            <a:srgbClr val="CCE8B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38571A"/>
                </a:solidFill>
                <a:effectLst>
                  <a:outerShdw sx="100000" sy="100000" kx="0" ky="0" algn="b" rotWithShape="0" blurRad="38100" dist="12700" dir="5400000">
                    <a:srgbClr val="000000">
                      <a:alpha val="50000"/>
                    </a:srgbClr>
                  </a:outerShdw>
                </a:effectLst>
              </a:defRPr>
            </a:lvl1pPr>
          </a:lstStyle>
          <a:p>
            <a:pPr/>
            <a:r>
              <a:t>Podsvjesno</a:t>
            </a:r>
          </a:p>
        </p:txBody>
      </p:sp>
      <p:sp>
        <p:nvSpPr>
          <p:cNvPr id="780" name="Shape 780"/>
          <p:cNvSpPr/>
          <p:nvPr/>
        </p:nvSpPr>
        <p:spPr>
          <a:xfrm>
            <a:off x="10528300" y="3708400"/>
            <a:ext cx="1651000" cy="2260600"/>
          </a:xfrm>
          <a:prstGeom prst="roundRect">
            <a:avLst>
              <a:gd name="adj" fmla="val 11538"/>
            </a:avLst>
          </a:prstGeom>
          <a:solidFill>
            <a:srgbClr val="CCE8B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38571A"/>
                </a:solidFill>
                <a:effectLst>
                  <a:outerShdw sx="100000" sy="100000" kx="0" ky="0" algn="b" rotWithShape="0" blurRad="38100" dist="12700" dir="5400000">
                    <a:srgbClr val="000000">
                      <a:alpha val="50000"/>
                    </a:srgbClr>
                  </a:outerShdw>
                </a:effectLst>
              </a:defRPr>
            </a:lvl1pPr>
          </a:lstStyle>
          <a:p>
            <a:pPr/>
            <a:r>
              <a:t>Predsvjesno</a:t>
            </a:r>
          </a:p>
        </p:txBody>
      </p:sp>
      <p:sp>
        <p:nvSpPr>
          <p:cNvPr id="781" name="Shape 781"/>
          <p:cNvSpPr/>
          <p:nvPr/>
        </p:nvSpPr>
        <p:spPr>
          <a:xfrm>
            <a:off x="10528300" y="1054100"/>
            <a:ext cx="1651000" cy="2451100"/>
          </a:xfrm>
          <a:prstGeom prst="roundRect">
            <a:avLst>
              <a:gd name="adj" fmla="val 11538"/>
            </a:avLst>
          </a:prstGeom>
          <a:solidFill>
            <a:srgbClr val="CCE8B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38571A"/>
                </a:solidFill>
                <a:effectLst>
                  <a:outerShdw sx="100000" sy="100000" kx="0" ky="0" algn="b" rotWithShape="0" blurRad="38100" dist="12700" dir="5400000">
                    <a:srgbClr val="000000">
                      <a:alpha val="50000"/>
                    </a:srgbClr>
                  </a:outerShdw>
                </a:effectLst>
              </a:defRPr>
            </a:lvl1pPr>
          </a:lstStyle>
          <a:p>
            <a:pPr/>
            <a:r>
              <a:t>Svjesno</a:t>
            </a:r>
          </a:p>
        </p:txBody>
      </p:sp>
      <p:sp>
        <p:nvSpPr>
          <p:cNvPr id="782" name="Shape 782"/>
          <p:cNvSpPr/>
          <p:nvPr/>
        </p:nvSpPr>
        <p:spPr>
          <a:xfrm flipH="1" flipV="1">
            <a:off x="2371278" y="3648787"/>
            <a:ext cx="2630885" cy="1819"/>
          </a:xfrm>
          <a:prstGeom prst="line">
            <a:avLst/>
          </a:prstGeom>
          <a:ln w="19050">
            <a:solidFill>
              <a:srgbClr val="E32400"/>
            </a:solidFill>
            <a:miter lim="400000"/>
            <a:headEnd type="stealth"/>
          </a:ln>
        </p:spPr>
        <p:txBody>
          <a:bodyPr lIns="0" tIns="0" rIns="0" bIns="0"/>
          <a:lstStyle/>
          <a:p>
            <a:pPr algn="l" defTabSz="457200">
              <a:defRPr sz="1200">
                <a:latin typeface="Helvetica"/>
                <a:ea typeface="Helvetica"/>
                <a:cs typeface="Helvetica"/>
                <a:sym typeface="Helvetica"/>
              </a:defRPr>
            </a:pPr>
          </a:p>
        </p:txBody>
      </p:sp>
      <p:sp>
        <p:nvSpPr>
          <p:cNvPr id="783" name="Shape 783"/>
          <p:cNvSpPr/>
          <p:nvPr/>
        </p:nvSpPr>
        <p:spPr>
          <a:xfrm>
            <a:off x="1104900" y="4267200"/>
            <a:ext cx="2298700" cy="4546600"/>
          </a:xfrm>
          <a:prstGeom prst="roundRect">
            <a:avLst>
              <a:gd name="adj" fmla="val 8287"/>
            </a:avLst>
          </a:prstGeom>
          <a:solidFill>
            <a:srgbClr val="FFE4A8"/>
          </a:solidFill>
          <a:ln w="254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1800">
                <a:solidFill>
                  <a:srgbClr val="1A0A53"/>
                </a:solidFill>
                <a:effectLst>
                  <a:outerShdw sx="100000" sy="100000" kx="0" ky="0" algn="b" rotWithShape="0" blurRad="38100" dist="12700" dir="5400000">
                    <a:srgbClr val="000000">
                      <a:alpha val="50000"/>
                    </a:srgbClr>
                  </a:outerShdw>
                </a:effectLst>
              </a:defRPr>
            </a:pPr>
            <a:r>
              <a:t>kompenzacija</a:t>
            </a:r>
          </a:p>
          <a:p>
            <a:pPr>
              <a:defRPr sz="1800">
                <a:solidFill>
                  <a:srgbClr val="1A0A53"/>
                </a:solidFill>
                <a:effectLst>
                  <a:outerShdw sx="100000" sy="100000" kx="0" ky="0" algn="b" rotWithShape="0" blurRad="38100" dist="12700" dir="5400000">
                    <a:srgbClr val="000000">
                      <a:alpha val="50000"/>
                    </a:srgbClr>
                  </a:outerShdw>
                </a:effectLst>
              </a:defRPr>
            </a:pPr>
            <a:r>
              <a:t>nijekanje</a:t>
            </a:r>
          </a:p>
          <a:p>
            <a:pPr>
              <a:defRPr sz="1800">
                <a:solidFill>
                  <a:srgbClr val="1A0A53"/>
                </a:solidFill>
                <a:effectLst>
                  <a:outerShdw sx="100000" sy="100000" kx="0" ky="0" algn="b" rotWithShape="0" blurRad="38100" dist="12700" dir="5400000">
                    <a:srgbClr val="000000">
                      <a:alpha val="50000"/>
                    </a:srgbClr>
                  </a:outerShdw>
                </a:effectLst>
              </a:defRPr>
            </a:pPr>
            <a:r>
              <a:t>premještanje</a:t>
            </a:r>
          </a:p>
          <a:p>
            <a:pPr>
              <a:defRPr sz="1800">
                <a:solidFill>
                  <a:srgbClr val="1A0A53"/>
                </a:solidFill>
                <a:effectLst>
                  <a:outerShdw sx="100000" sy="100000" kx="0" ky="0" algn="b" rotWithShape="0" blurRad="38100" dist="12700" dir="5400000">
                    <a:srgbClr val="000000">
                      <a:alpha val="50000"/>
                    </a:srgbClr>
                  </a:outerShdw>
                </a:effectLst>
              </a:defRPr>
            </a:pPr>
            <a:r>
              <a:t>emocionalna izolacija</a:t>
            </a:r>
          </a:p>
          <a:p>
            <a:pPr>
              <a:defRPr sz="1800">
                <a:solidFill>
                  <a:srgbClr val="1A0A53"/>
                </a:solidFill>
                <a:effectLst>
                  <a:outerShdw sx="100000" sy="100000" kx="0" ky="0" algn="b" rotWithShape="0" blurRad="38100" dist="12700" dir="5400000">
                    <a:srgbClr val="000000">
                      <a:alpha val="50000"/>
                    </a:srgbClr>
                  </a:outerShdw>
                </a:effectLst>
              </a:defRPr>
            </a:pPr>
            <a:r>
              <a:t>mašta</a:t>
            </a:r>
          </a:p>
          <a:p>
            <a:pPr>
              <a:defRPr sz="1800">
                <a:solidFill>
                  <a:srgbClr val="1A0A53"/>
                </a:solidFill>
                <a:effectLst>
                  <a:outerShdw sx="100000" sy="100000" kx="0" ky="0" algn="b" rotWithShape="0" blurRad="38100" dist="12700" dir="5400000">
                    <a:srgbClr val="000000">
                      <a:alpha val="50000"/>
                    </a:srgbClr>
                  </a:outerShdw>
                </a:effectLst>
              </a:defRPr>
            </a:pPr>
            <a:r>
              <a:t>identifikacija</a:t>
            </a:r>
          </a:p>
          <a:p>
            <a:pPr>
              <a:defRPr sz="1800">
                <a:solidFill>
                  <a:srgbClr val="1A0A53"/>
                </a:solidFill>
                <a:effectLst>
                  <a:outerShdw sx="100000" sy="100000" kx="0" ky="0" algn="b" rotWithShape="0" blurRad="38100" dist="12700" dir="5400000">
                    <a:srgbClr val="000000">
                      <a:alpha val="50000"/>
                    </a:srgbClr>
                  </a:outerShdw>
                </a:effectLst>
              </a:defRPr>
            </a:pPr>
            <a:r>
              <a:t>introjekcija</a:t>
            </a:r>
          </a:p>
          <a:p>
            <a:pPr>
              <a:defRPr sz="1800">
                <a:solidFill>
                  <a:srgbClr val="1A0A53"/>
                </a:solidFill>
                <a:effectLst>
                  <a:outerShdw sx="100000" sy="100000" kx="0" ky="0" algn="b" rotWithShape="0" blurRad="38100" dist="12700" dir="5400000">
                    <a:srgbClr val="000000">
                      <a:alpha val="50000"/>
                    </a:srgbClr>
                  </a:outerShdw>
                </a:effectLst>
              </a:defRPr>
            </a:pPr>
            <a:r>
              <a:t>izolacija</a:t>
            </a:r>
          </a:p>
          <a:p>
            <a:pPr>
              <a:defRPr sz="1800">
                <a:solidFill>
                  <a:srgbClr val="1A0A53"/>
                </a:solidFill>
                <a:effectLst>
                  <a:outerShdw sx="100000" sy="100000" kx="0" ky="0" algn="b" rotWithShape="0" blurRad="38100" dist="12700" dir="5400000">
                    <a:srgbClr val="000000">
                      <a:alpha val="50000"/>
                    </a:srgbClr>
                  </a:outerShdw>
                </a:effectLst>
              </a:defRPr>
            </a:pPr>
            <a:r>
              <a:t>projekcija</a:t>
            </a:r>
          </a:p>
          <a:p>
            <a:pPr>
              <a:defRPr sz="1800">
                <a:solidFill>
                  <a:srgbClr val="1A0A53"/>
                </a:solidFill>
                <a:effectLst>
                  <a:outerShdw sx="100000" sy="100000" kx="0" ky="0" algn="b" rotWithShape="0" blurRad="38100" dist="12700" dir="5400000">
                    <a:srgbClr val="000000">
                      <a:alpha val="50000"/>
                    </a:srgbClr>
                  </a:outerShdw>
                </a:effectLst>
              </a:defRPr>
            </a:pPr>
            <a:r>
              <a:t>racionalizacija</a:t>
            </a:r>
          </a:p>
          <a:p>
            <a:pPr>
              <a:defRPr sz="1800">
                <a:solidFill>
                  <a:srgbClr val="1A0A53"/>
                </a:solidFill>
                <a:effectLst>
                  <a:outerShdw sx="100000" sy="100000" kx="0" ky="0" algn="b" rotWithShape="0" blurRad="38100" dist="12700" dir="5400000">
                    <a:srgbClr val="000000">
                      <a:alpha val="50000"/>
                    </a:srgbClr>
                  </a:outerShdw>
                </a:effectLst>
              </a:defRPr>
            </a:pPr>
            <a:r>
              <a:t>oblikovanje reakcija</a:t>
            </a:r>
          </a:p>
          <a:p>
            <a:pPr>
              <a:defRPr sz="1800">
                <a:solidFill>
                  <a:srgbClr val="1A0A53"/>
                </a:solidFill>
                <a:effectLst>
                  <a:outerShdw sx="100000" sy="100000" kx="0" ky="0" algn="b" rotWithShape="0" blurRad="38100" dist="12700" dir="5400000">
                    <a:srgbClr val="000000">
                      <a:alpha val="50000"/>
                    </a:srgbClr>
                  </a:outerShdw>
                </a:effectLst>
              </a:defRPr>
            </a:pPr>
            <a:r>
              <a:t>regresija</a:t>
            </a:r>
          </a:p>
          <a:p>
            <a:pPr>
              <a:defRPr sz="1800">
                <a:solidFill>
                  <a:srgbClr val="1A0A53"/>
                </a:solidFill>
                <a:effectLst>
                  <a:outerShdw sx="100000" sy="100000" kx="0" ky="0" algn="b" rotWithShape="0" blurRad="38100" dist="12700" dir="5400000">
                    <a:srgbClr val="000000">
                      <a:alpha val="50000"/>
                    </a:srgbClr>
                  </a:outerShdw>
                </a:effectLst>
              </a:defRPr>
            </a:pPr>
            <a:r>
              <a:t>potiskivanje</a:t>
            </a:r>
          </a:p>
          <a:p>
            <a:pPr>
              <a:defRPr sz="1800">
                <a:solidFill>
                  <a:srgbClr val="1A0A53"/>
                </a:solidFill>
                <a:effectLst>
                  <a:outerShdw sx="100000" sy="100000" kx="0" ky="0" algn="b" rotWithShape="0" blurRad="38100" dist="12700" dir="5400000">
                    <a:srgbClr val="000000">
                      <a:alpha val="50000"/>
                    </a:srgbClr>
                  </a:outerShdw>
                </a:effectLst>
              </a:defRPr>
            </a:pPr>
            <a:r>
              <a:t>sublimacija</a:t>
            </a:r>
          </a:p>
          <a:p>
            <a:pPr>
              <a:defRPr sz="1800">
                <a:solidFill>
                  <a:srgbClr val="1A0A53"/>
                </a:solidFill>
                <a:effectLst>
                  <a:outerShdw sx="100000" sy="100000" kx="0" ky="0" algn="b" rotWithShape="0" blurRad="38100" dist="12700" dir="5400000">
                    <a:srgbClr val="000000">
                      <a:alpha val="50000"/>
                    </a:srgbClr>
                  </a:outerShdw>
                </a:effectLst>
              </a:defRPr>
            </a:pPr>
            <a:r>
              <a:t>brisanje iz pamćenja</a:t>
            </a:r>
          </a:p>
        </p:txBody>
      </p:sp>
      <p:sp>
        <p:nvSpPr>
          <p:cNvPr id="784" name="Shape 784"/>
          <p:cNvSpPr/>
          <p:nvPr/>
        </p:nvSpPr>
        <p:spPr>
          <a:xfrm flipH="1">
            <a:off x="2338585" y="3639442"/>
            <a:ext cx="3474" cy="697559"/>
          </a:xfrm>
          <a:prstGeom prst="line">
            <a:avLst/>
          </a:prstGeom>
          <a:ln w="19050">
            <a:solidFill>
              <a:srgbClr val="E32400"/>
            </a:solidFill>
            <a:miter lim="400000"/>
            <a:headEnd type="stealth"/>
          </a:ln>
        </p:spPr>
        <p:txBody>
          <a:bodyPr lIns="0" tIns="0" rIns="0" bIns="0"/>
          <a:lstStyle/>
          <a:p>
            <a:pPr algn="l" defTabSz="457200">
              <a:defRPr sz="1200">
                <a:latin typeface="Helvetica"/>
                <a:ea typeface="Helvetica"/>
                <a:cs typeface="Helvetica"/>
                <a:sym typeface="Helvetica"/>
              </a:defRPr>
            </a:pPr>
          </a:p>
        </p:txBody>
      </p:sp>
      <p:sp>
        <p:nvSpPr>
          <p:cNvPr id="785" name="Shape 785"/>
          <p:cNvSpPr/>
          <p:nvPr/>
        </p:nvSpPr>
        <p:spPr>
          <a:xfrm flipH="1">
            <a:off x="2903339" y="1865858"/>
            <a:ext cx="2729" cy="2496096"/>
          </a:xfrm>
          <a:prstGeom prst="line">
            <a:avLst/>
          </a:prstGeom>
          <a:ln w="19050">
            <a:solidFill>
              <a:srgbClr val="E32400"/>
            </a:solidFill>
            <a:miter lim="400000"/>
            <a:headEnd type="stealth"/>
          </a:ln>
        </p:spPr>
        <p:txBody>
          <a:bodyPr lIns="0" tIns="0" rIns="0" bIns="0"/>
          <a:lstStyle/>
          <a:p>
            <a:pPr algn="l" defTabSz="457200">
              <a:defRPr sz="1200">
                <a:latin typeface="Helvetica"/>
                <a:ea typeface="Helvetica"/>
                <a:cs typeface="Helvetica"/>
                <a:sym typeface="Helvetica"/>
              </a:defRPr>
            </a:pPr>
          </a:p>
        </p:txBody>
      </p:sp>
      <p:sp>
        <p:nvSpPr>
          <p:cNvPr id="786" name="Shape 786"/>
          <p:cNvSpPr/>
          <p:nvPr/>
        </p:nvSpPr>
        <p:spPr>
          <a:xfrm>
            <a:off x="2887147" y="1327150"/>
            <a:ext cx="1144676"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800">
                <a:latin typeface="+mn-lt"/>
                <a:ea typeface="+mn-ea"/>
                <a:cs typeface="+mn-cs"/>
                <a:sym typeface="Georgia"/>
              </a:defRPr>
            </a:pPr>
            <a:r>
              <a:t>Vidljivo </a:t>
            </a:r>
          </a:p>
          <a:p>
            <a:pPr algn="l">
              <a:defRPr sz="1800">
                <a:latin typeface="+mn-lt"/>
                <a:ea typeface="+mn-ea"/>
                <a:cs typeface="+mn-cs"/>
                <a:sym typeface="Georgia"/>
              </a:defRPr>
            </a:pPr>
            <a:r>
              <a:t>ponašanje</a:t>
            </a:r>
          </a:p>
        </p:txBody>
      </p:sp>
      <p:sp>
        <p:nvSpPr>
          <p:cNvPr id="787" name="Shape 787"/>
          <p:cNvSpPr/>
          <p:nvPr/>
        </p:nvSpPr>
        <p:spPr>
          <a:xfrm>
            <a:off x="8607052" y="2501900"/>
            <a:ext cx="1190440" cy="36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4F7A28"/>
                </a:solidFill>
                <a:latin typeface="+mn-lt"/>
                <a:ea typeface="+mn-ea"/>
                <a:cs typeface="+mn-cs"/>
                <a:sym typeface="Georgia"/>
              </a:defRPr>
            </a:lvl1pPr>
          </a:lstStyle>
          <a:p>
            <a:pPr/>
            <a:r>
              <a:t>Asocijacije</a:t>
            </a:r>
          </a:p>
        </p:txBody>
      </p:sp>
      <p:sp>
        <p:nvSpPr>
          <p:cNvPr id="788" name="Shape 788"/>
          <p:cNvSpPr/>
          <p:nvPr/>
        </p:nvSpPr>
        <p:spPr>
          <a:xfrm>
            <a:off x="8638393" y="1397000"/>
            <a:ext cx="1134853" cy="36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38571A"/>
                </a:solidFill>
                <a:latin typeface="+mn-lt"/>
                <a:ea typeface="+mn-ea"/>
                <a:cs typeface="+mn-cs"/>
                <a:sym typeface="Georgia"/>
              </a:defRPr>
            </a:lvl1pPr>
          </a:lstStyle>
          <a:p>
            <a:pPr/>
            <a:r>
              <a:t>Promašaji</a:t>
            </a:r>
          </a:p>
        </p:txBody>
      </p:sp>
      <p:sp>
        <p:nvSpPr>
          <p:cNvPr id="789" name="Shape 789"/>
          <p:cNvSpPr/>
          <p:nvPr/>
        </p:nvSpPr>
        <p:spPr>
          <a:xfrm>
            <a:off x="4646358" y="1397000"/>
            <a:ext cx="681336" cy="36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38571A"/>
                </a:solidFill>
                <a:latin typeface="+mn-lt"/>
                <a:ea typeface="+mn-ea"/>
                <a:cs typeface="+mn-cs"/>
                <a:sym typeface="Georgia"/>
              </a:defRPr>
            </a:lvl1pPr>
          </a:lstStyle>
          <a:p>
            <a:pPr/>
            <a:r>
              <a:t>Snovi</a:t>
            </a:r>
          </a:p>
        </p:txBody>
      </p:sp>
      <p:sp>
        <p:nvSpPr>
          <p:cNvPr id="790" name="Shape 790"/>
          <p:cNvSpPr/>
          <p:nvPr/>
        </p:nvSpPr>
        <p:spPr>
          <a:xfrm>
            <a:off x="3694620" y="2501900"/>
            <a:ext cx="2127611" cy="368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38571A"/>
                </a:solidFill>
                <a:latin typeface="+mn-lt"/>
                <a:ea typeface="+mn-ea"/>
                <a:cs typeface="+mn-cs"/>
                <a:sym typeface="Georgia"/>
              </a:defRPr>
            </a:lvl1pPr>
          </a:lstStyle>
          <a:p>
            <a:pPr/>
            <a:r>
              <a:t>Odgovori na testove</a:t>
            </a:r>
          </a:p>
        </p:txBody>
      </p:sp>
      <p:sp>
        <p:nvSpPr>
          <p:cNvPr id="791" name="Shape 791"/>
          <p:cNvSpPr/>
          <p:nvPr/>
        </p:nvSpPr>
        <p:spPr>
          <a:xfrm>
            <a:off x="8763000" y="3340100"/>
            <a:ext cx="1270000" cy="2654300"/>
          </a:xfrm>
          <a:prstGeom prst="roundRect">
            <a:avLst>
              <a:gd name="adj" fmla="val 15000"/>
            </a:avLst>
          </a:prstGeom>
          <a:blipFill>
            <a:blip r:embed="rId2"/>
          </a:blip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l">
              <a:defRPr sz="1800">
                <a:solidFill>
                  <a:srgbClr val="FFFFFF"/>
                </a:solidFill>
                <a:effectLst>
                  <a:outerShdw sx="100000" sy="100000" kx="0" ky="0" algn="b" rotWithShape="0" blurRad="38100" dist="12700" dir="5400000">
                    <a:srgbClr val="000000">
                      <a:alpha val="50000"/>
                    </a:srgbClr>
                  </a:outerShdw>
                </a:effectLst>
              </a:defRPr>
            </a:lvl1pPr>
          </a:lstStyle>
          <a:p>
            <a:pPr/>
            <a:r>
              <a:t>Poticajni podražaji iz svijeta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3" name="Shape 793"/>
          <p:cNvSpPr/>
          <p:nvPr>
            <p:ph type="title"/>
          </p:nvPr>
        </p:nvSpPr>
        <p:spPr>
          <a:prstGeom prst="rect">
            <a:avLst/>
          </a:prstGeom>
        </p:spPr>
        <p:txBody>
          <a:bodyPr/>
          <a:lstStyle/>
          <a:p>
            <a:pPr/>
            <a:r>
              <a:t>Slika zbilje</a:t>
            </a:r>
          </a:p>
        </p:txBody>
      </p:sp>
      <p:sp>
        <p:nvSpPr>
          <p:cNvPr id="794" name="Shape 794"/>
          <p:cNvSpPr/>
          <p:nvPr>
            <p:ph type="body" idx="1"/>
          </p:nvPr>
        </p:nvSpPr>
        <p:spPr>
          <a:prstGeom prst="rect">
            <a:avLst/>
          </a:prstGeom>
        </p:spPr>
        <p:txBody>
          <a:bodyPr>
            <a:normAutofit fontScale="100000" lnSpcReduction="0"/>
          </a:bodyPr>
          <a:lstStyle/>
          <a:p>
            <a:pPr marL="844550" indent="-542925" defTabSz="554990">
              <a:spcBef>
                <a:spcPts val="2200"/>
              </a:spcBef>
              <a:defRPr sz="3040"/>
            </a:pPr>
            <a:r>
              <a:t>Nastanak slike o zbilji vezana je uz konkretnu fizičko-psihičku predispoziciju i uz konkretnu životnu priču</a:t>
            </a:r>
          </a:p>
          <a:p>
            <a:pPr marL="844550" indent="-542925" defTabSz="554990">
              <a:spcBef>
                <a:spcPts val="2200"/>
              </a:spcBef>
              <a:defRPr sz="3040"/>
            </a:pPr>
            <a:r>
              <a:t>Svaka slika zbilje može biti iskrivljena. (Razlozi i uzroci najčešće nisu vidljivi!)</a:t>
            </a:r>
          </a:p>
          <a:p>
            <a:pPr marL="844550" indent="-542925" defTabSz="554990">
              <a:spcBef>
                <a:spcPts val="2200"/>
              </a:spcBef>
              <a:defRPr sz="3040"/>
            </a:pPr>
            <a:r>
              <a:t>Otkrivanje se sučeljava s velikim otporima.</a:t>
            </a:r>
          </a:p>
          <a:p>
            <a:pPr marL="844550" indent="-542925" defTabSz="554990">
              <a:spcBef>
                <a:spcPts val="2200"/>
              </a:spcBef>
              <a:defRPr sz="3040"/>
            </a:pPr>
            <a:r>
              <a:t>Postojala je svijest o problemima s razumijevanjem tekstova, ali tek s Freudom se susrećemo s aktivnim otporima razumijevanju povijesnih okolnosti i odnosa.</a:t>
            </a:r>
          </a:p>
          <a:p>
            <a:pPr marL="844550" indent="-542925" defTabSz="554990">
              <a:spcBef>
                <a:spcPts val="2200"/>
              </a:spcBef>
              <a:defRPr sz="3040"/>
            </a:pPr>
            <a:r>
              <a:t>Metoda više nije transcendentalna, nego dubinsko psihološka i psihopatološka.</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94"/>
                                        </p:tgtEl>
                                        <p:attrNameLst>
                                          <p:attrName>style.visibility</p:attrName>
                                        </p:attrNameLst>
                                      </p:cBhvr>
                                      <p:to>
                                        <p:strVal val="visible"/>
                                      </p:to>
                                    </p:set>
                                    <p:animEffect filter="box(out)" transition="in">
                                      <p:cBhvr>
                                        <p:cTn id="7" dur="100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4" grpId="1"/>
    </p:bldLst>
  </p:timing>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6" name="Shape 796"/>
          <p:cNvSpPr/>
          <p:nvPr>
            <p:ph type="title"/>
          </p:nvPr>
        </p:nvSpPr>
        <p:spPr>
          <a:prstGeom prst="rect">
            <a:avLst/>
          </a:prstGeom>
        </p:spPr>
        <p:txBody>
          <a:bodyPr/>
          <a:lstStyle/>
          <a:p>
            <a:pPr/>
            <a:r>
              <a:t>Sukobi u podsvjesnom</a:t>
            </a:r>
          </a:p>
        </p:txBody>
      </p:sp>
      <p:sp>
        <p:nvSpPr>
          <p:cNvPr id="797" name="Shape 797"/>
          <p:cNvSpPr/>
          <p:nvPr>
            <p:ph type="body" idx="1"/>
          </p:nvPr>
        </p:nvSpPr>
        <p:spPr>
          <a:prstGeom prst="rect">
            <a:avLst/>
          </a:prstGeom>
        </p:spPr>
        <p:txBody>
          <a:bodyPr/>
          <a:lstStyle/>
          <a:p>
            <a:pPr/>
            <a:r>
              <a:t>Proces prevladavanja sukoba</a:t>
            </a:r>
          </a:p>
          <a:p>
            <a:pPr/>
            <a:r>
              <a:t>nagoni - osjećaji</a:t>
            </a:r>
          </a:p>
          <a:p>
            <a:pPr/>
            <a:r>
              <a:t>kruta realnost života koja ne ispunja želje i nagome</a:t>
            </a:r>
          </a:p>
          <a:p>
            <a:pPr/>
            <a:r>
              <a:t>međusobni sukob nagona</a:t>
            </a:r>
          </a:p>
          <a:p>
            <a:pPr/>
            <a:r>
              <a:t>Zadatak: upravljati nagonima, neispunjivim željama pronaći zamjenske objekte</a:t>
            </a:r>
          </a:p>
          <a:p>
            <a:pPr/>
            <a:r>
              <a:t>Bez toga prijetnja zdravlju</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797"/>
                                        </p:tgtEl>
                                        <p:attrNameLst>
                                          <p:attrName>style.visibility</p:attrName>
                                        </p:attrNameLst>
                                      </p:cBhvr>
                                      <p:to>
                                        <p:strVal val="visible"/>
                                      </p:to>
                                    </p:set>
                                    <p:animEffect filter="box(out)" transition="in">
                                      <p:cBhvr>
                                        <p:cTn id="7" dur="1000"/>
                                        <p:tgtEl>
                                          <p:spTgt spid="7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7" grpId="1"/>
    </p:bldLst>
  </p:timing>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9" name="Shape 799"/>
          <p:cNvSpPr/>
          <p:nvPr>
            <p:ph type="title"/>
          </p:nvPr>
        </p:nvSpPr>
        <p:spPr>
          <a:prstGeom prst="rect">
            <a:avLst/>
          </a:prstGeom>
        </p:spPr>
        <p:txBody>
          <a:bodyPr/>
          <a:lstStyle/>
          <a:p>
            <a:pPr/>
            <a:r>
              <a:t>Nervoza - psihoza</a:t>
            </a:r>
          </a:p>
        </p:txBody>
      </p:sp>
      <p:sp>
        <p:nvSpPr>
          <p:cNvPr id="800" name="Shape 800"/>
          <p:cNvSpPr/>
          <p:nvPr>
            <p:ph type="body" idx="1"/>
          </p:nvPr>
        </p:nvSpPr>
        <p:spPr>
          <a:prstGeom prst="rect">
            <a:avLst/>
          </a:prstGeom>
        </p:spPr>
        <p:txBody>
          <a:bodyPr/>
          <a:lstStyle/>
          <a:p>
            <a:pPr/>
            <a:r>
              <a:t>Nervoza: gubitak realnosti, posljedica potiskivanja</a:t>
            </a:r>
          </a:p>
          <a:p>
            <a:pPr/>
            <a:r>
              <a:t>Nervoza ne niječe realnost, ali ne želi o njoj ništa znati</a:t>
            </a:r>
          </a:p>
          <a:p>
            <a:pPr/>
            <a:r>
              <a:t>Psihoza niječe realnost i nastoji je nadomjestiti</a:t>
            </a:r>
          </a:p>
          <a:p>
            <a:pPr/>
            <a:r>
              <a:t>Strah: određeni nagoni su frustrirajući</a:t>
            </a:r>
          </a:p>
          <a:p>
            <a:pPr/>
            <a:r>
              <a:t>Osjećaji krivnje: zabranjene želje</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00"/>
                                        </p:tgtEl>
                                        <p:attrNameLst>
                                          <p:attrName>style.visibility</p:attrName>
                                        </p:attrNameLst>
                                      </p:cBhvr>
                                      <p:to>
                                        <p:strVal val="visible"/>
                                      </p:to>
                                    </p:set>
                                    <p:animEffect filter="box(out)" transition="in">
                                      <p:cBhvr>
                                        <p:cTn id="7" dur="1000"/>
                                        <p:tgtEl>
                                          <p:spTgt spid="8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0" grpId="1"/>
    </p:bldLst>
  </p:timing>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2" name="Shape 802"/>
          <p:cNvSpPr/>
          <p:nvPr>
            <p:ph type="title"/>
          </p:nvPr>
        </p:nvSpPr>
        <p:spPr>
          <a:prstGeom prst="rect">
            <a:avLst/>
          </a:prstGeom>
        </p:spPr>
        <p:txBody>
          <a:bodyPr/>
          <a:lstStyle/>
          <a:p>
            <a:pPr/>
            <a:r>
              <a:t>Potisnuto</a:t>
            </a:r>
          </a:p>
        </p:txBody>
      </p:sp>
      <p:sp>
        <p:nvSpPr>
          <p:cNvPr id="803" name="Shape 803"/>
          <p:cNvSpPr/>
          <p:nvPr>
            <p:ph type="body" idx="1"/>
          </p:nvPr>
        </p:nvSpPr>
        <p:spPr>
          <a:prstGeom prst="rect">
            <a:avLst/>
          </a:prstGeom>
        </p:spPr>
        <p:txBody>
          <a:bodyPr/>
          <a:lstStyle/>
          <a:p>
            <a:pPr/>
            <a:r>
              <a:t>U podsvjesnom potisnuti konflikti ne nestaju</a:t>
            </a:r>
          </a:p>
          <a:p>
            <a:pPr/>
            <a:r>
              <a:t>Tu ostaju aktivni i djelotvorni</a:t>
            </a:r>
          </a:p>
          <a:p>
            <a:pPr/>
            <a:r>
              <a:t>tako preko nervoze dobivaju nezdravi utjecaj na sve što čovjek čini, na svijest i razum također</a:t>
            </a:r>
          </a:p>
          <a:p>
            <a:pPr/>
            <a:r>
              <a:t>Svijest je uvjetovana podsvjesnim!</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03"/>
                                        </p:tgtEl>
                                        <p:attrNameLst>
                                          <p:attrName>style.visibility</p:attrName>
                                        </p:attrNameLst>
                                      </p:cBhvr>
                                      <p:to>
                                        <p:strVal val="visible"/>
                                      </p:to>
                                    </p:set>
                                    <p:animEffect filter="box(out)" transition="in">
                                      <p:cBhvr>
                                        <p:cTn id="7" dur="1000"/>
                                        <p:tgtEl>
                                          <p:spTgt spid="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3" grpId="1"/>
    </p:bldLst>
  </p:timing>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5" name="Shape 805"/>
          <p:cNvSpPr/>
          <p:nvPr>
            <p:ph type="title"/>
          </p:nvPr>
        </p:nvSpPr>
        <p:spPr>
          <a:prstGeom prst="rect">
            <a:avLst/>
          </a:prstGeom>
        </p:spPr>
        <p:txBody>
          <a:bodyPr/>
          <a:lstStyle/>
          <a:p>
            <a:pPr/>
            <a:r>
              <a:t>Nad-ja</a:t>
            </a:r>
          </a:p>
        </p:txBody>
      </p:sp>
      <p:sp>
        <p:nvSpPr>
          <p:cNvPr id="806" name="Shape 806"/>
          <p:cNvSpPr/>
          <p:nvPr>
            <p:ph type="body" idx="1"/>
          </p:nvPr>
        </p:nvSpPr>
        <p:spPr>
          <a:prstGeom prst="rect">
            <a:avLst/>
          </a:prstGeom>
        </p:spPr>
        <p:txBody>
          <a:bodyPr>
            <a:normAutofit fontScale="100000" lnSpcReduction="0"/>
          </a:bodyPr>
          <a:lstStyle/>
          <a:p>
            <a:pPr marL="800100" indent="-514350" defTabSz="525779">
              <a:spcBef>
                <a:spcPts val="2100"/>
              </a:spcBef>
              <a:defRPr sz="2880"/>
            </a:pPr>
            <a:r>
              <a:t>Potiskivanje je nesvjesno.</a:t>
            </a:r>
          </a:p>
          <a:p>
            <a:pPr marL="800100" indent="-514350" defTabSz="525779">
              <a:spcBef>
                <a:spcPts val="2100"/>
              </a:spcBef>
              <a:defRPr sz="2880"/>
            </a:pPr>
            <a:r>
              <a:t>Potisnuto nije samo konflikt, nego i samo potiskivanje.</a:t>
            </a:r>
          </a:p>
          <a:p>
            <a:pPr marL="800100" indent="-514350" defTabSz="525779">
              <a:spcBef>
                <a:spcPts val="2100"/>
              </a:spcBef>
              <a:defRPr sz="2880"/>
            </a:pPr>
            <a:r>
              <a:t>Protiv otkrića: masivni otpori. I oni su nesvjesni.</a:t>
            </a:r>
          </a:p>
          <a:p>
            <a:pPr marL="800100" indent="-514350" defTabSz="525779">
              <a:spcBef>
                <a:spcPts val="2100"/>
              </a:spcBef>
              <a:defRPr sz="2880"/>
            </a:pPr>
            <a:r>
              <a:t>Pokreće ih strah koji sve neriješeno smatra opasnošću.</a:t>
            </a:r>
          </a:p>
          <a:p>
            <a:pPr marL="800100" indent="-514350" defTabSz="525779">
              <a:spcBef>
                <a:spcPts val="2100"/>
              </a:spcBef>
              <a:defRPr sz="2880"/>
            </a:pPr>
            <a:r>
              <a:t>Nad-ja: nesvjesno priznate zabrane i sankcije.</a:t>
            </a:r>
          </a:p>
          <a:p>
            <a:pPr marL="800100" indent="-514350" defTabSz="525779">
              <a:spcBef>
                <a:spcPts val="2100"/>
              </a:spcBef>
              <a:defRPr sz="2880"/>
            </a:pPr>
            <a:r>
              <a:t>Pojedinac više nije slobodan i djeluje pod prisilom.</a:t>
            </a:r>
          </a:p>
          <a:p>
            <a:pPr marL="800100" indent="-514350" defTabSz="525779">
              <a:spcBef>
                <a:spcPts val="2100"/>
              </a:spcBef>
              <a:defRPr sz="2880"/>
            </a:pPr>
            <a:r>
              <a:t>Nervoza je prisilna nervoza.</a:t>
            </a:r>
          </a:p>
          <a:p>
            <a:pPr marL="800100" indent="-514350" defTabSz="525779">
              <a:spcBef>
                <a:spcPts val="2100"/>
              </a:spcBef>
              <a:defRPr sz="2880"/>
            </a:pPr>
            <a:r>
              <a:t>Svijest i </a:t>
            </a:r>
            <a:r>
              <a:rPr i="1"/>
              <a:t>ja</a:t>
            </a:r>
            <a:r>
              <a:t> vođen razumom stoje pod diktatom nesvjesnog ili nad-ja koji ne dopušta uvid u nesvjesno.</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06"/>
                                        </p:tgtEl>
                                        <p:attrNameLst>
                                          <p:attrName>style.visibility</p:attrName>
                                        </p:attrNameLst>
                                      </p:cBhvr>
                                      <p:to>
                                        <p:strVal val="visible"/>
                                      </p:to>
                                    </p:set>
                                    <p:animEffect filter="box(out)" transition="in">
                                      <p:cBhvr>
                                        <p:cTn id="7" dur="1000"/>
                                        <p:tgtEl>
                                          <p:spTgt spid="8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6" grpId="1"/>
    </p:bldLst>
  </p:timing>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8" name="Shape 808"/>
          <p:cNvSpPr/>
          <p:nvPr>
            <p:ph type="title"/>
          </p:nvPr>
        </p:nvSpPr>
        <p:spPr>
          <a:prstGeom prst="rect">
            <a:avLst/>
          </a:prstGeom>
        </p:spPr>
        <p:txBody>
          <a:bodyPr/>
          <a:lstStyle/>
          <a:p>
            <a:pPr/>
            <a:r>
              <a:t>Psihoanaliza</a:t>
            </a:r>
          </a:p>
        </p:txBody>
      </p:sp>
      <p:sp>
        <p:nvSpPr>
          <p:cNvPr id="809" name="Shape 809"/>
          <p:cNvSpPr/>
          <p:nvPr>
            <p:ph type="body" idx="1"/>
          </p:nvPr>
        </p:nvSpPr>
        <p:spPr>
          <a:prstGeom prst="rect">
            <a:avLst/>
          </a:prstGeom>
        </p:spPr>
        <p:txBody>
          <a:bodyPr/>
          <a:lstStyle/>
          <a:p>
            <a:pPr/>
            <a:r>
              <a:t>Bolesna slika svijeta</a:t>
            </a:r>
          </a:p>
          <a:p>
            <a:pPr/>
            <a:r>
              <a:t>nije svjesna pacijentu</a:t>
            </a:r>
          </a:p>
          <a:p>
            <a:pPr/>
            <a:r>
              <a:t>pod jakim obrambenim mehanizmima</a:t>
            </a:r>
          </a:p>
          <a:p>
            <a:pPr/>
            <a:r>
              <a:t>psihoanaliza: borba protiv volje pogođenoga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09"/>
                                        </p:tgtEl>
                                        <p:attrNameLst>
                                          <p:attrName>style.visibility</p:attrName>
                                        </p:attrNameLst>
                                      </p:cBhvr>
                                      <p:to>
                                        <p:strVal val="visible"/>
                                      </p:to>
                                    </p:set>
                                    <p:animEffect filter="box(out)" transition="in">
                                      <p:cBhvr>
                                        <p:cTn id="7" dur="1000"/>
                                        <p:tgtEl>
                                          <p:spTgt spid="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9" grpId="1"/>
    </p:bldLst>
  </p:timing>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1" name="Shape 811"/>
          <p:cNvSpPr/>
          <p:nvPr>
            <p:ph type="title"/>
          </p:nvPr>
        </p:nvSpPr>
        <p:spPr>
          <a:prstGeom prst="rect">
            <a:avLst/>
          </a:prstGeom>
        </p:spPr>
        <p:txBody>
          <a:bodyPr/>
          <a:lstStyle/>
          <a:p>
            <a:pPr/>
            <a:r>
              <a:t>Kolektivne nervoze</a:t>
            </a:r>
          </a:p>
        </p:txBody>
      </p:sp>
      <p:sp>
        <p:nvSpPr>
          <p:cNvPr id="812" name="Shape 812"/>
          <p:cNvSpPr/>
          <p:nvPr>
            <p:ph type="body" idx="1"/>
          </p:nvPr>
        </p:nvSpPr>
        <p:spPr>
          <a:prstGeom prst="rect">
            <a:avLst/>
          </a:prstGeom>
        </p:spPr>
        <p:txBody>
          <a:bodyPr/>
          <a:lstStyle/>
          <a:p>
            <a:pPr/>
            <a:r>
              <a:t>pojedinac - društvo</a:t>
            </a:r>
          </a:p>
          <a:p>
            <a:pPr/>
            <a:r>
              <a:t>kultura</a:t>
            </a:r>
          </a:p>
          <a:p>
            <a:pPr/>
            <a:r>
              <a:t>religija</a:t>
            </a:r>
          </a:p>
          <a:p>
            <a:pPr/>
            <a:r>
              <a:t>kolektivni nad-ja</a:t>
            </a:r>
          </a:p>
          <a:p>
            <a:pPr/>
            <a:r>
              <a:t>otuđenje - potiskivanje</a:t>
            </a:r>
          </a:p>
          <a:p>
            <a:pPr/>
            <a:r>
              <a:t>Frankfurtska škola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12"/>
                                        </p:tgtEl>
                                        <p:attrNameLst>
                                          <p:attrName>style.visibility</p:attrName>
                                        </p:attrNameLst>
                                      </p:cBhvr>
                                      <p:to>
                                        <p:strVal val="visible"/>
                                      </p:to>
                                    </p:set>
                                    <p:animEffect filter="box(out)" transition="in">
                                      <p:cBhvr>
                                        <p:cTn id="7" dur="1000"/>
                                        <p:tgtEl>
                                          <p:spTgt spid="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2" grpId="1"/>
    </p:bldLst>
  </p:timing>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4" name="Shape 814"/>
          <p:cNvSpPr/>
          <p:nvPr>
            <p:ph type="title"/>
          </p:nvPr>
        </p:nvSpPr>
        <p:spPr>
          <a:prstGeom prst="rect">
            <a:avLst/>
          </a:prstGeom>
        </p:spPr>
        <p:txBody>
          <a:bodyPr/>
          <a:lstStyle/>
          <a:p>
            <a:pPr/>
            <a:r>
              <a:t>Nesvjesno</a:t>
            </a:r>
          </a:p>
        </p:txBody>
      </p:sp>
      <p:sp>
        <p:nvSpPr>
          <p:cNvPr id="815" name="Shape 815"/>
          <p:cNvSpPr/>
          <p:nvPr>
            <p:ph type="body" idx="1"/>
          </p:nvPr>
        </p:nvSpPr>
        <p:spPr>
          <a:prstGeom prst="rect">
            <a:avLst/>
          </a:prstGeom>
        </p:spPr>
        <p:txBody>
          <a:bodyPr/>
          <a:lstStyle/>
          <a:p>
            <a:pPr/>
            <a:r>
              <a:t>Međutim, ovim smo isticanjem nesvjesnog u duševnom životu prizvali najopakije duhove kritike protiv psihoanalize. Nemojte se tome čuditi, i nemojte povjerovati da se otpor prema nama oslanjao samo na shvatljive poteškoće kod nesvjesnog, ili na relativnu nepristupačnost iskustvima koja ga dokazuju. Smatram da on stiže iz veće dubine.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15"/>
                                        </p:tgtEl>
                                        <p:attrNameLst>
                                          <p:attrName>style.visibility</p:attrName>
                                        </p:attrNameLst>
                                      </p:cBhvr>
                                      <p:to>
                                        <p:strVal val="visible"/>
                                      </p:to>
                                    </p:set>
                                    <p:animEffect filter="box(out)" transition="in">
                                      <p:cBhvr>
                                        <p:cTn id="7" dur="1000"/>
                                        <p:tgtEl>
                                          <p:spTgt spid="8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0" name="Shape 610"/>
          <p:cNvSpPr/>
          <p:nvPr>
            <p:ph type="title"/>
          </p:nvPr>
        </p:nvSpPr>
        <p:spPr>
          <a:prstGeom prst="rect">
            <a:avLst/>
          </a:prstGeom>
        </p:spPr>
        <p:txBody>
          <a:bodyPr/>
          <a:lstStyle/>
          <a:p>
            <a:pPr/>
            <a:r>
              <a:t>Subjekt</a:t>
            </a:r>
          </a:p>
        </p:txBody>
      </p:sp>
      <p:sp>
        <p:nvSpPr>
          <p:cNvPr id="611" name="Shape 611"/>
          <p:cNvSpPr/>
          <p:nvPr>
            <p:ph type="body" idx="1"/>
          </p:nvPr>
        </p:nvSpPr>
        <p:spPr>
          <a:prstGeom prst="rect">
            <a:avLst/>
          </a:prstGeom>
        </p:spPr>
        <p:txBody>
          <a:bodyPr/>
          <a:lstStyle/>
          <a:p>
            <a:pPr>
              <a:buFontTx/>
            </a:pPr>
            <a:r>
              <a:t>No, upravo ona traži svoje pravo jer konačno tko se bavi znanošću i tko se bavi objektivnim</a:t>
            </a:r>
          </a:p>
          <a:p>
            <a:pPr>
              <a:buFontTx/>
            </a:pPr>
            <a:r>
              <a:t>Transcendentalni subjekt, apsolutni ja ili čovjek općenito? Nipošto. </a:t>
            </a:r>
          </a:p>
          <a:p>
            <a:pPr>
              <a:buFontTx/>
            </a:pPr>
            <a:r>
              <a:t>Subjekt koji se bavi znanošću uvijek je jedinstveni, konkretno postojeći čovjek. Bez njega koji postoji ovdje i sada nema znanosti. </a:t>
            </a:r>
          </a:p>
          <a:p>
            <a:pPr>
              <a:buFontTx/>
            </a:pPr>
            <a:r>
              <a:t>On je tako uvjet mogućnosti, transcendentalna pretpostavka znanosti.</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11">
                                            <p:bg/>
                                          </p:spTgt>
                                        </p:tgtEl>
                                        <p:attrNameLst>
                                          <p:attrName>style.visibility</p:attrName>
                                        </p:attrNameLst>
                                      </p:cBhvr>
                                      <p:to>
                                        <p:strVal val="visible"/>
                                      </p:to>
                                    </p:set>
                                    <p:animEffect filter="box(out)" transition="in">
                                      <p:cBhvr>
                                        <p:cTn id="7" dur="1000"/>
                                        <p:tgtEl>
                                          <p:spTgt spid="611">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11">
                                            <p:txEl>
                                              <p:pRg st="0" end="0"/>
                                            </p:txEl>
                                          </p:spTgt>
                                        </p:tgtEl>
                                        <p:attrNameLst>
                                          <p:attrName>style.visibility</p:attrName>
                                        </p:attrNameLst>
                                      </p:cBhvr>
                                      <p:to>
                                        <p:strVal val="visible"/>
                                      </p:to>
                                    </p:set>
                                    <p:animEffect filter="box(out)" transition="in">
                                      <p:cBhvr>
                                        <p:cTn id="10" dur="1000"/>
                                        <p:tgtEl>
                                          <p:spTgt spid="6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11">
                                            <p:txEl>
                                              <p:pRg st="1" end="1"/>
                                            </p:txEl>
                                          </p:spTgt>
                                        </p:tgtEl>
                                        <p:attrNameLst>
                                          <p:attrName>style.visibility</p:attrName>
                                        </p:attrNameLst>
                                      </p:cBhvr>
                                      <p:to>
                                        <p:strVal val="visible"/>
                                      </p:to>
                                    </p:set>
                                    <p:animEffect filter="box(out)" transition="in">
                                      <p:cBhvr>
                                        <p:cTn id="15" dur="1000"/>
                                        <p:tgtEl>
                                          <p:spTgt spid="6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11">
                                            <p:txEl>
                                              <p:pRg st="2" end="2"/>
                                            </p:txEl>
                                          </p:spTgt>
                                        </p:tgtEl>
                                        <p:attrNameLst>
                                          <p:attrName>style.visibility</p:attrName>
                                        </p:attrNameLst>
                                      </p:cBhvr>
                                      <p:to>
                                        <p:strVal val="visible"/>
                                      </p:to>
                                    </p:set>
                                    <p:animEffect filter="box(out)" transition="in">
                                      <p:cBhvr>
                                        <p:cTn id="20" dur="1000"/>
                                        <p:tgtEl>
                                          <p:spTgt spid="6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11">
                                            <p:txEl>
                                              <p:pRg st="3" end="3"/>
                                            </p:txEl>
                                          </p:spTgt>
                                        </p:tgtEl>
                                        <p:attrNameLst>
                                          <p:attrName>style.visibility</p:attrName>
                                        </p:attrNameLst>
                                      </p:cBhvr>
                                      <p:to>
                                        <p:strVal val="visible"/>
                                      </p:to>
                                    </p:set>
                                    <p:animEffect filter="box(out)" transition="in">
                                      <p:cBhvr>
                                        <p:cTn id="25" dur="1000"/>
                                        <p:tgtEl>
                                          <p:spTgt spid="61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11" grpId="1"/>
    </p:bldLst>
  </p:timing>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7" name="Shape 817"/>
          <p:cNvSpPr/>
          <p:nvPr>
            <p:ph type="title"/>
          </p:nvPr>
        </p:nvSpPr>
        <p:spPr>
          <a:prstGeom prst="rect">
            <a:avLst/>
          </a:prstGeom>
        </p:spPr>
        <p:txBody>
          <a:bodyPr/>
          <a:lstStyle/>
          <a:p>
            <a:pPr/>
            <a:r>
              <a:t>Nesvjesno</a:t>
            </a:r>
          </a:p>
        </p:txBody>
      </p:sp>
      <p:sp>
        <p:nvSpPr>
          <p:cNvPr id="818" name="Shape 818"/>
          <p:cNvSpPr/>
          <p:nvPr>
            <p:ph type="body" idx="1"/>
          </p:nvPr>
        </p:nvSpPr>
        <p:spPr>
          <a:prstGeom prst="rect">
            <a:avLst/>
          </a:prstGeom>
        </p:spPr>
        <p:txBody>
          <a:bodyPr/>
          <a:lstStyle/>
          <a:p>
            <a:pPr/>
            <a:r>
              <a:t>Protjecanjem vremena moralo je čovječanstvo pretrpjeti dvije velike ozljede svog naivnog samoljublja od strane znanosti. Prvu, kad je otkrilo da naša Zemlja nije središte sveg svijeta, već sićušan dijelak jednog svjetskog sustava, koji se ne može niti zamisliti u svojoj veličini. Za nas se ona povezuje s imenom Kopernika, iako je još aleksandrijska znanost naučavala nešto slično.</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18"/>
                                        </p:tgtEl>
                                        <p:attrNameLst>
                                          <p:attrName>style.visibility</p:attrName>
                                        </p:attrNameLst>
                                      </p:cBhvr>
                                      <p:to>
                                        <p:strVal val="visible"/>
                                      </p:to>
                                    </p:set>
                                    <p:animEffect filter="box(out)" transition="in">
                                      <p:cBhvr>
                                        <p:cTn id="7" dur="1000"/>
                                        <p:tgtEl>
                                          <p:spTgt spid="8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8" grpId="1"/>
    </p:bldLst>
  </p:timing>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0" name="Shape 820"/>
          <p:cNvSpPr/>
          <p:nvPr>
            <p:ph type="title"/>
          </p:nvPr>
        </p:nvSpPr>
        <p:spPr>
          <a:prstGeom prst="rect">
            <a:avLst/>
          </a:prstGeom>
        </p:spPr>
        <p:txBody>
          <a:bodyPr/>
          <a:lstStyle/>
          <a:p>
            <a:pPr/>
            <a:r>
              <a:t>Nesvjesno</a:t>
            </a:r>
          </a:p>
        </p:txBody>
      </p:sp>
      <p:sp>
        <p:nvSpPr>
          <p:cNvPr id="821" name="Shape 821"/>
          <p:cNvSpPr/>
          <p:nvPr>
            <p:ph type="body" idx="1"/>
          </p:nvPr>
        </p:nvSpPr>
        <p:spPr>
          <a:prstGeom prst="rect">
            <a:avLst/>
          </a:prstGeom>
        </p:spPr>
        <p:txBody>
          <a:bodyPr/>
          <a:lstStyle/>
          <a:p>
            <a:pPr/>
            <a:r>
              <a:t>Drugu onda, kad je biološko istraživanje uništilo navodno odvijanje nastanka čovjeka, te ga uputilo na podrijetlo iz životinjskog carstva, i dokazalo neiskorjenjivost njegove animalne prirode. Ova se preobrazba događala u naše doba pod utjecajem Ch. Darwina, Wallacea i njihovih prethodnika, i to uz najžešće opiranje suvremenika.</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21"/>
                                        </p:tgtEl>
                                        <p:attrNameLst>
                                          <p:attrName>style.visibility</p:attrName>
                                        </p:attrNameLst>
                                      </p:cBhvr>
                                      <p:to>
                                        <p:strVal val="visible"/>
                                      </p:to>
                                    </p:set>
                                    <p:animEffect filter="box(out)" transition="in">
                                      <p:cBhvr>
                                        <p:cTn id="7" dur="1000"/>
                                        <p:tgtEl>
                                          <p:spTgt spid="8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1" grpId="1"/>
    </p:bldLst>
  </p:timing>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3" name="Shape 823"/>
          <p:cNvSpPr/>
          <p:nvPr>
            <p:ph type="title"/>
          </p:nvPr>
        </p:nvSpPr>
        <p:spPr>
          <a:prstGeom prst="rect">
            <a:avLst/>
          </a:prstGeom>
        </p:spPr>
        <p:txBody>
          <a:bodyPr/>
          <a:lstStyle/>
          <a:p>
            <a:pPr/>
            <a:r>
              <a:t>Nesvjesno</a:t>
            </a:r>
          </a:p>
        </p:txBody>
      </p:sp>
      <p:sp>
        <p:nvSpPr>
          <p:cNvPr id="824" name="Shape 824"/>
          <p:cNvSpPr/>
          <p:nvPr>
            <p:ph type="body" idx="1"/>
          </p:nvPr>
        </p:nvSpPr>
        <p:spPr>
          <a:prstGeom prst="rect">
            <a:avLst/>
          </a:prstGeom>
        </p:spPr>
        <p:txBody>
          <a:bodyPr/>
          <a:lstStyle/>
          <a:p>
            <a:pPr/>
            <a:r>
              <a:t>Ali, treću i najosjetljiviju povredu treba ljudska žudnja za veličinom pretrpjeti upravo od današnjeg psihološkog istraživanja, koje našemu ja želi dokazati da nije gospodar čak niti u vlastitoj kući, već da ostaje upućeno na štura izviješća o onome što se, kao nesvjesno, zbiva u njegovom duševnom životu.</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24"/>
                                        </p:tgtEl>
                                        <p:attrNameLst>
                                          <p:attrName>style.visibility</p:attrName>
                                        </p:attrNameLst>
                                      </p:cBhvr>
                                      <p:to>
                                        <p:strVal val="visible"/>
                                      </p:to>
                                    </p:set>
                                    <p:animEffect filter="box(out)" transition="in">
                                      <p:cBhvr>
                                        <p:cTn id="7" dur="1000"/>
                                        <p:tgtEl>
                                          <p:spTgt spid="8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4" grpId="1"/>
    </p:bldLst>
  </p:timing>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6" name="Shape 826"/>
          <p:cNvSpPr/>
          <p:nvPr>
            <p:ph type="title"/>
          </p:nvPr>
        </p:nvSpPr>
        <p:spPr>
          <a:prstGeom prst="rect">
            <a:avLst/>
          </a:prstGeom>
        </p:spPr>
        <p:txBody>
          <a:bodyPr/>
          <a:lstStyle/>
          <a:p>
            <a:pPr/>
            <a:r>
              <a:t>Nesvjesno</a:t>
            </a:r>
          </a:p>
        </p:txBody>
      </p:sp>
      <p:sp>
        <p:nvSpPr>
          <p:cNvPr id="827" name="Shape 827"/>
          <p:cNvSpPr/>
          <p:nvPr>
            <p:ph type="body" idx="1"/>
          </p:nvPr>
        </p:nvSpPr>
        <p:spPr>
          <a:prstGeom prst="rect">
            <a:avLst/>
          </a:prstGeom>
        </p:spPr>
        <p:txBody>
          <a:bodyPr>
            <a:normAutofit fontScale="100000" lnSpcReduction="0"/>
          </a:bodyPr>
          <a:lstStyle/>
          <a:p>
            <a:pPr marL="554355" indent="-554355" defTabSz="566674">
              <a:spcBef>
                <a:spcPts val="2300"/>
              </a:spcBef>
              <a:defRPr sz="3104"/>
            </a:pPr>
            <a:r>
              <a:t>Ovu opomenu ljudima da se vrate samima sebi nismo kao prvi iznijeli mi psihoanalitičari, niti smo u tome bili jedini; no, čini se da je upravo nama dosuđeno da je najupornije zastupamo i utvrđujemo građom, koja se približava svakoj pojedinoj osobi. Iz toga proizlazi i opće odbijanje usmjereno protiv naše znanosti, zapostavljanje obzora akademske uglađenosti i oslobađanje uzda nepristrane logike od strane opozicije, a dodajmo tome, da mir ovoga svijeta moramo narušiti još i na jedan drugi način, kako ćete uskoro čuti. </a:t>
            </a:r>
          </a:p>
          <a:p>
            <a:pPr marL="0" indent="0" defTabSz="566674">
              <a:spcBef>
                <a:spcPts val="2300"/>
              </a:spcBef>
              <a:buSzTx/>
              <a:buNone/>
              <a:defRPr sz="3104"/>
            </a:pPr>
            <a:r>
              <a:rPr sz="2328"/>
              <a:t>Sigmund Freud, </a:t>
            </a:r>
            <a:r>
              <a:rPr i="1" sz="2328"/>
              <a:t>Uvod u psihoanalizu</a:t>
            </a:r>
            <a:r>
              <a:rPr sz="2328"/>
              <a:t>, Stari Grad, Zagreb 2000., str. 302 - 303.</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827"/>
                                        </p:tgtEl>
                                        <p:attrNameLst>
                                          <p:attrName>style.visibility</p:attrName>
                                        </p:attrNameLst>
                                      </p:cBhvr>
                                      <p:to>
                                        <p:strVal val="visible"/>
                                      </p:to>
                                    </p:set>
                                    <p:animEffect filter="box(out)" transition="in">
                                      <p:cBhvr>
                                        <p:cTn id="7" dur="1000"/>
                                        <p:tgtEl>
                                          <p:spTgt spid="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7" grpId="1"/>
    </p:bldLst>
  </p:timing>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9" name="Shape 829"/>
          <p:cNvSpPr/>
          <p:nvPr>
            <p:ph type="title"/>
          </p:nvPr>
        </p:nvSpPr>
        <p:spPr>
          <a:prstGeom prst="rect">
            <a:avLst/>
          </a:prstGeom>
        </p:spPr>
        <p:txBody>
          <a:bodyPr/>
          <a:lstStyle/>
          <a:p>
            <a:pPr/>
            <a:r>
              <a:t>Mnogostranost uma</a:t>
            </a:r>
          </a:p>
        </p:txBody>
      </p:sp>
      <p:graphicFrame>
        <p:nvGraphicFramePr>
          <p:cNvPr id="830" name="Table 830"/>
          <p:cNvGraphicFramePr/>
          <p:nvPr/>
        </p:nvGraphicFramePr>
        <p:xfrm>
          <a:off x="1276350" y="2919120"/>
          <a:ext cx="10452100" cy="5147260"/>
        </p:xfrm>
        <a:graphic xmlns:a="http://schemas.openxmlformats.org/drawingml/2006/main">
          <a:graphicData uri="http://schemas.openxmlformats.org/drawingml/2006/table">
            <a:tbl>
              <a:tblPr firstCol="0" firstRow="1" lastCol="0" lastRow="0" bandCol="0" bandRow="0" rtl="0">
                <a:tableStyleId>{8F44A2F1-9E1F-4B54-A3A2-5F16C0AD49E2}</a:tableStyleId>
              </a:tblPr>
              <a:tblGrid>
                <a:gridCol w="1912662"/>
                <a:gridCol w="1571373"/>
                <a:gridCol w="1742016"/>
                <a:gridCol w="1742016"/>
                <a:gridCol w="1742016"/>
                <a:gridCol w="1742016"/>
              </a:tblGrid>
              <a:tr h="787400">
                <a:tc>
                  <a:txBody>
                    <a:bodyPr/>
                    <a:lstStyle/>
                    <a:p>
                      <a:pPr algn="l" defTabSz="457200">
                        <a:defRPr>
                          <a:solidFill>
                            <a:srgbClr val="000000"/>
                          </a:solidFill>
                        </a:defRPr>
                      </a:pPr>
                      <a:r>
                        <a:rPr b="1" sz="1500">
                          <a:latin typeface="+mn-lt"/>
                          <a:ea typeface="+mn-ea"/>
                          <a:cs typeface="+mn-cs"/>
                          <a:sym typeface="Georgia"/>
                        </a:rPr>
                        <a:t>      Paradigme   ➡
⬇ Oblici diskursa</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457200">
                        <a:defRPr>
                          <a:solidFill>
                            <a:srgbClr val="000000"/>
                          </a:solidFill>
                        </a:defRPr>
                      </a:pPr>
                      <a:r>
                        <a:rPr b="1" sz="1500">
                          <a:latin typeface="+mn-lt"/>
                          <a:ea typeface="+mn-ea"/>
                          <a:cs typeface="+mn-cs"/>
                          <a:sym typeface="Georgia"/>
                        </a:rPr>
                        <a:t>Metafizika
Znanost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457200">
                        <a:defRPr>
                          <a:solidFill>
                            <a:srgbClr val="000000"/>
                          </a:solidFill>
                        </a:defRPr>
                      </a:pPr>
                      <a:r>
                        <a:rPr b="1" sz="1500">
                          <a:latin typeface="+mn-lt"/>
                          <a:ea typeface="+mn-ea"/>
                          <a:cs typeface="+mn-cs"/>
                          <a:sym typeface="Georgia"/>
                        </a:rPr>
                        <a:t>Religija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457200">
                        <a:defRPr>
                          <a:solidFill>
                            <a:srgbClr val="000000"/>
                          </a:solidFill>
                        </a:defRPr>
                      </a:pPr>
                      <a:r>
                        <a:rPr b="1" sz="1500">
                          <a:latin typeface="+mn-lt"/>
                          <a:ea typeface="+mn-ea"/>
                          <a:cs typeface="+mn-cs"/>
                          <a:sym typeface="Georgia"/>
                        </a:rPr>
                        <a:t>Umjetnost
Književnost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457200">
                        <a:defRPr>
                          <a:solidFill>
                            <a:srgbClr val="000000"/>
                          </a:solidFill>
                        </a:defRPr>
                      </a:pPr>
                      <a:r>
                        <a:rPr b="1" sz="1500">
                          <a:latin typeface="+mn-lt"/>
                          <a:ea typeface="+mn-ea"/>
                          <a:cs typeface="+mn-cs"/>
                          <a:sym typeface="Georgia"/>
                        </a:rPr>
                        <a:t>Politička ideologija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defTabSz="457200">
                        <a:defRPr>
                          <a:solidFill>
                            <a:srgbClr val="000000"/>
                          </a:solidFill>
                        </a:defRPr>
                      </a:pPr>
                      <a:r>
                        <a:rPr b="1" sz="1500">
                          <a:latin typeface="+mn-lt"/>
                          <a:ea typeface="+mn-ea"/>
                          <a:cs typeface="+mn-cs"/>
                          <a:sym typeface="Georgia"/>
                        </a:rPr>
                        <a:t>Opći neprecizirani svjetonazor</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r>
              <a:tr h="1219200">
                <a:tc>
                  <a:txBody>
                    <a:bodyPr/>
                    <a:lstStyle/>
                    <a:p>
                      <a:pPr algn="l" defTabSz="457200"/>
                      <a:r>
                        <a:rPr sz="1500">
                          <a:latin typeface="+mn-lt"/>
                          <a:ea typeface="+mn-ea"/>
                          <a:cs typeface="+mn-cs"/>
                          <a:sym typeface="Georgia"/>
                        </a:rPr>
                        <a:t>Teorijski diskurs</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algn="l" defTabSz="457200"/>
                      <a:r>
                        <a:rPr sz="1500">
                          <a:latin typeface="+mn-lt"/>
                          <a:ea typeface="+mn-ea"/>
                          <a:cs typeface="+mn-cs"/>
                          <a:sym typeface="Georgia"/>
                        </a:rPr>
                        <a:t>znanstvene teorije (usmjerene razumijevanju)</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priča mitova
sadržaj Vijesti
ispovijest</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teorija umjetnosti
poetika
umjetnička estetika
</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politički temeljni program
politička vizija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imati neku sliku o svijetu</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921458">
                <a:tc>
                  <a:txBody>
                    <a:bodyPr/>
                    <a:lstStyle/>
                    <a:p>
                      <a:pPr algn="l" defTabSz="457200"/>
                      <a:r>
                        <a:rPr sz="1500">
                          <a:latin typeface="+mn-lt"/>
                          <a:ea typeface="+mn-ea"/>
                          <a:cs typeface="+mn-cs"/>
                          <a:sym typeface="Georgia"/>
                        </a:rPr>
                        <a:t>Praktični diskurs</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algn="l" defTabSz="457200"/>
                      <a:r>
                        <a:rPr sz="1500">
                          <a:latin typeface="+mn-lt"/>
                          <a:ea typeface="+mn-ea"/>
                          <a:cs typeface="+mn-cs"/>
                          <a:sym typeface="Georgia"/>
                        </a:rPr>
                        <a:t>praktične, znanstvene discipline, Primjene teorije (usmjerene uspjehu)</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religiozni život
nasljedovanje
duhovnost
molitva
kult
obred</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defRPr i="1" sz="1500">
                          <a:latin typeface="+mn-lt"/>
                          <a:ea typeface="+mn-ea"/>
                          <a:cs typeface="+mn-cs"/>
                          <a:sym typeface="Georgia"/>
                        </a:defRPr>
                      </a:pPr>
                      <a:r>
                        <a:t>poiesis</a:t>
                      </a:r>
                    </a:p>
                    <a:p>
                      <a:pPr algn="l" defTabSz="457200">
                        <a:defRPr sz="1500">
                          <a:latin typeface="+mn-lt"/>
                          <a:ea typeface="+mn-ea"/>
                          <a:cs typeface="+mn-cs"/>
                          <a:sym typeface="Georgia"/>
                        </a:defRPr>
                      </a:pPr>
                      <a:r>
                        <a:t>život za umjetnost</a:t>
                      </a:r>
                    </a:p>
                    <a:p>
                      <a:pPr algn="l" defTabSz="457200">
                        <a:defRPr sz="1500">
                          <a:latin typeface="+mn-lt"/>
                          <a:ea typeface="+mn-ea"/>
                          <a:cs typeface="+mn-cs"/>
                          <a:sym typeface="Georgia"/>
                        </a:defRPr>
                      </a:pPr>
                      <a:r>
                        <a:t>život iz umjetnosti</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društvena akcija
politika
</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urediti svoj život na neki način
svakodnevno ovladavanje životnim problemima
nesvakodnevna iskustva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1219200">
                <a:tc>
                  <a:txBody>
                    <a:bodyPr/>
                    <a:lstStyle/>
                    <a:p>
                      <a:pPr algn="l" defTabSz="457200"/>
                      <a:r>
                        <a:rPr sz="1500">
                          <a:latin typeface="+mn-lt"/>
                          <a:ea typeface="+mn-ea"/>
                          <a:cs typeface="+mn-cs"/>
                          <a:sym typeface="Georgia"/>
                        </a:rPr>
                        <a:t>Aksiološki diskurs</a:t>
                      </a:r>
                    </a:p>
                  </a:txBody>
                  <a:tcPr marL="63500" marR="63500" marT="63500" marB="6350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BEBEB"/>
                    </a:solidFill>
                  </a:tcPr>
                </a:tc>
                <a:tc>
                  <a:txBody>
                    <a:bodyPr/>
                    <a:lstStyle/>
                    <a:p>
                      <a:pPr algn="l" defTabSz="457200"/>
                      <a:r>
                        <a:rPr sz="1500">
                          <a:latin typeface="+mn-lt"/>
                          <a:ea typeface="+mn-ea"/>
                          <a:cs typeface="+mn-cs"/>
                          <a:sym typeface="Georgia"/>
                        </a:rPr>
                        <a:t>filozofska etika estetika
Teorije sreće
Filozofija smisla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upute za blaženi život
spoznaja spasenja
askeza
religijska kultura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ukusi
kritika umjetnosti
književna kritika </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rasprava o vrijednostima
borba za prava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l" defTabSz="457200"/>
                      <a:r>
                        <a:rPr sz="1500">
                          <a:latin typeface="+mn-lt"/>
                          <a:ea typeface="+mn-ea"/>
                          <a:cs typeface="+mn-cs"/>
                          <a:sym typeface="Georgia"/>
                        </a:rPr>
                        <a:t>imati prioritete
pronaći smisao svoga života</a:t>
                      </a:r>
                    </a:p>
                  </a:txBody>
                  <a:tcPr marL="63500" marR="63500" marT="63500" marB="63500" anchor="t"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831" name="Shape 831"/>
          <p:cNvSpPr/>
          <p:nvPr/>
        </p:nvSpPr>
        <p:spPr>
          <a:xfrm>
            <a:off x="1284944" y="8166100"/>
            <a:ext cx="10464801"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defTabSz="457200">
              <a:defRPr sz="1300">
                <a:latin typeface="+mn-lt"/>
                <a:ea typeface="+mn-ea"/>
                <a:cs typeface="+mn-cs"/>
                <a:sym typeface="Georgia"/>
              </a:defRPr>
            </a:pPr>
            <a:r>
              <a:t>Heinrich Schmidinger, </a:t>
            </a:r>
            <a:r>
              <a:rPr i="1"/>
              <a:t>Metaphysik. Ein Grundkurs</a:t>
            </a:r>
            <a:r>
              <a:t>, Kohlhammer, Stuttgart, Berlin Köln, 2000, str. 334.</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3" name="Shape 613"/>
          <p:cNvSpPr/>
          <p:nvPr>
            <p:ph type="title"/>
          </p:nvPr>
        </p:nvSpPr>
        <p:spPr>
          <a:prstGeom prst="rect">
            <a:avLst/>
          </a:prstGeom>
        </p:spPr>
        <p:txBody>
          <a:bodyPr/>
          <a:lstStyle/>
          <a:p>
            <a:pPr/>
            <a:r>
              <a:t>Subjektivnost</a:t>
            </a:r>
          </a:p>
        </p:txBody>
      </p:sp>
      <p:sp>
        <p:nvSpPr>
          <p:cNvPr id="614" name="Shape 614"/>
          <p:cNvSpPr/>
          <p:nvPr>
            <p:ph type="body" idx="1"/>
          </p:nvPr>
        </p:nvSpPr>
        <p:spPr>
          <a:prstGeom prst="rect">
            <a:avLst/>
          </a:prstGeom>
        </p:spPr>
        <p:txBody>
          <a:bodyPr/>
          <a:lstStyle/>
          <a:p>
            <a:pPr>
              <a:buFontTx/>
            </a:pPr>
            <a:r>
              <a:t>Egzistencijalizam je u prvi plan postavio ovu činjenicu koju je teško zanijekati. </a:t>
            </a:r>
          </a:p>
          <a:p>
            <a:pPr>
              <a:buFontTx/>
            </a:pPr>
            <a:r>
              <a:t>Kierkegaard kao njegov utemeljitelj snažno je upozorio na to kako se zbilja pokazuje samo tamo gdje se pozornost svraća i na odnos pojedinačnog, konkretno postojećeg čovjeka sa znanošću ili uopćeno rečeno gdje se pazi na pojedinačnog kao medij općeg i intersubjektivnog. </a:t>
            </a:r>
          </a:p>
          <a:p>
            <a:pPr>
              <a:buFontTx/>
            </a:pPr>
            <a:r>
              <a:t>Kierkegaard je gotovo prkosno zastupao tezu: "Subjektivnost je istina; subjektivnost je zbilja."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14">
                                            <p:bg/>
                                          </p:spTgt>
                                        </p:tgtEl>
                                        <p:attrNameLst>
                                          <p:attrName>style.visibility</p:attrName>
                                        </p:attrNameLst>
                                      </p:cBhvr>
                                      <p:to>
                                        <p:strVal val="visible"/>
                                      </p:to>
                                    </p:set>
                                    <p:animEffect filter="box(out)" transition="in">
                                      <p:cBhvr>
                                        <p:cTn id="7" dur="1000"/>
                                        <p:tgtEl>
                                          <p:spTgt spid="614">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14">
                                            <p:txEl>
                                              <p:pRg st="0" end="0"/>
                                            </p:txEl>
                                          </p:spTgt>
                                        </p:tgtEl>
                                        <p:attrNameLst>
                                          <p:attrName>style.visibility</p:attrName>
                                        </p:attrNameLst>
                                      </p:cBhvr>
                                      <p:to>
                                        <p:strVal val="visible"/>
                                      </p:to>
                                    </p:set>
                                    <p:animEffect filter="box(out)" transition="in">
                                      <p:cBhvr>
                                        <p:cTn id="10" dur="1000"/>
                                        <p:tgtEl>
                                          <p:spTgt spid="6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14">
                                            <p:txEl>
                                              <p:pRg st="1" end="1"/>
                                            </p:txEl>
                                          </p:spTgt>
                                        </p:tgtEl>
                                        <p:attrNameLst>
                                          <p:attrName>style.visibility</p:attrName>
                                        </p:attrNameLst>
                                      </p:cBhvr>
                                      <p:to>
                                        <p:strVal val="visible"/>
                                      </p:to>
                                    </p:set>
                                    <p:animEffect filter="box(out)" transition="in">
                                      <p:cBhvr>
                                        <p:cTn id="15" dur="1000"/>
                                        <p:tgtEl>
                                          <p:spTgt spid="6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14">
                                            <p:txEl>
                                              <p:pRg st="2" end="2"/>
                                            </p:txEl>
                                          </p:spTgt>
                                        </p:tgtEl>
                                        <p:attrNameLst>
                                          <p:attrName>style.visibility</p:attrName>
                                        </p:attrNameLst>
                                      </p:cBhvr>
                                      <p:to>
                                        <p:strVal val="visible"/>
                                      </p:to>
                                    </p:set>
                                    <p:animEffect filter="box(out)" transition="in">
                                      <p:cBhvr>
                                        <p:cTn id="20" dur="1000"/>
                                        <p:tgtEl>
                                          <p:spTgt spid="61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1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6" name="Shape 616"/>
          <p:cNvSpPr/>
          <p:nvPr>
            <p:ph type="title"/>
          </p:nvPr>
        </p:nvSpPr>
        <p:spPr>
          <a:prstGeom prst="rect">
            <a:avLst/>
          </a:prstGeom>
        </p:spPr>
        <p:txBody>
          <a:bodyPr/>
          <a:lstStyle>
            <a:lvl1pPr>
              <a:defRPr i="1"/>
            </a:lvl1pPr>
          </a:lstStyle>
          <a:p>
            <a:pPr/>
            <a:r>
              <a:t>inter-essse</a:t>
            </a:r>
          </a:p>
        </p:txBody>
      </p:sp>
      <p:sp>
        <p:nvSpPr>
          <p:cNvPr id="617" name="Shape 617"/>
          <p:cNvSpPr/>
          <p:nvPr>
            <p:ph type="body" idx="1"/>
          </p:nvPr>
        </p:nvSpPr>
        <p:spPr>
          <a:prstGeom prst="rect">
            <a:avLst/>
          </a:prstGeom>
        </p:spPr>
        <p:txBody>
          <a:bodyPr>
            <a:normAutofit fontScale="100000" lnSpcReduction="0"/>
          </a:bodyPr>
          <a:lstStyle/>
          <a:p>
            <a:pPr marL="711200" indent="-457200" defTabSz="467359">
              <a:spcBef>
                <a:spcPts val="1900"/>
              </a:spcBef>
              <a:buFontTx/>
              <a:defRPr sz="2560"/>
            </a:pPr>
            <a:r>
              <a:t>No, Kierkegaard nije zastupao subjektivizam. On je samo postavio tezu koja upozorava na sužavanje zbilje kada se je promatra samo kroz objektivizam znanosti. </a:t>
            </a:r>
          </a:p>
          <a:p>
            <a:pPr marL="711200" indent="-457200" defTabSz="467359">
              <a:spcBef>
                <a:spcPts val="1900"/>
              </a:spcBef>
              <a:buFontTx/>
              <a:defRPr sz="2560"/>
            </a:pPr>
            <a:r>
              <a:t>Njemu je stalo do toga da zbilju opaža u napetosti koja se uvijek pojavi u međubitku, u </a:t>
            </a:r>
            <a:r>
              <a:rPr i="1"/>
              <a:t>inter-esse</a:t>
            </a:r>
            <a:r>
              <a:t> između odnosa subjekta – objekta, s jedne strane, i, s druge, s konkretnim čovjekom koji se odnosi prema tom odnosu. </a:t>
            </a:r>
          </a:p>
          <a:p>
            <a:pPr marL="711200" indent="-457200" defTabSz="467359">
              <a:spcBef>
                <a:spcPts val="1900"/>
              </a:spcBef>
              <a:buFontTx/>
              <a:defRPr sz="2560"/>
            </a:pPr>
            <a:r>
              <a:t>Istina za Kierkegaarda ne postoji nikada u jednostavnom "</a:t>
            </a:r>
            <a:r>
              <a:rPr i="1"/>
              <a:t>adequatio intellectus ad rem</a:t>
            </a:r>
            <a:r>
              <a:t>", u jednostavnom suglasju uma i zbilje, nego nadasve u značenju koje ovo suglasje ima za pojedinačno postojećeg čovjeka. </a:t>
            </a:r>
          </a:p>
          <a:p>
            <a:pPr marL="711200" indent="-457200" defTabSz="467359">
              <a:spcBef>
                <a:spcPts val="1900"/>
              </a:spcBef>
              <a:buFontTx/>
              <a:defRPr sz="2560"/>
            </a:pPr>
            <a:r>
              <a:t>Odnos u podnožju nije odnos između dva pola, nego između troje: u </a:t>
            </a:r>
            <a:r>
              <a:rPr i="1"/>
              <a:t>inter-esse</a:t>
            </a:r>
            <a:r>
              <a:t> spada i interes čovjeka. </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u"/>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617">
                                            <p:bg/>
                                          </p:spTgt>
                                        </p:tgtEl>
                                        <p:attrNameLst>
                                          <p:attrName>style.visibility</p:attrName>
                                        </p:attrNameLst>
                                      </p:cBhvr>
                                      <p:to>
                                        <p:strVal val="visible"/>
                                      </p:to>
                                    </p:set>
                                    <p:animEffect filter="box(out)" transition="in">
                                      <p:cBhvr>
                                        <p:cTn id="7" dur="1000"/>
                                        <p:tgtEl>
                                          <p:spTgt spid="617">
                                            <p:bg/>
                                          </p:spTgt>
                                        </p:tgtEl>
                                      </p:cBhvr>
                                    </p:animEffect>
                                  </p:childTnLst>
                                </p:cTn>
                              </p:par>
                              <p:par>
                                <p:cTn id="8" presetClass="entr" nodeType="withEffect" presetSubtype="32" presetID="4" grpId="1" fill="hold">
                                  <p:stCondLst>
                                    <p:cond delay="0"/>
                                  </p:stCondLst>
                                  <p:iterate type="el" backwards="0">
                                    <p:tmAbs val="0"/>
                                  </p:iterate>
                                  <p:childTnLst>
                                    <p:set>
                                      <p:cBhvr>
                                        <p:cTn id="9" fill="hold"/>
                                        <p:tgtEl>
                                          <p:spTgt spid="617">
                                            <p:txEl>
                                              <p:pRg st="0" end="0"/>
                                            </p:txEl>
                                          </p:spTgt>
                                        </p:tgtEl>
                                        <p:attrNameLst>
                                          <p:attrName>style.visibility</p:attrName>
                                        </p:attrNameLst>
                                      </p:cBhvr>
                                      <p:to>
                                        <p:strVal val="visible"/>
                                      </p:to>
                                    </p:set>
                                    <p:animEffect filter="box(out)" transition="in">
                                      <p:cBhvr>
                                        <p:cTn id="10" dur="1000"/>
                                        <p:tgtEl>
                                          <p:spTgt spid="6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32" presetID="4" grpId="1" fill="hold">
                                  <p:stCondLst>
                                    <p:cond delay="0"/>
                                  </p:stCondLst>
                                  <p:iterate type="el" backwards="0">
                                    <p:tmAbs val="0"/>
                                  </p:iterate>
                                  <p:childTnLst>
                                    <p:set>
                                      <p:cBhvr>
                                        <p:cTn id="14" fill="hold"/>
                                        <p:tgtEl>
                                          <p:spTgt spid="617">
                                            <p:txEl>
                                              <p:pRg st="1" end="1"/>
                                            </p:txEl>
                                          </p:spTgt>
                                        </p:tgtEl>
                                        <p:attrNameLst>
                                          <p:attrName>style.visibility</p:attrName>
                                        </p:attrNameLst>
                                      </p:cBhvr>
                                      <p:to>
                                        <p:strVal val="visible"/>
                                      </p:to>
                                    </p:set>
                                    <p:animEffect filter="box(out)" transition="in">
                                      <p:cBhvr>
                                        <p:cTn id="15" dur="1000"/>
                                        <p:tgtEl>
                                          <p:spTgt spid="6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4" grpId="1" fill="hold">
                                  <p:stCondLst>
                                    <p:cond delay="0"/>
                                  </p:stCondLst>
                                  <p:iterate type="el" backwards="0">
                                    <p:tmAbs val="0"/>
                                  </p:iterate>
                                  <p:childTnLst>
                                    <p:set>
                                      <p:cBhvr>
                                        <p:cTn id="19" fill="hold"/>
                                        <p:tgtEl>
                                          <p:spTgt spid="617">
                                            <p:txEl>
                                              <p:pRg st="2" end="2"/>
                                            </p:txEl>
                                          </p:spTgt>
                                        </p:tgtEl>
                                        <p:attrNameLst>
                                          <p:attrName>style.visibility</p:attrName>
                                        </p:attrNameLst>
                                      </p:cBhvr>
                                      <p:to>
                                        <p:strVal val="visible"/>
                                      </p:to>
                                    </p:set>
                                    <p:animEffect filter="box(out)" transition="in">
                                      <p:cBhvr>
                                        <p:cTn id="20" dur="1000"/>
                                        <p:tgtEl>
                                          <p:spTgt spid="61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32" presetID="4" grpId="1" fill="hold">
                                  <p:stCondLst>
                                    <p:cond delay="0"/>
                                  </p:stCondLst>
                                  <p:iterate type="el" backwards="0">
                                    <p:tmAbs val="0"/>
                                  </p:iterate>
                                  <p:childTnLst>
                                    <p:set>
                                      <p:cBhvr>
                                        <p:cTn id="24" fill="hold"/>
                                        <p:tgtEl>
                                          <p:spTgt spid="617">
                                            <p:txEl>
                                              <p:pRg st="3" end="3"/>
                                            </p:txEl>
                                          </p:spTgt>
                                        </p:tgtEl>
                                        <p:attrNameLst>
                                          <p:attrName>style.visibility</p:attrName>
                                        </p:attrNameLst>
                                      </p:cBhvr>
                                      <p:to>
                                        <p:strVal val="visible"/>
                                      </p:to>
                                    </p:set>
                                    <p:animEffect filter="box(out)" transition="in">
                                      <p:cBhvr>
                                        <p:cTn id="25" dur="1000"/>
                                        <p:tgtEl>
                                          <p:spTgt spid="61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17"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eorgia"/>
        <a:ea typeface="Georgia"/>
        <a:cs typeface="Georgia"/>
      </a:majorFont>
      <a:minorFont>
        <a:latin typeface="Georgia"/>
        <a:ea typeface="Georgia"/>
        <a:cs typeface="Georg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eorgia"/>
        <a:ea typeface="Georgia"/>
        <a:cs typeface="Georgia"/>
      </a:majorFont>
      <a:minorFont>
        <a:latin typeface="Georgia"/>
        <a:ea typeface="Georgia"/>
        <a:cs typeface="Georg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