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0" r:id="rId5"/>
    <p:sldId id="259" r:id="rId6"/>
  </p:sldIdLst>
  <p:sldSz cx="9144000" cy="6858000" type="screen4x3"/>
  <p:notesSz cx="6858000" cy="9144000"/>
  <p:defaultTextStyle>
    <a:defPPr>
      <a:defRPr lang="hr-H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1162" y="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hr-HR"/>
              <a:t>Kliknite da biste uredili stil podnaslova matrice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312C6AB-748C-4FE8-8DD3-1669D4B3ED0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8C94B1E-71E3-4688-AE7A-D2A5EF99848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40A3692-C801-4BA9-AEF0-3274C00162C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676ACA6-FB00-4F0C-9ED4-B36187F849F3}" type="slidenum">
              <a:rPr lang="hr-HR" altLang="sr-Latn-RS"/>
              <a:pPr/>
              <a:t>‹#›</a:t>
            </a:fld>
            <a:endParaRPr lang="hr-HR" altLang="sr-Latn-RS"/>
          </a:p>
        </p:txBody>
      </p:sp>
    </p:spTree>
    <p:extLst>
      <p:ext uri="{BB962C8B-B14F-4D97-AF65-F5344CB8AC3E}">
        <p14:creationId xmlns:p14="http://schemas.microsoft.com/office/powerpoint/2010/main" val="10875983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/>
              <a:t>Kliknite da biste uredili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9DF97DA-12C9-43D5-A98F-2A7271A7FFA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2AD763E-370E-4026-8898-BA51253CC90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F446975-A64B-4B6C-9566-9E6A7DBA90A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5BAD81-AB75-4D0C-9607-71FDBD0DD89D}" type="slidenum">
              <a:rPr lang="hr-HR" altLang="sr-Latn-RS"/>
              <a:pPr/>
              <a:t>‹#›</a:t>
            </a:fld>
            <a:endParaRPr lang="hr-HR" altLang="sr-Latn-RS"/>
          </a:p>
        </p:txBody>
      </p:sp>
    </p:spTree>
    <p:extLst>
      <p:ext uri="{BB962C8B-B14F-4D97-AF65-F5344CB8AC3E}">
        <p14:creationId xmlns:p14="http://schemas.microsoft.com/office/powerpoint/2010/main" val="31330040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r-HR"/>
              <a:t>Kliknite da biste uredili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EC91B60-12EB-4552-B80B-04C863F78F0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7E18531-010B-4AD2-8AB0-4673DD72A91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A8B1368-478E-42E4-B29E-67F492B437F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C30714D-BFEF-4236-A309-6E39A32481E6}" type="slidenum">
              <a:rPr lang="hr-HR" altLang="sr-Latn-RS"/>
              <a:pPr/>
              <a:t>‹#›</a:t>
            </a:fld>
            <a:endParaRPr lang="hr-HR" altLang="sr-Latn-RS"/>
          </a:p>
        </p:txBody>
      </p:sp>
    </p:spTree>
    <p:extLst>
      <p:ext uri="{BB962C8B-B14F-4D97-AF65-F5344CB8AC3E}">
        <p14:creationId xmlns:p14="http://schemas.microsoft.com/office/powerpoint/2010/main" val="14993508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Naslov, tekst i 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hr-HR"/>
              <a:t>Kliknite da biste uredili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hr-HR"/>
              <a:t>Kliknite da biste uredili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5" name="Rezervirano mjesto sadržaja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hr-HR"/>
              <a:t>Kliknite da biste uredili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153B1C6E-7EB7-467D-9165-CD1AEC221D6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ECFB5B73-62F6-481D-8DA7-E1E80F249C9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7E3C085C-2135-4C50-AEF9-1062AD61B95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8DA26DC-C8B9-4E24-B98B-D2006D2AB7C1}" type="slidenum">
              <a:rPr lang="hr-HR" altLang="sr-Latn-RS"/>
              <a:pPr/>
              <a:t>‹#›</a:t>
            </a:fld>
            <a:endParaRPr lang="hr-HR" altLang="sr-Latn-RS"/>
          </a:p>
        </p:txBody>
      </p:sp>
    </p:spTree>
    <p:extLst>
      <p:ext uri="{BB962C8B-B14F-4D97-AF65-F5344CB8AC3E}">
        <p14:creationId xmlns:p14="http://schemas.microsoft.com/office/powerpoint/2010/main" val="2785783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Kliknite da biste uredili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E7B2CA0-704C-4299-9762-C98C0971C13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1806FA4-704D-4FCA-84C8-7E9A020D919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D4C4B5D-A34D-4024-A388-5258E98F093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537E41-2431-4264-8A3A-B645A8F82611}" type="slidenum">
              <a:rPr lang="hr-HR" altLang="sr-Latn-RS"/>
              <a:pPr/>
              <a:t>‹#›</a:t>
            </a:fld>
            <a:endParaRPr lang="hr-HR" altLang="sr-Latn-RS"/>
          </a:p>
        </p:txBody>
      </p:sp>
    </p:spTree>
    <p:extLst>
      <p:ext uri="{BB962C8B-B14F-4D97-AF65-F5344CB8AC3E}">
        <p14:creationId xmlns:p14="http://schemas.microsoft.com/office/powerpoint/2010/main" val="2004308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jelj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hr-HR"/>
              <a:t>Kliknite da biste uredili stilove teksta matrice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88AFB97-241A-447E-B1DF-ED13C0F5B1F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B350AA6-BFDE-4B11-96F6-B226F6AC50F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8167AB3-2FDD-430A-838A-8E667B8006D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2025A33-B41C-4C1D-B55D-C3EFF7EB626D}" type="slidenum">
              <a:rPr lang="hr-HR" altLang="sr-Latn-RS"/>
              <a:pPr/>
              <a:t>‹#›</a:t>
            </a:fld>
            <a:endParaRPr lang="hr-HR" altLang="sr-Latn-RS"/>
          </a:p>
        </p:txBody>
      </p:sp>
    </p:spTree>
    <p:extLst>
      <p:ext uri="{BB962C8B-B14F-4D97-AF65-F5344CB8AC3E}">
        <p14:creationId xmlns:p14="http://schemas.microsoft.com/office/powerpoint/2010/main" val="28144458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/>
              <a:t>Kliknite da biste uredili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/>
              <a:t>Kliknite da biste uredili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2608F42-1BE0-439B-9846-5A78852CD05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D1AC1D9-0341-4EBC-9988-58EF490B729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BA28144-92EC-4167-B14B-73D29CB016D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440E3EC-092F-4EEB-AFAE-EE002C70599E}" type="slidenum">
              <a:rPr lang="hr-HR" altLang="sr-Latn-RS"/>
              <a:pPr/>
              <a:t>‹#›</a:t>
            </a:fld>
            <a:endParaRPr lang="hr-HR" altLang="sr-Latn-RS"/>
          </a:p>
        </p:txBody>
      </p:sp>
    </p:spTree>
    <p:extLst>
      <p:ext uri="{BB962C8B-B14F-4D97-AF65-F5344CB8AC3E}">
        <p14:creationId xmlns:p14="http://schemas.microsoft.com/office/powerpoint/2010/main" val="19109959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stilove teksta matrice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/>
              <a:t>Kliknite da biste uredili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5" name="Rezervirano mjesto tekst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stilove teksta matrice</a:t>
            </a:r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/>
              <a:t>Kliknite da biste uredili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7F2FEC67-60C2-471E-BBEA-8D87F68F4E2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01341A48-3208-467C-B033-699FB400F63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FD2BABEF-99DF-4392-A7B9-69ED4AEEA3F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C0E9A0B-0CCE-4676-B2D3-2547DF4EB566}" type="slidenum">
              <a:rPr lang="hr-HR" altLang="sr-Latn-RS"/>
              <a:pPr/>
              <a:t>‹#›</a:t>
            </a:fld>
            <a:endParaRPr lang="hr-HR" altLang="sr-Latn-RS"/>
          </a:p>
        </p:txBody>
      </p:sp>
    </p:spTree>
    <p:extLst>
      <p:ext uri="{BB962C8B-B14F-4D97-AF65-F5344CB8AC3E}">
        <p14:creationId xmlns:p14="http://schemas.microsoft.com/office/powerpoint/2010/main" val="2464319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396E8876-F958-4002-B902-80C91E281EE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1EC48D6-3152-4FE3-AC60-4A3937407CB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952EEF5-0A38-48E3-AA4F-6FB191F18FA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37D8033-DEA1-4A0E-9DE7-F6498E46E7D1}" type="slidenum">
              <a:rPr lang="hr-HR" altLang="sr-Latn-RS"/>
              <a:pPr/>
              <a:t>‹#›</a:t>
            </a:fld>
            <a:endParaRPr lang="hr-HR" altLang="sr-Latn-RS"/>
          </a:p>
        </p:txBody>
      </p:sp>
    </p:spTree>
    <p:extLst>
      <p:ext uri="{BB962C8B-B14F-4D97-AF65-F5344CB8AC3E}">
        <p14:creationId xmlns:p14="http://schemas.microsoft.com/office/powerpoint/2010/main" val="3762064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F3C0820C-D204-4A3D-B384-A5A84528C95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96AD8D08-F033-407D-B003-3268F76AE69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58F702BC-FC26-4F0A-BB72-62BAB75D84B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25A8D0-13F5-4F30-B2C6-BCEE9EE10588}" type="slidenum">
              <a:rPr lang="hr-HR" altLang="sr-Latn-RS"/>
              <a:pPr/>
              <a:t>‹#›</a:t>
            </a:fld>
            <a:endParaRPr lang="hr-HR" altLang="sr-Latn-RS"/>
          </a:p>
        </p:txBody>
      </p:sp>
    </p:spTree>
    <p:extLst>
      <p:ext uri="{BB962C8B-B14F-4D97-AF65-F5344CB8AC3E}">
        <p14:creationId xmlns:p14="http://schemas.microsoft.com/office/powerpoint/2010/main" val="372821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/>
              <a:t>Kliknite da biste uredili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stilove teksta matrice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040CED1-F5AA-4ADA-91B0-E2F382416B2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C3D64A2-4C58-404F-9643-649836E4EAA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0AFC77C-A651-47F2-A06A-E132E7CC91C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D69570-351A-479B-A668-E82399F4DD88}" type="slidenum">
              <a:rPr lang="hr-HR" altLang="sr-Latn-RS"/>
              <a:pPr/>
              <a:t>‹#›</a:t>
            </a:fld>
            <a:endParaRPr lang="hr-HR" altLang="sr-Latn-RS"/>
          </a:p>
        </p:txBody>
      </p:sp>
    </p:spTree>
    <p:extLst>
      <p:ext uri="{BB962C8B-B14F-4D97-AF65-F5344CB8AC3E}">
        <p14:creationId xmlns:p14="http://schemas.microsoft.com/office/powerpoint/2010/main" val="3233356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r-HR" noProof="0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stilove teksta matrice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C836F20-837D-4306-9CE2-6E41E5E9612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5C0426F-810C-428B-B55A-897F020D6BF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FA4B360-834B-4741-9662-1D521DA5CB7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DB9561-6B16-407F-BF06-3C9EAAD5ACF6}" type="slidenum">
              <a:rPr lang="hr-HR" altLang="sr-Latn-RS"/>
              <a:pPr/>
              <a:t>‹#›</a:t>
            </a:fld>
            <a:endParaRPr lang="hr-HR" altLang="sr-Latn-RS"/>
          </a:p>
        </p:txBody>
      </p:sp>
    </p:spTree>
    <p:extLst>
      <p:ext uri="{BB962C8B-B14F-4D97-AF65-F5344CB8AC3E}">
        <p14:creationId xmlns:p14="http://schemas.microsoft.com/office/powerpoint/2010/main" val="1520829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43E4C5F0-E30C-4EE2-8F98-DCB37D01E39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r-HR" altLang="sr-Latn-RS"/>
              <a:t>Click to edit Master title style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4FE18B51-D481-44BC-8261-BD672B112E1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r-HR" altLang="sr-Latn-RS"/>
              <a:t>Click to edit Master text styles</a:t>
            </a:r>
          </a:p>
          <a:p>
            <a:pPr lvl="1"/>
            <a:r>
              <a:rPr lang="hr-HR" altLang="sr-Latn-RS"/>
              <a:t>Second level</a:t>
            </a:r>
          </a:p>
          <a:p>
            <a:pPr lvl="2"/>
            <a:r>
              <a:rPr lang="hr-HR" altLang="sr-Latn-RS"/>
              <a:t>Third level</a:t>
            </a:r>
          </a:p>
          <a:p>
            <a:pPr lvl="3"/>
            <a:r>
              <a:rPr lang="hr-HR" altLang="sr-Latn-RS"/>
              <a:t>Fourth level</a:t>
            </a:r>
          </a:p>
          <a:p>
            <a:pPr lvl="4"/>
            <a:r>
              <a:rPr lang="hr-HR" altLang="sr-Latn-R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AB06A534-FE04-41D6-A296-820E9BFA1FD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Arial" charset="0"/>
              </a:defRPr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36D48C35-24B7-49AB-920C-897731AA809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Arial" charset="0"/>
              </a:defRPr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383F9D45-3B39-4862-BCD4-780D5EF04B6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13D12FC0-95A2-4DE6-BE42-4DF89C72A36C}" type="slidenum">
              <a:rPr lang="hr-HR" altLang="sr-Latn-RS"/>
              <a:pPr/>
              <a:t>‹#›</a:t>
            </a:fld>
            <a:endParaRPr lang="hr-HR" altLang="sr-Latn-R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oleObject" Target="../embeddings/oleObject7.bin"/><Relationship Id="rId3" Type="http://schemas.openxmlformats.org/officeDocument/2006/relationships/image" Target="../media/image3.wmf"/><Relationship Id="rId7" Type="http://schemas.openxmlformats.org/officeDocument/2006/relationships/image" Target="../media/image5.wmf"/><Relationship Id="rId12" Type="http://schemas.openxmlformats.org/officeDocument/2006/relationships/oleObject" Target="../embeddings/oleObject6.bin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2.x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7.wmf"/><Relationship Id="rId5" Type="http://schemas.openxmlformats.org/officeDocument/2006/relationships/image" Target="../media/image4.wmf"/><Relationship Id="rId10" Type="http://schemas.openxmlformats.org/officeDocument/2006/relationships/oleObject" Target="../embeddings/oleObject5.bin"/><Relationship Id="rId4" Type="http://schemas.openxmlformats.org/officeDocument/2006/relationships/oleObject" Target="../embeddings/oleObject2.bin"/><Relationship Id="rId9" Type="http://schemas.openxmlformats.org/officeDocument/2006/relationships/image" Target="../media/image6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oleObject" Target="../embeddings/oleObject8.bin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5" Type="http://schemas.openxmlformats.org/officeDocument/2006/relationships/image" Target="../media/image4.wmf"/><Relationship Id="rId4" Type="http://schemas.openxmlformats.org/officeDocument/2006/relationships/oleObject" Target="../embeddings/oleObject9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02154B33-6FF4-4EFB-A36D-21031EFD7BE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hr-HR" altLang="sr-Latn-RS"/>
              <a:t>RASTAVLJANJE SILA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5D82FBFF-1CE4-45BB-951F-8AD5100F43D3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hr-HR" altLang="sr-Latn-RS"/>
              <a:t>ODREĐIVANJE KOMPONENTI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1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F2F8B201-1B91-467E-889E-340C3CE50E8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9552" y="237676"/>
            <a:ext cx="8229600" cy="1143000"/>
          </a:xfrm>
        </p:spPr>
        <p:txBody>
          <a:bodyPr/>
          <a:lstStyle/>
          <a:p>
            <a:pPr eaLnBrk="1" hangingPunct="1"/>
            <a:r>
              <a:rPr lang="hr-HR" altLang="sr-Latn-RS"/>
              <a:t>Koja sila vuče tijelo?</a:t>
            </a:r>
          </a:p>
        </p:txBody>
      </p:sp>
      <p:sp>
        <p:nvSpPr>
          <p:cNvPr id="3076" name="Line 4">
            <a:extLst>
              <a:ext uri="{FF2B5EF4-FFF2-40B4-BE49-F238E27FC236}">
                <a16:creationId xmlns:a16="http://schemas.microsoft.com/office/drawing/2014/main" id="{777CB350-5E0E-446D-85B7-4010E9EDE2B0}"/>
              </a:ext>
            </a:extLst>
          </p:cNvPr>
          <p:cNvSpPr>
            <a:spLocks noChangeShapeType="1"/>
          </p:cNvSpPr>
          <p:nvPr/>
        </p:nvSpPr>
        <p:spPr bwMode="auto">
          <a:xfrm>
            <a:off x="1258888" y="3789363"/>
            <a:ext cx="69850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r-HR"/>
          </a:p>
        </p:txBody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E5A171FD-4A2D-429A-8FFB-CFAE35D924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28875" y="3071813"/>
            <a:ext cx="1152525" cy="6477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RS" altLang="sr-Latn-RS"/>
          </a:p>
        </p:txBody>
      </p:sp>
      <p:sp>
        <p:nvSpPr>
          <p:cNvPr id="3081" name="Line 9">
            <a:extLst>
              <a:ext uri="{FF2B5EF4-FFF2-40B4-BE49-F238E27FC236}">
                <a16:creationId xmlns:a16="http://schemas.microsoft.com/office/drawing/2014/main" id="{E1F9FF2E-B6E8-482D-8C6B-23D9B8BA81E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563938" y="3500438"/>
            <a:ext cx="2664246" cy="0"/>
          </a:xfrm>
          <a:prstGeom prst="line">
            <a:avLst/>
          </a:prstGeom>
          <a:noFill/>
          <a:ln w="57150">
            <a:solidFill>
              <a:srgbClr val="3399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r-HR"/>
          </a:p>
        </p:txBody>
      </p:sp>
      <p:sp>
        <p:nvSpPr>
          <p:cNvPr id="3082" name="Text Box 10">
            <a:extLst>
              <a:ext uri="{FF2B5EF4-FFF2-40B4-BE49-F238E27FC236}">
                <a16:creationId xmlns:a16="http://schemas.microsoft.com/office/drawing/2014/main" id="{481C6A9B-3DB4-497F-AB52-AFD3506E44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7538" y="2781300"/>
            <a:ext cx="57626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altLang="sr-Latn-RS" sz="3200" dirty="0"/>
              <a:t>F</a:t>
            </a:r>
          </a:p>
        </p:txBody>
      </p:sp>
      <p:sp>
        <p:nvSpPr>
          <p:cNvPr id="3087" name="Text Box 15">
            <a:extLst>
              <a:ext uri="{FF2B5EF4-FFF2-40B4-BE49-F238E27FC236}">
                <a16:creationId xmlns:a16="http://schemas.microsoft.com/office/drawing/2014/main" id="{0B4E85F6-573F-4D27-B03D-2558DE4CEE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1775" y="3357563"/>
            <a:ext cx="3603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altLang="sr-Latn-RS"/>
              <a:t>m</a:t>
            </a:r>
          </a:p>
        </p:txBody>
      </p:sp>
      <p:sp>
        <p:nvSpPr>
          <p:cNvPr id="3094" name="Line 22">
            <a:extLst>
              <a:ext uri="{FF2B5EF4-FFF2-40B4-BE49-F238E27FC236}">
                <a16:creationId xmlns:a16="http://schemas.microsoft.com/office/drawing/2014/main" id="{C018C42A-8429-4D61-ABBB-EBEBA7845BA3}"/>
              </a:ext>
            </a:extLst>
          </p:cNvPr>
          <p:cNvSpPr>
            <a:spLocks noChangeShapeType="1"/>
          </p:cNvSpPr>
          <p:nvPr/>
        </p:nvSpPr>
        <p:spPr bwMode="auto">
          <a:xfrm>
            <a:off x="7019925" y="3429000"/>
            <a:ext cx="15843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r-HR"/>
          </a:p>
        </p:txBody>
      </p:sp>
      <p:sp>
        <p:nvSpPr>
          <p:cNvPr id="3095" name="Text Box 23">
            <a:extLst>
              <a:ext uri="{FF2B5EF4-FFF2-40B4-BE49-F238E27FC236}">
                <a16:creationId xmlns:a16="http://schemas.microsoft.com/office/drawing/2014/main" id="{3A60AF64-3C04-49A0-BF8F-794F52ECC9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04025" y="2852738"/>
            <a:ext cx="2089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altLang="sr-Latn-RS"/>
              <a:t>smjer gibanja</a:t>
            </a:r>
          </a:p>
        </p:txBody>
      </p:sp>
      <p:sp>
        <p:nvSpPr>
          <p:cNvPr id="7" name="TekstniOkvir 6">
            <a:extLst>
              <a:ext uri="{FF2B5EF4-FFF2-40B4-BE49-F238E27FC236}">
                <a16:creationId xmlns:a16="http://schemas.microsoft.com/office/drawing/2014/main" id="{952CA1EA-13BC-4361-848E-4DE45423AB0C}"/>
              </a:ext>
            </a:extLst>
          </p:cNvPr>
          <p:cNvSpPr txBox="1"/>
          <p:nvPr/>
        </p:nvSpPr>
        <p:spPr>
          <a:xfrm>
            <a:off x="971600" y="1484784"/>
            <a:ext cx="6840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/>
              <a:t>Sila djeluje horizontalno na tijelo. Između tijela i podloge </a:t>
            </a:r>
            <a:r>
              <a:rPr lang="hr-HR" b="1" dirty="0"/>
              <a:t>nema trenja.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kstniOkvir 8">
                <a:extLst>
                  <a:ext uri="{FF2B5EF4-FFF2-40B4-BE49-F238E27FC236}">
                    <a16:creationId xmlns:a16="http://schemas.microsoft.com/office/drawing/2014/main" id="{07AE1639-5CF2-47DD-BFA4-F052DCCA492E}"/>
                  </a:ext>
                </a:extLst>
              </p:cNvPr>
              <p:cNvSpPr txBox="1"/>
              <p:nvPr/>
            </p:nvSpPr>
            <p:spPr>
              <a:xfrm>
                <a:off x="971600" y="4077072"/>
                <a:ext cx="7632650" cy="12913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hr-HR" dirty="0"/>
                  <a:t>Sila F daje akceleraciju tijelu i po 2. Newtonovom zakonu vrijedi:</a:t>
                </a: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320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hr-HR" sz="32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r-HR" sz="32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r-HR" sz="3200" i="1">
                              <a:latin typeface="Cambria Math" panose="02040503050406030204" pitchFamily="18" charset="0"/>
                            </a:rPr>
                            <m:t>𝐹</m:t>
                          </m:r>
                        </m:num>
                        <m:den>
                          <m:r>
                            <a:rPr lang="hr-HR" sz="3200" i="1">
                              <a:latin typeface="Cambria Math" panose="02040503050406030204" pitchFamily="18" charset="0"/>
                            </a:rPr>
                            <m:t>𝑚</m:t>
                          </m:r>
                        </m:den>
                      </m:f>
                    </m:oMath>
                  </m:oMathPara>
                </a14:m>
                <a:endParaRPr lang="hr-HR" sz="3200" dirty="0"/>
              </a:p>
            </p:txBody>
          </p:sp>
        </mc:Choice>
        <mc:Fallback>
          <p:sp>
            <p:nvSpPr>
              <p:cNvPr id="9" name="TekstniOkvir 8">
                <a:extLst>
                  <a:ext uri="{FF2B5EF4-FFF2-40B4-BE49-F238E27FC236}">
                    <a16:creationId xmlns:a16="http://schemas.microsoft.com/office/drawing/2014/main" id="{07AE1639-5CF2-47DD-BFA4-F052DCCA49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600" y="4077072"/>
                <a:ext cx="7632650" cy="1291316"/>
              </a:xfrm>
              <a:prstGeom prst="rect">
                <a:avLst/>
              </a:prstGeom>
              <a:blipFill>
                <a:blip r:embed="rId2"/>
                <a:stretch>
                  <a:fillRect l="-639" t="-2830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kstniOkvir 9">
            <a:extLst>
              <a:ext uri="{FF2B5EF4-FFF2-40B4-BE49-F238E27FC236}">
                <a16:creationId xmlns:a16="http://schemas.microsoft.com/office/drawing/2014/main" id="{FAA179F1-F973-4970-8A1A-88F78786BB6A}"/>
              </a:ext>
            </a:extLst>
          </p:cNvPr>
          <p:cNvSpPr txBox="1"/>
          <p:nvPr/>
        </p:nvSpPr>
        <p:spPr>
          <a:xfrm>
            <a:off x="1043608" y="5733256"/>
            <a:ext cx="7632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/>
              <a:t>Kako se giba ovo tijelo? Zašto? Objasni.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0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0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0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0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  <p:bldP spid="3077" grpId="0" animBg="1"/>
      <p:bldP spid="3082" grpId="0"/>
      <p:bldP spid="3087" grpId="0"/>
      <p:bldP spid="309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F2F8B201-1B91-467E-889E-340C3CE50E8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9552" y="237676"/>
            <a:ext cx="8229600" cy="1143000"/>
          </a:xfrm>
        </p:spPr>
        <p:txBody>
          <a:bodyPr/>
          <a:lstStyle/>
          <a:p>
            <a:pPr eaLnBrk="1" hangingPunct="1"/>
            <a:r>
              <a:rPr lang="hr-HR" altLang="sr-Latn-RS"/>
              <a:t>Koja sila vuče tijelo?</a:t>
            </a:r>
          </a:p>
        </p:txBody>
      </p:sp>
      <p:sp>
        <p:nvSpPr>
          <p:cNvPr id="3076" name="Line 4">
            <a:extLst>
              <a:ext uri="{FF2B5EF4-FFF2-40B4-BE49-F238E27FC236}">
                <a16:creationId xmlns:a16="http://schemas.microsoft.com/office/drawing/2014/main" id="{777CB350-5E0E-446D-85B7-4010E9EDE2B0}"/>
              </a:ext>
            </a:extLst>
          </p:cNvPr>
          <p:cNvSpPr>
            <a:spLocks noChangeShapeType="1"/>
          </p:cNvSpPr>
          <p:nvPr/>
        </p:nvSpPr>
        <p:spPr bwMode="auto">
          <a:xfrm>
            <a:off x="1258888" y="3789363"/>
            <a:ext cx="69850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r-HR"/>
          </a:p>
        </p:txBody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E5A171FD-4A2D-429A-8FFB-CFAE35D924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28875" y="3071813"/>
            <a:ext cx="1152525" cy="6477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RS" altLang="sr-Latn-RS"/>
          </a:p>
        </p:txBody>
      </p:sp>
      <p:sp>
        <p:nvSpPr>
          <p:cNvPr id="3081" name="Line 9">
            <a:extLst>
              <a:ext uri="{FF2B5EF4-FFF2-40B4-BE49-F238E27FC236}">
                <a16:creationId xmlns:a16="http://schemas.microsoft.com/office/drawing/2014/main" id="{E1F9FF2E-B6E8-482D-8C6B-23D9B8BA81E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563938" y="3500438"/>
            <a:ext cx="2664246" cy="0"/>
          </a:xfrm>
          <a:prstGeom prst="line">
            <a:avLst/>
          </a:prstGeom>
          <a:noFill/>
          <a:ln w="57150">
            <a:solidFill>
              <a:srgbClr val="3399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r-HR"/>
          </a:p>
        </p:txBody>
      </p:sp>
      <p:sp>
        <p:nvSpPr>
          <p:cNvPr id="3082" name="Text Box 10">
            <a:extLst>
              <a:ext uri="{FF2B5EF4-FFF2-40B4-BE49-F238E27FC236}">
                <a16:creationId xmlns:a16="http://schemas.microsoft.com/office/drawing/2014/main" id="{481C6A9B-3DB4-497F-AB52-AFD3506E44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7538" y="2781300"/>
            <a:ext cx="57626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altLang="sr-Latn-RS" sz="3200" dirty="0"/>
              <a:t>F</a:t>
            </a:r>
          </a:p>
        </p:txBody>
      </p:sp>
      <p:sp>
        <p:nvSpPr>
          <p:cNvPr id="3087" name="Text Box 15">
            <a:extLst>
              <a:ext uri="{FF2B5EF4-FFF2-40B4-BE49-F238E27FC236}">
                <a16:creationId xmlns:a16="http://schemas.microsoft.com/office/drawing/2014/main" id="{0B4E85F6-573F-4D27-B03D-2558DE4CEE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1775" y="3357563"/>
            <a:ext cx="3603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altLang="sr-Latn-RS"/>
              <a:t>m</a:t>
            </a:r>
          </a:p>
        </p:txBody>
      </p:sp>
      <p:sp>
        <p:nvSpPr>
          <p:cNvPr id="3094" name="Line 22">
            <a:extLst>
              <a:ext uri="{FF2B5EF4-FFF2-40B4-BE49-F238E27FC236}">
                <a16:creationId xmlns:a16="http://schemas.microsoft.com/office/drawing/2014/main" id="{C018C42A-8429-4D61-ABBB-EBEBA7845BA3}"/>
              </a:ext>
            </a:extLst>
          </p:cNvPr>
          <p:cNvSpPr>
            <a:spLocks noChangeShapeType="1"/>
          </p:cNvSpPr>
          <p:nvPr/>
        </p:nvSpPr>
        <p:spPr bwMode="auto">
          <a:xfrm>
            <a:off x="7019925" y="3429000"/>
            <a:ext cx="15843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r-HR"/>
          </a:p>
        </p:txBody>
      </p:sp>
      <p:sp>
        <p:nvSpPr>
          <p:cNvPr id="3095" name="Text Box 23">
            <a:extLst>
              <a:ext uri="{FF2B5EF4-FFF2-40B4-BE49-F238E27FC236}">
                <a16:creationId xmlns:a16="http://schemas.microsoft.com/office/drawing/2014/main" id="{3A60AF64-3C04-49A0-BF8F-794F52ECC9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04025" y="2852738"/>
            <a:ext cx="2089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altLang="sr-Latn-RS"/>
              <a:t>smjer gibanja</a:t>
            </a:r>
          </a:p>
        </p:txBody>
      </p:sp>
      <p:sp>
        <p:nvSpPr>
          <p:cNvPr id="7" name="TekstniOkvir 6">
            <a:extLst>
              <a:ext uri="{FF2B5EF4-FFF2-40B4-BE49-F238E27FC236}">
                <a16:creationId xmlns:a16="http://schemas.microsoft.com/office/drawing/2014/main" id="{952CA1EA-13BC-4361-848E-4DE45423AB0C}"/>
              </a:ext>
            </a:extLst>
          </p:cNvPr>
          <p:cNvSpPr txBox="1"/>
          <p:nvPr/>
        </p:nvSpPr>
        <p:spPr>
          <a:xfrm>
            <a:off x="971600" y="1484784"/>
            <a:ext cx="6840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/>
              <a:t>Sila djeluje horizontalno na tijelo. Između tijela i podloge </a:t>
            </a:r>
            <a:r>
              <a:rPr lang="hr-HR" b="1" dirty="0"/>
              <a:t>postoji trenje.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kstniOkvir 8">
                <a:extLst>
                  <a:ext uri="{FF2B5EF4-FFF2-40B4-BE49-F238E27FC236}">
                    <a16:creationId xmlns:a16="http://schemas.microsoft.com/office/drawing/2014/main" id="{07AE1639-5CF2-47DD-BFA4-F052DCCA492E}"/>
                  </a:ext>
                </a:extLst>
              </p:cNvPr>
              <p:cNvSpPr txBox="1"/>
              <p:nvPr/>
            </p:nvSpPr>
            <p:spPr>
              <a:xfrm>
                <a:off x="971600" y="4077072"/>
                <a:ext cx="7632650" cy="12913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hr-HR" dirty="0"/>
                  <a:t>Sila F-</a:t>
                </a:r>
                <a:r>
                  <a:rPr lang="hr-HR" dirty="0" err="1"/>
                  <a:t>F</a:t>
                </a:r>
                <a:r>
                  <a:rPr lang="hr-HR" baseline="-25000" dirty="0" err="1"/>
                  <a:t>tr</a:t>
                </a:r>
                <a:r>
                  <a:rPr lang="hr-HR" dirty="0"/>
                  <a:t> daje akceleraciju tijelu i po 2. Newtonovom zakonu vrijedi: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320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hr-HR" sz="32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r-HR" sz="32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r-HR" sz="3200" i="1">
                              <a:latin typeface="Cambria Math" panose="02040503050406030204" pitchFamily="18" charset="0"/>
                            </a:rPr>
                            <m:t>𝐹</m:t>
                          </m:r>
                          <m:r>
                            <a:rPr lang="hr-HR" sz="3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hr-HR" sz="3200" b="0" i="1" smtClean="0">
                              <a:latin typeface="Cambria Math" panose="02040503050406030204" pitchFamily="18" charset="0"/>
                            </a:rPr>
                            <m:t>𝐹𝑡</m:t>
                          </m:r>
                          <m:r>
                            <a:rPr lang="hr-HR" sz="3200" b="0" i="1" baseline="-25000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num>
                        <m:den>
                          <m:r>
                            <a:rPr lang="hr-HR" sz="3200" i="1">
                              <a:latin typeface="Cambria Math" panose="02040503050406030204" pitchFamily="18" charset="0"/>
                            </a:rPr>
                            <m:t>𝑚</m:t>
                          </m:r>
                        </m:den>
                      </m:f>
                    </m:oMath>
                  </m:oMathPara>
                </a14:m>
                <a:endParaRPr lang="hr-HR" sz="3200" dirty="0"/>
              </a:p>
            </p:txBody>
          </p:sp>
        </mc:Choice>
        <mc:Fallback>
          <p:sp>
            <p:nvSpPr>
              <p:cNvPr id="9" name="TekstniOkvir 8">
                <a:extLst>
                  <a:ext uri="{FF2B5EF4-FFF2-40B4-BE49-F238E27FC236}">
                    <a16:creationId xmlns:a16="http://schemas.microsoft.com/office/drawing/2014/main" id="{07AE1639-5CF2-47DD-BFA4-F052DCCA49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600" y="4077072"/>
                <a:ext cx="7632650" cy="1291316"/>
              </a:xfrm>
              <a:prstGeom prst="rect">
                <a:avLst/>
              </a:prstGeom>
              <a:blipFill>
                <a:blip r:embed="rId2"/>
                <a:stretch>
                  <a:fillRect l="-639" t="-2830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kstniOkvir 9">
            <a:extLst>
              <a:ext uri="{FF2B5EF4-FFF2-40B4-BE49-F238E27FC236}">
                <a16:creationId xmlns:a16="http://schemas.microsoft.com/office/drawing/2014/main" id="{FAA179F1-F973-4970-8A1A-88F78786BB6A}"/>
              </a:ext>
            </a:extLst>
          </p:cNvPr>
          <p:cNvSpPr txBox="1"/>
          <p:nvPr/>
        </p:nvSpPr>
        <p:spPr>
          <a:xfrm>
            <a:off x="935063" y="6595616"/>
            <a:ext cx="7632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/>
              <a:t>Kako se giba ovo tijelo? Zašto? Objasni.</a:t>
            </a:r>
          </a:p>
        </p:txBody>
      </p:sp>
      <p:cxnSp>
        <p:nvCxnSpPr>
          <p:cNvPr id="3" name="Ravni poveznik sa strelicom 2">
            <a:extLst>
              <a:ext uri="{FF2B5EF4-FFF2-40B4-BE49-F238E27FC236}">
                <a16:creationId xmlns:a16="http://schemas.microsoft.com/office/drawing/2014/main" id="{A5545B88-53E7-4F5D-A29F-26F3EFC68B8C}"/>
              </a:ext>
            </a:extLst>
          </p:cNvPr>
          <p:cNvCxnSpPr/>
          <p:nvPr/>
        </p:nvCxnSpPr>
        <p:spPr>
          <a:xfrm flipH="1">
            <a:off x="683568" y="3719513"/>
            <a:ext cx="1745307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" name="TekstniOkvir 3">
            <a:extLst>
              <a:ext uri="{FF2B5EF4-FFF2-40B4-BE49-F238E27FC236}">
                <a16:creationId xmlns:a16="http://schemas.microsoft.com/office/drawing/2014/main" id="{A1353815-2578-49F3-A141-C92D1C364028}"/>
              </a:ext>
            </a:extLst>
          </p:cNvPr>
          <p:cNvSpPr txBox="1"/>
          <p:nvPr/>
        </p:nvSpPr>
        <p:spPr>
          <a:xfrm>
            <a:off x="899592" y="2852738"/>
            <a:ext cx="10081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dirty="0" err="1"/>
              <a:t>F</a:t>
            </a:r>
            <a:r>
              <a:rPr lang="hr-HR" sz="3200" baseline="-25000" dirty="0" err="1"/>
              <a:t>tr</a:t>
            </a:r>
            <a:endParaRPr lang="hr-HR" sz="3200" dirty="0"/>
          </a:p>
        </p:txBody>
      </p:sp>
      <p:sp>
        <p:nvSpPr>
          <p:cNvPr id="5" name="TekstniOkvir 4">
            <a:extLst>
              <a:ext uri="{FF2B5EF4-FFF2-40B4-BE49-F238E27FC236}">
                <a16:creationId xmlns:a16="http://schemas.microsoft.com/office/drawing/2014/main" id="{523D155A-2A7D-4C57-A7FB-12AB123CE2B2}"/>
              </a:ext>
            </a:extLst>
          </p:cNvPr>
          <p:cNvSpPr txBox="1"/>
          <p:nvPr/>
        </p:nvSpPr>
        <p:spPr>
          <a:xfrm>
            <a:off x="899592" y="5447612"/>
            <a:ext cx="73442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err="1"/>
              <a:t>F</a:t>
            </a:r>
            <a:r>
              <a:rPr lang="hr-HR" baseline="-25000" dirty="0" err="1"/>
              <a:t>tr</a:t>
            </a:r>
            <a:r>
              <a:rPr lang="hr-HR" dirty="0"/>
              <a:t>=µmg       Potisna sila je težina </a:t>
            </a:r>
            <a:r>
              <a:rPr lang="hr-HR" b="1" dirty="0"/>
              <a:t>mg</a:t>
            </a:r>
            <a:r>
              <a:rPr lang="hr-HR" dirty="0"/>
              <a:t> jer je podloga horizontalna. </a:t>
            </a:r>
            <a:r>
              <a:rPr lang="hr-HR" b="1" dirty="0"/>
              <a:t>Potisna sila je uvijek okomita na podlogu.</a:t>
            </a:r>
          </a:p>
          <a:p>
            <a:r>
              <a:rPr lang="hr-HR" b="1" dirty="0"/>
              <a:t>µ…faktor trenja </a:t>
            </a:r>
            <a:r>
              <a:rPr lang="hr-HR" dirty="0"/>
              <a:t>(ovisi o vrsti podloge po kojoj se tijelo giba) Faktor trenja je manji od 1.</a:t>
            </a:r>
            <a:endParaRPr lang="hr-HR" b="1" dirty="0"/>
          </a:p>
        </p:txBody>
      </p:sp>
    </p:spTree>
    <p:extLst>
      <p:ext uri="{BB962C8B-B14F-4D97-AF65-F5344CB8AC3E}">
        <p14:creationId xmlns:p14="http://schemas.microsoft.com/office/powerpoint/2010/main" val="2392235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0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0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0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0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  <p:bldP spid="3077" grpId="0" animBg="1"/>
      <p:bldP spid="3082" grpId="0"/>
      <p:bldP spid="3087" grpId="0"/>
      <p:bldP spid="309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F2F8B201-1B91-467E-889E-340C3CE50E8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439737"/>
          </a:xfrm>
        </p:spPr>
        <p:txBody>
          <a:bodyPr/>
          <a:lstStyle/>
          <a:p>
            <a:pPr eaLnBrk="1" hangingPunct="1"/>
            <a:r>
              <a:rPr lang="hr-HR" altLang="sr-Latn-RS" sz="3200" dirty="0"/>
              <a:t>Koja sila vuče tijelo?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4E547F9F-951B-42BE-8392-5ACBC867D890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0" y="818731"/>
            <a:ext cx="9001695" cy="5941264"/>
          </a:xfrm>
        </p:spPr>
        <p:txBody>
          <a:bodyPr/>
          <a:lstStyle/>
          <a:p>
            <a:pPr eaLnBrk="1" hangingPunct="1"/>
            <a:r>
              <a:rPr lang="hr-HR" altLang="sr-Latn-RS" sz="2800" dirty="0"/>
              <a:t>Primjer djelovanja sile</a:t>
            </a:r>
            <a:r>
              <a:rPr lang="hr-HR" altLang="sr-Latn-RS" dirty="0"/>
              <a:t> F </a:t>
            </a:r>
            <a:r>
              <a:rPr lang="hr-HR" altLang="sr-Latn-RS" sz="2800" dirty="0"/>
              <a:t>pod kutom bez trenja.</a:t>
            </a:r>
          </a:p>
          <a:p>
            <a:pPr eaLnBrk="1" hangingPunct="1"/>
            <a:r>
              <a:rPr lang="hr-HR" altLang="sr-Latn-RS" sz="1800" dirty="0"/>
              <a:t>Kada sila djeluje pod kutom silu F rastavljamo na komponente              i</a:t>
            </a:r>
          </a:p>
          <a:p>
            <a:pPr marL="0" indent="0" eaLnBrk="1" hangingPunct="1">
              <a:buNone/>
            </a:pPr>
            <a:r>
              <a:rPr lang="hr-HR" altLang="sr-Latn-RS" sz="1800" dirty="0"/>
              <a:t>     po paralelogramu.</a:t>
            </a:r>
          </a:p>
          <a:p>
            <a:pPr eaLnBrk="1" hangingPunct="1">
              <a:buFontTx/>
              <a:buNone/>
            </a:pPr>
            <a:r>
              <a:rPr lang="hr-HR" altLang="sr-Latn-RS" sz="2800" dirty="0"/>
              <a:t> Tijelo ubrzava samo komponenta u </a:t>
            </a:r>
            <a:r>
              <a:rPr lang="hr-HR" altLang="sr-Latn-RS" sz="2800" b="1" dirty="0"/>
              <a:t>smjeru gibanja.</a:t>
            </a:r>
          </a:p>
          <a:p>
            <a:pPr eaLnBrk="1" hangingPunct="1">
              <a:buFontTx/>
              <a:buNone/>
            </a:pPr>
            <a:endParaRPr lang="hr-HR" altLang="sr-Latn-RS" sz="2800" b="1" dirty="0"/>
          </a:p>
          <a:p>
            <a:pPr eaLnBrk="1" hangingPunct="1">
              <a:buFontTx/>
              <a:buNone/>
            </a:pPr>
            <a:endParaRPr lang="hr-HR" altLang="sr-Latn-RS" sz="2800" dirty="0"/>
          </a:p>
          <a:p>
            <a:pPr eaLnBrk="1" hangingPunct="1">
              <a:buFontTx/>
              <a:buNone/>
            </a:pPr>
            <a:endParaRPr lang="hr-HR" altLang="sr-Latn-RS" sz="2800" dirty="0"/>
          </a:p>
          <a:p>
            <a:pPr eaLnBrk="1" hangingPunct="1">
              <a:buFontTx/>
              <a:buNone/>
            </a:pPr>
            <a:r>
              <a:rPr lang="hr-HR" altLang="sr-Latn-RS" sz="2800" dirty="0"/>
              <a:t>Sila		ubrzava tijelo i vrijedi        =ma  </a:t>
            </a:r>
          </a:p>
        </p:txBody>
      </p:sp>
      <p:graphicFrame>
        <p:nvGraphicFramePr>
          <p:cNvPr id="3083" name="Object 11">
            <a:extLst>
              <a:ext uri="{FF2B5EF4-FFF2-40B4-BE49-F238E27FC236}">
                <a16:creationId xmlns:a16="http://schemas.microsoft.com/office/drawing/2014/main" id="{667EDFF3-9347-4E65-A647-C364E73E57E1}"/>
              </a:ext>
            </a:extLst>
          </p:cNvPr>
          <p:cNvGraphicFramePr>
            <a:graphicFrameLocks noGrp="1" noChangeAspect="1"/>
          </p:cNvGraphicFramePr>
          <p:nvPr>
            <p:ph sz="quarter" idx="2"/>
          </p:nvPr>
        </p:nvGraphicFramePr>
        <p:xfrm>
          <a:off x="5508625" y="2997200"/>
          <a:ext cx="325438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Jednadžba" r:id="rId2" imgW="177480" imgH="228600" progId="Equation.3">
                  <p:embed/>
                </p:oleObj>
              </mc:Choice>
              <mc:Fallback>
                <p:oleObj name="Jednadžba" r:id="rId2" imgW="177480" imgH="228600" progId="Equation.3">
                  <p:embed/>
                  <p:pic>
                    <p:nvPicPr>
                      <p:cNvPr id="3083" name="Object 11">
                        <a:extLst>
                          <a:ext uri="{FF2B5EF4-FFF2-40B4-BE49-F238E27FC236}">
                            <a16:creationId xmlns:a16="http://schemas.microsoft.com/office/drawing/2014/main" id="{667EDFF3-9347-4E65-A647-C364E73E57E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8625" y="2997200"/>
                        <a:ext cx="325438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6" name="Line 4">
            <a:extLst>
              <a:ext uri="{FF2B5EF4-FFF2-40B4-BE49-F238E27FC236}">
                <a16:creationId xmlns:a16="http://schemas.microsoft.com/office/drawing/2014/main" id="{777CB350-5E0E-446D-85B7-4010E9EDE2B0}"/>
              </a:ext>
            </a:extLst>
          </p:cNvPr>
          <p:cNvSpPr>
            <a:spLocks noChangeShapeType="1"/>
          </p:cNvSpPr>
          <p:nvPr/>
        </p:nvSpPr>
        <p:spPr bwMode="auto">
          <a:xfrm>
            <a:off x="1258888" y="3789363"/>
            <a:ext cx="69850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r-HR"/>
          </a:p>
        </p:txBody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E5A171FD-4A2D-429A-8FFB-CFAE35D924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28875" y="3071813"/>
            <a:ext cx="1152525" cy="6477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RS" altLang="sr-Latn-RS"/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id="{3947EC16-DE53-4627-AF1B-755AF74C58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70115" y="2683370"/>
            <a:ext cx="2449513" cy="863600"/>
          </a:xfrm>
          <a:prstGeom prst="rect">
            <a:avLst/>
          </a:prstGeom>
          <a:solidFill>
            <a:schemeClr val="accent1">
              <a:alpha val="0"/>
            </a:schemeClr>
          </a:solidFill>
          <a:ln w="9525">
            <a:solidFill>
              <a:srgbClr val="FF6600"/>
            </a:solidFill>
            <a:prstDash val="dash"/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endParaRPr lang="sr-Latn-CS" altLang="sr-Latn-RS"/>
          </a:p>
        </p:txBody>
      </p:sp>
      <p:sp>
        <p:nvSpPr>
          <p:cNvPr id="3079" name="Line 7">
            <a:extLst>
              <a:ext uri="{FF2B5EF4-FFF2-40B4-BE49-F238E27FC236}">
                <a16:creationId xmlns:a16="http://schemas.microsoft.com/office/drawing/2014/main" id="{6FA17076-1D97-4DC9-8D62-870C336394FC}"/>
              </a:ext>
            </a:extLst>
          </p:cNvPr>
          <p:cNvSpPr>
            <a:spLocks noChangeShapeType="1"/>
          </p:cNvSpPr>
          <p:nvPr/>
        </p:nvSpPr>
        <p:spPr bwMode="auto">
          <a:xfrm>
            <a:off x="3571875" y="3500438"/>
            <a:ext cx="24479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r-HR"/>
          </a:p>
        </p:txBody>
      </p:sp>
      <p:sp>
        <p:nvSpPr>
          <p:cNvPr id="3080" name="Line 8">
            <a:extLst>
              <a:ext uri="{FF2B5EF4-FFF2-40B4-BE49-F238E27FC236}">
                <a16:creationId xmlns:a16="http://schemas.microsoft.com/office/drawing/2014/main" id="{DC48E39A-AC96-4FF9-9BF7-40F50626F5C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563938" y="2636838"/>
            <a:ext cx="0" cy="863600"/>
          </a:xfrm>
          <a:prstGeom prst="line">
            <a:avLst/>
          </a:prstGeom>
          <a:noFill/>
          <a:ln w="38100">
            <a:solidFill>
              <a:srgbClr val="00008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r-HR"/>
          </a:p>
        </p:txBody>
      </p:sp>
      <p:sp>
        <p:nvSpPr>
          <p:cNvPr id="3081" name="Line 9">
            <a:extLst>
              <a:ext uri="{FF2B5EF4-FFF2-40B4-BE49-F238E27FC236}">
                <a16:creationId xmlns:a16="http://schemas.microsoft.com/office/drawing/2014/main" id="{E1F9FF2E-B6E8-482D-8C6B-23D9B8BA81E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563938" y="2636838"/>
            <a:ext cx="2520950" cy="863600"/>
          </a:xfrm>
          <a:prstGeom prst="line">
            <a:avLst/>
          </a:prstGeom>
          <a:noFill/>
          <a:ln w="57150">
            <a:solidFill>
              <a:srgbClr val="3399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r-HR"/>
          </a:p>
        </p:txBody>
      </p:sp>
      <p:sp>
        <p:nvSpPr>
          <p:cNvPr id="3082" name="Text Box 10">
            <a:extLst>
              <a:ext uri="{FF2B5EF4-FFF2-40B4-BE49-F238E27FC236}">
                <a16:creationId xmlns:a16="http://schemas.microsoft.com/office/drawing/2014/main" id="{481C6A9B-3DB4-497F-AB52-AFD3506E44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7013" y="2625124"/>
            <a:ext cx="57626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altLang="sr-Latn-RS" sz="3200" dirty="0"/>
              <a:t>F</a:t>
            </a:r>
          </a:p>
        </p:txBody>
      </p:sp>
      <p:graphicFrame>
        <p:nvGraphicFramePr>
          <p:cNvPr id="3085" name="Object 13">
            <a:extLst>
              <a:ext uri="{FF2B5EF4-FFF2-40B4-BE49-F238E27FC236}">
                <a16:creationId xmlns:a16="http://schemas.microsoft.com/office/drawing/2014/main" id="{7FA24287-BB2B-465C-B465-1BAC0151B60F}"/>
              </a:ext>
            </a:extLst>
          </p:cNvPr>
          <p:cNvGraphicFramePr>
            <a:graphicFrameLocks noGrp="1" noChangeAspect="1"/>
          </p:cNvGraphicFramePr>
          <p:nvPr>
            <p:ph sz="quarter" idx="3"/>
          </p:nvPr>
        </p:nvGraphicFramePr>
        <p:xfrm>
          <a:off x="2843213" y="2636838"/>
          <a:ext cx="366712" cy="465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Jednadžba" r:id="rId4" imgW="190440" imgH="241200" progId="Equation.3">
                  <p:embed/>
                </p:oleObj>
              </mc:Choice>
              <mc:Fallback>
                <p:oleObj name="Jednadžba" r:id="rId4" imgW="190440" imgH="241200" progId="Equation.3">
                  <p:embed/>
                  <p:pic>
                    <p:nvPicPr>
                      <p:cNvPr id="3085" name="Object 13">
                        <a:extLst>
                          <a:ext uri="{FF2B5EF4-FFF2-40B4-BE49-F238E27FC236}">
                            <a16:creationId xmlns:a16="http://schemas.microsoft.com/office/drawing/2014/main" id="{7FA24287-BB2B-465C-B465-1BAC0151B60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3213" y="2636838"/>
                        <a:ext cx="366712" cy="4651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87" name="Text Box 15">
            <a:extLst>
              <a:ext uri="{FF2B5EF4-FFF2-40B4-BE49-F238E27FC236}">
                <a16:creationId xmlns:a16="http://schemas.microsoft.com/office/drawing/2014/main" id="{0B4E85F6-573F-4D27-B03D-2558DE4CEE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1775" y="3357563"/>
            <a:ext cx="3603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altLang="sr-Latn-RS"/>
              <a:t>m</a:t>
            </a:r>
          </a:p>
        </p:txBody>
      </p:sp>
      <p:graphicFrame>
        <p:nvGraphicFramePr>
          <p:cNvPr id="3089" name="Object 17">
            <a:extLst>
              <a:ext uri="{FF2B5EF4-FFF2-40B4-BE49-F238E27FC236}">
                <a16:creationId xmlns:a16="http://schemas.microsoft.com/office/drawing/2014/main" id="{1B7E2DD0-2C72-467F-8030-61102833F79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477750"/>
              </p:ext>
            </p:extLst>
          </p:nvPr>
        </p:nvGraphicFramePr>
        <p:xfrm>
          <a:off x="827584" y="3893720"/>
          <a:ext cx="569912" cy="731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Jednadžba" r:id="rId6" imgW="177480" imgH="228600" progId="Equation.3">
                  <p:embed/>
                </p:oleObj>
              </mc:Choice>
              <mc:Fallback>
                <p:oleObj name="Jednadžba" r:id="rId6" imgW="177480" imgH="228600" progId="Equation.3">
                  <p:embed/>
                  <p:pic>
                    <p:nvPicPr>
                      <p:cNvPr id="3089" name="Object 17">
                        <a:extLst>
                          <a:ext uri="{FF2B5EF4-FFF2-40B4-BE49-F238E27FC236}">
                            <a16:creationId xmlns:a16="http://schemas.microsoft.com/office/drawing/2014/main" id="{1B7E2DD0-2C72-467F-8030-61102833F79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584" y="3893720"/>
                        <a:ext cx="569912" cy="731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91" name="Object 19">
            <a:extLst>
              <a:ext uri="{FF2B5EF4-FFF2-40B4-BE49-F238E27FC236}">
                <a16:creationId xmlns:a16="http://schemas.microsoft.com/office/drawing/2014/main" id="{18E2D239-0111-46BB-B7B6-6B317A9A510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5159139"/>
              </p:ext>
            </p:extLst>
          </p:nvPr>
        </p:nvGraphicFramePr>
        <p:xfrm>
          <a:off x="5234910" y="3913981"/>
          <a:ext cx="569913" cy="731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Jednadžba" r:id="rId8" imgW="177480" imgH="228600" progId="Equation.3">
                  <p:embed/>
                </p:oleObj>
              </mc:Choice>
              <mc:Fallback>
                <p:oleObj name="Jednadžba" r:id="rId8" imgW="177480" imgH="228600" progId="Equation.3">
                  <p:embed/>
                  <p:pic>
                    <p:nvPicPr>
                      <p:cNvPr id="3091" name="Object 19">
                        <a:extLst>
                          <a:ext uri="{FF2B5EF4-FFF2-40B4-BE49-F238E27FC236}">
                            <a16:creationId xmlns:a16="http://schemas.microsoft.com/office/drawing/2014/main" id="{18E2D239-0111-46BB-B7B6-6B317A9A510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34910" y="3913981"/>
                        <a:ext cx="569913" cy="731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92" name="Object 20">
            <a:extLst>
              <a:ext uri="{FF2B5EF4-FFF2-40B4-BE49-F238E27FC236}">
                <a16:creationId xmlns:a16="http://schemas.microsoft.com/office/drawing/2014/main" id="{DE7217BE-F239-474D-8E12-047C9F99856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708400" y="5229225"/>
          <a:ext cx="1584325" cy="1363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Jednadžba" r:id="rId10" imgW="457200" imgH="393480" progId="Equation.3">
                  <p:embed/>
                </p:oleObj>
              </mc:Choice>
              <mc:Fallback>
                <p:oleObj name="Jednadžba" r:id="rId10" imgW="457200" imgH="393480" progId="Equation.3">
                  <p:embed/>
                  <p:pic>
                    <p:nvPicPr>
                      <p:cNvPr id="3092" name="Object 20">
                        <a:extLst>
                          <a:ext uri="{FF2B5EF4-FFF2-40B4-BE49-F238E27FC236}">
                            <a16:creationId xmlns:a16="http://schemas.microsoft.com/office/drawing/2014/main" id="{DE7217BE-F239-474D-8E12-047C9F99856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8400" y="5229225"/>
                        <a:ext cx="1584325" cy="1363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93" name="Rectangle 21">
            <a:extLst>
              <a:ext uri="{FF2B5EF4-FFF2-40B4-BE49-F238E27FC236}">
                <a16:creationId xmlns:a16="http://schemas.microsoft.com/office/drawing/2014/main" id="{44F1166A-83D5-42CE-872B-D175159776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0438" y="5143500"/>
            <a:ext cx="2232025" cy="1368425"/>
          </a:xfrm>
          <a:prstGeom prst="rect">
            <a:avLst/>
          </a:prstGeom>
          <a:solidFill>
            <a:schemeClr val="accent1">
              <a:alpha val="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RS" altLang="sr-Latn-RS"/>
          </a:p>
        </p:txBody>
      </p:sp>
      <p:sp>
        <p:nvSpPr>
          <p:cNvPr id="3094" name="Line 22">
            <a:extLst>
              <a:ext uri="{FF2B5EF4-FFF2-40B4-BE49-F238E27FC236}">
                <a16:creationId xmlns:a16="http://schemas.microsoft.com/office/drawing/2014/main" id="{C018C42A-8429-4D61-ABBB-EBEBA7845BA3}"/>
              </a:ext>
            </a:extLst>
          </p:cNvPr>
          <p:cNvSpPr>
            <a:spLocks noChangeShapeType="1"/>
          </p:cNvSpPr>
          <p:nvPr/>
        </p:nvSpPr>
        <p:spPr bwMode="auto">
          <a:xfrm>
            <a:off x="7019925" y="3429000"/>
            <a:ext cx="15843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r-HR"/>
          </a:p>
        </p:txBody>
      </p:sp>
      <p:sp>
        <p:nvSpPr>
          <p:cNvPr id="3095" name="Text Box 23">
            <a:extLst>
              <a:ext uri="{FF2B5EF4-FFF2-40B4-BE49-F238E27FC236}">
                <a16:creationId xmlns:a16="http://schemas.microsoft.com/office/drawing/2014/main" id="{3A60AF64-3C04-49A0-BF8F-794F52ECC9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04025" y="2852738"/>
            <a:ext cx="2089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altLang="sr-Latn-RS"/>
              <a:t>smjer gibanja</a:t>
            </a:r>
          </a:p>
        </p:txBody>
      </p:sp>
      <p:graphicFrame>
        <p:nvGraphicFramePr>
          <p:cNvPr id="20" name="Object 13">
            <a:extLst>
              <a:ext uri="{FF2B5EF4-FFF2-40B4-BE49-F238E27FC236}">
                <a16:creationId xmlns:a16="http://schemas.microsoft.com/office/drawing/2014/main" id="{D784C314-B700-4747-B11E-F1F50E6CF14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95911700"/>
              </p:ext>
            </p:extLst>
          </p:nvPr>
        </p:nvGraphicFramePr>
        <p:xfrm>
          <a:off x="6756007" y="1262648"/>
          <a:ext cx="366712" cy="465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Jednadžba" r:id="rId12" imgW="190440" imgH="241200" progId="Equation.3">
                  <p:embed/>
                </p:oleObj>
              </mc:Choice>
              <mc:Fallback>
                <p:oleObj name="Jednadžba" r:id="rId12" imgW="190440" imgH="241200" progId="Equation.3">
                  <p:embed/>
                  <p:pic>
                    <p:nvPicPr>
                      <p:cNvPr id="3085" name="Object 13">
                        <a:extLst>
                          <a:ext uri="{FF2B5EF4-FFF2-40B4-BE49-F238E27FC236}">
                            <a16:creationId xmlns:a16="http://schemas.microsoft.com/office/drawing/2014/main" id="{7FA24287-BB2B-465C-B465-1BAC0151B60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56007" y="1262648"/>
                        <a:ext cx="366712" cy="4651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11">
            <a:extLst>
              <a:ext uri="{FF2B5EF4-FFF2-40B4-BE49-F238E27FC236}">
                <a16:creationId xmlns:a16="http://schemas.microsoft.com/office/drawing/2014/main" id="{60ADA7F8-2CD6-4C6B-ADC5-63C5E0F415A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64854251"/>
              </p:ext>
            </p:extLst>
          </p:nvPr>
        </p:nvGraphicFramePr>
        <p:xfrm>
          <a:off x="7807031" y="1285666"/>
          <a:ext cx="325438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Jednadžba" r:id="rId13" imgW="177480" imgH="228600" progId="Equation.3">
                  <p:embed/>
                </p:oleObj>
              </mc:Choice>
              <mc:Fallback>
                <p:oleObj name="Jednadžba" r:id="rId13" imgW="177480" imgH="228600" progId="Equation.3">
                  <p:embed/>
                  <p:pic>
                    <p:nvPicPr>
                      <p:cNvPr id="3083" name="Object 11">
                        <a:extLst>
                          <a:ext uri="{FF2B5EF4-FFF2-40B4-BE49-F238E27FC236}">
                            <a16:creationId xmlns:a16="http://schemas.microsoft.com/office/drawing/2014/main" id="{667EDFF3-9347-4E65-A647-C364E73E57E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07031" y="1285666"/>
                        <a:ext cx="325438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72973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0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0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30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0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3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0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0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 nodeType="clickPar">
                      <p:stCondLst>
                        <p:cond delay="indefinite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30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30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30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30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 nodeType="clickPar">
                      <p:stCondLst>
                        <p:cond delay="indefinite"/>
                      </p:stCondLst>
                      <p:childTnLst>
                        <p:par>
                          <p:cTn id="1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30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30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  <p:bldP spid="3077" grpId="0" animBg="1"/>
      <p:bldP spid="3078" grpId="0" animBg="1"/>
      <p:bldP spid="3082" grpId="0"/>
      <p:bldP spid="3087" grpId="0"/>
      <p:bldP spid="3093" grpId="0" animBg="1"/>
      <p:bldP spid="309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F2F8B201-1B91-467E-889E-340C3CE50E8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33401"/>
          </a:xfrm>
        </p:spPr>
        <p:txBody>
          <a:bodyPr/>
          <a:lstStyle/>
          <a:p>
            <a:pPr eaLnBrk="1" hangingPunct="1"/>
            <a:r>
              <a:rPr lang="hr-HR" altLang="sr-Latn-RS" sz="3200" dirty="0"/>
              <a:t>Koja sila vuče tijelo?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4E547F9F-951B-42BE-8392-5ACBC867D890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63250" y="785622"/>
            <a:ext cx="8435975" cy="6048672"/>
          </a:xfrm>
        </p:spPr>
        <p:txBody>
          <a:bodyPr/>
          <a:lstStyle/>
          <a:p>
            <a:pPr eaLnBrk="1" hangingPunct="1"/>
            <a:r>
              <a:rPr lang="hr-HR" altLang="sr-Latn-RS" sz="2800" dirty="0"/>
              <a:t>Primjer djelovanja sile pod kutom.</a:t>
            </a:r>
          </a:p>
          <a:p>
            <a:pPr eaLnBrk="1" hangingPunct="1">
              <a:buFontTx/>
              <a:buNone/>
            </a:pPr>
            <a:endParaRPr lang="hr-HR" altLang="sr-Latn-RS" sz="2800" dirty="0"/>
          </a:p>
          <a:p>
            <a:pPr eaLnBrk="1" hangingPunct="1">
              <a:buFontTx/>
              <a:buNone/>
            </a:pPr>
            <a:endParaRPr lang="hr-HR" altLang="sr-Latn-RS" sz="2800" dirty="0"/>
          </a:p>
          <a:p>
            <a:pPr eaLnBrk="1" hangingPunct="1">
              <a:buFontTx/>
              <a:buNone/>
            </a:pPr>
            <a:r>
              <a:rPr lang="hr-HR" altLang="sr-Latn-RS" sz="2800" dirty="0"/>
              <a:t>           </a:t>
            </a:r>
          </a:p>
          <a:p>
            <a:pPr eaLnBrk="1" hangingPunct="1">
              <a:buNone/>
            </a:pPr>
            <a:r>
              <a:rPr lang="hr-HR" altLang="sr-Latn-RS" sz="2800" dirty="0"/>
              <a:t>          </a:t>
            </a:r>
            <a:r>
              <a:rPr lang="hr-HR" altLang="sr-Latn-RS" sz="2800" dirty="0" err="1"/>
              <a:t>F</a:t>
            </a:r>
            <a:r>
              <a:rPr lang="hr-HR" altLang="sr-Latn-RS" sz="2800" baseline="-25000" dirty="0" err="1"/>
              <a:t>tr</a:t>
            </a:r>
            <a:endParaRPr lang="hr-HR" altLang="sr-Latn-RS" sz="2800" dirty="0"/>
          </a:p>
          <a:p>
            <a:pPr eaLnBrk="1" hangingPunct="1">
              <a:buFontTx/>
              <a:buNone/>
            </a:pPr>
            <a:endParaRPr lang="hr-HR" altLang="sr-Latn-RS" sz="2800" dirty="0"/>
          </a:p>
          <a:p>
            <a:pPr eaLnBrk="1" hangingPunct="1">
              <a:buFontTx/>
              <a:buNone/>
            </a:pPr>
            <a:r>
              <a:rPr lang="hr-HR" altLang="sr-Latn-RS" sz="2800" dirty="0" err="1"/>
              <a:t>Rezultantna</a:t>
            </a:r>
            <a:r>
              <a:rPr lang="hr-HR" altLang="sr-Latn-RS" sz="2800" dirty="0"/>
              <a:t> sila </a:t>
            </a:r>
            <a:r>
              <a:rPr lang="hr-HR" altLang="sr-Latn-RS" sz="2800" dirty="0" err="1"/>
              <a:t>F</a:t>
            </a:r>
            <a:r>
              <a:rPr lang="hr-HR" altLang="sr-Latn-RS" sz="2800" baseline="-25000" dirty="0" err="1"/>
              <a:t>x</a:t>
            </a:r>
            <a:r>
              <a:rPr lang="hr-HR" altLang="sr-Latn-RS" sz="2800" dirty="0"/>
              <a:t>- </a:t>
            </a:r>
            <a:r>
              <a:rPr lang="hr-HR" altLang="sr-Latn-RS" sz="2800" dirty="0" err="1"/>
              <a:t>F</a:t>
            </a:r>
            <a:r>
              <a:rPr lang="hr-HR" altLang="sr-Latn-RS" sz="2800" baseline="-25000" dirty="0" err="1"/>
              <a:t>tr</a:t>
            </a:r>
            <a:r>
              <a:rPr lang="hr-HR" altLang="sr-Latn-RS" sz="2800" dirty="0"/>
              <a:t>	ubrzava tijelo i vrijedi         </a:t>
            </a:r>
            <a:r>
              <a:rPr lang="hr-HR" altLang="sr-Latn-RS" sz="2800" dirty="0" err="1"/>
              <a:t>F</a:t>
            </a:r>
            <a:r>
              <a:rPr lang="hr-HR" altLang="sr-Latn-RS" sz="2800" baseline="-25000" dirty="0" err="1"/>
              <a:t>x</a:t>
            </a:r>
            <a:r>
              <a:rPr lang="hr-HR" altLang="sr-Latn-RS" sz="2800" dirty="0"/>
              <a:t>- </a:t>
            </a:r>
            <a:r>
              <a:rPr lang="hr-HR" altLang="sr-Latn-RS" sz="2800" dirty="0" err="1"/>
              <a:t>F</a:t>
            </a:r>
            <a:r>
              <a:rPr lang="hr-HR" altLang="sr-Latn-RS" sz="2800" baseline="-25000" dirty="0" err="1"/>
              <a:t>tr</a:t>
            </a:r>
            <a:r>
              <a:rPr lang="hr-HR" altLang="sr-Latn-RS" sz="2800" baseline="-25000" dirty="0"/>
              <a:t> </a:t>
            </a:r>
            <a:r>
              <a:rPr lang="hr-HR" altLang="sr-Latn-RS" sz="2800" dirty="0"/>
              <a:t>=ma</a:t>
            </a:r>
          </a:p>
        </p:txBody>
      </p:sp>
      <p:graphicFrame>
        <p:nvGraphicFramePr>
          <p:cNvPr id="3083" name="Object 11">
            <a:extLst>
              <a:ext uri="{FF2B5EF4-FFF2-40B4-BE49-F238E27FC236}">
                <a16:creationId xmlns:a16="http://schemas.microsoft.com/office/drawing/2014/main" id="{667EDFF3-9347-4E65-A647-C364E73E57E1}"/>
              </a:ext>
            </a:extLst>
          </p:cNvPr>
          <p:cNvGraphicFramePr>
            <a:graphicFrameLocks noGrp="1" noChangeAspect="1"/>
          </p:cNvGraphicFramePr>
          <p:nvPr>
            <p:ph sz="quarter" idx="2"/>
          </p:nvPr>
        </p:nvGraphicFramePr>
        <p:xfrm>
          <a:off x="5508625" y="2997200"/>
          <a:ext cx="325438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Jednadžba" r:id="rId2" imgW="177480" imgH="228600" progId="Equation.3">
                  <p:embed/>
                </p:oleObj>
              </mc:Choice>
              <mc:Fallback>
                <p:oleObj name="Jednadžba" r:id="rId2" imgW="177480" imgH="228600" progId="Equation.3">
                  <p:embed/>
                  <p:pic>
                    <p:nvPicPr>
                      <p:cNvPr id="3083" name="Object 11">
                        <a:extLst>
                          <a:ext uri="{FF2B5EF4-FFF2-40B4-BE49-F238E27FC236}">
                            <a16:creationId xmlns:a16="http://schemas.microsoft.com/office/drawing/2014/main" id="{667EDFF3-9347-4E65-A647-C364E73E57E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8625" y="2997200"/>
                        <a:ext cx="325438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6" name="Line 4">
            <a:extLst>
              <a:ext uri="{FF2B5EF4-FFF2-40B4-BE49-F238E27FC236}">
                <a16:creationId xmlns:a16="http://schemas.microsoft.com/office/drawing/2014/main" id="{777CB350-5E0E-446D-85B7-4010E9EDE2B0}"/>
              </a:ext>
            </a:extLst>
          </p:cNvPr>
          <p:cNvSpPr>
            <a:spLocks noChangeShapeType="1"/>
          </p:cNvSpPr>
          <p:nvPr/>
        </p:nvSpPr>
        <p:spPr bwMode="auto">
          <a:xfrm>
            <a:off x="1258888" y="3789363"/>
            <a:ext cx="69850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r-HR"/>
          </a:p>
        </p:txBody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E5A171FD-4A2D-429A-8FFB-CFAE35D924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28875" y="3071813"/>
            <a:ext cx="1152525" cy="6477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RS" altLang="sr-Latn-RS"/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id="{3947EC16-DE53-4627-AF1B-755AF74C58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71875" y="2643188"/>
            <a:ext cx="2449513" cy="863600"/>
          </a:xfrm>
          <a:prstGeom prst="rect">
            <a:avLst/>
          </a:prstGeom>
          <a:solidFill>
            <a:schemeClr val="accent1">
              <a:alpha val="0"/>
            </a:schemeClr>
          </a:solidFill>
          <a:ln w="9525">
            <a:solidFill>
              <a:srgbClr val="FF6600"/>
            </a:solidFill>
            <a:prstDash val="dash"/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endParaRPr lang="sr-Latn-CS" altLang="sr-Latn-RS"/>
          </a:p>
        </p:txBody>
      </p:sp>
      <p:sp>
        <p:nvSpPr>
          <p:cNvPr id="3079" name="Line 7">
            <a:extLst>
              <a:ext uri="{FF2B5EF4-FFF2-40B4-BE49-F238E27FC236}">
                <a16:creationId xmlns:a16="http://schemas.microsoft.com/office/drawing/2014/main" id="{6FA17076-1D97-4DC9-8D62-870C336394FC}"/>
              </a:ext>
            </a:extLst>
          </p:cNvPr>
          <p:cNvSpPr>
            <a:spLocks noChangeShapeType="1"/>
          </p:cNvSpPr>
          <p:nvPr/>
        </p:nvSpPr>
        <p:spPr bwMode="auto">
          <a:xfrm>
            <a:off x="3571875" y="3500438"/>
            <a:ext cx="24479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r-HR"/>
          </a:p>
        </p:txBody>
      </p:sp>
      <p:sp>
        <p:nvSpPr>
          <p:cNvPr id="3080" name="Line 8">
            <a:extLst>
              <a:ext uri="{FF2B5EF4-FFF2-40B4-BE49-F238E27FC236}">
                <a16:creationId xmlns:a16="http://schemas.microsoft.com/office/drawing/2014/main" id="{DC48E39A-AC96-4FF9-9BF7-40F50626F5C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563938" y="2636838"/>
            <a:ext cx="0" cy="863600"/>
          </a:xfrm>
          <a:prstGeom prst="line">
            <a:avLst/>
          </a:prstGeom>
          <a:noFill/>
          <a:ln w="38100">
            <a:solidFill>
              <a:srgbClr val="00008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r-HR"/>
          </a:p>
        </p:txBody>
      </p:sp>
      <p:sp>
        <p:nvSpPr>
          <p:cNvPr id="3081" name="Line 9">
            <a:extLst>
              <a:ext uri="{FF2B5EF4-FFF2-40B4-BE49-F238E27FC236}">
                <a16:creationId xmlns:a16="http://schemas.microsoft.com/office/drawing/2014/main" id="{E1F9FF2E-B6E8-482D-8C6B-23D9B8BA81E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563938" y="2636838"/>
            <a:ext cx="2520950" cy="863600"/>
          </a:xfrm>
          <a:prstGeom prst="line">
            <a:avLst/>
          </a:prstGeom>
          <a:noFill/>
          <a:ln w="57150">
            <a:solidFill>
              <a:srgbClr val="3399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r-HR"/>
          </a:p>
        </p:txBody>
      </p:sp>
      <p:sp>
        <p:nvSpPr>
          <p:cNvPr id="3082" name="Text Box 10">
            <a:extLst>
              <a:ext uri="{FF2B5EF4-FFF2-40B4-BE49-F238E27FC236}">
                <a16:creationId xmlns:a16="http://schemas.microsoft.com/office/drawing/2014/main" id="{481C6A9B-3DB4-497F-AB52-AFD3506E44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7538" y="2781300"/>
            <a:ext cx="5762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altLang="sr-Latn-RS"/>
              <a:t>F</a:t>
            </a:r>
          </a:p>
        </p:txBody>
      </p:sp>
      <p:graphicFrame>
        <p:nvGraphicFramePr>
          <p:cNvPr id="3085" name="Object 13">
            <a:extLst>
              <a:ext uri="{FF2B5EF4-FFF2-40B4-BE49-F238E27FC236}">
                <a16:creationId xmlns:a16="http://schemas.microsoft.com/office/drawing/2014/main" id="{7FA24287-BB2B-465C-B465-1BAC0151B60F}"/>
              </a:ext>
            </a:extLst>
          </p:cNvPr>
          <p:cNvGraphicFramePr>
            <a:graphicFrameLocks noGrp="1" noChangeAspect="1"/>
          </p:cNvGraphicFramePr>
          <p:nvPr>
            <p:ph sz="quarter" idx="3"/>
          </p:nvPr>
        </p:nvGraphicFramePr>
        <p:xfrm>
          <a:off x="2843213" y="2636838"/>
          <a:ext cx="366712" cy="465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Jednadžba" r:id="rId4" imgW="190440" imgH="241200" progId="Equation.3">
                  <p:embed/>
                </p:oleObj>
              </mc:Choice>
              <mc:Fallback>
                <p:oleObj name="Jednadžba" r:id="rId4" imgW="190440" imgH="241200" progId="Equation.3">
                  <p:embed/>
                  <p:pic>
                    <p:nvPicPr>
                      <p:cNvPr id="3085" name="Object 13">
                        <a:extLst>
                          <a:ext uri="{FF2B5EF4-FFF2-40B4-BE49-F238E27FC236}">
                            <a16:creationId xmlns:a16="http://schemas.microsoft.com/office/drawing/2014/main" id="{7FA24287-BB2B-465C-B465-1BAC0151B60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3213" y="2636838"/>
                        <a:ext cx="366712" cy="4651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87" name="Text Box 15">
            <a:extLst>
              <a:ext uri="{FF2B5EF4-FFF2-40B4-BE49-F238E27FC236}">
                <a16:creationId xmlns:a16="http://schemas.microsoft.com/office/drawing/2014/main" id="{0B4E85F6-573F-4D27-B03D-2558DE4CEE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1775" y="3357563"/>
            <a:ext cx="3603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altLang="sr-Latn-RS"/>
              <a:t>m</a:t>
            </a:r>
          </a:p>
        </p:txBody>
      </p:sp>
      <p:sp>
        <p:nvSpPr>
          <p:cNvPr id="3094" name="Line 22">
            <a:extLst>
              <a:ext uri="{FF2B5EF4-FFF2-40B4-BE49-F238E27FC236}">
                <a16:creationId xmlns:a16="http://schemas.microsoft.com/office/drawing/2014/main" id="{C018C42A-8429-4D61-ABBB-EBEBA7845BA3}"/>
              </a:ext>
            </a:extLst>
          </p:cNvPr>
          <p:cNvSpPr>
            <a:spLocks noChangeShapeType="1"/>
          </p:cNvSpPr>
          <p:nvPr/>
        </p:nvSpPr>
        <p:spPr bwMode="auto">
          <a:xfrm>
            <a:off x="7019925" y="3429000"/>
            <a:ext cx="15843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r-HR"/>
          </a:p>
        </p:txBody>
      </p:sp>
      <p:sp>
        <p:nvSpPr>
          <p:cNvPr id="3095" name="Text Box 23">
            <a:extLst>
              <a:ext uri="{FF2B5EF4-FFF2-40B4-BE49-F238E27FC236}">
                <a16:creationId xmlns:a16="http://schemas.microsoft.com/office/drawing/2014/main" id="{3A60AF64-3C04-49A0-BF8F-794F52ECC9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04025" y="2852738"/>
            <a:ext cx="2089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altLang="sr-Latn-RS"/>
              <a:t>smjer gibanja</a:t>
            </a:r>
          </a:p>
        </p:txBody>
      </p:sp>
      <p:cxnSp>
        <p:nvCxnSpPr>
          <p:cNvPr id="3" name="Ravni poveznik sa strelicom 2">
            <a:extLst>
              <a:ext uri="{FF2B5EF4-FFF2-40B4-BE49-F238E27FC236}">
                <a16:creationId xmlns:a16="http://schemas.microsoft.com/office/drawing/2014/main" id="{6FF1C926-E580-45BC-84BA-6B55FC965961}"/>
              </a:ext>
            </a:extLst>
          </p:cNvPr>
          <p:cNvCxnSpPr/>
          <p:nvPr/>
        </p:nvCxnSpPr>
        <p:spPr>
          <a:xfrm flipH="1">
            <a:off x="1331640" y="3719513"/>
            <a:ext cx="1097235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kstniOkvir 4">
                <a:extLst>
                  <a:ext uri="{FF2B5EF4-FFF2-40B4-BE49-F238E27FC236}">
                    <a16:creationId xmlns:a16="http://schemas.microsoft.com/office/drawing/2014/main" id="{F69BDB54-96F5-4137-94F6-F4A235ED7424}"/>
                  </a:ext>
                </a:extLst>
              </p:cNvPr>
              <p:cNvSpPr txBox="1"/>
              <p:nvPr/>
            </p:nvSpPr>
            <p:spPr>
              <a:xfrm>
                <a:off x="3209925" y="5445230"/>
                <a:ext cx="2298700" cy="92198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320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hr-HR" sz="32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r-HR" sz="32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hr-HR" sz="32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3200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hr-HR" sz="3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  <m:r>
                            <a:rPr lang="hr-HR" sz="3200" i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hr-HR" sz="32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3200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hr-HR" sz="3200" i="0">
                                  <a:latin typeface="Cambria Math" panose="02040503050406030204" pitchFamily="18" charset="0"/>
                                </a:rPr>
                                <m:t>tr</m:t>
                              </m:r>
                            </m:sub>
                          </m:sSub>
                        </m:num>
                        <m:den>
                          <m:r>
                            <a:rPr lang="hr-HR" sz="3200" i="1">
                              <a:latin typeface="Cambria Math" panose="02040503050406030204" pitchFamily="18" charset="0"/>
                            </a:rPr>
                            <m:t>𝑚</m:t>
                          </m:r>
                        </m:den>
                      </m:f>
                    </m:oMath>
                  </m:oMathPara>
                </a14:m>
                <a:endParaRPr lang="hr-HR" sz="3200" dirty="0"/>
              </a:p>
            </p:txBody>
          </p:sp>
        </mc:Choice>
        <mc:Fallback>
          <p:sp>
            <p:nvSpPr>
              <p:cNvPr id="5" name="TekstniOkvir 4">
                <a:extLst>
                  <a:ext uri="{FF2B5EF4-FFF2-40B4-BE49-F238E27FC236}">
                    <a16:creationId xmlns:a16="http://schemas.microsoft.com/office/drawing/2014/main" id="{F69BDB54-96F5-4137-94F6-F4A235ED74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9925" y="5445230"/>
                <a:ext cx="2298700" cy="92198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84250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0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0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0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0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  <p:bldP spid="3077" grpId="0" animBg="1"/>
      <p:bldP spid="3078" grpId="0" animBg="1"/>
      <p:bldP spid="3082" grpId="0"/>
      <p:bldP spid="3087" grpId="0"/>
      <p:bldP spid="3095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283</TotalTime>
  <Words>229</Words>
  <Application>Microsoft Office PowerPoint</Application>
  <PresentationFormat>Prikaz na zaslonu (4:3)</PresentationFormat>
  <Paragraphs>45</Paragraphs>
  <Slides>5</Slides>
  <Notes>0</Notes>
  <HiddenSlides>0</HiddenSlides>
  <MMClips>0</MMClips>
  <ScaleCrop>false</ScaleCrop>
  <HeadingPairs>
    <vt:vector size="8" baseType="variant">
      <vt:variant>
        <vt:lpstr>Korišteni fontovi</vt:lpstr>
      </vt:variant>
      <vt:variant>
        <vt:i4>2</vt:i4>
      </vt:variant>
      <vt:variant>
        <vt:lpstr>Tema</vt:lpstr>
      </vt:variant>
      <vt:variant>
        <vt:i4>1</vt:i4>
      </vt:variant>
      <vt:variant>
        <vt:lpstr>Uloženi OLE poslužitelji</vt:lpstr>
      </vt:variant>
      <vt:variant>
        <vt:i4>1</vt:i4>
      </vt:variant>
      <vt:variant>
        <vt:lpstr>Naslovi slajdova</vt:lpstr>
      </vt:variant>
      <vt:variant>
        <vt:i4>5</vt:i4>
      </vt:variant>
    </vt:vector>
  </HeadingPairs>
  <TitlesOfParts>
    <vt:vector size="9" baseType="lpstr">
      <vt:lpstr>Arial</vt:lpstr>
      <vt:lpstr>Calibri</vt:lpstr>
      <vt:lpstr>Default Design</vt:lpstr>
      <vt:lpstr>Jednadžba</vt:lpstr>
      <vt:lpstr>RASTAVLJANJE SILA</vt:lpstr>
      <vt:lpstr>Koja sila vuče tijelo?</vt:lpstr>
      <vt:lpstr>Koja sila vuče tijelo?</vt:lpstr>
      <vt:lpstr>Koja sila vuče tijelo?</vt:lpstr>
      <vt:lpstr>Koja sila vuče tijelo?</vt:lpstr>
    </vt:vector>
  </TitlesOfParts>
  <Company>noname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RASTAVLJANJE SILA</dc:title>
  <dc:creator>noname</dc:creator>
  <cp:lastModifiedBy>Dragan</cp:lastModifiedBy>
  <cp:revision>22</cp:revision>
  <dcterms:created xsi:type="dcterms:W3CDTF">2008-01-14T10:21:48Z</dcterms:created>
  <dcterms:modified xsi:type="dcterms:W3CDTF">2021-01-20T10:40:48Z</dcterms:modified>
</cp:coreProperties>
</file>