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9BCD1-0099-44F0-A165-62BF8ADCA2DB}" type="datetimeFigureOut">
              <a:rPr lang="hr-HR" smtClean="0"/>
              <a:t>7.11.2020.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E7F64-E8E1-4844-B961-7D560A39F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00811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9BCD1-0099-44F0-A165-62BF8ADCA2DB}" type="datetimeFigureOut">
              <a:rPr lang="hr-HR" smtClean="0"/>
              <a:t>7.11.2020.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E7F64-E8E1-4844-B961-7D560A39F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7246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9BCD1-0099-44F0-A165-62BF8ADCA2DB}" type="datetimeFigureOut">
              <a:rPr lang="hr-HR" smtClean="0"/>
              <a:t>7.11.2020.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E7F64-E8E1-4844-B961-7D560A39F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43126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9BCD1-0099-44F0-A165-62BF8ADCA2DB}" type="datetimeFigureOut">
              <a:rPr lang="hr-HR" smtClean="0"/>
              <a:t>7.11.2020.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E7F64-E8E1-4844-B961-7D560A39F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71708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9BCD1-0099-44F0-A165-62BF8ADCA2DB}" type="datetimeFigureOut">
              <a:rPr lang="hr-HR" smtClean="0"/>
              <a:t>7.11.2020.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E7F64-E8E1-4844-B961-7D560A39F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95279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9BCD1-0099-44F0-A165-62BF8ADCA2DB}" type="datetimeFigureOut">
              <a:rPr lang="hr-HR" smtClean="0"/>
              <a:t>7.11.2020.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E7F64-E8E1-4844-B961-7D560A39F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921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9BCD1-0099-44F0-A165-62BF8ADCA2DB}" type="datetimeFigureOut">
              <a:rPr lang="hr-HR" smtClean="0"/>
              <a:t>7.11.2020.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E7F64-E8E1-4844-B961-7D560A39F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50499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9BCD1-0099-44F0-A165-62BF8ADCA2DB}" type="datetimeFigureOut">
              <a:rPr lang="hr-HR" smtClean="0"/>
              <a:t>7.11.2020.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E7F64-E8E1-4844-B961-7D560A39F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89097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9BCD1-0099-44F0-A165-62BF8ADCA2DB}" type="datetimeFigureOut">
              <a:rPr lang="hr-HR" smtClean="0"/>
              <a:t>7.11.2020.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E7F64-E8E1-4844-B961-7D560A39F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37666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9BCD1-0099-44F0-A165-62BF8ADCA2DB}" type="datetimeFigureOut">
              <a:rPr lang="hr-HR" smtClean="0"/>
              <a:t>7.11.2020.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E7F64-E8E1-4844-B961-7D560A39F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17449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9BCD1-0099-44F0-A165-62BF8ADCA2DB}" type="datetimeFigureOut">
              <a:rPr lang="hr-HR" smtClean="0"/>
              <a:t>7.11.2020.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E7F64-E8E1-4844-B961-7D560A39F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633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9BCD1-0099-44F0-A165-62BF8ADCA2DB}" type="datetimeFigureOut">
              <a:rPr lang="hr-HR" smtClean="0"/>
              <a:t>7.11.2020.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E7F64-E8E1-4844-B961-7D560A39F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90249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IEEE 754 standard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29839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106"/>
          </a:xfrm>
        </p:spPr>
        <p:txBody>
          <a:bodyPr/>
          <a:lstStyle/>
          <a:p>
            <a:r>
              <a:rPr lang="hr-HR" dirty="0" smtClean="0"/>
              <a:t>Zapis realnih brojeva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24873" y="1052735"/>
            <a:ext cx="9796271" cy="6077737"/>
          </a:xfrm>
        </p:spPr>
        <p:txBody>
          <a:bodyPr>
            <a:normAutofit fontScale="40000" lnSpcReduction="20000"/>
          </a:bodyPr>
          <a:lstStyle/>
          <a:p>
            <a:pPr lvl="0"/>
            <a:r>
              <a:rPr lang="hr-HR" sz="5000" dirty="0">
                <a:solidFill>
                  <a:srgbClr val="FF0000"/>
                </a:solidFill>
              </a:rPr>
              <a:t>Pamte se binarno u 32 bita pomoću mantise i eksponenta</a:t>
            </a:r>
          </a:p>
          <a:p>
            <a:pPr lvl="0"/>
            <a:r>
              <a:rPr lang="hr-HR" sz="5000" dirty="0">
                <a:solidFill>
                  <a:srgbClr val="FF0000"/>
                </a:solidFill>
              </a:rPr>
              <a:t>Koristi se </a:t>
            </a:r>
            <a:r>
              <a:rPr lang="hr-HR" sz="5000" u="sng" dirty="0">
                <a:solidFill>
                  <a:srgbClr val="FF0000"/>
                </a:solidFill>
              </a:rPr>
              <a:t>IEEE 754 standard (jednostruke preciznosti)</a:t>
            </a:r>
          </a:p>
          <a:p>
            <a:pPr>
              <a:buNone/>
            </a:pPr>
            <a:r>
              <a:rPr lang="hr-HR" dirty="0" smtClean="0"/>
              <a:t> </a:t>
            </a:r>
          </a:p>
          <a:p>
            <a:pPr>
              <a:buNone/>
            </a:pPr>
            <a:r>
              <a:rPr lang="hr-HR" dirty="0" smtClean="0"/>
              <a:t>	</a:t>
            </a:r>
            <a:r>
              <a:rPr lang="hr-HR" sz="4500" dirty="0"/>
              <a:t>3145,789</a:t>
            </a:r>
          </a:p>
          <a:p>
            <a:pPr>
              <a:buNone/>
            </a:pPr>
            <a:r>
              <a:rPr lang="hr-HR" sz="4500" dirty="0"/>
              <a:t>        0,000645</a:t>
            </a:r>
          </a:p>
          <a:p>
            <a:pPr>
              <a:buNone/>
            </a:pPr>
            <a:endParaRPr lang="hr-HR" sz="4500" dirty="0"/>
          </a:p>
          <a:p>
            <a:pPr>
              <a:buNone/>
            </a:pPr>
            <a:r>
              <a:rPr lang="hr-HR" sz="4500" dirty="0"/>
              <a:t>Decimalne brojeve prikazujemo u znanstvenom obliku…tehnika pomičnog zareza. Znanstveni oblik ima uvijek jedno cijelo mjesto (jednoznamenkast broj ispred decimalnog zareza)</a:t>
            </a:r>
          </a:p>
          <a:p>
            <a:pPr>
              <a:buNone/>
            </a:pPr>
            <a:r>
              <a:rPr lang="hr-HR" sz="4500" dirty="0"/>
              <a:t> </a:t>
            </a:r>
          </a:p>
          <a:p>
            <a:pPr>
              <a:buNone/>
            </a:pPr>
            <a:r>
              <a:rPr lang="hr-HR" sz="4500" dirty="0"/>
              <a:t>	3,145789 10</a:t>
            </a:r>
            <a:r>
              <a:rPr lang="hr-HR" sz="4500" baseline="30000" dirty="0"/>
              <a:t>3</a:t>
            </a:r>
            <a:endParaRPr lang="hr-HR" sz="4500" dirty="0"/>
          </a:p>
          <a:p>
            <a:pPr>
              <a:buNone/>
            </a:pPr>
            <a:r>
              <a:rPr lang="hr-HR" sz="4500" baseline="30000" dirty="0"/>
              <a:t>         </a:t>
            </a:r>
            <a:r>
              <a:rPr lang="hr-HR" sz="4500" dirty="0"/>
              <a:t> 6,45 10</a:t>
            </a:r>
            <a:r>
              <a:rPr lang="hr-HR" sz="4500" baseline="30000" dirty="0"/>
              <a:t>-4</a:t>
            </a:r>
            <a:endParaRPr lang="hr-HR" sz="4500" dirty="0"/>
          </a:p>
          <a:p>
            <a:pPr>
              <a:buNone/>
            </a:pPr>
            <a:r>
              <a:rPr lang="hr-HR" sz="4500" baseline="30000" dirty="0"/>
              <a:t> </a:t>
            </a:r>
            <a:endParaRPr lang="hr-HR" sz="4500" dirty="0"/>
          </a:p>
          <a:p>
            <a:pPr>
              <a:buNone/>
            </a:pPr>
            <a:r>
              <a:rPr lang="hr-HR" sz="4500" dirty="0"/>
              <a:t>6,45………</a:t>
            </a:r>
            <a:r>
              <a:rPr lang="hr-HR" sz="4500" dirty="0" err="1"/>
              <a:t>..mantisa</a:t>
            </a:r>
            <a:r>
              <a:rPr lang="hr-HR" sz="4500" dirty="0"/>
              <a:t>         -4………</a:t>
            </a:r>
            <a:r>
              <a:rPr lang="hr-HR" sz="4500" dirty="0" err="1"/>
              <a:t>.eksponent</a:t>
            </a:r>
            <a:r>
              <a:rPr lang="hr-HR" sz="4500" dirty="0"/>
              <a:t>    10…baza</a:t>
            </a:r>
          </a:p>
          <a:p>
            <a:pPr>
              <a:buNone/>
            </a:pPr>
            <a:r>
              <a:rPr lang="hr-HR" sz="4500" dirty="0"/>
              <a:t> </a:t>
            </a:r>
          </a:p>
          <a:p>
            <a:pPr>
              <a:buNone/>
            </a:pPr>
            <a:r>
              <a:rPr lang="hr-HR" sz="4500" dirty="0"/>
              <a:t>Prikaži    101011,1011 u znanstvenom obliku  </a:t>
            </a:r>
          </a:p>
          <a:p>
            <a:pPr>
              <a:buNone/>
            </a:pPr>
            <a:r>
              <a:rPr lang="hr-HR" sz="4500" dirty="0"/>
              <a:t>  1,010111011 2</a:t>
            </a:r>
            <a:r>
              <a:rPr lang="hr-HR" sz="4500" baseline="30000" dirty="0"/>
              <a:t>5</a:t>
            </a:r>
            <a:endParaRPr lang="hr-HR" sz="4500" dirty="0"/>
          </a:p>
          <a:p>
            <a:pPr>
              <a:buNone/>
            </a:pPr>
            <a:r>
              <a:rPr lang="hr-HR" sz="4500" baseline="30000" dirty="0"/>
              <a:t> </a:t>
            </a:r>
            <a:endParaRPr lang="hr-HR" sz="4500" dirty="0"/>
          </a:p>
          <a:p>
            <a:pPr>
              <a:buNone/>
            </a:pPr>
            <a:r>
              <a:rPr lang="hr-HR" sz="4500" dirty="0"/>
              <a:t>Kod binarnih brojeva mantisa je uvijek 1, zbog toga ju ne moramo pamtiti (ušteda prostora) </a:t>
            </a:r>
          </a:p>
          <a:p>
            <a:pPr>
              <a:buNone/>
            </a:pPr>
            <a:r>
              <a:rPr lang="hr-HR" sz="45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66916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u="sng" dirty="0" smtClean="0"/>
              <a:t>IEEE 754 standard</a:t>
            </a:r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pamti se broj binarno u 32 bita</a:t>
            </a:r>
          </a:p>
          <a:p>
            <a:pPr lvl="0"/>
            <a:r>
              <a:rPr lang="hr-HR" dirty="0" smtClean="0"/>
              <a:t>1 bit……predznak</a:t>
            </a:r>
          </a:p>
          <a:p>
            <a:pPr lvl="0"/>
            <a:r>
              <a:rPr lang="hr-HR" dirty="0" smtClean="0"/>
              <a:t>Slijedećih 8 bita je za eksponent uvećan za </a:t>
            </a:r>
            <a:r>
              <a:rPr lang="hr-HR" dirty="0" smtClean="0"/>
              <a:t>127 (karakteristika)</a:t>
            </a:r>
            <a:endParaRPr lang="hr-HR" dirty="0" smtClean="0"/>
          </a:p>
          <a:p>
            <a:pPr lvl="0"/>
            <a:r>
              <a:rPr lang="hr-HR" dirty="0" smtClean="0"/>
              <a:t>Slijedećih 23 bita za mantisu bez vodeće jedinice (decimale mantise)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C963F-55BC-4442-AEC5-EEBAC78D97A4}" type="slidenum">
              <a:rPr lang="hr-HR" smtClean="0"/>
              <a:pPr>
                <a:defRPr/>
              </a:pPr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339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75520" y="476672"/>
            <a:ext cx="8712968" cy="5616624"/>
          </a:xfrm>
        </p:spPr>
        <p:txBody>
          <a:bodyPr>
            <a:normAutofit fontScale="92500" lnSpcReduction="20000"/>
          </a:bodyPr>
          <a:lstStyle/>
          <a:p>
            <a:r>
              <a:rPr lang="hr-HR" dirty="0" err="1" smtClean="0"/>
              <a:t>Pr</a:t>
            </a:r>
            <a:r>
              <a:rPr lang="hr-HR" dirty="0" smtClean="0"/>
              <a:t>   42,75 IEEE standardu</a:t>
            </a:r>
          </a:p>
          <a:p>
            <a:pPr>
              <a:buNone/>
            </a:pPr>
            <a:r>
              <a:rPr lang="hr-HR" dirty="0" smtClean="0"/>
              <a:t> </a:t>
            </a:r>
          </a:p>
          <a:p>
            <a:pPr>
              <a:buNone/>
            </a:pPr>
            <a:r>
              <a:rPr lang="hr-HR" dirty="0" smtClean="0"/>
              <a:t> 42=101010</a:t>
            </a:r>
          </a:p>
          <a:p>
            <a:pPr>
              <a:buNone/>
            </a:pPr>
            <a:r>
              <a:rPr lang="hr-HR" dirty="0" smtClean="0"/>
              <a:t>  0,75= 11</a:t>
            </a:r>
          </a:p>
          <a:p>
            <a:pPr>
              <a:buNone/>
            </a:pPr>
            <a:r>
              <a:rPr lang="hr-HR" dirty="0" smtClean="0"/>
              <a:t> </a:t>
            </a:r>
          </a:p>
          <a:p>
            <a:pPr>
              <a:buNone/>
            </a:pPr>
            <a:r>
              <a:rPr lang="hr-HR" dirty="0" smtClean="0"/>
              <a:t>42,75= 101010,11</a:t>
            </a:r>
            <a:r>
              <a:rPr lang="hr-HR" baseline="30000" dirty="0" smtClean="0"/>
              <a:t> </a:t>
            </a:r>
            <a:r>
              <a:rPr lang="hr-HR" dirty="0" smtClean="0"/>
              <a:t> …………………</a:t>
            </a:r>
            <a:r>
              <a:rPr lang="hr-HR" dirty="0" err="1" smtClean="0"/>
              <a:t>.</a:t>
            </a:r>
            <a:r>
              <a:rPr lang="hr-HR" dirty="0" err="1" smtClean="0">
                <a:solidFill>
                  <a:srgbClr val="FF0000"/>
                </a:solidFill>
              </a:rPr>
              <a:t>broj</a:t>
            </a:r>
            <a:r>
              <a:rPr lang="hr-HR" dirty="0" smtClean="0">
                <a:solidFill>
                  <a:srgbClr val="FF0000"/>
                </a:solidFill>
              </a:rPr>
              <a:t> prikaži binarno </a:t>
            </a:r>
            <a:endParaRPr lang="hr-HR" dirty="0" smtClean="0"/>
          </a:p>
          <a:p>
            <a:pPr>
              <a:buNone/>
            </a:pPr>
            <a:r>
              <a:rPr lang="hr-HR" dirty="0" smtClean="0"/>
              <a:t>101010,11=1</a:t>
            </a:r>
            <a:r>
              <a:rPr lang="hr-HR" b="1" dirty="0" smtClean="0"/>
              <a:t>,</a:t>
            </a:r>
            <a:r>
              <a:rPr lang="hr-HR" b="1" dirty="0" smtClean="0">
                <a:solidFill>
                  <a:srgbClr val="00B050"/>
                </a:solidFill>
              </a:rPr>
              <a:t>0101011</a:t>
            </a:r>
            <a:r>
              <a:rPr lang="hr-HR" dirty="0" smtClean="0"/>
              <a:t> 2</a:t>
            </a:r>
            <a:r>
              <a:rPr lang="hr-HR" b="1" baseline="30000" dirty="0" smtClean="0">
                <a:solidFill>
                  <a:srgbClr val="FF0000"/>
                </a:solidFill>
              </a:rPr>
              <a:t>5</a:t>
            </a:r>
            <a:r>
              <a:rPr lang="hr-HR" dirty="0" smtClean="0"/>
              <a:t>...... </a:t>
            </a:r>
            <a:r>
              <a:rPr lang="hr-HR" dirty="0">
                <a:solidFill>
                  <a:srgbClr val="FF0000"/>
                </a:solidFill>
              </a:rPr>
              <a:t>Broj prikaži u znanstvenom obliku</a:t>
            </a:r>
          </a:p>
          <a:p>
            <a:pPr>
              <a:buNone/>
            </a:pPr>
            <a:r>
              <a:rPr lang="hr-HR" dirty="0" smtClean="0"/>
              <a:t>5+127=132= </a:t>
            </a:r>
            <a:r>
              <a:rPr lang="hr-HR" b="1" dirty="0" smtClean="0">
                <a:solidFill>
                  <a:srgbClr val="006CAE"/>
                </a:solidFill>
              </a:rPr>
              <a:t>10000100</a:t>
            </a:r>
            <a:r>
              <a:rPr lang="hr-HR" dirty="0" smtClean="0"/>
              <a:t> ………</a:t>
            </a:r>
            <a:r>
              <a:rPr lang="hr-HR" dirty="0">
                <a:solidFill>
                  <a:srgbClr val="FF0000"/>
                </a:solidFill>
              </a:rPr>
              <a:t>uvećaj eksponent za 127 i binarno</a:t>
            </a:r>
          </a:p>
          <a:p>
            <a:pPr>
              <a:buNone/>
            </a:pPr>
            <a:endParaRPr lang="hr-HR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hr-HR" dirty="0" smtClean="0"/>
              <a:t> RJEŠENJE: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b="1" dirty="0" smtClean="0">
                <a:solidFill>
                  <a:srgbClr val="FF0000"/>
                </a:solidFill>
              </a:rPr>
              <a:t>0</a:t>
            </a:r>
            <a:r>
              <a:rPr lang="hr-HR" b="1" dirty="0" smtClean="0"/>
              <a:t> </a:t>
            </a:r>
            <a:r>
              <a:rPr lang="hr-H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10000100</a:t>
            </a:r>
            <a:r>
              <a:rPr lang="hr-HR" b="1" dirty="0" smtClean="0"/>
              <a:t> </a:t>
            </a:r>
            <a:r>
              <a:rPr lang="hr-HR" b="1" dirty="0" smtClean="0">
                <a:solidFill>
                  <a:srgbClr val="00B050"/>
                </a:solidFill>
              </a:rPr>
              <a:t>0101011</a:t>
            </a:r>
            <a:r>
              <a:rPr lang="hr-HR" b="1" dirty="0" smtClean="0"/>
              <a:t>0000000000000000</a:t>
            </a:r>
          </a:p>
          <a:p>
            <a:pPr>
              <a:buNone/>
            </a:pPr>
            <a:r>
              <a:rPr lang="hr-HR" b="1" dirty="0" smtClean="0"/>
              <a:t>                                        dodali da bi bilo 23 mjesta</a:t>
            </a:r>
          </a:p>
          <a:p>
            <a:pPr>
              <a:buNone/>
            </a:pPr>
            <a:endParaRPr lang="hr-HR" b="1" dirty="0" smtClean="0"/>
          </a:p>
          <a:p>
            <a:pPr>
              <a:buNone/>
            </a:pPr>
            <a:endParaRPr lang="hr-HR" b="1" dirty="0" smtClean="0"/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C963F-55BC-4442-AEC5-EEBAC78D97A4}" type="slidenum">
              <a:rPr lang="hr-HR" smtClean="0"/>
              <a:pPr>
                <a:defRPr/>
              </a:pPr>
              <a:t>4</a:t>
            </a:fld>
            <a:endParaRPr lang="hr-HR"/>
          </a:p>
        </p:txBody>
      </p:sp>
      <p:cxnSp>
        <p:nvCxnSpPr>
          <p:cNvPr id="6" name="Ravni poveznik sa strelicom 5"/>
          <p:cNvCxnSpPr/>
          <p:nvPr/>
        </p:nvCxnSpPr>
        <p:spPr>
          <a:xfrm flipH="1">
            <a:off x="2711624" y="3645024"/>
            <a:ext cx="1512168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ni poveznik sa strelicom 7"/>
          <p:cNvCxnSpPr/>
          <p:nvPr/>
        </p:nvCxnSpPr>
        <p:spPr>
          <a:xfrm flipH="1">
            <a:off x="4367808" y="3140968"/>
            <a:ext cx="144016" cy="1944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530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dirty="0" smtClean="0"/>
              <a:t>Zadatak. </a:t>
            </a:r>
            <a:r>
              <a:rPr lang="hr-HR" sz="3600" dirty="0"/>
              <a:t>-</a:t>
            </a:r>
            <a:r>
              <a:rPr lang="hr-HR" sz="3600" b="1" dirty="0"/>
              <a:t>9.75</a:t>
            </a:r>
            <a:r>
              <a:rPr lang="hr-HR" sz="3600" dirty="0"/>
              <a:t>   zapiši u IEEE 754 standardu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b="1" dirty="0" smtClean="0"/>
              <a:t>9.75</a:t>
            </a:r>
            <a:r>
              <a:rPr lang="hr-HR" baseline="-25000" dirty="0" smtClean="0"/>
              <a:t>10</a:t>
            </a:r>
            <a:r>
              <a:rPr lang="hr-HR" dirty="0" smtClean="0"/>
              <a:t>   </a:t>
            </a:r>
            <a:r>
              <a:rPr lang="en-GB" dirty="0" smtClean="0">
                <a:sym typeface="Symbol"/>
              </a:rPr>
              <a:t></a:t>
            </a:r>
            <a:r>
              <a:rPr lang="en-GB" dirty="0" smtClean="0"/>
              <a:t> </a:t>
            </a:r>
            <a:r>
              <a:rPr lang="hr-HR" b="1" dirty="0" smtClean="0"/>
              <a:t>1001.11</a:t>
            </a:r>
            <a:r>
              <a:rPr lang="hr-HR" baseline="-25000" dirty="0" smtClean="0"/>
              <a:t>2</a:t>
            </a:r>
            <a:r>
              <a:rPr lang="hr-HR" dirty="0" smtClean="0"/>
              <a:t> </a:t>
            </a:r>
            <a:r>
              <a:rPr lang="en-GB" dirty="0" smtClean="0">
                <a:sym typeface="Symbol"/>
              </a:rPr>
              <a:t></a:t>
            </a:r>
            <a:r>
              <a:rPr lang="en-GB" dirty="0" smtClean="0"/>
              <a:t>  </a:t>
            </a:r>
            <a:r>
              <a:rPr lang="en-GB" dirty="0" smtClean="0">
                <a:sym typeface="Symbol"/>
              </a:rPr>
              <a:t></a:t>
            </a:r>
            <a:r>
              <a:rPr lang="en-GB" dirty="0" smtClean="0"/>
              <a:t> </a:t>
            </a:r>
            <a:r>
              <a:rPr lang="hr-HR" b="1" dirty="0" smtClean="0"/>
              <a:t>1.</a:t>
            </a: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00111</a:t>
            </a:r>
            <a:r>
              <a:rPr lang="hr-HR" b="1" dirty="0" smtClean="0"/>
              <a:t>  </a:t>
            </a:r>
            <a:r>
              <a:rPr lang="hr-HR" dirty="0" smtClean="0"/>
              <a:t>2</a:t>
            </a:r>
            <a:r>
              <a:rPr lang="hr-HR" baseline="30000" dirty="0" smtClean="0"/>
              <a:t>3</a:t>
            </a:r>
            <a:endParaRPr lang="hr-HR" dirty="0" smtClean="0"/>
          </a:p>
          <a:p>
            <a:r>
              <a:rPr lang="hr-HR" dirty="0" smtClean="0"/>
              <a:t>3+127=130=</a:t>
            </a:r>
            <a:r>
              <a:rPr lang="pl-PL" dirty="0" smtClean="0"/>
              <a:t> 1000 00</a:t>
            </a:r>
            <a:r>
              <a:rPr lang="hr-HR" dirty="0" smtClean="0"/>
              <a:t>10</a:t>
            </a:r>
            <a:r>
              <a:rPr lang="pl-PL" baseline="-25000" dirty="0" smtClean="0"/>
              <a:t>2</a:t>
            </a:r>
          </a:p>
          <a:p>
            <a:pPr>
              <a:buNone/>
            </a:pPr>
            <a:r>
              <a:rPr lang="pl-PL" baseline="-25000" dirty="0" smtClean="0"/>
              <a:t>Rješenje :</a:t>
            </a:r>
          </a:p>
          <a:p>
            <a:pPr>
              <a:buNone/>
            </a:pPr>
            <a:endParaRPr lang="pl-PL" baseline="-25000" dirty="0" smtClean="0"/>
          </a:p>
          <a:p>
            <a:pPr>
              <a:buNone/>
            </a:pPr>
            <a:r>
              <a:rPr lang="hr-HR" b="1" dirty="0" smtClean="0"/>
              <a:t>1</a:t>
            </a:r>
            <a:r>
              <a:rPr lang="en-GB" b="1" dirty="0" smtClean="0">
                <a:solidFill>
                  <a:srgbClr val="FF0000"/>
                </a:solidFill>
              </a:rPr>
              <a:t>100000</a:t>
            </a:r>
            <a:r>
              <a:rPr lang="hr-HR" b="1" dirty="0" smtClean="0">
                <a:solidFill>
                  <a:srgbClr val="FF0000"/>
                </a:solidFill>
              </a:rPr>
              <a:t>10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0</a:t>
            </a:r>
            <a:r>
              <a:rPr lang="hr-HR" b="1" dirty="0" smtClean="0">
                <a:solidFill>
                  <a:schemeClr val="accent1">
                    <a:lumMod val="75000"/>
                  </a:schemeClr>
                </a:solidFill>
              </a:rPr>
              <a:t>0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111000000000000000000</a:t>
            </a:r>
            <a:endParaRPr lang="hr-HR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hr-HR" b="1" dirty="0" smtClean="0"/>
          </a:p>
          <a:p>
            <a:pPr>
              <a:buNone/>
            </a:pPr>
            <a:r>
              <a:rPr lang="hr-HR" b="1" dirty="0" smtClean="0"/>
              <a:t>Domaća zadaća </a:t>
            </a:r>
            <a:r>
              <a:rPr lang="hr-HR" b="1" dirty="0" smtClean="0"/>
              <a:t>(rješenja </a:t>
            </a:r>
            <a:r>
              <a:rPr lang="hr-HR" b="1" dirty="0" smtClean="0"/>
              <a:t>na internetu )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dirty="0" smtClean="0"/>
              <a:t>37,0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dirty="0" smtClean="0"/>
              <a:t>-33,375</a:t>
            </a:r>
          </a:p>
          <a:p>
            <a:pPr>
              <a:buNone/>
            </a:pPr>
            <a:endParaRPr lang="pl-PL" baseline="-25000" dirty="0" smtClean="0"/>
          </a:p>
          <a:p>
            <a:pPr>
              <a:buNone/>
            </a:pPr>
            <a:endParaRPr lang="pl-PL" baseline="-25000" dirty="0" smtClean="0"/>
          </a:p>
          <a:p>
            <a:pPr>
              <a:buNone/>
            </a:pPr>
            <a:endParaRPr lang="pl-PL" baseline="-25000" dirty="0" smtClean="0"/>
          </a:p>
          <a:p>
            <a:pPr>
              <a:buNone/>
            </a:pPr>
            <a:endParaRPr lang="pl-PL" baseline="-25000" dirty="0" smtClean="0"/>
          </a:p>
          <a:p>
            <a:pPr>
              <a:buNone/>
            </a:pP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C963F-55BC-4442-AEC5-EEBAC78D97A4}" type="slidenum">
              <a:rPr lang="hr-HR" smtClean="0"/>
              <a:pPr>
                <a:defRPr/>
              </a:pPr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654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/>
          <a:srcRect l="19215" t="40701" r="35492" b="26953"/>
          <a:stretch/>
        </p:blipFill>
        <p:spPr>
          <a:xfrm>
            <a:off x="1464906" y="970383"/>
            <a:ext cx="9302622" cy="4152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662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Obratno, zadan je zapis nekog broja , broj? </a:t>
            </a:r>
            <a:endParaRPr lang="hr-HR" dirty="0"/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9215" t="57636" r="35492" b="26953"/>
          <a:stretch/>
        </p:blipFill>
        <p:spPr>
          <a:xfrm>
            <a:off x="1203144" y="1560059"/>
            <a:ext cx="8267428" cy="1758157"/>
          </a:xfrm>
          <a:prstGeom prst="rect">
            <a:avLst/>
          </a:prstGeom>
        </p:spPr>
      </p:pic>
      <p:sp>
        <p:nvSpPr>
          <p:cNvPr id="5" name="TekstniOkvir 4"/>
          <p:cNvSpPr txBox="1"/>
          <p:nvPr/>
        </p:nvSpPr>
        <p:spPr>
          <a:xfrm>
            <a:off x="1474237" y="3638939"/>
            <a:ext cx="79963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10000011=131</a:t>
            </a:r>
          </a:p>
          <a:p>
            <a:r>
              <a:rPr lang="hr-HR" dirty="0" smtClean="0"/>
              <a:t>131-127=4……….eksponent</a:t>
            </a:r>
          </a:p>
          <a:p>
            <a:r>
              <a:rPr lang="hr-HR" dirty="0" smtClean="0"/>
              <a:t>Decimale su 01101 , znači originalni broj je  1.01101 × 2</a:t>
            </a:r>
            <a:r>
              <a:rPr lang="hr-HR" baseline="30000" dirty="0" smtClean="0"/>
              <a:t>4</a:t>
            </a:r>
            <a:r>
              <a:rPr lang="hr-HR" dirty="0" smtClean="0"/>
              <a:t>=10110.1=22.5</a:t>
            </a:r>
          </a:p>
          <a:p>
            <a:endParaRPr lang="hr-HR" dirty="0"/>
          </a:p>
          <a:p>
            <a:r>
              <a:rPr lang="hr-HR" dirty="0" smtClean="0"/>
              <a:t>Rješenje -22.5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314148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138</Words>
  <Application>Microsoft Office PowerPoint</Application>
  <PresentationFormat>Široki zaslon</PresentationFormat>
  <Paragraphs>61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Tema sustava Office</vt:lpstr>
      <vt:lpstr>IEEE 754 standard</vt:lpstr>
      <vt:lpstr>Zapis realnih brojeva</vt:lpstr>
      <vt:lpstr>IEEE 754 standard </vt:lpstr>
      <vt:lpstr>PowerPoint prezentacija</vt:lpstr>
      <vt:lpstr>Zadatak. -9.75   zapiši u IEEE 754 standardu</vt:lpstr>
      <vt:lpstr>PowerPoint prezentacija</vt:lpstr>
      <vt:lpstr>Obratno, zadan je zapis nekog broja , broj?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 754 standard</dc:title>
  <dc:creator>Karlo</dc:creator>
  <cp:lastModifiedBy>Snježana Milinović</cp:lastModifiedBy>
  <cp:revision>4</cp:revision>
  <dcterms:created xsi:type="dcterms:W3CDTF">2018-04-10T18:20:25Z</dcterms:created>
  <dcterms:modified xsi:type="dcterms:W3CDTF">2020-11-07T17:14:24Z</dcterms:modified>
</cp:coreProperties>
</file>