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870" y="2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12813-C479-4C2D-97AA-E0AC741171C4}" type="datetimeFigureOut">
              <a:rPr lang="hr-HR" smtClean="0"/>
              <a:t>23.11.2016.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FE368-2496-448C-B60E-E06B25F3E431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12813-C479-4C2D-97AA-E0AC741171C4}" type="datetimeFigureOut">
              <a:rPr lang="hr-HR" smtClean="0"/>
              <a:t>23.11.2016.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FE368-2496-448C-B60E-E06B25F3E431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12813-C479-4C2D-97AA-E0AC741171C4}" type="datetimeFigureOut">
              <a:rPr lang="hr-HR" smtClean="0"/>
              <a:t>23.11.2016.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FE368-2496-448C-B60E-E06B25F3E431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12813-C479-4C2D-97AA-E0AC741171C4}" type="datetimeFigureOut">
              <a:rPr lang="hr-HR" smtClean="0"/>
              <a:t>23.11.2016.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FE368-2496-448C-B60E-E06B25F3E431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12813-C479-4C2D-97AA-E0AC741171C4}" type="datetimeFigureOut">
              <a:rPr lang="hr-HR" smtClean="0"/>
              <a:t>23.11.2016.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FE368-2496-448C-B60E-E06B25F3E431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12813-C479-4C2D-97AA-E0AC741171C4}" type="datetimeFigureOut">
              <a:rPr lang="hr-HR" smtClean="0"/>
              <a:t>23.11.2016.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FE368-2496-448C-B60E-E06B25F3E431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12813-C479-4C2D-97AA-E0AC741171C4}" type="datetimeFigureOut">
              <a:rPr lang="hr-HR" smtClean="0"/>
              <a:t>23.11.2016.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FE368-2496-448C-B60E-E06B25F3E431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12813-C479-4C2D-97AA-E0AC741171C4}" type="datetimeFigureOut">
              <a:rPr lang="hr-HR" smtClean="0"/>
              <a:t>23.11.2016.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FE368-2496-448C-B60E-E06B25F3E431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12813-C479-4C2D-97AA-E0AC741171C4}" type="datetimeFigureOut">
              <a:rPr lang="hr-HR" smtClean="0"/>
              <a:t>23.11.2016.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FE368-2496-448C-B60E-E06B25F3E431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12813-C479-4C2D-97AA-E0AC741171C4}" type="datetimeFigureOut">
              <a:rPr lang="hr-HR" smtClean="0"/>
              <a:t>23.11.2016.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FE368-2496-448C-B60E-E06B25F3E431}" type="slidenum">
              <a:rPr lang="hr-HR" smtClean="0"/>
              <a:t>‹#›</a:t>
            </a:fld>
            <a:endParaRPr lang="hr-H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12813-C479-4C2D-97AA-E0AC741171C4}" type="datetimeFigureOut">
              <a:rPr lang="hr-HR" smtClean="0"/>
              <a:t>23.11.2016.</a:t>
            </a:fld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8FE368-2496-448C-B60E-E06B25F3E431}" type="slidenum">
              <a:rPr lang="hr-HR" smtClean="0"/>
              <a:t>‹#›</a:t>
            </a:fld>
            <a:endParaRPr lang="hr-H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2C8FE368-2496-448C-B60E-E06B25F3E431}" type="slidenum">
              <a:rPr lang="hr-HR" smtClean="0"/>
              <a:t>‹#›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CC012813-C479-4C2D-97AA-E0AC741171C4}" type="datetimeFigureOut">
              <a:rPr lang="hr-HR" smtClean="0"/>
              <a:t>23.11.2016.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bldLvl="2"/>
    </p:bldLst>
  </p:timing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Baze </a:t>
            </a:r>
            <a:r>
              <a:rPr lang="hr-HR" dirty="0" smtClean="0"/>
              <a:t>podataka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835252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Izgled prozora MS Access 2010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67643"/>
            <a:ext cx="7620000" cy="3265714"/>
          </a:xfrm>
        </p:spPr>
      </p:pic>
    </p:spTree>
    <p:extLst>
      <p:ext uri="{BB962C8B-B14F-4D97-AF65-F5344CB8AC3E}">
        <p14:creationId xmlns:p14="http://schemas.microsoft.com/office/powerpoint/2010/main" val="1274190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989856"/>
            <a:ext cx="8229600" cy="854968"/>
          </a:xfrm>
        </p:spPr>
        <p:txBody>
          <a:bodyPr/>
          <a:lstStyle/>
          <a:p>
            <a:r>
              <a:rPr lang="hr-HR" dirty="0" smtClean="0"/>
              <a:t>Izrada baze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772816"/>
            <a:ext cx="6535063" cy="3591426"/>
          </a:xfrm>
        </p:spPr>
      </p:pic>
      <p:sp>
        <p:nvSpPr>
          <p:cNvPr id="5" name="TekstniOkvir 4"/>
          <p:cNvSpPr txBox="1"/>
          <p:nvPr/>
        </p:nvSpPr>
        <p:spPr>
          <a:xfrm>
            <a:off x="323528" y="5661247"/>
            <a:ext cx="869129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hr-HR" dirty="0" smtClean="0"/>
              <a:t>Klik na gumb </a:t>
            </a:r>
            <a:r>
              <a:rPr lang="hr-HR" i="1" dirty="0" smtClean="0"/>
              <a:t>Stvori </a:t>
            </a:r>
            <a:r>
              <a:rPr lang="hr-HR" dirty="0" smtClean="0"/>
              <a:t> - u lijevom navigacijskom oknu bit će kreirana nova tablica</a:t>
            </a:r>
          </a:p>
          <a:p>
            <a:pPr marL="342900" indent="-342900">
              <a:buAutoNum type="arabicPeriod"/>
            </a:pPr>
            <a:r>
              <a:rPr lang="hr-HR" dirty="0" smtClean="0"/>
              <a:t>Klik na </a:t>
            </a:r>
            <a:r>
              <a:rPr lang="hr-HR" i="1" dirty="0" smtClean="0"/>
              <a:t>Prikaz dizajna </a:t>
            </a:r>
            <a:r>
              <a:rPr lang="hr-HR" dirty="0" smtClean="0"/>
              <a:t>– otvorit će se dijaloški okvir </a:t>
            </a:r>
            <a:r>
              <a:rPr lang="hr-HR" i="1" dirty="0" smtClean="0"/>
              <a:t>Spremi kao </a:t>
            </a:r>
            <a:r>
              <a:rPr lang="hr-HR" dirty="0" smtClean="0"/>
              <a:t>– upisujemo naziv tablice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897156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07504" y="1268760"/>
            <a:ext cx="2567136" cy="4525963"/>
          </a:xfrm>
        </p:spPr>
        <p:txBody>
          <a:bodyPr>
            <a:normAutofit fontScale="92500" lnSpcReduction="10000"/>
          </a:bodyPr>
          <a:lstStyle/>
          <a:p>
            <a:r>
              <a:rPr lang="hr-HR" sz="2000" dirty="0" smtClean="0"/>
              <a:t>nakon spremanja tablice otvorit će se prikaz </a:t>
            </a:r>
            <a:r>
              <a:rPr lang="hr-HR" sz="2000" b="1" dirty="0" smtClean="0"/>
              <a:t>Dizajn tablice</a:t>
            </a:r>
          </a:p>
          <a:p>
            <a:pPr marL="109728" indent="0">
              <a:buNone/>
            </a:pPr>
            <a:endParaRPr lang="hr-HR" sz="2000" b="1" dirty="0" smtClean="0"/>
          </a:p>
          <a:p>
            <a:r>
              <a:rPr lang="hr-HR" sz="2000" b="1" dirty="0" smtClean="0"/>
              <a:t>ID </a:t>
            </a:r>
            <a:r>
              <a:rPr lang="hr-HR" sz="2000" dirty="0" smtClean="0"/>
              <a:t>prvo polje tablice već je kreirano i postavljen je na njega </a:t>
            </a:r>
            <a:r>
              <a:rPr lang="hr-HR" sz="2000" b="1" dirty="0" smtClean="0"/>
              <a:t>primarni ključ </a:t>
            </a:r>
            <a:r>
              <a:rPr lang="hr-HR" sz="2000" dirty="0" smtClean="0"/>
              <a:t>(identifikator), koji jednoznačno određuje svaki slog</a:t>
            </a:r>
          </a:p>
          <a:p>
            <a:pPr marL="109728" indent="0">
              <a:buNone/>
            </a:pPr>
            <a:endParaRPr lang="hr-HR" sz="2000" dirty="0" smtClean="0"/>
          </a:p>
          <a:p>
            <a:r>
              <a:rPr lang="hr-HR" sz="2000" dirty="0" smtClean="0"/>
              <a:t>u današnjim bazama često je identifikator  OIB</a:t>
            </a: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340768"/>
            <a:ext cx="6217840" cy="4313390"/>
          </a:xfrm>
          <a:prstGeom prst="rect">
            <a:avLst/>
          </a:prstGeom>
        </p:spPr>
      </p:pic>
      <p:sp>
        <p:nvSpPr>
          <p:cNvPr id="5" name="TekstniOkvir 4"/>
          <p:cNvSpPr txBox="1"/>
          <p:nvPr/>
        </p:nvSpPr>
        <p:spPr>
          <a:xfrm>
            <a:off x="539552" y="5859220"/>
            <a:ext cx="8450087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hr-HR" dirty="0"/>
              <a:t>I</a:t>
            </a:r>
            <a:r>
              <a:rPr lang="hr-HR" dirty="0" smtClean="0"/>
              <a:t>spod polja </a:t>
            </a:r>
            <a:r>
              <a:rPr lang="hr-HR" b="1" dirty="0" smtClean="0"/>
              <a:t>ID</a:t>
            </a:r>
            <a:r>
              <a:rPr lang="hr-HR" dirty="0" smtClean="0"/>
              <a:t> možemo kreirati nova polja (npr. </a:t>
            </a:r>
            <a:r>
              <a:rPr lang="hr-HR" i="1" dirty="0" smtClean="0"/>
              <a:t>Ime</a:t>
            </a:r>
            <a:r>
              <a:rPr lang="hr-HR" dirty="0" smtClean="0"/>
              <a:t>), birati vrstu podataka (npr. </a:t>
            </a:r>
            <a:r>
              <a:rPr lang="hr-HR" i="1" dirty="0" smtClean="0"/>
              <a:t>Tekst</a:t>
            </a:r>
            <a:r>
              <a:rPr lang="hr-HR" dirty="0" smtClean="0"/>
              <a:t>)</a:t>
            </a:r>
          </a:p>
          <a:p>
            <a:r>
              <a:rPr lang="hr-HR" dirty="0" smtClean="0"/>
              <a:t>koje će polja sadržavati, te ukoliko želimo dodati i opis polja (npr. </a:t>
            </a:r>
            <a:r>
              <a:rPr lang="hr-HR" i="1" dirty="0" smtClean="0"/>
              <a:t>Polje ime učenika</a:t>
            </a:r>
            <a:r>
              <a:rPr lang="hr-HR" dirty="0" smtClean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000579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989856"/>
            <a:ext cx="8229600" cy="854968"/>
          </a:xfrm>
        </p:spPr>
        <p:txBody>
          <a:bodyPr/>
          <a:lstStyle/>
          <a:p>
            <a:r>
              <a:rPr lang="hr-HR" dirty="0" smtClean="0"/>
              <a:t>Unos podataka u bazu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772816"/>
            <a:ext cx="6527687" cy="4244999"/>
          </a:xfrm>
        </p:spPr>
      </p:pic>
      <p:sp>
        <p:nvSpPr>
          <p:cNvPr id="5" name="TekstniOkvir 4"/>
          <p:cNvSpPr txBox="1"/>
          <p:nvPr/>
        </p:nvSpPr>
        <p:spPr>
          <a:xfrm>
            <a:off x="323528" y="6093296"/>
            <a:ext cx="8315546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hr-HR" dirty="0" smtClean="0"/>
              <a:t>Kada smo dodali sva polja i odredili njihova svojstva, kliknimo na gumb</a:t>
            </a:r>
            <a:r>
              <a:rPr lang="hr-HR" i="1" dirty="0" smtClean="0"/>
              <a:t> Prikaz</a:t>
            </a:r>
            <a:r>
              <a:rPr lang="hr-HR" dirty="0" smtClean="0"/>
              <a:t>, te na </a:t>
            </a:r>
          </a:p>
          <a:p>
            <a:r>
              <a:rPr lang="hr-HR" dirty="0" smtClean="0"/>
              <a:t>gumb </a:t>
            </a:r>
            <a:r>
              <a:rPr lang="hr-HR" i="1" dirty="0" smtClean="0"/>
              <a:t>Da</a:t>
            </a:r>
            <a:r>
              <a:rPr lang="hr-HR" dirty="0" smtClean="0"/>
              <a:t> u ponuđenom dijaloškom okviru, kako bismo spremili promjene u tablici.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304351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Unos podataka pomoću tablice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348880"/>
            <a:ext cx="8229600" cy="2523638"/>
          </a:xfrm>
        </p:spPr>
      </p:pic>
    </p:spTree>
    <p:extLst>
      <p:ext uri="{BB962C8B-B14F-4D97-AF65-F5344CB8AC3E}">
        <p14:creationId xmlns:p14="http://schemas.microsoft.com/office/powerpoint/2010/main" val="1160064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Ključni pojmovi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b="1" dirty="0"/>
              <a:t>Baza podataka </a:t>
            </a:r>
            <a:r>
              <a:rPr lang="hr-HR" dirty="0"/>
              <a:t> – organizirana zbirka podataka.</a:t>
            </a:r>
          </a:p>
          <a:p>
            <a:r>
              <a:rPr lang="hr-HR" b="1" dirty="0"/>
              <a:t>Tablica podataka u bazi </a:t>
            </a:r>
            <a:r>
              <a:rPr lang="hr-HR" dirty="0"/>
              <a:t> – osnovni objekt baze podataka. Njezine stupce nazivamo </a:t>
            </a:r>
            <a:r>
              <a:rPr lang="hr-HR" i="1" dirty="0"/>
              <a:t>Polja</a:t>
            </a:r>
            <a:r>
              <a:rPr lang="hr-HR" dirty="0"/>
              <a:t>, a redove </a:t>
            </a:r>
            <a:r>
              <a:rPr lang="hr-HR" i="1" dirty="0"/>
              <a:t>Zapisi</a:t>
            </a:r>
            <a:r>
              <a:rPr lang="hr-HR" dirty="0"/>
              <a:t>.</a:t>
            </a:r>
          </a:p>
          <a:p>
            <a:r>
              <a:rPr lang="hr-HR" b="1" dirty="0"/>
              <a:t>Upis u polja tablice</a:t>
            </a:r>
            <a:r>
              <a:rPr lang="hr-HR" dirty="0"/>
              <a:t>  –  unos podataka u tablice baze. Polja (stupci), sadrže istovrsne podatke za sve zapise (redove) baze.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003223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Baza podataka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dobro organizirana zbirka podataka</a:t>
            </a:r>
          </a:p>
          <a:p>
            <a:r>
              <a:rPr lang="hr-HR" b="1" dirty="0" smtClean="0"/>
              <a:t>računalna baza podataka </a:t>
            </a:r>
            <a:r>
              <a:rPr lang="hr-HR" dirty="0" smtClean="0"/>
              <a:t>izrađena je na računalu pomoću nekog od programa namijenjenog za tu svrhu</a:t>
            </a:r>
          </a:p>
          <a:p>
            <a:pPr lvl="1"/>
            <a:r>
              <a:rPr lang="hr-HR" dirty="0" smtClean="0"/>
              <a:t>naučit ćemo osnove programa MS Access 2010</a:t>
            </a:r>
          </a:p>
          <a:p>
            <a:pPr marL="0" indent="0">
              <a:buNone/>
            </a:pPr>
            <a:endParaRPr lang="hr-HR" dirty="0" smtClean="0"/>
          </a:p>
          <a:p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4131228"/>
            <a:ext cx="1800200" cy="1960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931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Primjeri računalnih baza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sz="2400" dirty="0" smtClean="0"/>
              <a:t>telefonski imenik s pretplatnicima, adresama i brojevima</a:t>
            </a:r>
          </a:p>
          <a:p>
            <a:r>
              <a:rPr lang="hr-HR" sz="2400" dirty="0" smtClean="0"/>
              <a:t>knjižnica s popisanim knjigama, autorima, godini izdanja</a:t>
            </a:r>
          </a:p>
          <a:p>
            <a:r>
              <a:rPr lang="hr-HR" sz="2400" dirty="0" smtClean="0"/>
              <a:t>matični ured, knjiga rođenih, vjenčanih i umrlih</a:t>
            </a:r>
          </a:p>
          <a:p>
            <a:r>
              <a:rPr lang="hr-HR" sz="2400" dirty="0" smtClean="0"/>
              <a:t>baza učenika škole, sa svim osobnim podacima, ocjenama</a:t>
            </a:r>
          </a:p>
          <a:p>
            <a:r>
              <a:rPr lang="hr-HR" sz="2400" dirty="0" smtClean="0"/>
              <a:t>baza zaposlenika tvrtke</a:t>
            </a:r>
          </a:p>
          <a:p>
            <a:r>
              <a:rPr lang="hr-HR" sz="2400" dirty="0" smtClean="0"/>
              <a:t>baza klijenata banke, sa osobnim podacima, stanjima računa</a:t>
            </a:r>
          </a:p>
          <a:p>
            <a:r>
              <a:rPr lang="hr-HR" sz="2400" dirty="0" smtClean="0"/>
              <a:t>baza registriranih vozila, s podacima o vlasniku, datumu isteka registracije</a:t>
            </a:r>
          </a:p>
          <a:p>
            <a:r>
              <a:rPr lang="hr-HR" sz="2400" dirty="0" smtClean="0"/>
              <a:t>skladište rezervnih dijelova</a:t>
            </a:r>
          </a:p>
          <a:p>
            <a:r>
              <a:rPr lang="hr-HR" sz="2400" dirty="0" smtClean="0"/>
              <a:t>baza TV pretplatnika, baza potrošača el. energije, vode …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3100929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Objekti baze podataka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Tablice</a:t>
            </a:r>
          </a:p>
          <a:p>
            <a:r>
              <a:rPr lang="hr-HR" dirty="0" smtClean="0"/>
              <a:t>Upiti</a:t>
            </a:r>
          </a:p>
          <a:p>
            <a:r>
              <a:rPr lang="hr-HR" dirty="0" smtClean="0"/>
              <a:t>Obrasci</a:t>
            </a:r>
          </a:p>
          <a:p>
            <a:r>
              <a:rPr lang="hr-HR" dirty="0" smtClean="0"/>
              <a:t>Izvješća</a:t>
            </a:r>
          </a:p>
          <a:p>
            <a:r>
              <a:rPr lang="hr-HR" dirty="0" smtClean="0"/>
              <a:t>Makronaredbe</a:t>
            </a:r>
          </a:p>
          <a:p>
            <a:r>
              <a:rPr lang="hr-HR" dirty="0" smtClean="0"/>
              <a:t>Moduli</a:t>
            </a:r>
          </a:p>
        </p:txBody>
      </p:sp>
    </p:spTree>
    <p:extLst>
      <p:ext uri="{BB962C8B-B14F-4D97-AF65-F5344CB8AC3E}">
        <p14:creationId xmlns:p14="http://schemas.microsoft.com/office/powerpoint/2010/main" val="635489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989856"/>
            <a:ext cx="8229600" cy="782960"/>
          </a:xfrm>
        </p:spPr>
        <p:txBody>
          <a:bodyPr/>
          <a:lstStyle/>
          <a:p>
            <a:r>
              <a:rPr lang="hr-HR" dirty="0" smtClean="0"/>
              <a:t>Tablica – osnovni objekt baze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67544" y="1700808"/>
            <a:ext cx="8424607" cy="748679"/>
          </a:xfrm>
        </p:spPr>
        <p:txBody>
          <a:bodyPr>
            <a:normAutofit/>
          </a:bodyPr>
          <a:lstStyle/>
          <a:p>
            <a:r>
              <a:rPr lang="hr-HR" dirty="0" smtClean="0"/>
              <a:t>svaka tablica ima stupce i redove</a:t>
            </a: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2765538"/>
            <a:ext cx="6241265" cy="3674149"/>
          </a:xfrm>
          <a:prstGeom prst="rect">
            <a:avLst/>
          </a:prstGeom>
        </p:spPr>
      </p:pic>
      <p:sp>
        <p:nvSpPr>
          <p:cNvPr id="5" name="TekstniOkvir 4"/>
          <p:cNvSpPr txBox="1"/>
          <p:nvPr/>
        </p:nvSpPr>
        <p:spPr>
          <a:xfrm>
            <a:off x="4746190" y="2204864"/>
            <a:ext cx="3589381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hr-HR" b="1" dirty="0" smtClean="0"/>
              <a:t>Polje</a:t>
            </a:r>
            <a:r>
              <a:rPr lang="hr-HR" dirty="0" smtClean="0"/>
              <a:t> – stupac u tablici baze, sadrži </a:t>
            </a:r>
          </a:p>
          <a:p>
            <a:r>
              <a:rPr lang="hr-HR" dirty="0" smtClean="0"/>
              <a:t>istovrsne podatke o subjektima baze</a:t>
            </a:r>
          </a:p>
        </p:txBody>
      </p:sp>
      <p:sp>
        <p:nvSpPr>
          <p:cNvPr id="6" name="TekstniOkvir 5"/>
          <p:cNvSpPr txBox="1"/>
          <p:nvPr/>
        </p:nvSpPr>
        <p:spPr>
          <a:xfrm>
            <a:off x="305710" y="4293096"/>
            <a:ext cx="2304255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r-HR" b="1" dirty="0" smtClean="0"/>
              <a:t>Zapis</a:t>
            </a:r>
            <a:r>
              <a:rPr lang="hr-HR" dirty="0" smtClean="0"/>
              <a:t> (Slog) – redak u tablici baze, sadrže sve podatke o jednom subjektu baze</a:t>
            </a:r>
          </a:p>
        </p:txBody>
      </p:sp>
      <p:sp>
        <p:nvSpPr>
          <p:cNvPr id="7" name="TekstniOkvir 6"/>
          <p:cNvSpPr txBox="1"/>
          <p:nvPr/>
        </p:nvSpPr>
        <p:spPr>
          <a:xfrm>
            <a:off x="611559" y="6209425"/>
            <a:ext cx="786728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hr-HR" b="1" dirty="0" smtClean="0"/>
              <a:t>Identifikator (ID) </a:t>
            </a:r>
            <a:r>
              <a:rPr lang="hr-HR" dirty="0" smtClean="0"/>
              <a:t>– jedno od polja baze u kojemu su podaci jednoznačno određeni.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084069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989856"/>
            <a:ext cx="8229600" cy="854968"/>
          </a:xfrm>
        </p:spPr>
        <p:txBody>
          <a:bodyPr/>
          <a:lstStyle/>
          <a:p>
            <a:r>
              <a:rPr lang="hr-HR" dirty="0" smtClean="0"/>
              <a:t>Vrste računalnih baza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772815"/>
            <a:ext cx="8229600" cy="2376265"/>
          </a:xfrm>
        </p:spPr>
        <p:txBody>
          <a:bodyPr>
            <a:normAutofit/>
          </a:bodyPr>
          <a:lstStyle/>
          <a:p>
            <a:r>
              <a:rPr lang="hr-HR" b="1" dirty="0" smtClean="0"/>
              <a:t>Plošna baza </a:t>
            </a:r>
            <a:r>
              <a:rPr lang="hr-HR" dirty="0" smtClean="0"/>
              <a:t>– jednostavna tablica u koju pohranjujemo podatke, npr. Excelova tablica.</a:t>
            </a:r>
          </a:p>
          <a:p>
            <a:r>
              <a:rPr lang="hr-HR" b="1" dirty="0" smtClean="0"/>
              <a:t>Relacijska baza podataka </a:t>
            </a:r>
            <a:r>
              <a:rPr lang="hr-HR" dirty="0" smtClean="0"/>
              <a:t>– više jednostavnih tablica međusobno povezanih odnosima (relacijama).</a:t>
            </a:r>
          </a:p>
          <a:p>
            <a:pPr marL="0" indent="0">
              <a:buNone/>
            </a:pPr>
            <a:r>
              <a:rPr lang="hr-HR" dirty="0" smtClean="0"/>
              <a:t> 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3933056"/>
            <a:ext cx="5906325" cy="22101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kstniOkvir 4"/>
          <p:cNvSpPr txBox="1"/>
          <p:nvPr/>
        </p:nvSpPr>
        <p:spPr>
          <a:xfrm>
            <a:off x="1259632" y="6196662"/>
            <a:ext cx="68900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Tri jednostavne tablice: </a:t>
            </a:r>
            <a:r>
              <a:rPr lang="hr-HR" b="1" dirty="0" smtClean="0"/>
              <a:t>Mjesto, Učenik </a:t>
            </a:r>
            <a:r>
              <a:rPr lang="hr-HR" dirty="0" smtClean="0"/>
              <a:t>i </a:t>
            </a:r>
            <a:r>
              <a:rPr lang="hr-HR" b="1" dirty="0" smtClean="0"/>
              <a:t>Razred</a:t>
            </a:r>
            <a:r>
              <a:rPr lang="hr-HR" dirty="0" smtClean="0"/>
              <a:t>, međusobno povezane.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65246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4130682"/>
            <a:ext cx="1944216" cy="2219577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989856"/>
            <a:ext cx="8229600" cy="926976"/>
          </a:xfrm>
        </p:spPr>
        <p:txBody>
          <a:bodyPr/>
          <a:lstStyle/>
          <a:p>
            <a:r>
              <a:rPr lang="hr-HR" dirty="0" smtClean="0"/>
              <a:t>Microsoft Access 2010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67544" y="1916833"/>
            <a:ext cx="8280920" cy="2952328"/>
          </a:xfrm>
        </p:spPr>
        <p:txBody>
          <a:bodyPr>
            <a:normAutofit/>
          </a:bodyPr>
          <a:lstStyle/>
          <a:p>
            <a:pPr algn="l"/>
            <a:r>
              <a:rPr lang="hr-HR" dirty="0" smtClean="0"/>
              <a:t>jedan od programa Office paketa za izradu i rad s računalnim bazama podataka</a:t>
            </a:r>
          </a:p>
          <a:p>
            <a:pPr algn="l"/>
            <a:r>
              <a:rPr lang="hr-HR" dirty="0" smtClean="0"/>
              <a:t>Accessov dokument je baza podataka</a:t>
            </a:r>
          </a:p>
          <a:p>
            <a:pPr algn="l"/>
            <a:r>
              <a:rPr lang="hr-HR" dirty="0" smtClean="0"/>
              <a:t>naziv dokumenta određujemo sami, a nastavak imena datoteke je .</a:t>
            </a:r>
            <a:r>
              <a:rPr lang="hr-HR" b="1" dirty="0" smtClean="0"/>
              <a:t>accdb</a:t>
            </a:r>
          </a:p>
          <a:p>
            <a:pPr algn="l"/>
            <a:r>
              <a:rPr lang="hr-HR" dirty="0" smtClean="0"/>
              <a:t>npr. </a:t>
            </a:r>
            <a:r>
              <a:rPr lang="hr-HR" b="1" dirty="0" smtClean="0"/>
              <a:t>Škola.accdb</a:t>
            </a:r>
          </a:p>
          <a:p>
            <a:pPr marL="109728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270139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989856"/>
            <a:ext cx="8229600" cy="926976"/>
          </a:xfrm>
        </p:spPr>
        <p:txBody>
          <a:bodyPr/>
          <a:lstStyle/>
          <a:p>
            <a:r>
              <a:rPr lang="hr-HR" dirty="0" smtClean="0"/>
              <a:t>Početni zaslon Accessa - </a:t>
            </a:r>
            <a:r>
              <a:rPr lang="hr-HR" dirty="0"/>
              <a:t>B</a:t>
            </a:r>
            <a:r>
              <a:rPr lang="hr-HR" dirty="0" smtClean="0"/>
              <a:t>ackstage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844824"/>
            <a:ext cx="5400600" cy="3716659"/>
          </a:xfrm>
        </p:spPr>
      </p:pic>
      <p:sp>
        <p:nvSpPr>
          <p:cNvPr id="5" name="TekstniOkvir 4"/>
          <p:cNvSpPr txBox="1"/>
          <p:nvPr/>
        </p:nvSpPr>
        <p:spPr>
          <a:xfrm>
            <a:off x="539552" y="5698122"/>
            <a:ext cx="8171661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hr-HR" dirty="0" smtClean="0"/>
              <a:t>Zadani predložak je prazna baza podataka, tako da je pri kreiranju nove baze dovoljno</a:t>
            </a:r>
          </a:p>
          <a:p>
            <a:r>
              <a:rPr lang="hr-HR" dirty="0" smtClean="0"/>
              <a:t>upisati naziv datoteke (u koju će biti spremljena baza) te odabrati mapu na spremniku.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607281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989856"/>
            <a:ext cx="8229600" cy="854968"/>
          </a:xfrm>
        </p:spPr>
        <p:txBody>
          <a:bodyPr/>
          <a:lstStyle/>
          <a:p>
            <a:r>
              <a:rPr lang="hr-HR" dirty="0" smtClean="0"/>
              <a:t>Vrpce u MS Accessu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6295" y="1738138"/>
            <a:ext cx="8229600" cy="1684784"/>
          </a:xfrm>
        </p:spPr>
        <p:txBody>
          <a:bodyPr>
            <a:normAutofit/>
          </a:bodyPr>
          <a:lstStyle/>
          <a:p>
            <a:r>
              <a:rPr lang="hr-HR" dirty="0" smtClean="0"/>
              <a:t>od verzije MS Access 2007, umjesto alatnih traka, na vrhu prozora postavljena je Vrpca.</a:t>
            </a:r>
          </a:p>
          <a:p>
            <a:r>
              <a:rPr lang="hr-HR" b="1" dirty="0" smtClean="0"/>
              <a:t>Vrpca</a:t>
            </a:r>
            <a:r>
              <a:rPr lang="hr-HR" dirty="0" smtClean="0"/>
              <a:t> je zbirka kartica koje sadržavaju grupe naredbenih gumba, organizirane prema obilježjima i funkcijama</a:t>
            </a:r>
          </a:p>
          <a:p>
            <a:endParaRPr lang="hr-HR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441855"/>
            <a:ext cx="8604448" cy="2645011"/>
          </a:xfrm>
          <a:prstGeom prst="rect">
            <a:avLst/>
          </a:prstGeom>
        </p:spPr>
      </p:pic>
      <p:sp>
        <p:nvSpPr>
          <p:cNvPr id="7" name="TekstniOkvir 6"/>
          <p:cNvSpPr txBox="1"/>
          <p:nvPr/>
        </p:nvSpPr>
        <p:spPr>
          <a:xfrm>
            <a:off x="451029" y="6086866"/>
            <a:ext cx="8635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Glavne kartice vrpce su Datoteka, Polazno, Stvaranje, Vanjski podaci i Alati baze podataka.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87383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184</TotalTime>
  <Words>553</Words>
  <Application>Microsoft Office PowerPoint</Application>
  <PresentationFormat>On-screen Show (4:3)</PresentationFormat>
  <Paragraphs>64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Adjacency</vt:lpstr>
      <vt:lpstr>Baze podataka</vt:lpstr>
      <vt:lpstr>Baza podataka</vt:lpstr>
      <vt:lpstr>Primjeri računalnih baza</vt:lpstr>
      <vt:lpstr>Objekti baze podataka</vt:lpstr>
      <vt:lpstr>Tablica – osnovni objekt baze</vt:lpstr>
      <vt:lpstr>Vrste računalnih baza</vt:lpstr>
      <vt:lpstr>Microsoft Access 2010</vt:lpstr>
      <vt:lpstr>Početni zaslon Accessa - Backstage</vt:lpstr>
      <vt:lpstr>Vrpce u MS Accessu</vt:lpstr>
      <vt:lpstr>Izgled prozora MS Access 2010</vt:lpstr>
      <vt:lpstr>Izrada baze</vt:lpstr>
      <vt:lpstr>PowerPoint Presentation</vt:lpstr>
      <vt:lpstr>Unos podataka u bazu</vt:lpstr>
      <vt:lpstr>Unos podataka pomoću tablice</vt:lpstr>
      <vt:lpstr>Ključni pojmovi</vt:lpstr>
    </vt:vector>
  </TitlesOfParts>
  <Company>Zrinus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Baze podataka</dc:title>
  <dc:creator>Stanko Leko</dc:creator>
  <cp:lastModifiedBy>zoran</cp:lastModifiedBy>
  <cp:revision>21</cp:revision>
  <dcterms:created xsi:type="dcterms:W3CDTF">2013-11-23T13:05:00Z</dcterms:created>
  <dcterms:modified xsi:type="dcterms:W3CDTF">2016-11-23T15:51:24Z</dcterms:modified>
</cp:coreProperties>
</file>