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8" r:id="rId1"/>
  </p:sldMasterIdLst>
  <p:notesMasterIdLst>
    <p:notesMasterId r:id="rId14"/>
  </p:notesMasterIdLst>
  <p:sldIdLst>
    <p:sldId id="763" r:id="rId2"/>
    <p:sldId id="823" r:id="rId3"/>
    <p:sldId id="824" r:id="rId4"/>
    <p:sldId id="842" r:id="rId5"/>
    <p:sldId id="841" r:id="rId6"/>
    <p:sldId id="825" r:id="rId7"/>
    <p:sldId id="834" r:id="rId8"/>
    <p:sldId id="835" r:id="rId9"/>
    <p:sldId id="843" r:id="rId10"/>
    <p:sldId id="845" r:id="rId11"/>
    <p:sldId id="844" r:id="rId12"/>
    <p:sldId id="840" r:id="rId13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EA30"/>
    <a:srgbClr val="DF980B"/>
    <a:srgbClr val="3E5D78"/>
    <a:srgbClr val="F5B637"/>
    <a:srgbClr val="18242E"/>
    <a:srgbClr val="232949"/>
    <a:srgbClr val="923636"/>
    <a:srgbClr val="76046E"/>
    <a:srgbClr val="6F6F83"/>
    <a:srgbClr val="545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572" autoAdjust="0"/>
  </p:normalViewPr>
  <p:slideViewPr>
    <p:cSldViewPr>
      <p:cViewPr>
        <p:scale>
          <a:sx n="60" d="100"/>
          <a:sy n="60" d="100"/>
        </p:scale>
        <p:origin x="-1392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A62E8-7302-402D-A665-A50F22F1593F}" type="datetimeFigureOut">
              <a:rPr lang="sr-Latn-CS" smtClean="0"/>
              <a:pPr/>
              <a:t>23.11.2016.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F6631-6253-4B48-9DB4-FA05808F98B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0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DCD900-373E-4622-B8B4-C0851953543B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i 3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zervirano mjesto slike 6"/>
          <p:cNvSpPr>
            <a:spLocks noGrp="1"/>
          </p:cNvSpPr>
          <p:nvPr>
            <p:ph type="pic" sz="quarter" idx="13"/>
          </p:nvPr>
        </p:nvSpPr>
        <p:spPr>
          <a:xfrm>
            <a:off x="642938" y="1643063"/>
            <a:ext cx="3000375" cy="2071687"/>
          </a:xfrm>
        </p:spPr>
        <p:txBody>
          <a:bodyPr/>
          <a:lstStyle/>
          <a:p>
            <a:endParaRPr lang="hr-HR"/>
          </a:p>
        </p:txBody>
      </p:sp>
      <p:sp>
        <p:nvSpPr>
          <p:cNvPr id="9" name="Rezervirano mjesto slike 8"/>
          <p:cNvSpPr>
            <a:spLocks noGrp="1"/>
          </p:cNvSpPr>
          <p:nvPr>
            <p:ph type="pic" sz="quarter" idx="14"/>
          </p:nvPr>
        </p:nvSpPr>
        <p:spPr>
          <a:xfrm>
            <a:off x="4572000" y="1643063"/>
            <a:ext cx="3357563" cy="2214562"/>
          </a:xfrm>
        </p:spPr>
        <p:txBody>
          <a:bodyPr/>
          <a:lstStyle/>
          <a:p>
            <a:endParaRPr lang="hr-HR"/>
          </a:p>
        </p:txBody>
      </p:sp>
      <p:sp>
        <p:nvSpPr>
          <p:cNvPr id="13" name="Rezervirano mjesto slike 12"/>
          <p:cNvSpPr>
            <a:spLocks noGrp="1"/>
          </p:cNvSpPr>
          <p:nvPr>
            <p:ph type="pic" sz="quarter" idx="15"/>
          </p:nvPr>
        </p:nvSpPr>
        <p:spPr>
          <a:xfrm>
            <a:off x="3429000" y="4143375"/>
            <a:ext cx="2786063" cy="2428875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lagođeni izgled">
    <p:bg>
      <p:bgPr>
        <a:solidFill>
          <a:srgbClr val="1824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1262058" cy="280966"/>
          </a:xfrm>
        </p:spPr>
        <p:txBody>
          <a:bodyPr/>
          <a:lstStyle>
            <a:lvl1pPr>
              <a:defRPr b="1">
                <a:solidFill>
                  <a:srgbClr val="DF980B"/>
                </a:solidFill>
              </a:defRPr>
            </a:lvl1pPr>
          </a:lstStyle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8358246" cy="4071937"/>
          </a:xfrm>
        </p:spPr>
        <p:txBody>
          <a:bodyPr/>
          <a:lstStyle>
            <a:lvl1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11/23/2016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11/23/2016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76" r:id="rId12"/>
    <p:sldLayoutId id="2147483777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1538" y="1785926"/>
            <a:ext cx="7189787" cy="16097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6000" smtClean="0"/>
              <a:t>Binarna aritmetika</a:t>
            </a:r>
            <a:endParaRPr lang="en-US" sz="6000" smtClean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2910" y="4214818"/>
            <a:ext cx="7715250" cy="923925"/>
          </a:xfrm>
        </p:spPr>
        <p:txBody>
          <a:bodyPr/>
          <a:lstStyle/>
          <a:p>
            <a:pPr algn="ctr" eaLnBrk="1" hangingPunct="1">
              <a:spcBef>
                <a:spcPct val="60000"/>
              </a:spcBef>
            </a:pPr>
            <a:r>
              <a:rPr lang="hr-HR" sz="3200" smtClean="0"/>
              <a:t>Binarno zbrajanje, binarno množenje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Binarno </a:t>
            </a:r>
            <a:r>
              <a:rPr lang="hr-HR" smtClean="0"/>
              <a:t>množenje - primjer 2. 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  <p:pic>
        <p:nvPicPr>
          <p:cNvPr id="7" name="Slika 6" descr="Bez naslov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500174"/>
            <a:ext cx="7000924" cy="459992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Pravokutnik 7"/>
          <p:cNvSpPr/>
          <p:nvPr/>
        </p:nvSpPr>
        <p:spPr>
          <a:xfrm>
            <a:off x="2437736" y="2822028"/>
            <a:ext cx="4357201" cy="2412124"/>
          </a:xfrm>
          <a:prstGeom prst="rect">
            <a:avLst/>
          </a:prstGeom>
          <a:solidFill>
            <a:srgbClr val="F8EA3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Binarno </a:t>
            </a:r>
            <a:r>
              <a:rPr lang="hr-HR" smtClean="0"/>
              <a:t>množenje - primjer 3. 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11</a:t>
            </a:fld>
            <a:endParaRPr lang="hr-HR"/>
          </a:p>
        </p:txBody>
      </p:sp>
      <p:pic>
        <p:nvPicPr>
          <p:cNvPr id="7" name="Slika 6" descr="Bez naslova.png"/>
          <p:cNvPicPr>
            <a:picLocks noChangeAspect="1"/>
          </p:cNvPicPr>
          <p:nvPr/>
        </p:nvPicPr>
        <p:blipFill>
          <a:blip r:embed="rId2"/>
          <a:srcRect b="80017"/>
          <a:stretch>
            <a:fillRect/>
          </a:stretch>
        </p:blipFill>
        <p:spPr>
          <a:xfrm>
            <a:off x="500034" y="2714616"/>
            <a:ext cx="8172000" cy="891489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 descr="Bez naslov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643050"/>
            <a:ext cx="7858180" cy="4289925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Binarno </a:t>
            </a:r>
            <a:r>
              <a:rPr lang="hr-HR" smtClean="0"/>
              <a:t>množenje - primjer 3. 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12</a:t>
            </a:fld>
            <a:endParaRPr lang="hr-HR"/>
          </a:p>
        </p:txBody>
      </p:sp>
      <p:sp>
        <p:nvSpPr>
          <p:cNvPr id="8" name="Pravokutnik 7"/>
          <p:cNvSpPr/>
          <p:nvPr/>
        </p:nvSpPr>
        <p:spPr>
          <a:xfrm>
            <a:off x="1428728" y="3143248"/>
            <a:ext cx="5572164" cy="1996311"/>
          </a:xfrm>
          <a:prstGeom prst="rect">
            <a:avLst/>
          </a:prstGeom>
          <a:solidFill>
            <a:srgbClr val="F8EA3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Binarno </a:t>
            </a:r>
            <a:r>
              <a:rPr lang="hr-HR" smtClean="0"/>
              <a:t>zbrajanje</a:t>
            </a:r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8410604" cy="45259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hr-HR" smtClean="0"/>
              <a:t>U binarnom brojevnom sustavu za zbrajanje vrijede ova pravila:</a:t>
            </a:r>
          </a:p>
          <a:p>
            <a:pPr>
              <a:lnSpc>
                <a:spcPct val="100000"/>
              </a:lnSpc>
            </a:pPr>
            <a:endParaRPr lang="hr-HR" smtClean="0"/>
          </a:p>
          <a:p>
            <a:pPr>
              <a:lnSpc>
                <a:spcPct val="100000"/>
              </a:lnSpc>
            </a:pPr>
            <a:endParaRPr lang="hr-HR" sz="4000" smtClean="0"/>
          </a:p>
          <a:p>
            <a:pPr>
              <a:lnSpc>
                <a:spcPct val="100000"/>
              </a:lnSpc>
            </a:pPr>
            <a:endParaRPr lang="hr-HR" smtClean="0"/>
          </a:p>
          <a:p>
            <a:pPr algn="just">
              <a:lnSpc>
                <a:spcPct val="100000"/>
              </a:lnSpc>
            </a:pPr>
            <a:r>
              <a:rPr lang="en-US" smtClean="0"/>
              <a:t>Prijenos (jedan dalje) prenosi</a:t>
            </a:r>
            <a:r>
              <a:rPr lang="hr-HR" smtClean="0"/>
              <a:t> se</a:t>
            </a:r>
            <a:r>
              <a:rPr lang="en-US" smtClean="0"/>
              <a:t> </a:t>
            </a:r>
            <a:r>
              <a:rPr lang="hr-HR" b="1" i="1" smtClean="0"/>
              <a:t>na mjesto više težinske vrijednosti</a:t>
            </a:r>
            <a:r>
              <a:rPr lang="hr-HR" smtClean="0"/>
              <a:t> (</a:t>
            </a:r>
            <a:r>
              <a:rPr lang="en-US" smtClean="0"/>
              <a:t>u susjedni stupac s lijeve strane</a:t>
            </a:r>
            <a:r>
              <a:rPr lang="hr-HR" smtClean="0"/>
              <a:t>)</a:t>
            </a:r>
            <a:r>
              <a:rPr lang="en-US" smtClean="0"/>
              <a:t>. 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</a:t>
            </a:fld>
            <a:endParaRPr lang="hr-HR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285984" y="2643182"/>
            <a:ext cx="5000660" cy="1980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Binarno </a:t>
            </a:r>
            <a:r>
              <a:rPr lang="hr-HR" smtClean="0"/>
              <a:t>zbrajanje – primjer 1.</a:t>
            </a:r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3409944" cy="1803399"/>
          </a:xfrm>
        </p:spPr>
        <p:txBody>
          <a:bodyPr/>
          <a:lstStyle/>
          <a:p>
            <a:r>
              <a:rPr lang="hr-HR" smtClean="0"/>
              <a:t>Zbrojiti brojeve:</a:t>
            </a:r>
          </a:p>
          <a:p>
            <a:pPr>
              <a:buNone/>
            </a:pPr>
            <a:r>
              <a:rPr lang="hr-HR" b="1" smtClean="0">
                <a:solidFill>
                  <a:schemeClr val="tx2"/>
                </a:solidFill>
              </a:rPr>
              <a:t>	11011</a:t>
            </a:r>
            <a:r>
              <a:rPr lang="hr-HR" b="1" baseline="-25000" smtClean="0">
                <a:solidFill>
                  <a:schemeClr val="tx2"/>
                </a:solidFill>
              </a:rPr>
              <a:t>2</a:t>
            </a:r>
            <a:r>
              <a:rPr lang="hr-HR" smtClean="0">
                <a:solidFill>
                  <a:schemeClr val="tx2"/>
                </a:solidFill>
              </a:rPr>
              <a:t> i </a:t>
            </a:r>
            <a:r>
              <a:rPr lang="hr-HR" b="1" smtClean="0">
                <a:solidFill>
                  <a:schemeClr val="tx2"/>
                </a:solidFill>
              </a:rPr>
              <a:t>1011</a:t>
            </a:r>
            <a:r>
              <a:rPr lang="hr-HR" b="1" baseline="-25000" smtClean="0">
                <a:solidFill>
                  <a:schemeClr val="tx2"/>
                </a:solidFill>
              </a:rPr>
              <a:t>2</a:t>
            </a:r>
            <a:r>
              <a:rPr lang="hr-HR" smtClean="0">
                <a:solidFill>
                  <a:schemeClr val="tx2"/>
                </a:solidFill>
              </a:rPr>
              <a:t>.</a:t>
            </a:r>
            <a:endParaRPr lang="en-US" smtClean="0">
              <a:solidFill>
                <a:schemeClr val="tx2"/>
              </a:solidFill>
            </a:endParaRP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714480" y="4143380"/>
            <a:ext cx="5511714" cy="2500330"/>
          </a:xfrm>
          <a:prstGeom prst="rect">
            <a:avLst/>
          </a:prstGeom>
          <a:noFill/>
        </p:spPr>
      </p:pic>
      <p:pic>
        <p:nvPicPr>
          <p:cNvPr id="10" name="Slika 9" descr="q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1357298"/>
            <a:ext cx="4656828" cy="271464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Pravokutnik 8"/>
          <p:cNvSpPr/>
          <p:nvPr/>
        </p:nvSpPr>
        <p:spPr>
          <a:xfrm>
            <a:off x="4857752" y="2071678"/>
            <a:ext cx="3214710" cy="1245468"/>
          </a:xfrm>
          <a:prstGeom prst="rect">
            <a:avLst/>
          </a:prstGeom>
          <a:solidFill>
            <a:srgbClr val="F8EA3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Binarno zbrajanje – primjer 2.</a:t>
            </a:r>
            <a:endParaRPr lang="hr-HR"/>
          </a:p>
        </p:txBody>
      </p:sp>
      <p:pic>
        <p:nvPicPr>
          <p:cNvPr id="8" name="Rezervirano mjesto sadržaja 7" descr="q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1857364"/>
            <a:ext cx="5715040" cy="3522011"/>
          </a:xfrm>
          <a:ln>
            <a:solidFill>
              <a:schemeClr val="accent1"/>
            </a:solidFill>
          </a:ln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Binarno zbrajanje – primjer 2.</a:t>
            </a:r>
            <a:endParaRPr lang="hr-HR"/>
          </a:p>
        </p:txBody>
      </p:sp>
      <p:pic>
        <p:nvPicPr>
          <p:cNvPr id="8" name="Rezervirano mjesto sadržaja 7" descr="q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1" y="1643049"/>
            <a:ext cx="6599395" cy="4071967"/>
          </a:xfrm>
          <a:ln>
            <a:solidFill>
              <a:schemeClr val="accent1"/>
            </a:solidFill>
          </a:ln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5</a:t>
            </a:fld>
            <a:endParaRPr lang="hr-HR"/>
          </a:p>
        </p:txBody>
      </p:sp>
      <p:sp>
        <p:nvSpPr>
          <p:cNvPr id="9" name="Pravokutnik 8"/>
          <p:cNvSpPr/>
          <p:nvPr/>
        </p:nvSpPr>
        <p:spPr>
          <a:xfrm>
            <a:off x="3286116" y="2500306"/>
            <a:ext cx="4572032" cy="2286016"/>
          </a:xfrm>
          <a:prstGeom prst="rect">
            <a:avLst/>
          </a:prstGeom>
          <a:solidFill>
            <a:srgbClr val="F8EA3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Binarno zbrajanje – primjer 3.</a:t>
            </a:r>
            <a:endParaRPr lang="hr-HR"/>
          </a:p>
        </p:txBody>
      </p:sp>
      <p:pic>
        <p:nvPicPr>
          <p:cNvPr id="6" name="Rezervirano mjesto sadržaja 10" descr="1a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785926"/>
            <a:ext cx="7478260" cy="3500462"/>
          </a:xfrm>
          <a:ln>
            <a:solidFill>
              <a:schemeClr val="accent1"/>
            </a:solidFill>
          </a:ln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Binarno zbrajanje – primjer 3.</a:t>
            </a:r>
            <a:endParaRPr lang="hr-HR"/>
          </a:p>
        </p:txBody>
      </p:sp>
      <p:pic>
        <p:nvPicPr>
          <p:cNvPr id="6" name="Rezervirano mjesto sadržaja 8" descr="as.png"/>
          <p:cNvPicPr>
            <a:picLocks noGrp="1" noChangeAspect="1"/>
          </p:cNvPicPr>
          <p:nvPr>
            <p:ph idx="1"/>
          </p:nvPr>
        </p:nvPicPr>
        <p:blipFill>
          <a:blip r:embed="rId2"/>
          <a:srcRect l="1064" t="3141"/>
          <a:stretch>
            <a:fillRect/>
          </a:stretch>
        </p:blipFill>
        <p:spPr>
          <a:xfrm>
            <a:off x="1142976" y="1643050"/>
            <a:ext cx="6572296" cy="4358181"/>
          </a:xfrm>
          <a:ln>
            <a:solidFill>
              <a:schemeClr val="accent1"/>
            </a:solidFill>
          </a:ln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7</a:t>
            </a:fld>
            <a:endParaRPr lang="hr-HR"/>
          </a:p>
        </p:txBody>
      </p:sp>
      <p:sp>
        <p:nvSpPr>
          <p:cNvPr id="7" name="Pravokutnik 6"/>
          <p:cNvSpPr/>
          <p:nvPr/>
        </p:nvSpPr>
        <p:spPr>
          <a:xfrm>
            <a:off x="1928794" y="3143248"/>
            <a:ext cx="5643602" cy="2071702"/>
          </a:xfrm>
          <a:prstGeom prst="rect">
            <a:avLst/>
          </a:prstGeom>
          <a:solidFill>
            <a:srgbClr val="F8EA3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ka 8" descr="q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2214554"/>
            <a:ext cx="6929486" cy="421592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Binarno </a:t>
            </a:r>
            <a:r>
              <a:rPr lang="hr-HR" smtClean="0"/>
              <a:t>množenje - primjer 1. 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874705"/>
          </a:xfrm>
        </p:spPr>
        <p:txBody>
          <a:bodyPr/>
          <a:lstStyle/>
          <a:p>
            <a:r>
              <a:rPr lang="hr-HR" smtClean="0"/>
              <a:t>M</a:t>
            </a:r>
            <a:r>
              <a:rPr lang="en-US" smtClean="0"/>
              <a:t>noženje binarnih brojeva </a:t>
            </a:r>
            <a:r>
              <a:rPr lang="en-US" b="1" i="1" smtClean="0"/>
              <a:t>svodi</a:t>
            </a:r>
            <a:r>
              <a:rPr lang="hr-HR" b="1" i="1" smtClean="0"/>
              <a:t> se</a:t>
            </a:r>
            <a:r>
              <a:rPr lang="en-US" b="1" i="1" smtClean="0"/>
              <a:t> na zbrajanje</a:t>
            </a:r>
            <a:r>
              <a:rPr lang="en-US" smtClean="0"/>
              <a:t>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8</a:t>
            </a:fld>
            <a:endParaRPr lang="hr-HR"/>
          </a:p>
        </p:txBody>
      </p:sp>
      <p:sp>
        <p:nvSpPr>
          <p:cNvPr id="8" name="Pravokutnik 7"/>
          <p:cNvSpPr/>
          <p:nvPr/>
        </p:nvSpPr>
        <p:spPr>
          <a:xfrm>
            <a:off x="2714612" y="3643314"/>
            <a:ext cx="4071966" cy="2000264"/>
          </a:xfrm>
          <a:prstGeom prst="rect">
            <a:avLst/>
          </a:prstGeom>
          <a:solidFill>
            <a:srgbClr val="F8EA30">
              <a:alpha val="3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Binarno </a:t>
            </a:r>
            <a:r>
              <a:rPr lang="hr-HR" smtClean="0"/>
              <a:t>množenje - primjer 2. 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9</a:t>
            </a:fld>
            <a:endParaRPr lang="hr-HR"/>
          </a:p>
        </p:txBody>
      </p:sp>
      <p:grpSp>
        <p:nvGrpSpPr>
          <p:cNvPr id="9" name="Grupa 8"/>
          <p:cNvGrpSpPr/>
          <p:nvPr/>
        </p:nvGrpSpPr>
        <p:grpSpPr>
          <a:xfrm>
            <a:off x="714348" y="2357430"/>
            <a:ext cx="7786742" cy="1285884"/>
            <a:chOff x="1214414" y="2428868"/>
            <a:chExt cx="7618437" cy="1143008"/>
          </a:xfrm>
        </p:grpSpPr>
        <p:pic>
          <p:nvPicPr>
            <p:cNvPr id="10" name="Slika 9" descr="m1.png"/>
            <p:cNvPicPr>
              <a:picLocks noChangeAspect="1"/>
            </p:cNvPicPr>
            <p:nvPr/>
          </p:nvPicPr>
          <p:blipFill>
            <a:blip r:embed="rId2"/>
            <a:srcRect l="9350" b="79267"/>
            <a:stretch>
              <a:fillRect/>
            </a:stretch>
          </p:blipFill>
          <p:spPr>
            <a:xfrm>
              <a:off x="1214414" y="2428868"/>
              <a:ext cx="7618437" cy="1143008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sp>
          <p:nvSpPr>
            <p:cNvPr id="7" name="Pravokutnik 6"/>
            <p:cNvSpPr/>
            <p:nvPr/>
          </p:nvSpPr>
          <p:spPr>
            <a:xfrm>
              <a:off x="1428728" y="2643182"/>
              <a:ext cx="428628" cy="4286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5690</TotalTime>
  <Words>124</Words>
  <Application>Microsoft Office PowerPoint</Application>
  <PresentationFormat>On-screen Show (4:3)</PresentationFormat>
  <Paragraphs>33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Adjacency</vt:lpstr>
      <vt:lpstr>Binarna aritmetika</vt:lpstr>
      <vt:lpstr>Binarno zbrajanje</vt:lpstr>
      <vt:lpstr>Binarno zbrajanje – primjer 1.</vt:lpstr>
      <vt:lpstr>Binarno zbrajanje – primjer 2.</vt:lpstr>
      <vt:lpstr>Binarno zbrajanje – primjer 2.</vt:lpstr>
      <vt:lpstr>Binarno zbrajanje – primjer 3.</vt:lpstr>
      <vt:lpstr>Binarno zbrajanje – primjer 3.</vt:lpstr>
      <vt:lpstr>Binarno množenje - primjer 1. </vt:lpstr>
      <vt:lpstr>Binarno množenje - primjer 2. </vt:lpstr>
      <vt:lpstr>Binarno množenje - primjer 2. </vt:lpstr>
      <vt:lpstr>Binarno množenje - primjer 3. </vt:lpstr>
      <vt:lpstr>Binarno množenje - primjer 3.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Optički mediji</dc:title>
  <dc:creator>Sanda</dc:creator>
  <cp:lastModifiedBy>zoran</cp:lastModifiedBy>
  <cp:revision>457</cp:revision>
  <dcterms:created xsi:type="dcterms:W3CDTF">2012-03-18T17:34:57Z</dcterms:created>
  <dcterms:modified xsi:type="dcterms:W3CDTF">2016-11-23T09:18:25Z</dcterms:modified>
</cp:coreProperties>
</file>