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5" r:id="rId8"/>
    <p:sldId id="260" r:id="rId9"/>
    <p:sldId id="261" r:id="rId10"/>
    <p:sldId id="264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90F6F8-16F5-4EFE-B336-F081408D5EE5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hr-HR"/>
        </a:p>
      </dgm:t>
    </dgm:pt>
    <dgm:pt modelId="{3D98DE54-01D8-44ED-B0E9-C8845FAD3ED0}">
      <dgm:prSet phldrT="[Text]"/>
      <dgm:spPr/>
      <dgm:t>
        <a:bodyPr/>
        <a:lstStyle/>
        <a:p>
          <a:r>
            <a:rPr lang="hr-HR" dirty="0"/>
            <a:t>Hrvatski sabor</a:t>
          </a:r>
        </a:p>
      </dgm:t>
    </dgm:pt>
    <dgm:pt modelId="{F853CD7C-8866-40F4-82F1-EA7A426C4B78}" type="parTrans" cxnId="{032AA3C2-E04A-46E5-AB56-16B06F3D7EF8}">
      <dgm:prSet/>
      <dgm:spPr/>
      <dgm:t>
        <a:bodyPr/>
        <a:lstStyle/>
        <a:p>
          <a:endParaRPr lang="hr-HR"/>
        </a:p>
      </dgm:t>
    </dgm:pt>
    <dgm:pt modelId="{15D30E29-2493-4A41-A115-3A5ADD441A8C}" type="sibTrans" cxnId="{032AA3C2-E04A-46E5-AB56-16B06F3D7EF8}">
      <dgm:prSet/>
      <dgm:spPr/>
      <dgm:t>
        <a:bodyPr/>
        <a:lstStyle/>
        <a:p>
          <a:endParaRPr lang="hr-HR"/>
        </a:p>
      </dgm:t>
    </dgm:pt>
    <dgm:pt modelId="{747F4B92-E333-4E51-9A83-07F28B0F9470}">
      <dgm:prSet phldrT="[Text]"/>
      <dgm:spPr/>
      <dgm:t>
        <a:bodyPr/>
        <a:lstStyle/>
        <a:p>
          <a:r>
            <a:rPr lang="hr-HR" dirty="0"/>
            <a:t>J. J. Strossmayer i F. Rački - težili političkom savezništvu slavenskih naroda</a:t>
          </a:r>
        </a:p>
      </dgm:t>
    </dgm:pt>
    <dgm:pt modelId="{DAB3E8EE-DE12-49BA-9CC0-471836A2DA3B}" type="parTrans" cxnId="{CE4FCCEE-F44D-4744-B152-D3082C14587A}">
      <dgm:prSet/>
      <dgm:spPr/>
      <dgm:t>
        <a:bodyPr/>
        <a:lstStyle/>
        <a:p>
          <a:endParaRPr lang="hr-HR"/>
        </a:p>
      </dgm:t>
    </dgm:pt>
    <dgm:pt modelId="{FFDF25BF-7F95-4744-BDD8-3138CC5E51EF}" type="sibTrans" cxnId="{CE4FCCEE-F44D-4744-B152-D3082C14587A}">
      <dgm:prSet/>
      <dgm:spPr/>
      <dgm:t>
        <a:bodyPr/>
        <a:lstStyle/>
        <a:p>
          <a:endParaRPr lang="hr-HR"/>
        </a:p>
      </dgm:t>
    </dgm:pt>
    <dgm:pt modelId="{525ED7AE-E7DB-4522-B66B-D7AA739A1E82}">
      <dgm:prSet phldrT="[Text]"/>
      <dgm:spPr/>
      <dgm:t>
        <a:bodyPr/>
        <a:lstStyle/>
        <a:p>
          <a:r>
            <a:rPr lang="pl-PL" dirty="0"/>
            <a:t>A. Starčević i E. Kvaternik - zalagali se za samostalnu Hrvatsku</a:t>
          </a:r>
          <a:endParaRPr lang="hr-HR" dirty="0"/>
        </a:p>
      </dgm:t>
    </dgm:pt>
    <dgm:pt modelId="{72232202-61DC-4005-A928-E380B9614F84}" type="parTrans" cxnId="{175B272B-5088-45C7-80B3-AF3772D42EDD}">
      <dgm:prSet/>
      <dgm:spPr/>
      <dgm:t>
        <a:bodyPr/>
        <a:lstStyle/>
        <a:p>
          <a:endParaRPr lang="hr-HR"/>
        </a:p>
      </dgm:t>
    </dgm:pt>
    <dgm:pt modelId="{2392C963-1A52-433C-BCDB-5A169241236E}" type="sibTrans" cxnId="{175B272B-5088-45C7-80B3-AF3772D42EDD}">
      <dgm:prSet/>
      <dgm:spPr/>
      <dgm:t>
        <a:bodyPr/>
        <a:lstStyle/>
        <a:p>
          <a:endParaRPr lang="hr-HR"/>
        </a:p>
      </dgm:t>
    </dgm:pt>
    <dgm:pt modelId="{3DE9B7A0-8B1B-4B7B-A737-65CC04CBEE38}">
      <dgm:prSet/>
      <dgm:spPr/>
      <dgm:t>
        <a:bodyPr/>
        <a:lstStyle/>
        <a:p>
          <a:r>
            <a:rPr lang="hr-HR"/>
            <a:t>I. Mažuranić i J. Šokčević - željeli kulturnu suverenost Hrvatske</a:t>
          </a:r>
        </a:p>
      </dgm:t>
    </dgm:pt>
    <dgm:pt modelId="{8FF43B4D-EE01-44B4-913C-C88075937E1D}" type="parTrans" cxnId="{55E1EBC8-FEBD-4F25-B7E7-865F107EC7A7}">
      <dgm:prSet/>
      <dgm:spPr/>
      <dgm:t>
        <a:bodyPr/>
        <a:lstStyle/>
        <a:p>
          <a:endParaRPr lang="hr-HR"/>
        </a:p>
      </dgm:t>
    </dgm:pt>
    <dgm:pt modelId="{0AE48FB2-D609-49C3-BC42-F61B6167DE0B}" type="sibTrans" cxnId="{55E1EBC8-FEBD-4F25-B7E7-865F107EC7A7}">
      <dgm:prSet/>
      <dgm:spPr/>
      <dgm:t>
        <a:bodyPr/>
        <a:lstStyle/>
        <a:p>
          <a:endParaRPr lang="hr-HR"/>
        </a:p>
      </dgm:t>
    </dgm:pt>
    <dgm:pt modelId="{F4753FF4-B35C-4EE1-AF88-722D3411E792}">
      <dgm:prSet/>
      <dgm:spPr/>
      <dgm:t>
        <a:bodyPr/>
        <a:lstStyle/>
        <a:p>
          <a:r>
            <a:rPr lang="hr-HR"/>
            <a:t>unionisti na čelu s grofom Julijem Jankovićem - zalagali se za bezuvjetnu uniju s Ugarskom</a:t>
          </a:r>
        </a:p>
      </dgm:t>
    </dgm:pt>
    <dgm:pt modelId="{5132EC2B-E87C-4FF4-98A8-49D4191BA42D}" type="parTrans" cxnId="{22E27F85-C4C2-4155-B00F-218DC2AC2A77}">
      <dgm:prSet/>
      <dgm:spPr/>
      <dgm:t>
        <a:bodyPr/>
        <a:lstStyle/>
        <a:p>
          <a:endParaRPr lang="hr-HR"/>
        </a:p>
      </dgm:t>
    </dgm:pt>
    <dgm:pt modelId="{381F76CB-9341-4FAF-8B91-D8C8F419F448}" type="sibTrans" cxnId="{22E27F85-C4C2-4155-B00F-218DC2AC2A77}">
      <dgm:prSet/>
      <dgm:spPr/>
      <dgm:t>
        <a:bodyPr/>
        <a:lstStyle/>
        <a:p>
          <a:endParaRPr lang="hr-HR"/>
        </a:p>
      </dgm:t>
    </dgm:pt>
    <dgm:pt modelId="{23038291-2B6E-43A3-B655-7B7FEE1E2805}" type="pres">
      <dgm:prSet presAssocID="{6990F6F8-16F5-4EFE-B336-F081408D5EE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C65663B-AFF9-44EA-860C-EFED451A6EB8}" type="pres">
      <dgm:prSet presAssocID="{3D98DE54-01D8-44ED-B0E9-C8845FAD3ED0}" presName="centerShape" presStyleLbl="node0" presStyleIdx="0" presStyleCnt="1"/>
      <dgm:spPr/>
    </dgm:pt>
    <dgm:pt modelId="{9A8A7A53-D43F-45F9-BB52-F86C11C34DF1}" type="pres">
      <dgm:prSet presAssocID="{DAB3E8EE-DE12-49BA-9CC0-471836A2DA3B}" presName="parTrans" presStyleLbl="bgSibTrans2D1" presStyleIdx="0" presStyleCnt="4"/>
      <dgm:spPr/>
    </dgm:pt>
    <dgm:pt modelId="{FA815968-21C0-49B6-9488-0DEA238B8921}" type="pres">
      <dgm:prSet presAssocID="{747F4B92-E333-4E51-9A83-07F28B0F9470}" presName="node" presStyleLbl="node1" presStyleIdx="0" presStyleCnt="4">
        <dgm:presLayoutVars>
          <dgm:bulletEnabled val="1"/>
        </dgm:presLayoutVars>
      </dgm:prSet>
      <dgm:spPr/>
    </dgm:pt>
    <dgm:pt modelId="{C7474463-E441-402A-9CD7-75D26A829BF1}" type="pres">
      <dgm:prSet presAssocID="{8FF43B4D-EE01-44B4-913C-C88075937E1D}" presName="parTrans" presStyleLbl="bgSibTrans2D1" presStyleIdx="1" presStyleCnt="4"/>
      <dgm:spPr/>
    </dgm:pt>
    <dgm:pt modelId="{68D30D0C-C6CD-4042-B57F-0E53E94FADFD}" type="pres">
      <dgm:prSet presAssocID="{3DE9B7A0-8B1B-4B7B-A737-65CC04CBEE38}" presName="node" presStyleLbl="node1" presStyleIdx="1" presStyleCnt="4">
        <dgm:presLayoutVars>
          <dgm:bulletEnabled val="1"/>
        </dgm:presLayoutVars>
      </dgm:prSet>
      <dgm:spPr/>
    </dgm:pt>
    <dgm:pt modelId="{4C19ADCC-D67C-4B84-9824-5CD865A4D824}" type="pres">
      <dgm:prSet presAssocID="{72232202-61DC-4005-A928-E380B9614F84}" presName="parTrans" presStyleLbl="bgSibTrans2D1" presStyleIdx="2" presStyleCnt="4"/>
      <dgm:spPr/>
    </dgm:pt>
    <dgm:pt modelId="{E641A89A-5842-4E8F-9D51-38087EFA5527}" type="pres">
      <dgm:prSet presAssocID="{525ED7AE-E7DB-4522-B66B-D7AA739A1E82}" presName="node" presStyleLbl="node1" presStyleIdx="2" presStyleCnt="4">
        <dgm:presLayoutVars>
          <dgm:bulletEnabled val="1"/>
        </dgm:presLayoutVars>
      </dgm:prSet>
      <dgm:spPr/>
    </dgm:pt>
    <dgm:pt modelId="{1FFBD69A-3D76-40C2-BC9B-B89AF6E3A140}" type="pres">
      <dgm:prSet presAssocID="{5132EC2B-E87C-4FF4-98A8-49D4191BA42D}" presName="parTrans" presStyleLbl="bgSibTrans2D1" presStyleIdx="3" presStyleCnt="4"/>
      <dgm:spPr/>
    </dgm:pt>
    <dgm:pt modelId="{5056AD81-FE12-4DDF-BEB8-83C26FB9A5F6}" type="pres">
      <dgm:prSet presAssocID="{F4753FF4-B35C-4EE1-AF88-722D3411E792}" presName="node" presStyleLbl="node1" presStyleIdx="3" presStyleCnt="4">
        <dgm:presLayoutVars>
          <dgm:bulletEnabled val="1"/>
        </dgm:presLayoutVars>
      </dgm:prSet>
      <dgm:spPr/>
    </dgm:pt>
  </dgm:ptLst>
  <dgm:cxnLst>
    <dgm:cxn modelId="{4CC78E29-E28C-4DBA-9280-CB8F92DB479F}" type="presOf" srcId="{3D98DE54-01D8-44ED-B0E9-C8845FAD3ED0}" destId="{4C65663B-AFF9-44EA-860C-EFED451A6EB8}" srcOrd="0" destOrd="0" presId="urn:microsoft.com/office/officeart/2005/8/layout/radial4"/>
    <dgm:cxn modelId="{1DD3FD2A-AC08-40D8-B78F-EC9353526C54}" type="presOf" srcId="{525ED7AE-E7DB-4522-B66B-D7AA739A1E82}" destId="{E641A89A-5842-4E8F-9D51-38087EFA5527}" srcOrd="0" destOrd="0" presId="urn:microsoft.com/office/officeart/2005/8/layout/radial4"/>
    <dgm:cxn modelId="{175B272B-5088-45C7-80B3-AF3772D42EDD}" srcId="{3D98DE54-01D8-44ED-B0E9-C8845FAD3ED0}" destId="{525ED7AE-E7DB-4522-B66B-D7AA739A1E82}" srcOrd="2" destOrd="0" parTransId="{72232202-61DC-4005-A928-E380B9614F84}" sibTransId="{2392C963-1A52-433C-BCDB-5A169241236E}"/>
    <dgm:cxn modelId="{1C2A3E34-8710-4C2B-A4EB-41DB069B3068}" type="presOf" srcId="{747F4B92-E333-4E51-9A83-07F28B0F9470}" destId="{FA815968-21C0-49B6-9488-0DEA238B8921}" srcOrd="0" destOrd="0" presId="urn:microsoft.com/office/officeart/2005/8/layout/radial4"/>
    <dgm:cxn modelId="{BA023767-6A40-4216-82F1-076169159775}" type="presOf" srcId="{72232202-61DC-4005-A928-E380B9614F84}" destId="{4C19ADCC-D67C-4B84-9824-5CD865A4D824}" srcOrd="0" destOrd="0" presId="urn:microsoft.com/office/officeart/2005/8/layout/radial4"/>
    <dgm:cxn modelId="{98952A6A-93D6-4E16-A7EA-10C3EFE72854}" type="presOf" srcId="{F4753FF4-B35C-4EE1-AF88-722D3411E792}" destId="{5056AD81-FE12-4DDF-BEB8-83C26FB9A5F6}" srcOrd="0" destOrd="0" presId="urn:microsoft.com/office/officeart/2005/8/layout/radial4"/>
    <dgm:cxn modelId="{C3A7716B-1458-4CB0-9206-628B56CC79A4}" type="presOf" srcId="{DAB3E8EE-DE12-49BA-9CC0-471836A2DA3B}" destId="{9A8A7A53-D43F-45F9-BB52-F86C11C34DF1}" srcOrd="0" destOrd="0" presId="urn:microsoft.com/office/officeart/2005/8/layout/radial4"/>
    <dgm:cxn modelId="{C911817E-EB91-4111-9076-5F26DBCFF778}" type="presOf" srcId="{8FF43B4D-EE01-44B4-913C-C88075937E1D}" destId="{C7474463-E441-402A-9CD7-75D26A829BF1}" srcOrd="0" destOrd="0" presId="urn:microsoft.com/office/officeart/2005/8/layout/radial4"/>
    <dgm:cxn modelId="{22E27F85-C4C2-4155-B00F-218DC2AC2A77}" srcId="{3D98DE54-01D8-44ED-B0E9-C8845FAD3ED0}" destId="{F4753FF4-B35C-4EE1-AF88-722D3411E792}" srcOrd="3" destOrd="0" parTransId="{5132EC2B-E87C-4FF4-98A8-49D4191BA42D}" sibTransId="{381F76CB-9341-4FAF-8B91-D8C8F419F448}"/>
    <dgm:cxn modelId="{405DB789-CF99-4D43-A9E0-4B733F0CEC70}" type="presOf" srcId="{5132EC2B-E87C-4FF4-98A8-49D4191BA42D}" destId="{1FFBD69A-3D76-40C2-BC9B-B89AF6E3A140}" srcOrd="0" destOrd="0" presId="urn:microsoft.com/office/officeart/2005/8/layout/radial4"/>
    <dgm:cxn modelId="{032AA3C2-E04A-46E5-AB56-16B06F3D7EF8}" srcId="{6990F6F8-16F5-4EFE-B336-F081408D5EE5}" destId="{3D98DE54-01D8-44ED-B0E9-C8845FAD3ED0}" srcOrd="0" destOrd="0" parTransId="{F853CD7C-8866-40F4-82F1-EA7A426C4B78}" sibTransId="{15D30E29-2493-4A41-A115-3A5ADD441A8C}"/>
    <dgm:cxn modelId="{55E1EBC8-FEBD-4F25-B7E7-865F107EC7A7}" srcId="{3D98DE54-01D8-44ED-B0E9-C8845FAD3ED0}" destId="{3DE9B7A0-8B1B-4B7B-A737-65CC04CBEE38}" srcOrd="1" destOrd="0" parTransId="{8FF43B4D-EE01-44B4-913C-C88075937E1D}" sibTransId="{0AE48FB2-D609-49C3-BC42-F61B6167DE0B}"/>
    <dgm:cxn modelId="{A246E3DB-D442-47E9-8DCF-95A00136C43D}" type="presOf" srcId="{6990F6F8-16F5-4EFE-B336-F081408D5EE5}" destId="{23038291-2B6E-43A3-B655-7B7FEE1E2805}" srcOrd="0" destOrd="0" presId="urn:microsoft.com/office/officeart/2005/8/layout/radial4"/>
    <dgm:cxn modelId="{CE4FCCEE-F44D-4744-B152-D3082C14587A}" srcId="{3D98DE54-01D8-44ED-B0E9-C8845FAD3ED0}" destId="{747F4B92-E333-4E51-9A83-07F28B0F9470}" srcOrd="0" destOrd="0" parTransId="{DAB3E8EE-DE12-49BA-9CC0-471836A2DA3B}" sibTransId="{FFDF25BF-7F95-4744-BDD8-3138CC5E51EF}"/>
    <dgm:cxn modelId="{A256C0FA-4C06-45A1-ADE9-C530D5DE9455}" type="presOf" srcId="{3DE9B7A0-8B1B-4B7B-A737-65CC04CBEE38}" destId="{68D30D0C-C6CD-4042-B57F-0E53E94FADFD}" srcOrd="0" destOrd="0" presId="urn:microsoft.com/office/officeart/2005/8/layout/radial4"/>
    <dgm:cxn modelId="{C237A580-B585-46A6-B5F1-F5944A5A9CAD}" type="presParOf" srcId="{23038291-2B6E-43A3-B655-7B7FEE1E2805}" destId="{4C65663B-AFF9-44EA-860C-EFED451A6EB8}" srcOrd="0" destOrd="0" presId="urn:microsoft.com/office/officeart/2005/8/layout/radial4"/>
    <dgm:cxn modelId="{95065AC7-DD19-4B8A-889E-0C29CA54FF5F}" type="presParOf" srcId="{23038291-2B6E-43A3-B655-7B7FEE1E2805}" destId="{9A8A7A53-D43F-45F9-BB52-F86C11C34DF1}" srcOrd="1" destOrd="0" presId="urn:microsoft.com/office/officeart/2005/8/layout/radial4"/>
    <dgm:cxn modelId="{9F3B3DE0-F5D9-48A8-B9B1-47D578E9295C}" type="presParOf" srcId="{23038291-2B6E-43A3-B655-7B7FEE1E2805}" destId="{FA815968-21C0-49B6-9488-0DEA238B8921}" srcOrd="2" destOrd="0" presId="urn:microsoft.com/office/officeart/2005/8/layout/radial4"/>
    <dgm:cxn modelId="{A52DDFB6-485C-454D-84D2-465979DE659A}" type="presParOf" srcId="{23038291-2B6E-43A3-B655-7B7FEE1E2805}" destId="{C7474463-E441-402A-9CD7-75D26A829BF1}" srcOrd="3" destOrd="0" presId="urn:microsoft.com/office/officeart/2005/8/layout/radial4"/>
    <dgm:cxn modelId="{2B2D4826-5ADB-4EFC-8445-8F9613470D55}" type="presParOf" srcId="{23038291-2B6E-43A3-B655-7B7FEE1E2805}" destId="{68D30D0C-C6CD-4042-B57F-0E53E94FADFD}" srcOrd="4" destOrd="0" presId="urn:microsoft.com/office/officeart/2005/8/layout/radial4"/>
    <dgm:cxn modelId="{2CF95FE8-1188-4655-B001-44F616255F2B}" type="presParOf" srcId="{23038291-2B6E-43A3-B655-7B7FEE1E2805}" destId="{4C19ADCC-D67C-4B84-9824-5CD865A4D824}" srcOrd="5" destOrd="0" presId="urn:microsoft.com/office/officeart/2005/8/layout/radial4"/>
    <dgm:cxn modelId="{EF2E411F-6FFF-48D0-85F5-29D4149F3C13}" type="presParOf" srcId="{23038291-2B6E-43A3-B655-7B7FEE1E2805}" destId="{E641A89A-5842-4E8F-9D51-38087EFA5527}" srcOrd="6" destOrd="0" presId="urn:microsoft.com/office/officeart/2005/8/layout/radial4"/>
    <dgm:cxn modelId="{87AE0488-A288-4EE0-86B7-50D13D3C34D5}" type="presParOf" srcId="{23038291-2B6E-43A3-B655-7B7FEE1E2805}" destId="{1FFBD69A-3D76-40C2-BC9B-B89AF6E3A140}" srcOrd="7" destOrd="0" presId="urn:microsoft.com/office/officeart/2005/8/layout/radial4"/>
    <dgm:cxn modelId="{9E38829A-7E57-404D-B4C5-FABB2C5E4C5D}" type="presParOf" srcId="{23038291-2B6E-43A3-B655-7B7FEE1E2805}" destId="{5056AD81-FE12-4DDF-BEB8-83C26FB9A5F6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5663B-AFF9-44EA-860C-EFED451A6EB8}">
      <dsp:nvSpPr>
        <dsp:cNvPr id="0" name=""/>
        <dsp:cNvSpPr/>
      </dsp:nvSpPr>
      <dsp:spPr>
        <a:xfrm>
          <a:off x="2880725" y="2224955"/>
          <a:ext cx="2125249" cy="21252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400" kern="1200" dirty="0"/>
            <a:t>Hrvatski sabor</a:t>
          </a:r>
        </a:p>
      </dsp:txBody>
      <dsp:txXfrm>
        <a:off x="3191961" y="2536191"/>
        <a:ext cx="1502777" cy="1502777"/>
      </dsp:txXfrm>
    </dsp:sp>
    <dsp:sp modelId="{9A8A7A53-D43F-45F9-BB52-F86C11C34DF1}">
      <dsp:nvSpPr>
        <dsp:cNvPr id="0" name=""/>
        <dsp:cNvSpPr/>
      </dsp:nvSpPr>
      <dsp:spPr>
        <a:xfrm rot="11700000">
          <a:off x="1274507" y="2481365"/>
          <a:ext cx="1580500" cy="60569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815968-21C0-49B6-9488-0DEA238B8921}">
      <dsp:nvSpPr>
        <dsp:cNvPr id="0" name=""/>
        <dsp:cNvSpPr/>
      </dsp:nvSpPr>
      <dsp:spPr>
        <a:xfrm>
          <a:off x="291940" y="1772086"/>
          <a:ext cx="2018987" cy="16151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/>
            <a:t>J. J. Strossmayer i F. Rački - težili političkom savezništvu slavenskih naroda</a:t>
          </a:r>
        </a:p>
      </dsp:txBody>
      <dsp:txXfrm>
        <a:off x="339247" y="1819393"/>
        <a:ext cx="1924373" cy="1520575"/>
      </dsp:txXfrm>
    </dsp:sp>
    <dsp:sp modelId="{C7474463-E441-402A-9CD7-75D26A829BF1}">
      <dsp:nvSpPr>
        <dsp:cNvPr id="0" name=""/>
        <dsp:cNvSpPr/>
      </dsp:nvSpPr>
      <dsp:spPr>
        <a:xfrm rot="14700000">
          <a:off x="2331165" y="1222089"/>
          <a:ext cx="1580500" cy="605696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D30D0C-C6CD-4042-B57F-0E53E94FADFD}">
      <dsp:nvSpPr>
        <dsp:cNvPr id="0" name=""/>
        <dsp:cNvSpPr/>
      </dsp:nvSpPr>
      <dsp:spPr>
        <a:xfrm>
          <a:off x="1777947" y="1132"/>
          <a:ext cx="2018987" cy="161518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I. Mažuranić i J. Šokčević - željeli kulturnu suverenost Hrvatske</a:t>
          </a:r>
        </a:p>
      </dsp:txBody>
      <dsp:txXfrm>
        <a:off x="1825254" y="48439"/>
        <a:ext cx="1924373" cy="1520575"/>
      </dsp:txXfrm>
    </dsp:sp>
    <dsp:sp modelId="{4C19ADCC-D67C-4B84-9824-5CD865A4D824}">
      <dsp:nvSpPr>
        <dsp:cNvPr id="0" name=""/>
        <dsp:cNvSpPr/>
      </dsp:nvSpPr>
      <dsp:spPr>
        <a:xfrm rot="17700000">
          <a:off x="3975033" y="1222089"/>
          <a:ext cx="1580500" cy="605696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41A89A-5842-4E8F-9D51-38087EFA5527}">
      <dsp:nvSpPr>
        <dsp:cNvPr id="0" name=""/>
        <dsp:cNvSpPr/>
      </dsp:nvSpPr>
      <dsp:spPr>
        <a:xfrm>
          <a:off x="4089764" y="1132"/>
          <a:ext cx="2018987" cy="16151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A. Starčević i E. Kvaternik - zalagali se za samostalnu Hrvatsku</a:t>
          </a:r>
          <a:endParaRPr lang="hr-HR" sz="1700" kern="1200" dirty="0"/>
        </a:p>
      </dsp:txBody>
      <dsp:txXfrm>
        <a:off x="4137071" y="48439"/>
        <a:ext cx="1924373" cy="1520575"/>
      </dsp:txXfrm>
    </dsp:sp>
    <dsp:sp modelId="{1FFBD69A-3D76-40C2-BC9B-B89AF6E3A140}">
      <dsp:nvSpPr>
        <dsp:cNvPr id="0" name=""/>
        <dsp:cNvSpPr/>
      </dsp:nvSpPr>
      <dsp:spPr>
        <a:xfrm rot="20700000">
          <a:off x="5031692" y="2481365"/>
          <a:ext cx="1580500" cy="60569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56AD81-FE12-4DDF-BEB8-83C26FB9A5F6}">
      <dsp:nvSpPr>
        <dsp:cNvPr id="0" name=""/>
        <dsp:cNvSpPr/>
      </dsp:nvSpPr>
      <dsp:spPr>
        <a:xfrm>
          <a:off x="5575771" y="1772086"/>
          <a:ext cx="2018987" cy="16151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unionisti na čelu s grofom Julijem Jankovićem - zalagali se za bezuvjetnu uniju s Ugarskom</a:t>
          </a:r>
        </a:p>
      </dsp:txBody>
      <dsp:txXfrm>
        <a:off x="5623078" y="1819393"/>
        <a:ext cx="1924373" cy="1520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FCA961-216F-4DEE-BBE3-DE7DE80E2D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98FE86C-2E24-4E51-859F-4F2AB8B01B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58DB4B3-C76C-4A74-B9BD-E93A8CFF9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3123-4229-4AEB-B7D0-948FFF33C3B7}" type="datetimeFigureOut">
              <a:rPr lang="hr-HR" smtClean="0"/>
              <a:t>17.5.2020.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AAC4E4D-6BEF-4D00-AD86-EE97C2457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F4874C3-B6F8-4404-8CBE-8AEED6B1F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9DAC0-EF9E-468A-B4BC-1762F5D5D1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0949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274606-2CF5-4BA3-9B8A-300496285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45D1BD9-715C-4A22-9576-98B7362E9E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91D103B-BAA0-44C8-9775-6CB71D861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3123-4229-4AEB-B7D0-948FFF33C3B7}" type="datetimeFigureOut">
              <a:rPr lang="hr-HR" smtClean="0"/>
              <a:t>17.5.2020.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1F906E9-E64F-4AA7-8CEE-61ED6F093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4EB620F-07DF-4B0C-A330-02AD70B8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9DAC0-EF9E-468A-B4BC-1762F5D5D1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5992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31BAC7D0-9065-46A0-A003-16DA220BE7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A993E2B-47B2-4AF4-909A-FAF6B373A7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AF7DCF8-9B25-4998-A009-C11A70FB7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3123-4229-4AEB-B7D0-948FFF33C3B7}" type="datetimeFigureOut">
              <a:rPr lang="hr-HR" smtClean="0"/>
              <a:t>17.5.2020.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9B5640A-B4A2-419D-A25B-99017A5DA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1E39306-558F-4F8C-9720-577BEFB92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9DAC0-EF9E-468A-B4BC-1762F5D5D1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7349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3123-4229-4AEB-B7D0-948FFF33C3B7}" type="datetimeFigureOut">
              <a:rPr lang="hr-HR" smtClean="0"/>
              <a:t>17.5.2020.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9DAC0-EF9E-468A-B4BC-1762F5D5D1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2772733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166A83-94CA-4497-A607-F66090B48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AB3818D-6BA1-4725-A52F-D6D64493F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EF73351-AED8-492A-89E9-E4248381C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3123-4229-4AEB-B7D0-948FFF33C3B7}" type="datetimeFigureOut">
              <a:rPr lang="hr-HR" smtClean="0"/>
              <a:t>17.5.2020.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B613C95-0479-47D8-9F7B-B564FC6FB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324648A-F169-465D-8334-A90B871BB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9DAC0-EF9E-468A-B4BC-1762F5D5D1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081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E40272-B275-455C-846C-FA6991A45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74A8CA8-9B1F-4988-8A43-C2D9B8DFB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260A44A-079B-408B-B2BE-972C6238E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3123-4229-4AEB-B7D0-948FFF33C3B7}" type="datetimeFigureOut">
              <a:rPr lang="hr-HR" smtClean="0"/>
              <a:t>17.5.2020.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DAEA322-4B3E-44D7-BF1A-930D7C8EF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78E461F-BB6A-4F99-B882-66B88F402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9DAC0-EF9E-468A-B4BC-1762F5D5D1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5305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DC5DD3-1753-4F36-AE39-ECF6A8D5F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C507558-BCF6-4477-9AE9-250B0217A3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5964C9B-F477-4E3F-8190-7CEF020EC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955AC6E-A8D8-4A68-BC1B-EC1B6E2F7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3123-4229-4AEB-B7D0-948FFF33C3B7}" type="datetimeFigureOut">
              <a:rPr lang="hr-HR" smtClean="0"/>
              <a:t>17.5.2020.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7EDD522-86C0-4B35-8F79-B553E7B80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02B2AE8-E370-4EBD-B19E-9C4C16AF9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9DAC0-EF9E-468A-B4BC-1762F5D5D1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6678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D0CFCB-0382-47F7-AA33-39066EE68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DEECF55-D4B3-45E1-96E1-230D8841E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3131C0B-19A5-4521-A9DF-D51DFF454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8D3A698-0A2E-425A-AB32-EDAD2A385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3046A7AC-6D8A-4C25-8479-7C0FB2997C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F3649B29-5B59-4238-AAF4-5A4A1A5FA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3123-4229-4AEB-B7D0-948FFF33C3B7}" type="datetimeFigureOut">
              <a:rPr lang="hr-HR" smtClean="0"/>
              <a:t>17.5.2020.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1F2C072F-B221-49E8-8246-07EC09A83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20DBECB9-A1FA-430E-8FF3-FC53026CA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9DAC0-EF9E-468A-B4BC-1762F5D5D1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4326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FB3840-5827-42D4-AB96-F702599D8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524F5930-B3F0-46C8-ABA2-0BF961541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3123-4229-4AEB-B7D0-948FFF33C3B7}" type="datetimeFigureOut">
              <a:rPr lang="hr-HR" smtClean="0"/>
              <a:t>17.5.2020.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2F83342E-2C15-4CF9-AADC-40E10773A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981386FB-95D4-4891-9B08-FD5FB4ECF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9DAC0-EF9E-468A-B4BC-1762F5D5D1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7795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2D7C1258-8725-4188-8BC8-EE9854C78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3123-4229-4AEB-B7D0-948FFF33C3B7}" type="datetimeFigureOut">
              <a:rPr lang="hr-HR" smtClean="0"/>
              <a:t>17.5.2020.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B0DCDD5-45F8-4749-B6F5-FB03372EF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E052234-681B-43AF-8ACB-A12F6F411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9DAC0-EF9E-468A-B4BC-1762F5D5D1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5921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9E129F-AA37-43A5-B8E7-F9D73A092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BAFAE7-3F44-411C-9CE9-8BDDDD32A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F39A143-5B34-48E7-B933-A10A908AFE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6551B0C-97F6-4B4B-AAB4-B840AB916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3123-4229-4AEB-B7D0-948FFF33C3B7}" type="datetimeFigureOut">
              <a:rPr lang="hr-HR" smtClean="0"/>
              <a:t>17.5.2020.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D0520BC-AC1A-4BF0-9368-04A70CBB9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A1D51EE-A2AA-40E7-A9EF-676296F7C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9DAC0-EF9E-468A-B4BC-1762F5D5D1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5613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C61A23-0997-4B14-9D16-5E25AB3CF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731E9511-889B-403E-95E1-DE191DE79A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5CE60AB-68CC-4DE7-B423-4401ED93A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733F3BF-0B09-42E8-9B14-A2861E829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3123-4229-4AEB-B7D0-948FFF33C3B7}" type="datetimeFigureOut">
              <a:rPr lang="hr-HR" smtClean="0"/>
              <a:t>17.5.2020.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AB4CE76-AD6C-4B1E-8B18-30C92A3B5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119E860-418C-4012-A451-DFDD2492A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9DAC0-EF9E-468A-B4BC-1762F5D5D1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0085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F15AA495-7101-4A45-9FAD-6AD3C8946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6C7E71E-8886-48EC-9E11-4CFD6BFE1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64E7FFA-B423-4AC6-A2BE-67320D7290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43123-4229-4AEB-B7D0-948FFF33C3B7}" type="datetimeFigureOut">
              <a:rPr lang="hr-HR" smtClean="0"/>
              <a:t>17.5.2020.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A38BB51-C3BD-4C2F-9A7C-908EDFAD3A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F9224DB-60C5-4510-B750-7709B08CDA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9DAC0-EF9E-468A-B4BC-1762F5D5D1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135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wedg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</p:spPr>
        <p:txBody>
          <a:bodyPr/>
          <a:lstStyle/>
          <a:p>
            <a:r>
              <a:rPr lang="sv-SE" dirty="0">
                <a:latin typeface="Algerian" pitchFamily="82" charset="0"/>
              </a:rPr>
              <a:t>HRVATSKA NAKON OBNOVE USTAVNOGA STANJA</a:t>
            </a:r>
            <a:endParaRPr lang="hr-HR" dirty="0">
              <a:latin typeface="Algerian" pitchFamily="8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76864" cy="1498178"/>
          </a:xfrm>
        </p:spPr>
        <p:txBody>
          <a:bodyPr>
            <a:normAutofit/>
          </a:bodyPr>
          <a:lstStyle/>
          <a:p>
            <a:pPr algn="l"/>
            <a:r>
              <a:rPr lang="hr-HR" sz="2400" dirty="0"/>
              <a:t>- razvoju trgovine znatno </a:t>
            </a:r>
            <a:r>
              <a:rPr lang="hr-HR" sz="2400"/>
              <a:t>je doprinijela </a:t>
            </a:r>
            <a:r>
              <a:rPr lang="hr-HR" sz="2400" dirty="0"/>
              <a:t>izgradnja željezničkih pruga. </a:t>
            </a:r>
            <a:br>
              <a:rPr lang="hr-HR" sz="2400" dirty="0"/>
            </a:br>
            <a:r>
              <a:rPr lang="hr-HR" sz="2400" dirty="0"/>
              <a:t>- međutim nisu građeni pravci koji su odgovarali hrvatskom gospodarstvu, nego austrijskom ili ugarskom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7177609" cy="452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Slom neoapsolutizma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069160"/>
          </a:xfrm>
        </p:spPr>
        <p:txBody>
          <a:bodyPr>
            <a:normAutofit/>
          </a:bodyPr>
          <a:lstStyle/>
          <a:p>
            <a:pPr lvl="0"/>
            <a:r>
              <a:rPr lang="hr-HR" dirty="0"/>
              <a:t>Poraz Habsburške monarhije u ratu s Francuskom i Pijemontom</a:t>
            </a:r>
            <a:r>
              <a:rPr lang="hr-HR" dirty="0">
                <a:sym typeface="Wingdings"/>
              </a:rPr>
              <a:t></a:t>
            </a:r>
            <a:r>
              <a:rPr lang="hr-HR" dirty="0"/>
              <a:t> car Franjo Josip I. je 20. listopada 1860. objavio </a:t>
            </a:r>
            <a:r>
              <a:rPr lang="hr-HR" i="1" dirty="0"/>
              <a:t>Listopadsku diplomu:</a:t>
            </a:r>
            <a:endParaRPr lang="hr-HR" dirty="0"/>
          </a:p>
          <a:p>
            <a:r>
              <a:rPr lang="hr-HR" dirty="0"/>
              <a:t>Ukinut apsolutizam </a:t>
            </a:r>
          </a:p>
          <a:p>
            <a:r>
              <a:rPr lang="hr-HR" dirty="0"/>
              <a:t> </a:t>
            </a:r>
            <a:r>
              <a:rPr lang="vi-VN" dirty="0">
                <a:latin typeface="Calibri" panose="020F0502020204030204" pitchFamily="34" charset="0"/>
              </a:rPr>
              <a:t>Međimurje oduzeto Hrvatskoj i</a:t>
            </a:r>
            <a:r>
              <a:rPr lang="hr-HR" dirty="0">
                <a:latin typeface="Calibri" panose="020F0502020204030204" pitchFamily="34" charset="0"/>
              </a:rPr>
              <a:t> </a:t>
            </a:r>
            <a:r>
              <a:rPr lang="hr-HR" dirty="0"/>
              <a:t>pripojeno Ugarskoj, ali je zato banska Hrvatska dobila natrag dio Srijema od ukinute Srpske Vojvodine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340768"/>
            <a:ext cx="2953048" cy="4686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Banovanje Josipa Šokčevića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Banska konferencija – 55 uglednih javnih radnika </a:t>
            </a:r>
            <a:r>
              <a:rPr lang="hr-HR" dirty="0">
                <a:sym typeface="Wingdings"/>
              </a:rPr>
              <a:t></a:t>
            </a:r>
            <a:r>
              <a:rPr lang="hr-HR" dirty="0"/>
              <a:t> novi izborni red za Sabor</a:t>
            </a:r>
          </a:p>
          <a:p>
            <a:pPr>
              <a:buNone/>
            </a:pPr>
            <a:r>
              <a:rPr lang="hr-HR" dirty="0"/>
              <a:t>Konferencija od vladara traži: </a:t>
            </a:r>
          </a:p>
          <a:p>
            <a:pPr lvl="0"/>
            <a:r>
              <a:rPr lang="hr-HR" dirty="0"/>
              <a:t>ujedinjenje Dalmacije i triju istarskih kotareva s Banskom Hrvatskom</a:t>
            </a:r>
          </a:p>
          <a:p>
            <a:pPr lvl="0"/>
            <a:r>
              <a:rPr lang="hr-HR" dirty="0"/>
              <a:t>osnutak Hrvatske dvorske kancelarije</a:t>
            </a:r>
          </a:p>
          <a:p>
            <a:pPr lvl="0"/>
            <a:r>
              <a:rPr lang="hr-HR" dirty="0"/>
              <a:t>neovisnost o Ugarskoj</a:t>
            </a:r>
          </a:p>
          <a:p>
            <a:pPr lvl="0"/>
            <a:r>
              <a:rPr lang="hr-HR" dirty="0"/>
              <a:t>da Vojna Krajina ima zastupnike u Hrvatskom saboru</a:t>
            </a:r>
          </a:p>
          <a:p>
            <a:endParaRPr lang="hr-HR" dirty="0"/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7A8FADBC-BCA2-43B9-8B5D-5CBAED10693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>
            <a:normAutofit/>
          </a:bodyPr>
          <a:lstStyle/>
          <a:p>
            <a:r>
              <a:rPr lang="hr-HR" dirty="0"/>
              <a:t>kralj je dopustio da Vojna krajina šalje zastupnike na Hrvatski sabor</a:t>
            </a:r>
          </a:p>
          <a:p>
            <a:r>
              <a:rPr lang="hr-HR" dirty="0"/>
              <a:t> umjesto Hrvatske dvorske kancelarije osnovao </a:t>
            </a:r>
            <a:r>
              <a:rPr lang="hr-HR" b="1" dirty="0"/>
              <a:t>Hrvatski dvorski dikasterij</a:t>
            </a:r>
            <a:r>
              <a:rPr lang="hr-HR" dirty="0"/>
              <a:t>, s Ivanom Mažuranićem na čelu, instituciju nižeg ranga od kancelarije</a:t>
            </a:r>
          </a:p>
          <a:p>
            <a:r>
              <a:rPr lang="hr-HR" i="1" dirty="0"/>
              <a:t>Veljački patent</a:t>
            </a:r>
            <a:r>
              <a:rPr lang="hr-HR" dirty="0"/>
              <a:t> 26. 2.  1861. – povratak na centralizam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CFDFAFA-8C5D-4786-AB9A-06D1CA92471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/>
              <a:t>Hrvatski sabor 1861. godine</a:t>
            </a:r>
            <a:br>
              <a:rPr lang="hr-HR" b="1" dirty="0"/>
            </a:br>
            <a:r>
              <a:rPr lang="hr-HR" sz="2700" dirty="0"/>
              <a:t>izbori: dio zastupnika ulazi izborom, a dio izravno virilnim pravom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95536" y="1340768"/>
            <a:ext cx="8291264" cy="4608512"/>
          </a:xfrm>
        </p:spPr>
        <p:txBody>
          <a:bodyPr>
            <a:normAutofit/>
          </a:bodyPr>
          <a:lstStyle/>
          <a:p>
            <a:r>
              <a:rPr lang="hr-HR" dirty="0">
                <a:latin typeface="Arial" pitchFamily="34" charset="0"/>
                <a:cs typeface="Arial" pitchFamily="34" charset="0"/>
              </a:rPr>
              <a:t>Većinom glasova prihvaćen je zakonski članak 42. </a:t>
            </a:r>
          </a:p>
          <a:p>
            <a:pPr>
              <a:buNone/>
            </a:pPr>
            <a:r>
              <a:rPr lang="hr-HR" dirty="0">
                <a:latin typeface="Arial" pitchFamily="34" charset="0"/>
                <a:cs typeface="Arial" pitchFamily="34" charset="0"/>
              </a:rPr>
              <a:t>	zaključeno da su 1848. godine </a:t>
            </a:r>
            <a:r>
              <a:rPr lang="vi-VN" dirty="0">
                <a:latin typeface="Arial" pitchFamily="34" charset="0"/>
                <a:cs typeface="Arial" pitchFamily="34" charset="0"/>
              </a:rPr>
              <a:t>prekinuti svi odnosi između Hrvatske i Ugarske i da je Hrvatska ponovno spremna ući u zajednicu s</a:t>
            </a:r>
            <a:r>
              <a:rPr lang="hr-HR" dirty="0">
                <a:latin typeface="Arial" pitchFamily="34" charset="0"/>
                <a:cs typeface="Arial" pitchFamily="34" charset="0"/>
              </a:rPr>
              <a:t> Ugarskom uz uvjet da joj se prizna samostalnost i teritorijalna cjelovitost</a:t>
            </a:r>
          </a:p>
          <a:p>
            <a:r>
              <a:rPr lang="hr-HR" dirty="0">
                <a:latin typeface="Arial" pitchFamily="34" charset="0"/>
                <a:cs typeface="Arial" pitchFamily="34" charset="0"/>
              </a:rPr>
              <a:t> Sabor je odbio poslati svoje predstavnike u Carevinsko vijeće – kralj je potvrdio čl. 42 i  raspustio Sabor</a:t>
            </a:r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r-HR" dirty="0"/>
              <a:t>Iz povijesnih vrela: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hr-HR" sz="5100" b="1" dirty="0"/>
              <a:t>Pravaška ideologija </a:t>
            </a:r>
            <a:endParaRPr lang="hr-HR" sz="5100" dirty="0"/>
          </a:p>
          <a:p>
            <a:pPr>
              <a:buNone/>
            </a:pPr>
            <a:r>
              <a:rPr lang="hr-HR" b="1" dirty="0"/>
              <a:t> </a:t>
            </a:r>
            <a:endParaRPr lang="hr-HR" dirty="0"/>
          </a:p>
          <a:p>
            <a:pPr>
              <a:buNone/>
            </a:pPr>
            <a:r>
              <a:rPr lang="hr-HR" dirty="0"/>
              <a:t>        </a:t>
            </a:r>
            <a:r>
              <a:rPr lang="hr-HR" sz="3800" i="1" dirty="0">
                <a:solidFill>
                  <a:schemeClr val="accent1"/>
                </a:solidFill>
              </a:rPr>
              <a:t>Tijekom zasjedanja hrvatskog Sabora 1861., na kojem su prevladavala državno- pravna pitanja, obnavljaju se stare ili stvaraju jezgre novih političkih stranaka, medu kojima i Stranke prava. Starčevićeve predstavke Riječke županije daju stranci prva programatska ishodišta.</a:t>
            </a:r>
          </a:p>
          <a:p>
            <a:pPr>
              <a:buNone/>
            </a:pPr>
            <a:r>
              <a:rPr lang="hr-HR" sz="3800" i="1" dirty="0">
                <a:solidFill>
                  <a:schemeClr val="accent1"/>
                </a:solidFill>
              </a:rPr>
              <a:t>        Šezdesetih godina XIX. stoljeća, a napose nakon uvođenja dualističkog sustava (1867.) i sklapanja Hrvatsko-ugarske nagodbe (1868.), Starčević i Kvaternik, pod geslom „ni pod Austriju, ni pod Magjara“ ; težište svoga rada stavljaju na razradu pravaškoga ideološkog sustava, jačanje nacionalne samosvijesti i vjere u vlastite snage te stvaranje „jedinstvene suverene volje“ hrvatskoga naroda. Želja im je bila duhovno pripremiti hrvatski narod za život u samostalnoj hrvatskoj državi, koja je trebala zaživjeti nakon raspada Austro-Ugarske Monarhije poražene u priželjkivanom ratu s Francuskom. (…) jedino je pravaški nauk odgovarao duhu i potrebama hrvatskog narod čiji je politički izraz trebala biti Stranka prava, shvaćena kao općehrvatski pokret za nacionalno ujedinjenje i oslobođenje.</a:t>
            </a:r>
          </a:p>
          <a:p>
            <a:pPr>
              <a:buNone/>
            </a:pPr>
            <a:r>
              <a:rPr lang="hr-HR" sz="3800" i="1" dirty="0">
                <a:solidFill>
                  <a:schemeClr val="accent1"/>
                </a:solidFill>
              </a:rPr>
              <a:t>        Kada se nakon Rakovičke bune Stranka prava našla izložena jakom pritisku državne vlasti, uslijedilo je njezino povlačenje iz političkog života. Činilo se da su zauvijek utihnuli glasovi stekliša; kako se tada podrugljivo nazivalo pravaše. Međutim, trebalo je samo desetak godina da se pravaška veleizdajnička ideja vrati na politič­ku pozornicu, a da Stranka prava od početka 1880-ih preraste u hrvatski nacionalni pokret.</a:t>
            </a:r>
          </a:p>
          <a:p>
            <a:pPr>
              <a:buNone/>
            </a:pPr>
            <a:r>
              <a:rPr lang="hr-HR" dirty="0"/>
              <a:t> </a:t>
            </a:r>
          </a:p>
          <a:p>
            <a:pPr>
              <a:buNone/>
            </a:pPr>
            <a:r>
              <a:rPr lang="hr-HR" dirty="0"/>
              <a:t>       (</a:t>
            </a:r>
            <a:r>
              <a:rPr lang="hr-HR" i="1" dirty="0"/>
              <a:t>Pravaška misao i politika – zbornik radova</a:t>
            </a:r>
            <a:r>
              <a:rPr lang="hr-HR" dirty="0"/>
              <a:t>, Hrvatski institut za povijest, Zagreb, 2007.)</a:t>
            </a:r>
          </a:p>
          <a:p>
            <a:endParaRPr lang="hr-HR" dirty="0"/>
          </a:p>
        </p:txBody>
      </p: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>
            <a:normAutofit/>
          </a:bodyPr>
          <a:lstStyle/>
          <a:p>
            <a:r>
              <a:rPr lang="pl-PL" b="1" dirty="0"/>
              <a:t>Gospodarske prilike u hrvatskim zemljama</a:t>
            </a:r>
            <a:endParaRPr lang="hr-H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854547" y="2060848"/>
            <a:ext cx="4041775" cy="639762"/>
          </a:xfrm>
        </p:spPr>
        <p:txBody>
          <a:bodyPr>
            <a:noAutofit/>
          </a:bodyPr>
          <a:lstStyle/>
          <a:p>
            <a:r>
              <a:rPr lang="hr-HR" sz="1800" b="0" i="1" dirty="0">
                <a:solidFill>
                  <a:schemeClr val="accent1"/>
                </a:solidFill>
              </a:rPr>
              <a:t>Prva dalmatinsko-hrvatska-slavonska izložba u Zagrebu. 1864.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79512" y="2060848"/>
            <a:ext cx="4040188" cy="4608512"/>
          </a:xfrm>
        </p:spPr>
        <p:txBody>
          <a:bodyPr>
            <a:normAutofit/>
          </a:bodyPr>
          <a:lstStyle/>
          <a:p>
            <a:r>
              <a:rPr lang="hr-HR" dirty="0"/>
              <a:t>Zaostala agrarna zemlja, poljoprivredni su proizvodi bili jeftini a industrijski skupi, iseljavanje</a:t>
            </a:r>
          </a:p>
          <a:p>
            <a:r>
              <a:rPr lang="hr-HR" dirty="0"/>
              <a:t> loše gospodarsko stanje – teritorijalna rascjepkanost i prometna nepovezanost</a:t>
            </a:r>
          </a:p>
          <a:p>
            <a:r>
              <a:rPr lang="hr-HR" dirty="0"/>
              <a:t>samo 8% stanovništva živjelo je u gradovima</a:t>
            </a:r>
          </a:p>
          <a:p>
            <a:r>
              <a:rPr lang="hr-HR" dirty="0"/>
              <a:t>ipak se događa napredak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29150" y="2942943"/>
            <a:ext cx="3887788" cy="2808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ight Arrow 8"/>
          <p:cNvSpPr/>
          <p:nvPr/>
        </p:nvSpPr>
        <p:spPr>
          <a:xfrm>
            <a:off x="3817044" y="5576440"/>
            <a:ext cx="7200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i="1" dirty="0"/>
              <a:t>prve tvornice</a:t>
            </a:r>
            <a:r>
              <a:rPr lang="hr-HR" dirty="0"/>
              <a:t> pokrenute domaćim kapitalom bavile su se uglavnom prerađivanjem poljoprivrednih proizvoda-mlinovi, šećerane, pilane i staklane</a:t>
            </a:r>
          </a:p>
          <a:p>
            <a:r>
              <a:rPr lang="hr-HR" dirty="0"/>
              <a:t>Prva hrvatska štedionica –  1846.</a:t>
            </a:r>
          </a:p>
          <a:p>
            <a:pPr lvl="0"/>
            <a:endParaRPr lang="hr-H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84611" y="1825625"/>
            <a:ext cx="3375278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</TotalTime>
  <Words>647</Words>
  <Application>Microsoft Office PowerPoint</Application>
  <PresentationFormat>Prikaz na zaslonu (4:3)</PresentationFormat>
  <Paragraphs>41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5" baseType="lpstr">
      <vt:lpstr>Algerian</vt:lpstr>
      <vt:lpstr>Arial</vt:lpstr>
      <vt:lpstr>Calibri</vt:lpstr>
      <vt:lpstr>Calibri Light</vt:lpstr>
      <vt:lpstr>Tema sustava Office</vt:lpstr>
      <vt:lpstr>HRVATSKA NAKON OBNOVE USTAVNOGA STANJA</vt:lpstr>
      <vt:lpstr>Slom neoapsolutizma</vt:lpstr>
      <vt:lpstr>Banovanje Josipa Šokčevića</vt:lpstr>
      <vt:lpstr>PowerPoint prezentacija</vt:lpstr>
      <vt:lpstr>Hrvatski sabor 1861. godine izbori: dio zastupnika ulazi izborom, a dio izravno virilnim pravom</vt:lpstr>
      <vt:lpstr>PowerPoint prezentacija</vt:lpstr>
      <vt:lpstr>Iz povijesnih vrela:</vt:lpstr>
      <vt:lpstr>Gospodarske prilike u hrvatskim zemljama</vt:lpstr>
      <vt:lpstr>PowerPoint prezentacija</vt:lpstr>
      <vt:lpstr>- razvoju trgovine znatno je doprinijela izgradnja željezničkih pruga.  - međutim nisu građeni pravci koji su odgovarali hrvatskom gospodarstvu, nego austrijskom ili ugarskom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HRVATSKA NAKON OBNOVE USTAVNOGA STANJA</dc:title>
  <dc:creator>Pero</dc:creator>
  <cp:lastModifiedBy>Pino Repanić</cp:lastModifiedBy>
  <cp:revision>6</cp:revision>
  <dcterms:created xsi:type="dcterms:W3CDTF">2016-06-24T14:54:19Z</dcterms:created>
  <dcterms:modified xsi:type="dcterms:W3CDTF">2020-05-17T19:00:50Z</dcterms:modified>
</cp:coreProperties>
</file>