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7" r:id="rId1"/>
  </p:sldMasterIdLst>
  <p:notesMasterIdLst>
    <p:notesMasterId r:id="rId38"/>
  </p:notesMasterIdLst>
  <p:sldIdLst>
    <p:sldId id="511" r:id="rId2"/>
    <p:sldId id="621" r:id="rId3"/>
    <p:sldId id="622" r:id="rId4"/>
    <p:sldId id="651" r:id="rId5"/>
    <p:sldId id="623" r:id="rId6"/>
    <p:sldId id="624" r:id="rId7"/>
    <p:sldId id="625" r:id="rId8"/>
    <p:sldId id="626" r:id="rId9"/>
    <p:sldId id="597" r:id="rId10"/>
    <p:sldId id="628" r:id="rId11"/>
    <p:sldId id="629" r:id="rId12"/>
    <p:sldId id="630" r:id="rId13"/>
    <p:sldId id="627" r:id="rId14"/>
    <p:sldId id="632" r:id="rId15"/>
    <p:sldId id="633" r:id="rId16"/>
    <p:sldId id="634" r:id="rId17"/>
    <p:sldId id="635" r:id="rId18"/>
    <p:sldId id="636" r:id="rId19"/>
    <p:sldId id="637" r:id="rId20"/>
    <p:sldId id="640" r:id="rId21"/>
    <p:sldId id="638" r:id="rId22"/>
    <p:sldId id="639" r:id="rId23"/>
    <p:sldId id="631" r:id="rId24"/>
    <p:sldId id="641" r:id="rId25"/>
    <p:sldId id="642" r:id="rId26"/>
    <p:sldId id="643" r:id="rId27"/>
    <p:sldId id="644" r:id="rId28"/>
    <p:sldId id="645" r:id="rId29"/>
    <p:sldId id="652" r:id="rId30"/>
    <p:sldId id="653" r:id="rId31"/>
    <p:sldId id="654" r:id="rId32"/>
    <p:sldId id="647" r:id="rId33"/>
    <p:sldId id="648" r:id="rId34"/>
    <p:sldId id="646" r:id="rId35"/>
    <p:sldId id="649" r:id="rId36"/>
    <p:sldId id="650" r:id="rId3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B941"/>
    <a:srgbClr val="0D1319"/>
    <a:srgbClr val="0C1116"/>
    <a:srgbClr val="F4AB18"/>
    <a:srgbClr val="FFFFFF"/>
    <a:srgbClr val="FF3300"/>
    <a:srgbClr val="1D2B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Svijetli stil 3 - Isticanj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17" autoAdjust="0"/>
    <p:restoredTop sz="92652" autoAdjust="0"/>
  </p:normalViewPr>
  <p:slideViewPr>
    <p:cSldViewPr>
      <p:cViewPr>
        <p:scale>
          <a:sx n="60" d="100"/>
          <a:sy n="60" d="100"/>
        </p:scale>
        <p:origin x="-1614" y="-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39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noProof="0" smtClean="0"/>
              <a:t>Kliknite da biste uredili stilove teksta matrice</a:t>
            </a:r>
          </a:p>
          <a:p>
            <a:pPr lvl="1"/>
            <a:r>
              <a:rPr lang="hr-HR" noProof="0" smtClean="0"/>
              <a:t>Druga razina</a:t>
            </a:r>
          </a:p>
          <a:p>
            <a:pPr lvl="2"/>
            <a:r>
              <a:rPr lang="hr-HR" noProof="0" smtClean="0"/>
              <a:t>Treća razina</a:t>
            </a:r>
          </a:p>
          <a:p>
            <a:pPr lvl="3"/>
            <a:r>
              <a:rPr lang="hr-HR" noProof="0" smtClean="0"/>
              <a:t>Četvrta razina</a:t>
            </a:r>
          </a:p>
          <a:p>
            <a:pPr lvl="4"/>
            <a:r>
              <a:rPr lang="hr-HR" noProof="0" smtClean="0"/>
              <a:t>Peta razina</a:t>
            </a:r>
          </a:p>
        </p:txBody>
      </p:sp>
      <p:sp>
        <p:nvSpPr>
          <p:cNvPr id="88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8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50B6182-4219-4F2B-A824-2273D11ABAB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234613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DFEC3A-2783-41A8-AD9C-B9815A6A3456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avni poveznik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Naslov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r-HR" smtClean="0"/>
              <a:t>Kliknite da biste uredili stil podnaslova matrice</a:t>
            </a:r>
            <a:endParaRPr lang="en-US"/>
          </a:p>
        </p:txBody>
      </p:sp>
      <p:sp>
        <p:nvSpPr>
          <p:cNvPr id="5" name="Rezervirano mjesto datuma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podnožja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sp>
        <p:nvSpPr>
          <p:cNvPr id="7" name="Rezervirano mjesto broja slajda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podnožja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sp>
        <p:nvSpPr>
          <p:cNvPr id="6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rilagođeni izgled">
    <p:bg>
      <p:bgPr>
        <a:solidFill>
          <a:srgbClr val="0D131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defRPr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>
          <a:xfrm>
            <a:off x="214282" y="6357958"/>
            <a:ext cx="1262058" cy="280966"/>
          </a:xfrm>
        </p:spPr>
        <p:txBody>
          <a:bodyPr/>
          <a:lstStyle>
            <a:lvl1pPr>
              <a:defRPr b="1">
                <a:solidFill>
                  <a:srgbClr val="F6B94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Sanda 2018.</a:t>
            </a:r>
            <a:endParaRPr lang="en-US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C000"/>
                </a:solidFill>
              </a:defRPr>
            </a:lvl1pPr>
          </a:lstStyle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zervirano mjesto teksta 6"/>
          <p:cNvSpPr>
            <a:spLocks noGrp="1"/>
          </p:cNvSpPr>
          <p:nvPr>
            <p:ph type="body" sz="quarter" idx="13"/>
          </p:nvPr>
        </p:nvSpPr>
        <p:spPr>
          <a:xfrm>
            <a:off x="428596" y="1643050"/>
            <a:ext cx="8358246" cy="4071937"/>
          </a:xfrm>
        </p:spPr>
        <p:txBody>
          <a:bodyPr/>
          <a:lstStyle>
            <a:lvl1pPr>
              <a:buClr>
                <a:srgbClr val="F6B940"/>
              </a:buClr>
              <a:defRPr>
                <a:solidFill>
                  <a:srgbClr val="FFFFFF"/>
                </a:solidFill>
                <a:effectLst/>
              </a:defRPr>
            </a:lvl1pPr>
            <a:lvl2pPr>
              <a:buClr>
                <a:srgbClr val="DF980B"/>
              </a:buClr>
              <a:defRPr>
                <a:solidFill>
                  <a:srgbClr val="FFFFFF"/>
                </a:solidFill>
                <a:effectLst/>
              </a:defRPr>
            </a:lvl2pPr>
            <a:lvl3pPr>
              <a:buClr>
                <a:srgbClr val="DF980B"/>
              </a:buClr>
              <a:defRPr>
                <a:solidFill>
                  <a:schemeClr val="accent1">
                    <a:lumMod val="40000"/>
                    <a:lumOff val="60000"/>
                  </a:schemeClr>
                </a:solidFill>
                <a:effectLst/>
              </a:defRPr>
            </a:lvl3pPr>
            <a:lvl4pPr>
              <a:buClr>
                <a:srgbClr val="DF980B"/>
              </a:buCl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buClr>
                <a:srgbClr val="DF980B"/>
              </a:buCl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hr-HR" dirty="0" smtClean="0"/>
              <a:t>Kliknite da biste uredili stilove teksta matrice</a:t>
            </a:r>
          </a:p>
          <a:p>
            <a:pPr lvl="1"/>
            <a:r>
              <a:rPr lang="hr-HR" dirty="0" smtClean="0"/>
              <a:t>Druga razina</a:t>
            </a:r>
          </a:p>
          <a:p>
            <a:pPr lvl="2"/>
            <a:r>
              <a:rPr lang="hr-HR" dirty="0" smtClean="0"/>
              <a:t>Treća razina</a:t>
            </a:r>
          </a:p>
          <a:p>
            <a:pPr lvl="3"/>
            <a:r>
              <a:rPr lang="hr-HR" dirty="0" smtClean="0"/>
              <a:t>Četvrta razina</a:t>
            </a:r>
          </a:p>
          <a:p>
            <a:pPr lvl="4"/>
            <a:r>
              <a:rPr lang="hr-HR" dirty="0" smtClean="0"/>
              <a:t>Peta razina</a:t>
            </a:r>
            <a:endParaRPr lang="hr-H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228600"/>
            <a:ext cx="7526337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E9B7E-CF3A-45DB-B97F-9DD90442E7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slov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27" name="Rezervirano mjesto sadržaja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podnožja 18"/>
          <p:cNvSpPr>
            <a:spLocks noGrp="1"/>
          </p:cNvSpPr>
          <p:nvPr>
            <p:ph type="ftr" sz="quarter" idx="11"/>
          </p:nvPr>
        </p:nvSpPr>
        <p:spPr>
          <a:xfrm>
            <a:off x="0" y="6497960"/>
            <a:ext cx="1383432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sp>
        <p:nvSpPr>
          <p:cNvPr id="6" name="Rezervirano mjesto broja slajda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avni poveznik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zervirano mjesto teksta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5" name="Rezervirano mjesto datum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podnožj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sp>
        <p:nvSpPr>
          <p:cNvPr id="9" name="Rezervirano mjesto broja slajda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slov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14" name="Rezervirano mjesto sadržaja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13" name="Rezervirano mjesto sadržaja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datuma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podnožja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sp>
        <p:nvSpPr>
          <p:cNvPr id="7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avni poveznik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Naslov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25" name="Rezervirano mjesto teksta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28" name="Rezervirano mjesto sadržaja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8" name="Rezervirano mjesto datum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sp>
        <p:nvSpPr>
          <p:cNvPr id="10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slov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datuma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zervirano mjesto podnožja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zervirano mjesto podnožja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sp>
        <p:nvSpPr>
          <p:cNvPr id="4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avni poveznik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Naslov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26" name="Rezervirano mjesto teksta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14" name="Rezervirano mjesto sadržaja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6" name="Rezervirano mjesto datuma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podnožja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sp>
        <p:nvSpPr>
          <p:cNvPr id="8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zervirano mjesto slike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r-HR" noProof="0" smtClean="0"/>
              <a:t>Pritisnite ikonu za dodavanje slike</a:t>
            </a:r>
            <a:endParaRPr lang="en-US" noProof="0" dirty="0"/>
          </a:p>
        </p:txBody>
      </p:sp>
      <p:sp>
        <p:nvSpPr>
          <p:cNvPr id="17" name="Naslov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26" name="Rezervirano mjesto teksta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sp>
        <p:nvSpPr>
          <p:cNvPr id="7" name="Rezervirano mjesto broja slajd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avni poveznik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9" name="Rezervirano mjesto teksta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smtClean="0"/>
          </a:p>
        </p:txBody>
      </p:sp>
      <p:sp>
        <p:nvSpPr>
          <p:cNvPr id="11" name="Rezervirano mjesto datum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28" name="Rezervirano mjesto podnožja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zervirano mjesto naslova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Ravni poveznik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1" fontAlgn="base" hangingPunct="1">
        <a:lnSpc>
          <a:spcPct val="110000"/>
        </a:lnSpc>
        <a:spcBef>
          <a:spcPts val="1800"/>
        </a:spcBef>
        <a:spcAft>
          <a:spcPct val="0"/>
        </a:spcAft>
        <a:buClr>
          <a:schemeClr val="accent1"/>
        </a:buClr>
        <a:buSzPct val="130000"/>
        <a:buFont typeface="Wingdings" pitchFamily="2" charset="2"/>
        <a:buChar char="§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10000"/>
        </a:lnSpc>
        <a:spcBef>
          <a:spcPts val="1800"/>
        </a:spcBef>
        <a:spcAft>
          <a:spcPct val="0"/>
        </a:spcAft>
        <a:buClr>
          <a:schemeClr val="accent1"/>
        </a:buClr>
        <a:buSzPct val="130000"/>
        <a:buFont typeface="Wingdings" pitchFamily="2" charset="2"/>
        <a:buChar char="§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110000"/>
        </a:lnSpc>
        <a:spcBef>
          <a:spcPts val="1800"/>
        </a:spcBef>
        <a:spcAft>
          <a:spcPct val="0"/>
        </a:spcAft>
        <a:buClr>
          <a:schemeClr val="accent1"/>
        </a:buClr>
        <a:buSzPct val="130000"/>
        <a:buFont typeface="Wingdings" pitchFamily="2" charset="2"/>
        <a:buChar char="§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110000"/>
        </a:lnSpc>
        <a:spcBef>
          <a:spcPts val="1800"/>
        </a:spcBef>
        <a:spcAft>
          <a:spcPct val="0"/>
        </a:spcAft>
        <a:buClr>
          <a:schemeClr val="accent1"/>
        </a:buClr>
        <a:buSzPct val="130000"/>
        <a:buFont typeface="Wingdings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110000"/>
        </a:lnSpc>
        <a:spcBef>
          <a:spcPts val="1800"/>
        </a:spcBef>
        <a:spcAft>
          <a:spcPct val="0"/>
        </a:spcAft>
        <a:buClr>
          <a:schemeClr val="accent1"/>
        </a:buClr>
        <a:buSzPct val="130000"/>
        <a:buFont typeface="Wingdings" pitchFamily="2" charset="2"/>
        <a:buChar char="§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35696" y="2276872"/>
            <a:ext cx="5616624" cy="1609725"/>
          </a:xfrm>
        </p:spPr>
        <p:txBody>
          <a:bodyPr/>
          <a:lstStyle/>
          <a:p>
            <a:pPr eaLnBrk="1" hangingPunct="1">
              <a:defRPr/>
            </a:pPr>
            <a:r>
              <a:rPr lang="hr-HR" sz="6000" dirty="0" err="1" smtClean="0"/>
              <a:t>Ms</a:t>
            </a:r>
            <a:r>
              <a:rPr lang="hr-HR" sz="6000" dirty="0" smtClean="0"/>
              <a:t> Word 2010</a:t>
            </a:r>
            <a:endParaRPr lang="en-US" sz="6000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4221088"/>
            <a:ext cx="6629400" cy="923925"/>
          </a:xfrm>
        </p:spPr>
        <p:txBody>
          <a:bodyPr/>
          <a:lstStyle/>
          <a:p>
            <a:pPr algn="ctr" eaLnBrk="1" hangingPunct="1">
              <a:spcBef>
                <a:spcPct val="60000"/>
              </a:spcBef>
            </a:pPr>
            <a:r>
              <a:rPr lang="hr-HR" sz="3200" dirty="0"/>
              <a:t>Oblikovanje </a:t>
            </a:r>
            <a:r>
              <a:rPr lang="hr-HR" sz="3200" dirty="0" smtClean="0"/>
              <a:t> odlomaka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9191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Razmak između odlomaka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dirty="0"/>
              <a:t>Odlomke je moguće razmaknuti tako da se zada količina </a:t>
            </a:r>
            <a:r>
              <a:rPr lang="hr-HR" b="1" i="1" dirty="0"/>
              <a:t>praznog prostora prije ili poslije odlomka</a:t>
            </a:r>
            <a:r>
              <a:rPr lang="hr-HR" dirty="0"/>
              <a:t>.</a:t>
            </a:r>
          </a:p>
          <a:p>
            <a:pPr eaLnBrk="1" hangingPunct="1"/>
            <a:r>
              <a:rPr lang="hr-HR" dirty="0"/>
              <a:t>Odlomak treba označiti, a potom u cjelini </a:t>
            </a:r>
            <a:r>
              <a:rPr lang="hr-HR" b="1" i="1" dirty="0"/>
              <a:t>Razmak</a:t>
            </a:r>
            <a:r>
              <a:rPr lang="hr-HR" dirty="0"/>
              <a:t> zadati vrijednosti </a:t>
            </a:r>
            <a:r>
              <a:rPr lang="hr-HR" b="1" i="1" dirty="0"/>
              <a:t>Prije</a:t>
            </a:r>
            <a:r>
              <a:rPr lang="hr-HR" dirty="0"/>
              <a:t> ili </a:t>
            </a:r>
            <a:r>
              <a:rPr lang="hr-HR" b="1" i="1" dirty="0"/>
              <a:t>Poslije</a:t>
            </a:r>
            <a:r>
              <a:rPr lang="hr-HR" dirty="0"/>
              <a:t> odlomka.</a:t>
            </a:r>
            <a:endParaRPr lang="en-US" dirty="0"/>
          </a:p>
        </p:txBody>
      </p:sp>
      <p:grpSp>
        <p:nvGrpSpPr>
          <p:cNvPr id="7" name="Group 9"/>
          <p:cNvGrpSpPr>
            <a:grpSpLocks/>
          </p:cNvGrpSpPr>
          <p:nvPr/>
        </p:nvGrpSpPr>
        <p:grpSpPr bwMode="auto">
          <a:xfrm>
            <a:off x="1800411" y="3820758"/>
            <a:ext cx="5688632" cy="2456457"/>
            <a:chOff x="1429" y="2568"/>
            <a:chExt cx="2903" cy="1192"/>
          </a:xfrm>
        </p:grpSpPr>
        <p:pic>
          <p:nvPicPr>
            <p:cNvPr id="8" name="Picture 4" descr="wo69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29" y="2614"/>
              <a:ext cx="2903" cy="1146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</p:spPr>
        </p:pic>
        <p:sp>
          <p:nvSpPr>
            <p:cNvPr id="9" name="AutoShape 5"/>
            <p:cNvSpPr>
              <a:spLocks noChangeArrowheads="1"/>
            </p:cNvSpPr>
            <p:nvPr/>
          </p:nvSpPr>
          <p:spPr bwMode="auto">
            <a:xfrm>
              <a:off x="1429" y="2614"/>
              <a:ext cx="382" cy="166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0" name="AutoShape 6"/>
            <p:cNvSpPr>
              <a:spLocks noChangeArrowheads="1"/>
            </p:cNvSpPr>
            <p:nvPr/>
          </p:nvSpPr>
          <p:spPr bwMode="auto">
            <a:xfrm>
              <a:off x="1429" y="2798"/>
              <a:ext cx="1360" cy="333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1" name="Text Box 7"/>
            <p:cNvSpPr txBox="1">
              <a:spLocks noChangeArrowheads="1"/>
            </p:cNvSpPr>
            <p:nvPr/>
          </p:nvSpPr>
          <p:spPr bwMode="auto">
            <a:xfrm>
              <a:off x="2780" y="2833"/>
              <a:ext cx="2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400">
                  <a:solidFill>
                    <a:srgbClr val="FF0000"/>
                  </a:solidFill>
                </a:rPr>
                <a:t>2</a:t>
              </a:r>
              <a:endParaRPr lang="en-US" sz="2400">
                <a:solidFill>
                  <a:srgbClr val="FF0000"/>
                </a:solidFill>
              </a:endParaRPr>
            </a:p>
          </p:txBody>
        </p:sp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1837" y="2568"/>
              <a:ext cx="22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400">
                  <a:solidFill>
                    <a:srgbClr val="FF0000"/>
                  </a:solidFill>
                </a:rPr>
                <a:t>1</a:t>
              </a:r>
              <a:endParaRPr lang="en-US" sz="240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029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Vježba </a:t>
            </a:r>
            <a:r>
              <a:rPr lang="hr-HR" smtClean="0"/>
              <a:t>10.</a:t>
            </a:r>
            <a:endParaRPr lang="hr-HR" dirty="0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10" name="Tablic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9378780"/>
              </p:ext>
            </p:extLst>
          </p:nvPr>
        </p:nvGraphicFramePr>
        <p:xfrm>
          <a:off x="683568" y="1556792"/>
          <a:ext cx="7776864" cy="3306451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2664296"/>
                <a:gridCol w="5112568"/>
              </a:tblGrid>
              <a:tr h="1058065">
                <a:tc gridSpan="2">
                  <a:txBody>
                    <a:bodyPr/>
                    <a:lstStyle/>
                    <a:p>
                      <a:pPr marL="0" marR="0" lvl="0" indent="-226695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hr-HR" sz="2400" dirty="0" smtClean="0"/>
                        <a:t>Otvoriti datoteku 2_tekst iz mape  Za Word_Prezime.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-22669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r-HR" sz="24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1682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Svi odlomci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Prored 1,5 redak.</a:t>
                      </a:r>
                      <a:endParaRPr kumimoji="0" lang="en-US" sz="2400" b="0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01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Razmak između odlomaka</a:t>
                      </a:r>
                      <a:endParaRPr kumimoji="0" lang="en-US" sz="2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Poslije 18 pt. </a:t>
                      </a:r>
                      <a:endParaRPr kumimoji="0" lang="en-US" sz="2400" b="0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1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Vježba </a:t>
            </a:r>
            <a:r>
              <a:rPr lang="hr-HR" smtClean="0"/>
              <a:t>10.</a:t>
            </a:r>
            <a:endParaRPr lang="hr-HR" dirty="0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Rezervirano mjesto teksta 4"/>
          <p:cNvSpPr>
            <a:spLocks noGrp="1"/>
          </p:cNvSpPr>
          <p:nvPr>
            <p:ph type="body" sz="quarter" idx="13"/>
          </p:nvPr>
        </p:nvSpPr>
        <p:spPr>
          <a:xfrm>
            <a:off x="428596" y="1643050"/>
            <a:ext cx="3423324" cy="4071937"/>
          </a:xfrm>
        </p:spPr>
        <p:txBody>
          <a:bodyPr/>
          <a:lstStyle/>
          <a:p>
            <a:pPr algn="just"/>
            <a:r>
              <a:rPr lang="hr-HR" dirty="0"/>
              <a:t>Nakon promjene tekst izgleda kao što pokazuje slika.</a:t>
            </a:r>
            <a:endParaRPr lang="en-US" dirty="0"/>
          </a:p>
          <a:p>
            <a:pPr algn="just"/>
            <a:r>
              <a:rPr lang="en-US" dirty="0"/>
              <a:t>Tako promijenjen dokument spremiti pa zatvoriti</a:t>
            </a:r>
            <a:r>
              <a:rPr lang="en-US" dirty="0" smtClean="0"/>
              <a:t>.</a:t>
            </a:r>
            <a:endParaRPr lang="hr-HR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9515" y="188640"/>
            <a:ext cx="4753639" cy="6315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49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Ravnalo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54163"/>
            <a:ext cx="4771256" cy="4525962"/>
          </a:xfrm>
        </p:spPr>
        <p:txBody>
          <a:bodyPr/>
          <a:lstStyle/>
          <a:p>
            <a:pPr eaLnBrk="1" hangingPunct="1"/>
            <a:r>
              <a:rPr lang="hr-HR" dirty="0"/>
              <a:t>Vodoravno i okomito ravnalo omogućavaju lakše snalaženje u dokumentu.</a:t>
            </a:r>
          </a:p>
          <a:p>
            <a:pPr eaLnBrk="1" hangingPunct="1"/>
            <a:r>
              <a:rPr lang="hr-HR" b="1" i="1" dirty="0" smtClean="0"/>
              <a:t>Siva</a:t>
            </a:r>
            <a:r>
              <a:rPr lang="hr-HR" dirty="0" smtClean="0"/>
              <a:t> </a:t>
            </a:r>
            <a:r>
              <a:rPr lang="hr-HR" dirty="0"/>
              <a:t>područja ravnala nazivaju se </a:t>
            </a:r>
            <a:r>
              <a:rPr lang="hr-HR" b="1" i="1" dirty="0"/>
              <a:t>margine</a:t>
            </a:r>
            <a:r>
              <a:rPr lang="hr-HR" dirty="0"/>
              <a:t>.</a:t>
            </a:r>
          </a:p>
          <a:p>
            <a:pPr eaLnBrk="1" hangingPunct="1"/>
            <a:r>
              <a:rPr lang="hr-HR" b="1" i="1" dirty="0"/>
              <a:t>Bijela</a:t>
            </a:r>
            <a:r>
              <a:rPr lang="hr-HR" dirty="0"/>
              <a:t> područja ravnala označavaju </a:t>
            </a:r>
            <a:r>
              <a:rPr lang="hr-HR" b="1" i="1" dirty="0"/>
              <a:t>radno područje</a:t>
            </a:r>
            <a:r>
              <a:rPr lang="hr-HR" dirty="0"/>
              <a:t>.</a:t>
            </a:r>
          </a:p>
          <a:p>
            <a:pPr eaLnBrk="1" hangingPunct="1"/>
            <a:endParaRPr lang="en-US" dirty="0"/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692695"/>
            <a:ext cx="3960440" cy="5316755"/>
          </a:xfrm>
          <a:prstGeom prst="rect">
            <a:avLst/>
          </a:prstGeom>
        </p:spPr>
      </p:pic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5329331" y="753710"/>
            <a:ext cx="3660290" cy="279444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>
            <a:off x="5047012" y="981298"/>
            <a:ext cx="244919" cy="5028152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7172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Ravnalo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hr-HR" dirty="0"/>
              <a:t>Ravnala se mogu prikazati ili sakriti:</a:t>
            </a:r>
          </a:p>
          <a:p>
            <a:pPr lvl="1" eaLnBrk="1" hangingPunct="1">
              <a:lnSpc>
                <a:spcPct val="110000"/>
              </a:lnSpc>
            </a:pPr>
            <a:r>
              <a:rPr lang="hr-HR" dirty="0"/>
              <a:t>kartica </a:t>
            </a:r>
            <a:r>
              <a:rPr lang="hr-HR" b="1" i="1" dirty="0"/>
              <a:t>Prikaz</a:t>
            </a:r>
            <a:r>
              <a:rPr lang="hr-HR" dirty="0"/>
              <a:t>, grupa </a:t>
            </a:r>
            <a:r>
              <a:rPr lang="hr-HR" b="1" i="1" dirty="0" smtClean="0"/>
              <a:t>Prikaz</a:t>
            </a:r>
            <a:r>
              <a:rPr lang="hr-HR" dirty="0" smtClean="0"/>
              <a:t>, </a:t>
            </a:r>
            <a:r>
              <a:rPr lang="hr-HR" dirty="0"/>
              <a:t>a potom uključiti </a:t>
            </a:r>
            <a:r>
              <a:rPr lang="hr-HR" b="1" i="1" dirty="0"/>
              <a:t>Ravnalo</a:t>
            </a:r>
            <a:r>
              <a:rPr lang="hr-HR" dirty="0"/>
              <a:t>.</a:t>
            </a:r>
          </a:p>
          <a:p>
            <a:pPr eaLnBrk="1" hangingPunct="1">
              <a:lnSpc>
                <a:spcPct val="110000"/>
              </a:lnSpc>
            </a:pPr>
            <a:endParaRPr lang="hr-HR" dirty="0"/>
          </a:p>
          <a:p>
            <a:pPr eaLnBrk="1" hangingPunct="1">
              <a:lnSpc>
                <a:spcPct val="110000"/>
              </a:lnSpc>
            </a:pPr>
            <a:endParaRPr lang="hr-HR" dirty="0"/>
          </a:p>
          <a:p>
            <a:pPr eaLnBrk="1" hangingPunct="1">
              <a:lnSpc>
                <a:spcPct val="110000"/>
              </a:lnSpc>
            </a:pPr>
            <a:endParaRPr lang="hr-HR" dirty="0"/>
          </a:p>
          <a:p>
            <a:pPr lvl="1" eaLnBrk="1" hangingPunct="1">
              <a:lnSpc>
                <a:spcPct val="110000"/>
              </a:lnSpc>
            </a:pPr>
            <a:r>
              <a:rPr lang="hr-HR" dirty="0"/>
              <a:t>ili klikom na za to predviđenu </a:t>
            </a:r>
            <a:r>
              <a:rPr lang="hr-HR" b="1" i="1" dirty="0"/>
              <a:t>oznaku ravnala</a:t>
            </a:r>
            <a:r>
              <a:rPr lang="hr-HR" dirty="0"/>
              <a:t>.</a:t>
            </a:r>
            <a:endParaRPr lang="en-US" dirty="0"/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356992"/>
            <a:ext cx="7704856" cy="2045538"/>
          </a:xfrm>
          <a:prstGeom prst="rect">
            <a:avLst/>
          </a:prstGeom>
          <a:ln>
            <a:solidFill>
              <a:schemeClr val="tx2"/>
            </a:solidFill>
          </a:ln>
        </p:spPr>
      </p:pic>
      <p:sp>
        <p:nvSpPr>
          <p:cNvPr id="8" name="AutoShape 8"/>
          <p:cNvSpPr>
            <a:spLocks noChangeArrowheads="1"/>
          </p:cNvSpPr>
          <p:nvPr/>
        </p:nvSpPr>
        <p:spPr bwMode="auto">
          <a:xfrm>
            <a:off x="5327918" y="3331853"/>
            <a:ext cx="799749" cy="325747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6096577" y="3313628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400" dirty="0">
                <a:solidFill>
                  <a:srgbClr val="FF0000"/>
                </a:solidFill>
              </a:rPr>
              <a:t>1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0" name="AutoShape 10"/>
          <p:cNvSpPr>
            <a:spLocks noChangeArrowheads="1"/>
          </p:cNvSpPr>
          <p:nvPr/>
        </p:nvSpPr>
        <p:spPr bwMode="auto">
          <a:xfrm>
            <a:off x="1295400" y="4533900"/>
            <a:ext cx="936625" cy="287338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11" name="AutoShape 11"/>
          <p:cNvSpPr>
            <a:spLocks noChangeArrowheads="1"/>
          </p:cNvSpPr>
          <p:nvPr/>
        </p:nvSpPr>
        <p:spPr bwMode="auto">
          <a:xfrm>
            <a:off x="924049" y="3654816"/>
            <a:ext cx="1023504" cy="323417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2232025" y="4448969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400" dirty="0">
                <a:solidFill>
                  <a:srgbClr val="FF0000"/>
                </a:solidFill>
              </a:rPr>
              <a:t>2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988292" y="3587924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400" dirty="0">
                <a:solidFill>
                  <a:srgbClr val="FF0000"/>
                </a:solidFill>
              </a:rPr>
              <a:t>3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4" name="AutoShape 14"/>
          <p:cNvSpPr>
            <a:spLocks noChangeArrowheads="1"/>
          </p:cNvSpPr>
          <p:nvPr/>
        </p:nvSpPr>
        <p:spPr bwMode="auto">
          <a:xfrm>
            <a:off x="8004393" y="4821238"/>
            <a:ext cx="384031" cy="396081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 flipV="1">
            <a:off x="8123382" y="5191043"/>
            <a:ext cx="73025" cy="7921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2332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Uvlake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dirty="0"/>
              <a:t>Na ravnalu se nalaze </a:t>
            </a:r>
            <a:r>
              <a:rPr lang="hr-HR" b="1" i="1" dirty="0"/>
              <a:t>oznake uvlaka</a:t>
            </a:r>
            <a:r>
              <a:rPr lang="hr-HR" dirty="0"/>
              <a:t>.</a:t>
            </a:r>
          </a:p>
          <a:p>
            <a:pPr eaLnBrk="1" hangingPunct="1"/>
            <a:endParaRPr lang="hr-HR" dirty="0"/>
          </a:p>
          <a:p>
            <a:pPr eaLnBrk="1" hangingPunct="1"/>
            <a:endParaRPr lang="hr-HR" dirty="0" smtClean="0"/>
          </a:p>
          <a:p>
            <a:pPr eaLnBrk="1" hangingPunct="1"/>
            <a:endParaRPr lang="hr-HR" sz="1100" dirty="0"/>
          </a:p>
          <a:p>
            <a:pPr eaLnBrk="1" hangingPunct="1">
              <a:spcBef>
                <a:spcPts val="1200"/>
              </a:spcBef>
            </a:pPr>
            <a:r>
              <a:rPr lang="hr-HR" dirty="0"/>
              <a:t>Uporabom oznaka uvlaka odlomak se može </a:t>
            </a:r>
            <a:r>
              <a:rPr lang="hr-HR" b="1" i="1" dirty="0"/>
              <a:t>uvući s jedne</a:t>
            </a:r>
            <a:r>
              <a:rPr lang="hr-HR" dirty="0"/>
              <a:t> ili </a:t>
            </a:r>
            <a:r>
              <a:rPr lang="hr-HR" altLang="zh-CN" b="1" i="1" dirty="0"/>
              <a:t>s obje </a:t>
            </a:r>
            <a:r>
              <a:rPr lang="hr-HR" b="1" i="1" dirty="0"/>
              <a:t>strane</a:t>
            </a:r>
            <a:r>
              <a:rPr lang="hr-HR" dirty="0"/>
              <a:t>. </a:t>
            </a:r>
          </a:p>
          <a:p>
            <a:pPr eaLnBrk="1" hangingPunct="1"/>
            <a:r>
              <a:rPr lang="hr-HR" dirty="0"/>
              <a:t>Odgovarajućom oznakom uvlake moguće je </a:t>
            </a:r>
            <a:r>
              <a:rPr lang="hr-HR" b="1" i="1" dirty="0"/>
              <a:t>uvući ili izvući prvi redak odlomka</a:t>
            </a:r>
            <a:r>
              <a:rPr lang="hr-HR" dirty="0"/>
              <a:t>.</a:t>
            </a:r>
            <a:endParaRPr lang="en-US" dirty="0"/>
          </a:p>
        </p:txBody>
      </p:sp>
      <p:pic>
        <p:nvPicPr>
          <p:cNvPr id="7" name="Picture 4" descr="wo7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680298"/>
            <a:ext cx="65532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2842453" y="3547752"/>
            <a:ext cx="2700300" cy="432049"/>
          </a:xfrm>
          <a:prstGeom prst="wedgeRectCallout">
            <a:avLst>
              <a:gd name="adj1" fmla="val -42321"/>
              <a:gd name="adj2" fmla="val -203712"/>
            </a:avLst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r>
              <a:rPr lang="hr-HR" sz="2400" dirty="0">
                <a:solidFill>
                  <a:schemeClr val="accent2">
                    <a:lumMod val="50000"/>
                  </a:schemeClr>
                </a:solidFill>
              </a:rPr>
              <a:t>uvlaka</a:t>
            </a:r>
            <a:r>
              <a:rPr lang="hr-HR" sz="2400" dirty="0"/>
              <a:t> </a:t>
            </a:r>
            <a:r>
              <a:rPr lang="hr-HR" sz="2400" dirty="0">
                <a:solidFill>
                  <a:schemeClr val="accent2">
                    <a:lumMod val="50000"/>
                  </a:schemeClr>
                </a:solidFill>
              </a:rPr>
              <a:t>prvog</a:t>
            </a:r>
            <a:r>
              <a:rPr lang="hr-HR" sz="2400" dirty="0"/>
              <a:t> </a:t>
            </a:r>
            <a:r>
              <a:rPr lang="hr-HR" sz="2400" dirty="0">
                <a:solidFill>
                  <a:schemeClr val="accent2">
                    <a:lumMod val="50000"/>
                  </a:schemeClr>
                </a:solidFill>
              </a:rPr>
              <a:t>reda</a:t>
            </a:r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611560" y="2348880"/>
            <a:ext cx="1944216" cy="467518"/>
          </a:xfrm>
          <a:prstGeom prst="wedgeRectCallout">
            <a:avLst>
              <a:gd name="adj1" fmla="val 52573"/>
              <a:gd name="adj2" fmla="val 86617"/>
            </a:avLst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r>
              <a:rPr lang="hr-HR" sz="2400" dirty="0">
                <a:solidFill>
                  <a:schemeClr val="accent2">
                    <a:lumMod val="50000"/>
                  </a:schemeClr>
                </a:solidFill>
              </a:rPr>
              <a:t>lijeva uvlaka</a:t>
            </a:r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AutoShape 7"/>
          <p:cNvSpPr>
            <a:spLocks noChangeArrowheads="1"/>
          </p:cNvSpPr>
          <p:nvPr/>
        </p:nvSpPr>
        <p:spPr bwMode="auto">
          <a:xfrm>
            <a:off x="6228183" y="2084701"/>
            <a:ext cx="2228011" cy="467518"/>
          </a:xfrm>
          <a:prstGeom prst="wedgeRectCallout">
            <a:avLst>
              <a:gd name="adj1" fmla="val -38348"/>
              <a:gd name="adj2" fmla="val 137419"/>
            </a:avLst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r>
              <a:rPr lang="hr-HR" sz="2400" dirty="0" smtClean="0">
                <a:solidFill>
                  <a:schemeClr val="accent2">
                    <a:lumMod val="50000"/>
                  </a:schemeClr>
                </a:solidFill>
              </a:rPr>
              <a:t>desna </a:t>
            </a:r>
            <a:r>
              <a:rPr lang="hr-HR" sz="2400" dirty="0">
                <a:solidFill>
                  <a:schemeClr val="accent2">
                    <a:lumMod val="50000"/>
                  </a:schemeClr>
                </a:solidFill>
              </a:rPr>
              <a:t>uvlaka</a:t>
            </a:r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03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Uvlake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Odlomak </a:t>
            </a:r>
            <a:r>
              <a:rPr lang="hr-HR" b="1" i="1" dirty="0"/>
              <a:t>uobičajeno</a:t>
            </a:r>
            <a:r>
              <a:rPr lang="hr-HR" dirty="0"/>
              <a:t> izgleda ovako</a:t>
            </a:r>
            <a:r>
              <a:rPr lang="hr-HR" dirty="0" smtClean="0"/>
              <a:t>:</a:t>
            </a:r>
            <a:endParaRPr lang="en-US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6" name="Picture 4" descr="wo7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276872"/>
            <a:ext cx="6624637" cy="34210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9426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Uvlake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Da bi se odlomak </a:t>
            </a:r>
            <a:r>
              <a:rPr lang="hr-HR" b="1" i="1" dirty="0"/>
              <a:t>uvukao i s lijeve i s desne strane</a:t>
            </a:r>
            <a:r>
              <a:rPr lang="hr-HR" dirty="0"/>
              <a:t>, (s obzirom na zadano radno područje) za </a:t>
            </a:r>
            <a:r>
              <a:rPr lang="hr-HR" b="1" i="1" dirty="0"/>
              <a:t>npr. 2,5 cm</a:t>
            </a:r>
            <a:r>
              <a:rPr lang="hr-HR" dirty="0"/>
              <a:t>, potrebno je mišem pomaknuti oznake uvlaka na zadani položaj</a:t>
            </a:r>
            <a:r>
              <a:rPr lang="hr-HR" dirty="0" smtClean="0"/>
              <a:t>.</a:t>
            </a:r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pSp>
        <p:nvGrpSpPr>
          <p:cNvPr id="7" name="Grupa 6"/>
          <p:cNvGrpSpPr/>
          <p:nvPr/>
        </p:nvGrpSpPr>
        <p:grpSpPr>
          <a:xfrm>
            <a:off x="1547664" y="3676308"/>
            <a:ext cx="5976664" cy="2849036"/>
            <a:chOff x="2268538" y="3429000"/>
            <a:chExt cx="5045075" cy="2633663"/>
          </a:xfrm>
        </p:grpSpPr>
        <p:pic>
          <p:nvPicPr>
            <p:cNvPr id="8" name="Picture 4" descr="wo76"/>
            <p:cNvPicPr>
              <a:picLocks noChangeAspect="1" noChangeArrowheads="1"/>
            </p:cNvPicPr>
            <p:nvPr/>
          </p:nvPicPr>
          <p:blipFill>
            <a:blip r:embed="rId2" cstate="print"/>
            <a:srcRect b="25166"/>
            <a:stretch>
              <a:fillRect/>
            </a:stretch>
          </p:blipFill>
          <p:spPr bwMode="auto">
            <a:xfrm>
              <a:off x="2268538" y="3486150"/>
              <a:ext cx="5045075" cy="2576513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</p:spPr>
        </p:pic>
        <p:sp>
          <p:nvSpPr>
            <p:cNvPr id="9" name="AutoShape 5"/>
            <p:cNvSpPr>
              <a:spLocks noChangeArrowheads="1"/>
            </p:cNvSpPr>
            <p:nvPr/>
          </p:nvSpPr>
          <p:spPr bwMode="auto">
            <a:xfrm>
              <a:off x="2916238" y="3443288"/>
              <a:ext cx="792162" cy="273050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0" name="AutoShape 6"/>
            <p:cNvSpPr>
              <a:spLocks noChangeArrowheads="1"/>
            </p:cNvSpPr>
            <p:nvPr/>
          </p:nvSpPr>
          <p:spPr bwMode="auto">
            <a:xfrm>
              <a:off x="5940425" y="3429000"/>
              <a:ext cx="792163" cy="273050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</p:grpSp>
    </p:spTree>
    <p:extLst>
      <p:ext uri="{BB962C8B-B14F-4D97-AF65-F5344CB8AC3E}">
        <p14:creationId xmlns:p14="http://schemas.microsoft.com/office/powerpoint/2010/main" val="266188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Uvlake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Da bi se </a:t>
            </a:r>
            <a:r>
              <a:rPr lang="hr-HR" b="1" i="1" dirty="0"/>
              <a:t>prvi redak odlomka uvukao </a:t>
            </a:r>
            <a:r>
              <a:rPr lang="hr-HR" dirty="0"/>
              <a:t>u odnosu na ostali tekst, </a:t>
            </a:r>
            <a:r>
              <a:rPr lang="hr-HR" b="1" i="1" dirty="0"/>
              <a:t>za npr. 4 cm</a:t>
            </a:r>
            <a:r>
              <a:rPr lang="hr-HR" dirty="0"/>
              <a:t>, potrebno je mišem pomaknuti oznaku uvlake prvog retka teksta</a:t>
            </a:r>
            <a:r>
              <a:rPr lang="hr-HR" dirty="0" smtClean="0"/>
              <a:t>.</a:t>
            </a:r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grpSp>
        <p:nvGrpSpPr>
          <p:cNvPr id="6" name="Group 7"/>
          <p:cNvGrpSpPr>
            <a:grpSpLocks/>
          </p:cNvGrpSpPr>
          <p:nvPr/>
        </p:nvGrpSpPr>
        <p:grpSpPr bwMode="auto">
          <a:xfrm>
            <a:off x="1473167" y="3126338"/>
            <a:ext cx="6336704" cy="3384376"/>
            <a:chOff x="1338" y="2160"/>
            <a:chExt cx="3130" cy="1633"/>
          </a:xfrm>
        </p:grpSpPr>
        <p:pic>
          <p:nvPicPr>
            <p:cNvPr id="7" name="Picture 4" descr="wo77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338" y="2205"/>
              <a:ext cx="3130" cy="1588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</p:spPr>
        </p:pic>
        <p:sp>
          <p:nvSpPr>
            <p:cNvPr id="8" name="AutoShape 5"/>
            <p:cNvSpPr>
              <a:spLocks noChangeArrowheads="1"/>
            </p:cNvSpPr>
            <p:nvPr/>
          </p:nvSpPr>
          <p:spPr bwMode="auto">
            <a:xfrm>
              <a:off x="1655" y="2170"/>
              <a:ext cx="771" cy="171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9" name="AutoShape 6"/>
            <p:cNvSpPr>
              <a:spLocks noChangeArrowheads="1"/>
            </p:cNvSpPr>
            <p:nvPr/>
          </p:nvSpPr>
          <p:spPr bwMode="auto">
            <a:xfrm>
              <a:off x="3923" y="2160"/>
              <a:ext cx="272" cy="181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</p:grpSp>
    </p:spTree>
    <p:extLst>
      <p:ext uri="{BB962C8B-B14F-4D97-AF65-F5344CB8AC3E}">
        <p14:creationId xmlns:p14="http://schemas.microsoft.com/office/powerpoint/2010/main" val="167858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Uvlake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Da bi se </a:t>
            </a:r>
            <a:r>
              <a:rPr lang="hr-HR" b="1" i="1" dirty="0"/>
              <a:t>prvi redak odlomka izvukao </a:t>
            </a:r>
            <a:r>
              <a:rPr lang="hr-HR" dirty="0"/>
              <a:t>u odnosu na ostali tekst, </a:t>
            </a:r>
            <a:r>
              <a:rPr lang="hr-HR" b="1" i="1" dirty="0"/>
              <a:t>za npr. 4 cm</a:t>
            </a:r>
            <a:r>
              <a:rPr lang="hr-HR" dirty="0"/>
              <a:t>, potrebno je mišem pomaknuti lijevu oznaku uvlake</a:t>
            </a:r>
            <a:r>
              <a:rPr lang="hr-HR" dirty="0" smtClean="0"/>
              <a:t>.</a:t>
            </a:r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grpSp>
        <p:nvGrpSpPr>
          <p:cNvPr id="6" name="Group 7"/>
          <p:cNvGrpSpPr>
            <a:grpSpLocks/>
          </p:cNvGrpSpPr>
          <p:nvPr/>
        </p:nvGrpSpPr>
        <p:grpSpPr bwMode="auto">
          <a:xfrm>
            <a:off x="1475656" y="3284538"/>
            <a:ext cx="6336704" cy="3096790"/>
            <a:chOff x="1292" y="2160"/>
            <a:chExt cx="3324" cy="1676"/>
          </a:xfrm>
        </p:grpSpPr>
        <p:pic>
          <p:nvPicPr>
            <p:cNvPr id="7" name="Picture 4" descr="wo79"/>
            <p:cNvPicPr>
              <a:picLocks noChangeAspect="1" noChangeArrowheads="1"/>
            </p:cNvPicPr>
            <p:nvPr/>
          </p:nvPicPr>
          <p:blipFill>
            <a:blip r:embed="rId2" cstate="print"/>
            <a:srcRect b="21661"/>
            <a:stretch>
              <a:fillRect/>
            </a:stretch>
          </p:blipFill>
          <p:spPr bwMode="auto">
            <a:xfrm>
              <a:off x="1292" y="2205"/>
              <a:ext cx="3324" cy="1631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</p:spPr>
        </p:pic>
        <p:sp>
          <p:nvSpPr>
            <p:cNvPr id="8" name="AutoShape 5"/>
            <p:cNvSpPr>
              <a:spLocks noChangeArrowheads="1"/>
            </p:cNvSpPr>
            <p:nvPr/>
          </p:nvSpPr>
          <p:spPr bwMode="auto">
            <a:xfrm>
              <a:off x="1610" y="2160"/>
              <a:ext cx="849" cy="199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9" name="AutoShape 6"/>
            <p:cNvSpPr>
              <a:spLocks noChangeArrowheads="1"/>
            </p:cNvSpPr>
            <p:nvPr/>
          </p:nvSpPr>
          <p:spPr bwMode="auto">
            <a:xfrm>
              <a:off x="4059" y="2187"/>
              <a:ext cx="272" cy="181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</p:grpSp>
    </p:spTree>
    <p:extLst>
      <p:ext uri="{BB962C8B-B14F-4D97-AF65-F5344CB8AC3E}">
        <p14:creationId xmlns:p14="http://schemas.microsoft.com/office/powerpoint/2010/main" val="55447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Poravnanje odlomka</a:t>
            </a:r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45000"/>
              </a:spcBef>
              <a:tabLst>
                <a:tab pos="3584575" algn="l"/>
              </a:tabLst>
            </a:pPr>
            <a:r>
              <a:rPr lang="hr-HR" dirty="0"/>
              <a:t>T</a:t>
            </a:r>
            <a:r>
              <a:rPr lang="en-US" dirty="0" err="1"/>
              <a:t>ekst</a:t>
            </a:r>
            <a:r>
              <a:rPr lang="en-US" dirty="0"/>
              <a:t> </a:t>
            </a:r>
            <a:r>
              <a:rPr lang="hr-HR" dirty="0"/>
              <a:t>u </a:t>
            </a:r>
            <a:r>
              <a:rPr lang="en-US" dirty="0" err="1"/>
              <a:t>odlomk</a:t>
            </a:r>
            <a:r>
              <a:rPr lang="hr-HR" dirty="0"/>
              <a:t>u može se poravnati:</a:t>
            </a:r>
          </a:p>
          <a:p>
            <a:pPr marL="800100" lvl="1" eaLnBrk="1" hangingPunct="1">
              <a:spcBef>
                <a:spcPts val="0"/>
              </a:spcBef>
              <a:spcAft>
                <a:spcPts val="600"/>
              </a:spcAft>
              <a:tabLst>
                <a:tab pos="3584575" algn="l"/>
              </a:tabLst>
            </a:pP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lijevom</a:t>
            </a:r>
            <a:r>
              <a:rPr lang="en-US" dirty="0"/>
              <a:t>  </a:t>
            </a:r>
            <a:r>
              <a:rPr lang="en-US" dirty="0" err="1"/>
              <a:t>rubu</a:t>
            </a:r>
            <a:r>
              <a:rPr lang="hr-HR" dirty="0"/>
              <a:t>,</a:t>
            </a:r>
            <a:endParaRPr lang="en-US" dirty="0">
              <a:sym typeface="Symbol" pitchFamily="18" charset="2"/>
            </a:endParaRPr>
          </a:p>
          <a:p>
            <a:pPr marL="800100" lvl="1" eaLnBrk="1" hangingPunct="1">
              <a:lnSpc>
                <a:spcPct val="135000"/>
              </a:lnSpc>
              <a:spcBef>
                <a:spcPts val="0"/>
              </a:spcBef>
              <a:spcAft>
                <a:spcPts val="600"/>
              </a:spcAft>
              <a:tabLst>
                <a:tab pos="3584575" algn="l"/>
              </a:tabLst>
            </a:pPr>
            <a:r>
              <a:rPr lang="hr-HR" dirty="0"/>
              <a:t>po </a:t>
            </a:r>
            <a:r>
              <a:rPr lang="en-US" dirty="0" err="1"/>
              <a:t>desnom</a:t>
            </a:r>
            <a:r>
              <a:rPr lang="en-US" dirty="0"/>
              <a:t> </a:t>
            </a:r>
            <a:r>
              <a:rPr lang="en-US" dirty="0" err="1"/>
              <a:t>rubu</a:t>
            </a:r>
            <a:r>
              <a:rPr lang="hr-HR" dirty="0"/>
              <a:t>,</a:t>
            </a:r>
            <a:endParaRPr lang="en-US" dirty="0">
              <a:sym typeface="Symbol" pitchFamily="18" charset="2"/>
            </a:endParaRPr>
          </a:p>
          <a:p>
            <a:pPr marL="800100" lvl="1" eaLnBrk="1" hangingPunct="1">
              <a:lnSpc>
                <a:spcPct val="135000"/>
              </a:lnSpc>
              <a:spcBef>
                <a:spcPts val="0"/>
              </a:spcBef>
              <a:spcAft>
                <a:spcPts val="600"/>
              </a:spcAft>
              <a:tabLst>
                <a:tab pos="3584575" algn="l"/>
              </a:tabLst>
            </a:pP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oba</a:t>
            </a:r>
            <a:r>
              <a:rPr lang="en-US" dirty="0"/>
              <a:t> </a:t>
            </a:r>
            <a:r>
              <a:rPr lang="en-US" dirty="0" err="1"/>
              <a:t>ruba</a:t>
            </a:r>
            <a:r>
              <a:rPr lang="hr-HR" dirty="0"/>
              <a:t>,</a:t>
            </a:r>
            <a:endParaRPr lang="en-US" dirty="0">
              <a:sym typeface="Symbol" pitchFamily="18" charset="2"/>
            </a:endParaRPr>
          </a:p>
          <a:p>
            <a:pPr marL="800100" lvl="1" eaLnBrk="1" hangingPunct="1">
              <a:lnSpc>
                <a:spcPct val="135000"/>
              </a:lnSpc>
              <a:spcBef>
                <a:spcPts val="0"/>
              </a:spcBef>
              <a:spcAft>
                <a:spcPts val="600"/>
              </a:spcAft>
              <a:tabLst>
                <a:tab pos="3584575" algn="l"/>
              </a:tabLst>
            </a:pPr>
            <a:r>
              <a:rPr lang="hr-HR" dirty="0"/>
              <a:t>po sredini</a:t>
            </a:r>
            <a:r>
              <a:rPr lang="en-US" dirty="0"/>
              <a:t>, s </a:t>
            </a:r>
            <a:r>
              <a:rPr lang="en-US" dirty="0" err="1"/>
              <a:t>obzirom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sredinu</a:t>
            </a:r>
            <a:r>
              <a:rPr lang="en-US" dirty="0"/>
              <a:t> </a:t>
            </a:r>
            <a:r>
              <a:rPr lang="hr-HR" dirty="0"/>
              <a:t>radnog p</a:t>
            </a:r>
            <a:r>
              <a:rPr lang="en-US" dirty="0" err="1"/>
              <a:t>odručja</a:t>
            </a:r>
            <a:r>
              <a:rPr lang="hr-HR" dirty="0"/>
              <a:t>.</a:t>
            </a:r>
            <a:endParaRPr lang="en-US" dirty="0"/>
          </a:p>
        </p:txBody>
      </p:sp>
      <p:pic>
        <p:nvPicPr>
          <p:cNvPr id="9" name="Picture 4" descr="wo65"/>
          <p:cNvPicPr>
            <a:picLocks noChangeAspect="1" noChangeArrowheads="1"/>
          </p:cNvPicPr>
          <p:nvPr/>
        </p:nvPicPr>
        <p:blipFill>
          <a:blip r:embed="rId2" cstate="print"/>
          <a:srcRect l="2808" t="8000" r="76140" b="9334"/>
          <a:stretch>
            <a:fillRect/>
          </a:stretch>
        </p:blipFill>
        <p:spPr bwMode="auto">
          <a:xfrm>
            <a:off x="3713714" y="2015615"/>
            <a:ext cx="419100" cy="4318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  <p:pic>
        <p:nvPicPr>
          <p:cNvPr id="10" name="Picture 5" descr="wo65"/>
          <p:cNvPicPr>
            <a:picLocks noChangeArrowheads="1"/>
          </p:cNvPicPr>
          <p:nvPr/>
        </p:nvPicPr>
        <p:blipFill>
          <a:blip r:embed="rId2" cstate="print"/>
          <a:srcRect l="52516" r="24269" b="12094"/>
          <a:stretch>
            <a:fillRect/>
          </a:stretch>
        </p:blipFill>
        <p:spPr bwMode="auto">
          <a:xfrm>
            <a:off x="3750927" y="2608487"/>
            <a:ext cx="417512" cy="4318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  <p:pic>
        <p:nvPicPr>
          <p:cNvPr id="11" name="Picture 6" descr="wo65"/>
          <p:cNvPicPr>
            <a:picLocks noChangeArrowheads="1"/>
          </p:cNvPicPr>
          <p:nvPr/>
        </p:nvPicPr>
        <p:blipFill>
          <a:blip r:embed="rId2" cstate="print"/>
          <a:srcRect l="75192" r="795" b="6047"/>
          <a:stretch>
            <a:fillRect/>
          </a:stretch>
        </p:blipFill>
        <p:spPr bwMode="auto">
          <a:xfrm>
            <a:off x="3133412" y="3274994"/>
            <a:ext cx="420687" cy="4318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  <p:pic>
        <p:nvPicPr>
          <p:cNvPr id="12" name="Picture 7" descr="wo65"/>
          <p:cNvPicPr>
            <a:picLocks noChangeArrowheads="1"/>
          </p:cNvPicPr>
          <p:nvPr/>
        </p:nvPicPr>
        <p:blipFill>
          <a:blip r:embed="rId2" cstate="print"/>
          <a:srcRect l="26656" r="50925" b="15118"/>
          <a:stretch>
            <a:fillRect/>
          </a:stretch>
        </p:blipFill>
        <p:spPr bwMode="auto">
          <a:xfrm>
            <a:off x="8595534" y="3977126"/>
            <a:ext cx="417512" cy="4318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  <p:grpSp>
        <p:nvGrpSpPr>
          <p:cNvPr id="13" name="Group 15"/>
          <p:cNvGrpSpPr>
            <a:grpSpLocks/>
          </p:cNvGrpSpPr>
          <p:nvPr/>
        </p:nvGrpSpPr>
        <p:grpSpPr bwMode="auto">
          <a:xfrm>
            <a:off x="1619672" y="4677021"/>
            <a:ext cx="6606651" cy="1539875"/>
            <a:chOff x="793" y="2341"/>
            <a:chExt cx="4536" cy="1161"/>
          </a:xfrm>
        </p:grpSpPr>
        <p:pic>
          <p:nvPicPr>
            <p:cNvPr id="14" name="Picture 13" descr="wo66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l="8252"/>
            <a:stretch/>
          </p:blipFill>
          <p:spPr bwMode="auto">
            <a:xfrm>
              <a:off x="793" y="2341"/>
              <a:ext cx="4536" cy="1048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</p:spPr>
        </p:pic>
        <p:sp>
          <p:nvSpPr>
            <p:cNvPr id="15" name="AutoShape 5"/>
            <p:cNvSpPr>
              <a:spLocks noChangeArrowheads="1"/>
            </p:cNvSpPr>
            <p:nvPr/>
          </p:nvSpPr>
          <p:spPr bwMode="auto">
            <a:xfrm>
              <a:off x="793" y="2387"/>
              <a:ext cx="590" cy="227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6" name="AutoShape 6"/>
            <p:cNvSpPr>
              <a:spLocks noChangeArrowheads="1"/>
            </p:cNvSpPr>
            <p:nvPr/>
          </p:nvSpPr>
          <p:spPr bwMode="auto">
            <a:xfrm>
              <a:off x="3969" y="3203"/>
              <a:ext cx="681" cy="181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7" name="AutoShape 7"/>
            <p:cNvSpPr>
              <a:spLocks noChangeArrowheads="1"/>
            </p:cNvSpPr>
            <p:nvPr/>
          </p:nvSpPr>
          <p:spPr bwMode="auto">
            <a:xfrm>
              <a:off x="3470" y="2931"/>
              <a:ext cx="816" cy="227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8" name="Text Box 8"/>
            <p:cNvSpPr txBox="1">
              <a:spLocks noChangeArrowheads="1"/>
            </p:cNvSpPr>
            <p:nvPr/>
          </p:nvSpPr>
          <p:spPr bwMode="auto">
            <a:xfrm>
              <a:off x="1352" y="2351"/>
              <a:ext cx="272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400">
                  <a:solidFill>
                    <a:srgbClr val="FF0000"/>
                  </a:solidFill>
                </a:rPr>
                <a:t>1</a:t>
              </a:r>
              <a:endParaRPr lang="en-US" sz="2400">
                <a:solidFill>
                  <a:srgbClr val="FF0000"/>
                </a:solidFill>
              </a:endParaRPr>
            </a:p>
          </p:txBody>
        </p:sp>
        <p:sp>
          <p:nvSpPr>
            <p:cNvPr id="19" name="Text Box 9"/>
            <p:cNvSpPr txBox="1">
              <a:spLocks noChangeArrowheads="1"/>
            </p:cNvSpPr>
            <p:nvPr/>
          </p:nvSpPr>
          <p:spPr bwMode="auto">
            <a:xfrm>
              <a:off x="4649" y="3157"/>
              <a:ext cx="272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400" b="1">
                  <a:solidFill>
                    <a:srgbClr val="FF0000"/>
                  </a:solidFill>
                </a:rPr>
                <a:t>2</a:t>
              </a:r>
              <a:endParaRPr lang="en-US" sz="2400" b="1">
                <a:solidFill>
                  <a:srgbClr val="FF0000"/>
                </a:solidFill>
              </a:endParaRPr>
            </a:p>
          </p:txBody>
        </p:sp>
        <p:sp>
          <p:nvSpPr>
            <p:cNvPr id="20" name="Text Box 10"/>
            <p:cNvSpPr txBox="1">
              <a:spLocks noChangeArrowheads="1"/>
            </p:cNvSpPr>
            <p:nvPr/>
          </p:nvSpPr>
          <p:spPr bwMode="auto">
            <a:xfrm>
              <a:off x="4286" y="2704"/>
              <a:ext cx="272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400" b="1">
                  <a:solidFill>
                    <a:srgbClr val="FF0000"/>
                  </a:solidFill>
                </a:rPr>
                <a:t>3</a:t>
              </a:r>
              <a:endParaRPr lang="en-US" sz="2400" b="1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8075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Uvlake</a:t>
            </a:r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54163"/>
            <a:ext cx="3403104" cy="3170981"/>
          </a:xfrm>
        </p:spPr>
        <p:txBody>
          <a:bodyPr/>
          <a:lstStyle/>
          <a:p>
            <a:pPr algn="just" eaLnBrk="1" hangingPunct="1"/>
            <a:r>
              <a:rPr lang="hr-HR" dirty="0"/>
              <a:t>Osim oznakama na </a:t>
            </a:r>
            <a:r>
              <a:rPr lang="hr-HR" dirty="0" smtClean="0"/>
              <a:t>ravnalu, </a:t>
            </a:r>
            <a:r>
              <a:rPr lang="hr-HR" b="1" i="1" dirty="0"/>
              <a:t>uvlake</a:t>
            </a:r>
            <a:r>
              <a:rPr lang="hr-HR" dirty="0"/>
              <a:t> i </a:t>
            </a:r>
            <a:r>
              <a:rPr lang="hr-HR" b="1" i="1" dirty="0"/>
              <a:t>razmaci prije ili poslije odlomka </a:t>
            </a:r>
            <a:r>
              <a:rPr lang="hr-HR" dirty="0"/>
              <a:t>mogu se podesiti i ovako:</a:t>
            </a:r>
          </a:p>
        </p:txBody>
      </p:sp>
      <p:grpSp>
        <p:nvGrpSpPr>
          <p:cNvPr id="9" name="Group 6"/>
          <p:cNvGrpSpPr>
            <a:grpSpLocks/>
          </p:cNvGrpSpPr>
          <p:nvPr/>
        </p:nvGrpSpPr>
        <p:grpSpPr bwMode="auto">
          <a:xfrm>
            <a:off x="4286248" y="1571612"/>
            <a:ext cx="4176712" cy="2738437"/>
            <a:chOff x="1565" y="1888"/>
            <a:chExt cx="2812" cy="1906"/>
          </a:xfrm>
        </p:grpSpPr>
        <p:pic>
          <p:nvPicPr>
            <p:cNvPr id="10" name="Picture 4" descr="wo8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565" y="1888"/>
              <a:ext cx="2812" cy="1906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</p:spPr>
        </p:pic>
        <p:sp>
          <p:nvSpPr>
            <p:cNvPr id="11" name="AutoShape 5"/>
            <p:cNvSpPr>
              <a:spLocks noChangeArrowheads="1"/>
            </p:cNvSpPr>
            <p:nvPr/>
          </p:nvSpPr>
          <p:spPr bwMode="auto">
            <a:xfrm>
              <a:off x="1655" y="2931"/>
              <a:ext cx="2642" cy="817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</p:grpSp>
      <p:grpSp>
        <p:nvGrpSpPr>
          <p:cNvPr id="12" name="Grupa 11"/>
          <p:cNvGrpSpPr/>
          <p:nvPr/>
        </p:nvGrpSpPr>
        <p:grpSpPr>
          <a:xfrm>
            <a:off x="1547664" y="4716470"/>
            <a:ext cx="6532454" cy="1430514"/>
            <a:chOff x="2101932" y="4572008"/>
            <a:chExt cx="6532454" cy="1430514"/>
          </a:xfrm>
        </p:grpSpPr>
        <p:pic>
          <p:nvPicPr>
            <p:cNvPr id="13" name="Picture 7" descr="wo101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l="16769"/>
            <a:stretch/>
          </p:blipFill>
          <p:spPr>
            <a:xfrm>
              <a:off x="2101932" y="4572008"/>
              <a:ext cx="6532454" cy="1424001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</p:pic>
        <p:grpSp>
          <p:nvGrpSpPr>
            <p:cNvPr id="14" name="Grupa 13"/>
            <p:cNvGrpSpPr/>
            <p:nvPr/>
          </p:nvGrpSpPr>
          <p:grpSpPr>
            <a:xfrm>
              <a:off x="2946373" y="4716470"/>
              <a:ext cx="5616575" cy="1286052"/>
              <a:chOff x="2771775" y="4149725"/>
              <a:chExt cx="5616575" cy="1286052"/>
            </a:xfrm>
          </p:grpSpPr>
          <p:sp>
            <p:nvSpPr>
              <p:cNvPr id="15" name="AutoShape 8"/>
              <p:cNvSpPr>
                <a:spLocks noChangeArrowheads="1"/>
              </p:cNvSpPr>
              <p:nvPr/>
            </p:nvSpPr>
            <p:spPr bwMode="auto">
              <a:xfrm>
                <a:off x="2771775" y="4149725"/>
                <a:ext cx="1111250" cy="264895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6" name="AutoShape 10"/>
              <p:cNvSpPr>
                <a:spLocks noChangeArrowheads="1"/>
              </p:cNvSpPr>
              <p:nvPr/>
            </p:nvSpPr>
            <p:spPr bwMode="auto">
              <a:xfrm>
                <a:off x="6588125" y="5181600"/>
                <a:ext cx="1008063" cy="254177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7" name="AutoShape 12"/>
              <p:cNvSpPr>
                <a:spLocks noChangeArrowheads="1"/>
              </p:cNvSpPr>
              <p:nvPr/>
            </p:nvSpPr>
            <p:spPr bwMode="auto">
              <a:xfrm>
                <a:off x="6084888" y="4437063"/>
                <a:ext cx="2303462" cy="695157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r-HR"/>
              </a:p>
            </p:txBody>
          </p:sp>
        </p:grpSp>
      </p:grp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3455854" y="4796354"/>
            <a:ext cx="431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400" b="1">
                <a:solidFill>
                  <a:srgbClr val="FF0000"/>
                </a:solidFill>
              </a:rPr>
              <a:t>1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7213467" y="5818704"/>
            <a:ext cx="431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400" b="1">
                <a:solidFill>
                  <a:srgbClr val="FF0000"/>
                </a:solidFill>
              </a:rPr>
              <a:t>2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20" name="Text Box 13"/>
          <p:cNvSpPr txBox="1">
            <a:spLocks noChangeArrowheads="1"/>
          </p:cNvSpPr>
          <p:nvPr/>
        </p:nvSpPr>
        <p:spPr bwMode="auto">
          <a:xfrm>
            <a:off x="7489692" y="5085279"/>
            <a:ext cx="431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400" b="1">
                <a:solidFill>
                  <a:srgbClr val="FF0000"/>
                </a:solidFill>
              </a:rPr>
              <a:t>3</a:t>
            </a:r>
            <a:endParaRPr lang="en-US" sz="24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58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Vježba </a:t>
            </a:r>
            <a:r>
              <a:rPr lang="hr-HR" smtClean="0"/>
              <a:t>11.</a:t>
            </a:r>
            <a:endParaRPr lang="hr-HR" dirty="0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graphicFrame>
        <p:nvGraphicFramePr>
          <p:cNvPr id="10" name="Tablic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035058"/>
              </p:ext>
            </p:extLst>
          </p:nvPr>
        </p:nvGraphicFramePr>
        <p:xfrm>
          <a:off x="683568" y="1556793"/>
          <a:ext cx="7776864" cy="4548091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2664296"/>
                <a:gridCol w="5112568"/>
              </a:tblGrid>
              <a:tr h="867595">
                <a:tc gridSpan="2">
                  <a:txBody>
                    <a:bodyPr/>
                    <a:lstStyle/>
                    <a:p>
                      <a:pPr marL="0" marR="0" lvl="0" indent="-226695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hr-HR" sz="2400" dirty="0" smtClean="0"/>
                        <a:t>Otvoriti datoteku 5_tekst iz mape  Za Word_Prezime.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-22669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r-HR" sz="24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86759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Poništiti postavljene uvlake na 2., 5. i 7. odlomku.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9579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2. odlomak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Postaviti viseću uvlaku od 5 cm.</a:t>
                      </a:r>
                      <a:endParaRPr kumimoji="0" lang="en-US" sz="2400" b="0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56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3. odlomak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Postaviti uvlaku prvog reda od 4 cm.</a:t>
                      </a:r>
                      <a:endParaRPr kumimoji="0" lang="en-US" sz="2400" b="0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56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hr-H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5. odlomak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Uvući odlomak po 3 cm i s lijeve i s desne strane.</a:t>
                      </a:r>
                      <a:endParaRPr kumimoji="0" lang="en-US" sz="2400" b="0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937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Vježba </a:t>
            </a:r>
            <a:r>
              <a:rPr lang="hr-HR" smtClean="0"/>
              <a:t>11.</a:t>
            </a:r>
            <a:endParaRPr lang="hr-HR" dirty="0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Rezervirano mjesto teksta 4"/>
          <p:cNvSpPr>
            <a:spLocks noGrp="1"/>
          </p:cNvSpPr>
          <p:nvPr>
            <p:ph type="body" sz="quarter" idx="13"/>
          </p:nvPr>
        </p:nvSpPr>
        <p:spPr>
          <a:xfrm>
            <a:off x="428596" y="1643050"/>
            <a:ext cx="3423324" cy="4071937"/>
          </a:xfrm>
        </p:spPr>
        <p:txBody>
          <a:bodyPr/>
          <a:lstStyle/>
          <a:p>
            <a:pPr algn="just"/>
            <a:r>
              <a:rPr lang="hr-HR" dirty="0"/>
              <a:t>Nakon promjene tekst izgleda kao što pokazuje slika.</a:t>
            </a:r>
            <a:endParaRPr lang="en-US" dirty="0"/>
          </a:p>
          <a:p>
            <a:pPr algn="just"/>
            <a:r>
              <a:rPr lang="en-US" dirty="0"/>
              <a:t>Tako promijenjen dokument spremiti pa zatvoriti</a:t>
            </a:r>
            <a:r>
              <a:rPr lang="en-US" dirty="0" smtClean="0"/>
              <a:t>.</a:t>
            </a:r>
            <a:endParaRPr lang="hr-HR" dirty="0"/>
          </a:p>
        </p:txBody>
      </p:sp>
      <p:pic>
        <p:nvPicPr>
          <p:cNvPr id="7" name="Picture 7" descr="wo8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995738" y="476671"/>
            <a:ext cx="4752726" cy="589370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7095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Obrubi i sjenčanja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dirty="0"/>
              <a:t>Da bi se dio teksta (ili cijela stranica) učinio uočljivijim, istaknutijim, može ga se obrubiti ili sjenčati, kao što pokazuje slika:</a:t>
            </a:r>
            <a:endParaRPr lang="en-US" dirty="0"/>
          </a:p>
        </p:txBody>
      </p:sp>
      <p:pic>
        <p:nvPicPr>
          <p:cNvPr id="7" name="Picture 5" descr="wo8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3140968"/>
            <a:ext cx="5328592" cy="3221939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4535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Obrubi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dirty="0"/>
              <a:t>Za postavljanje obruba, potrebno je po označavanju birati:</a:t>
            </a:r>
          </a:p>
          <a:p>
            <a:pPr lvl="1" eaLnBrk="1" hangingPunct="1"/>
            <a:r>
              <a:rPr lang="hr-HR" dirty="0"/>
              <a:t>kartica </a:t>
            </a:r>
            <a:r>
              <a:rPr lang="hr-HR" b="1" i="1" dirty="0"/>
              <a:t>Izgled stranice</a:t>
            </a:r>
            <a:r>
              <a:rPr lang="hr-HR" dirty="0"/>
              <a:t>, grupa </a:t>
            </a:r>
            <a:r>
              <a:rPr lang="hr-HR" b="1" i="1" dirty="0"/>
              <a:t>Pozadina stranice</a:t>
            </a:r>
            <a:r>
              <a:rPr lang="hr-HR" dirty="0"/>
              <a:t>, a potom </a:t>
            </a:r>
            <a:r>
              <a:rPr lang="hr-HR" b="1" i="1" dirty="0"/>
              <a:t>Obrubi stranice</a:t>
            </a:r>
            <a:r>
              <a:rPr lang="hr-HR" dirty="0"/>
              <a:t>.</a:t>
            </a:r>
          </a:p>
          <a:p>
            <a:pPr eaLnBrk="1" hangingPunct="1"/>
            <a:endParaRPr lang="en-US" dirty="0"/>
          </a:p>
        </p:txBody>
      </p:sp>
      <p:grpSp>
        <p:nvGrpSpPr>
          <p:cNvPr id="7" name="Grupa 6"/>
          <p:cNvGrpSpPr/>
          <p:nvPr/>
        </p:nvGrpSpPr>
        <p:grpSpPr>
          <a:xfrm>
            <a:off x="1951944" y="3954462"/>
            <a:ext cx="5617297" cy="1711325"/>
            <a:chOff x="2410691" y="3860800"/>
            <a:chExt cx="5617297" cy="1711325"/>
          </a:xfrm>
        </p:grpSpPr>
        <p:pic>
          <p:nvPicPr>
            <p:cNvPr id="8" name="Picture 4" descr="wo82"/>
            <p:cNvPicPr>
              <a:picLocks noChangeAspect="1" noChangeArrowheads="1"/>
            </p:cNvPicPr>
            <p:nvPr/>
          </p:nvPicPr>
          <p:blipFill rotWithShape="1">
            <a:blip r:embed="rId2" cstate="print"/>
            <a:srcRect l="17387"/>
            <a:stretch/>
          </p:blipFill>
          <p:spPr bwMode="auto">
            <a:xfrm>
              <a:off x="2410691" y="3860800"/>
              <a:ext cx="5472834" cy="1663700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</p:spPr>
        </p:pic>
        <p:sp>
          <p:nvSpPr>
            <p:cNvPr id="9" name="AutoShape 5"/>
            <p:cNvSpPr>
              <a:spLocks noChangeArrowheads="1"/>
            </p:cNvSpPr>
            <p:nvPr/>
          </p:nvSpPr>
          <p:spPr bwMode="auto">
            <a:xfrm>
              <a:off x="3832225" y="3970338"/>
              <a:ext cx="1316038" cy="322262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0" name="Text Box 6"/>
            <p:cNvSpPr txBox="1">
              <a:spLocks noChangeArrowheads="1"/>
            </p:cNvSpPr>
            <p:nvPr/>
          </p:nvSpPr>
          <p:spPr bwMode="auto">
            <a:xfrm>
              <a:off x="5119688" y="3905250"/>
              <a:ext cx="4318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400">
                  <a:solidFill>
                    <a:srgbClr val="FF0000"/>
                  </a:solidFill>
                </a:rPr>
                <a:t>1</a:t>
              </a:r>
              <a:endParaRPr lang="en-US" sz="2400">
                <a:solidFill>
                  <a:srgbClr val="FF0000"/>
                </a:solidFill>
              </a:endParaRPr>
            </a:p>
          </p:txBody>
        </p:sp>
        <p:sp>
          <p:nvSpPr>
            <p:cNvPr id="11" name="AutoShape 7"/>
            <p:cNvSpPr>
              <a:spLocks noChangeArrowheads="1"/>
            </p:cNvSpPr>
            <p:nvPr/>
          </p:nvSpPr>
          <p:spPr bwMode="auto">
            <a:xfrm>
              <a:off x="6300788" y="5229225"/>
              <a:ext cx="1441450" cy="292100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5984875" y="5114925"/>
              <a:ext cx="4318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400" b="1">
                  <a:solidFill>
                    <a:srgbClr val="FF0000"/>
                  </a:solidFill>
                </a:rPr>
                <a:t>2</a:t>
              </a:r>
              <a:endParaRPr lang="en-US" sz="2400" b="1">
                <a:solidFill>
                  <a:srgbClr val="FF0000"/>
                </a:solidFill>
              </a:endParaRPr>
            </a:p>
          </p:txBody>
        </p:sp>
        <p:sp>
          <p:nvSpPr>
            <p:cNvPr id="13" name="AutoShape 9"/>
            <p:cNvSpPr>
              <a:spLocks noChangeArrowheads="1"/>
            </p:cNvSpPr>
            <p:nvPr/>
          </p:nvSpPr>
          <p:spPr bwMode="auto">
            <a:xfrm>
              <a:off x="6300788" y="4941888"/>
              <a:ext cx="1441450" cy="292100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4" name="Text Box 10"/>
            <p:cNvSpPr txBox="1">
              <a:spLocks noChangeArrowheads="1"/>
            </p:cNvSpPr>
            <p:nvPr/>
          </p:nvSpPr>
          <p:spPr bwMode="auto">
            <a:xfrm>
              <a:off x="7596188" y="4581525"/>
              <a:ext cx="4318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400" b="1">
                  <a:solidFill>
                    <a:srgbClr val="FF0000"/>
                  </a:solidFill>
                </a:rPr>
                <a:t>3</a:t>
              </a:r>
              <a:endParaRPr lang="en-US" sz="2400" b="1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5715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Obrubi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340768"/>
            <a:ext cx="5325219" cy="4105848"/>
          </a:xfrm>
          <a:prstGeom prst="rect">
            <a:avLst/>
          </a:prstGeom>
          <a:ln>
            <a:solidFill>
              <a:schemeClr val="tx2"/>
            </a:solidFill>
          </a:ln>
        </p:spPr>
      </p:pic>
      <p:sp>
        <p:nvSpPr>
          <p:cNvPr id="12" name="AutoShape 16"/>
          <p:cNvSpPr>
            <a:spLocks noChangeArrowheads="1"/>
          </p:cNvSpPr>
          <p:nvPr/>
        </p:nvSpPr>
        <p:spPr bwMode="auto">
          <a:xfrm>
            <a:off x="3289465" y="1935677"/>
            <a:ext cx="1591294" cy="1469251"/>
          </a:xfrm>
          <a:prstGeom prst="roundRect">
            <a:avLst>
              <a:gd name="adj" fmla="val 7126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3059832" y="692696"/>
            <a:ext cx="1944216" cy="467518"/>
          </a:xfrm>
          <a:prstGeom prst="wedgeRectCallout">
            <a:avLst>
              <a:gd name="adj1" fmla="val 11649"/>
              <a:gd name="adj2" fmla="val 241561"/>
            </a:avLst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hr-HR" sz="2400" dirty="0">
                <a:solidFill>
                  <a:schemeClr val="accent2">
                    <a:lumMod val="50000"/>
                  </a:schemeClr>
                </a:solidFill>
              </a:rPr>
              <a:t>Stil obruba</a:t>
            </a:r>
            <a:r>
              <a:rPr lang="hr-HR" sz="2400" dirty="0"/>
              <a:t>.</a:t>
            </a:r>
            <a:endParaRPr lang="en-US" sz="2400" dirty="0"/>
          </a:p>
        </p:txBody>
      </p:sp>
      <p:sp>
        <p:nvSpPr>
          <p:cNvPr id="13" name="AutoShape 13"/>
          <p:cNvSpPr>
            <a:spLocks noChangeArrowheads="1"/>
          </p:cNvSpPr>
          <p:nvPr/>
        </p:nvSpPr>
        <p:spPr bwMode="auto">
          <a:xfrm>
            <a:off x="2188486" y="1935677"/>
            <a:ext cx="1005975" cy="254132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359532" y="1772816"/>
            <a:ext cx="1584176" cy="806398"/>
          </a:xfrm>
          <a:prstGeom prst="wedgeRectCallout">
            <a:avLst>
              <a:gd name="adj1" fmla="val 64567"/>
              <a:gd name="adj2" fmla="val 88090"/>
            </a:avLst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hr-HR" sz="2400" dirty="0">
                <a:solidFill>
                  <a:schemeClr val="accent2">
                    <a:lumMod val="50000"/>
                  </a:schemeClr>
                </a:solidFill>
              </a:rPr>
              <a:t>Postavke obruba</a:t>
            </a:r>
            <a:r>
              <a:rPr lang="hr-HR" sz="2400" dirty="0"/>
              <a:t>.</a:t>
            </a:r>
            <a:endParaRPr lang="en-US" sz="2400" dirty="0"/>
          </a:p>
        </p:txBody>
      </p:sp>
      <p:sp>
        <p:nvSpPr>
          <p:cNvPr id="14" name="AutoShape 16"/>
          <p:cNvSpPr>
            <a:spLocks noChangeArrowheads="1"/>
          </p:cNvSpPr>
          <p:nvPr/>
        </p:nvSpPr>
        <p:spPr bwMode="auto">
          <a:xfrm>
            <a:off x="3290756" y="3573016"/>
            <a:ext cx="1591294" cy="1087406"/>
          </a:xfrm>
          <a:prstGeom prst="roundRect">
            <a:avLst>
              <a:gd name="adj" fmla="val 7126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611560" y="5137004"/>
            <a:ext cx="1863891" cy="864096"/>
          </a:xfrm>
          <a:prstGeom prst="wedgeRectCallout">
            <a:avLst>
              <a:gd name="adj1" fmla="val 111826"/>
              <a:gd name="adj2" fmla="val -109909"/>
            </a:avLst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hr-HR" sz="2400" dirty="0">
                <a:solidFill>
                  <a:schemeClr val="accent2">
                    <a:lumMod val="50000"/>
                  </a:schemeClr>
                </a:solidFill>
              </a:rPr>
              <a:t>Boja i širina obruba</a:t>
            </a:r>
            <a:r>
              <a:rPr lang="hr-HR" sz="2400" dirty="0"/>
              <a:t>.</a:t>
            </a:r>
            <a:endParaRPr lang="en-US" sz="2400" dirty="0"/>
          </a:p>
        </p:txBody>
      </p:sp>
      <p:sp>
        <p:nvSpPr>
          <p:cNvPr id="15" name="AutoShape 16"/>
          <p:cNvSpPr>
            <a:spLocks noChangeArrowheads="1"/>
          </p:cNvSpPr>
          <p:nvPr/>
        </p:nvSpPr>
        <p:spPr bwMode="auto">
          <a:xfrm>
            <a:off x="5004048" y="2729678"/>
            <a:ext cx="2016223" cy="1469251"/>
          </a:xfrm>
          <a:prstGeom prst="roundRect">
            <a:avLst>
              <a:gd name="adj" fmla="val 7126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16" name="AutoShape 16"/>
          <p:cNvSpPr>
            <a:spLocks noChangeArrowheads="1"/>
          </p:cNvSpPr>
          <p:nvPr/>
        </p:nvSpPr>
        <p:spPr bwMode="auto">
          <a:xfrm>
            <a:off x="5004047" y="4275117"/>
            <a:ext cx="2299278" cy="439387"/>
          </a:xfrm>
          <a:prstGeom prst="roundRect">
            <a:avLst>
              <a:gd name="adj" fmla="val 7126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6396514" y="5137004"/>
            <a:ext cx="1944216" cy="1483319"/>
          </a:xfrm>
          <a:prstGeom prst="wedgeRectCallout">
            <a:avLst>
              <a:gd name="adj1" fmla="val -31718"/>
              <a:gd name="adj2" fmla="val -83909"/>
            </a:avLst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hr-HR" sz="2400" dirty="0">
                <a:solidFill>
                  <a:schemeClr val="accent2">
                    <a:lumMod val="50000"/>
                  </a:schemeClr>
                </a:solidFill>
              </a:rPr>
              <a:t>Obrub oko odlomka ili odabranog teksta.</a:t>
            </a:r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AutoShape 7"/>
          <p:cNvSpPr>
            <a:spLocks noChangeArrowheads="1"/>
          </p:cNvSpPr>
          <p:nvPr/>
        </p:nvSpPr>
        <p:spPr bwMode="auto">
          <a:xfrm>
            <a:off x="6439231" y="599108"/>
            <a:ext cx="1944216" cy="1483319"/>
          </a:xfrm>
          <a:prstGeom prst="wedgeRectCallout">
            <a:avLst>
              <a:gd name="adj1" fmla="val -37826"/>
              <a:gd name="adj2" fmla="val 108233"/>
            </a:avLst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hr-HR" sz="2400" dirty="0">
                <a:solidFill>
                  <a:schemeClr val="accent2">
                    <a:lumMod val="50000"/>
                  </a:schemeClr>
                </a:solidFill>
              </a:rPr>
              <a:t>Postavljanje pojedinih stranica obruba.</a:t>
            </a:r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18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Uklanjanje obruba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dirty="0"/>
              <a:t>Obrub se uklanja tako da se označi obrubljeno područje pa odabere:</a:t>
            </a:r>
          </a:p>
          <a:p>
            <a:pPr lvl="1" eaLnBrk="1" hangingPunct="1"/>
            <a:r>
              <a:rPr lang="hr-HR" dirty="0"/>
              <a:t>kartica </a:t>
            </a:r>
            <a:r>
              <a:rPr lang="hr-HR" b="1" i="1" dirty="0"/>
              <a:t>Izgled stranice</a:t>
            </a:r>
            <a:r>
              <a:rPr lang="hr-HR" dirty="0"/>
              <a:t>, grupa </a:t>
            </a:r>
            <a:r>
              <a:rPr lang="hr-HR" b="1" i="1" dirty="0"/>
              <a:t>Pozadina stranice</a:t>
            </a:r>
            <a:r>
              <a:rPr lang="hr-HR" dirty="0"/>
              <a:t>, a potom </a:t>
            </a:r>
            <a:r>
              <a:rPr lang="hr-HR" b="1" i="1" dirty="0"/>
              <a:t>Obrubi stranice</a:t>
            </a:r>
            <a:r>
              <a:rPr lang="hr-HR" dirty="0"/>
              <a:t>,</a:t>
            </a:r>
          </a:p>
          <a:p>
            <a:pPr lvl="1" eaLnBrk="1" hangingPunct="1"/>
            <a:r>
              <a:rPr lang="hr-HR" dirty="0"/>
              <a:t>na kartici </a:t>
            </a:r>
            <a:r>
              <a:rPr lang="hr-HR" b="1" i="1" dirty="0"/>
              <a:t>Obrubi</a:t>
            </a:r>
            <a:r>
              <a:rPr lang="hr-HR" dirty="0"/>
              <a:t> </a:t>
            </a:r>
            <a:br>
              <a:rPr lang="hr-HR" dirty="0"/>
            </a:br>
            <a:r>
              <a:rPr lang="hr-HR" dirty="0"/>
              <a:t>birati </a:t>
            </a:r>
            <a:r>
              <a:rPr lang="hr-HR" b="1" i="1" dirty="0"/>
              <a:t>Ništa</a:t>
            </a:r>
            <a:r>
              <a:rPr lang="hr-HR" dirty="0"/>
              <a:t>.</a:t>
            </a:r>
            <a:endParaRPr lang="en-US" dirty="0"/>
          </a:p>
        </p:txBody>
      </p:sp>
      <p:grpSp>
        <p:nvGrpSpPr>
          <p:cNvPr id="7" name="Grupa 6"/>
          <p:cNvGrpSpPr/>
          <p:nvPr/>
        </p:nvGrpSpPr>
        <p:grpSpPr>
          <a:xfrm>
            <a:off x="4432333" y="3789040"/>
            <a:ext cx="3164003" cy="2352005"/>
            <a:chOff x="3924300" y="3716338"/>
            <a:chExt cx="2951163" cy="2165350"/>
          </a:xfrm>
        </p:grpSpPr>
        <p:pic>
          <p:nvPicPr>
            <p:cNvPr id="8" name="Picture 4" descr="wo83"/>
            <p:cNvPicPr>
              <a:picLocks noChangeAspect="1" noChangeArrowheads="1"/>
            </p:cNvPicPr>
            <p:nvPr/>
          </p:nvPicPr>
          <p:blipFill>
            <a:blip r:embed="rId2" cstate="print"/>
            <a:srcRect t="197" r="75325" b="69568"/>
            <a:stretch>
              <a:fillRect/>
            </a:stretch>
          </p:blipFill>
          <p:spPr bwMode="auto">
            <a:xfrm>
              <a:off x="4643438" y="3716338"/>
              <a:ext cx="2232025" cy="2165350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</p:pic>
        <p:sp>
          <p:nvSpPr>
            <p:cNvPr id="9" name="AutoShape 5"/>
            <p:cNvSpPr>
              <a:spLocks noChangeArrowheads="1"/>
            </p:cNvSpPr>
            <p:nvPr/>
          </p:nvSpPr>
          <p:spPr bwMode="auto">
            <a:xfrm>
              <a:off x="4932363" y="5084763"/>
              <a:ext cx="627062" cy="677862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0" name="Line 6"/>
            <p:cNvSpPr>
              <a:spLocks noChangeShapeType="1"/>
            </p:cNvSpPr>
            <p:nvPr/>
          </p:nvSpPr>
          <p:spPr bwMode="auto">
            <a:xfrm>
              <a:off x="3924300" y="5373688"/>
              <a:ext cx="1008063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hr-HR"/>
            </a:p>
          </p:txBody>
        </p:sp>
      </p:grpSp>
    </p:spTree>
    <p:extLst>
      <p:ext uri="{BB962C8B-B14F-4D97-AF65-F5344CB8AC3E}">
        <p14:creationId xmlns:p14="http://schemas.microsoft.com/office/powerpoint/2010/main" val="78171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Vježba </a:t>
            </a:r>
            <a:r>
              <a:rPr lang="hr-HR" smtClean="0"/>
              <a:t>12.</a:t>
            </a:r>
            <a:endParaRPr lang="hr-HR" dirty="0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graphicFrame>
        <p:nvGraphicFramePr>
          <p:cNvPr id="10" name="Tablic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1721202"/>
              </p:ext>
            </p:extLst>
          </p:nvPr>
        </p:nvGraphicFramePr>
        <p:xfrm>
          <a:off x="683568" y="1556793"/>
          <a:ext cx="7776864" cy="4176462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7776864"/>
              </a:tblGrid>
              <a:tr h="1012476">
                <a:tc>
                  <a:txBody>
                    <a:bodyPr/>
                    <a:lstStyle/>
                    <a:p>
                      <a:pPr marL="0" marR="0" lvl="0" indent="-226695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hr-HR" sz="2400" dirty="0" smtClean="0"/>
                        <a:t>Otvoriti datoteku 6_tekst iz mape  Za Word_Prezime.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24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Ukloniti obrube koji su postavljeni u dokumentu.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9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Uokviriti svaku riječ zaslon crtkanom crtom crvene boje, širine 2 ¼ </a:t>
                      </a:r>
                      <a:r>
                        <a:rPr kumimoji="0" lang="hr-HR" sz="24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pt</a:t>
                      </a:r>
                      <a:r>
                        <a:rPr kumimoji="0" lang="hr-H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0335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Cijeli tekst </a:t>
                      </a:r>
                      <a:r>
                        <a:rPr kumimoji="0" lang="hr-HR" sz="2400" b="1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Osjetilna ploha </a:t>
                      </a: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uokviriti dvostrukom crtom zelene boje, širine 3 </a:t>
                      </a:r>
                      <a:r>
                        <a:rPr kumimoji="0" lang="hr-HR" sz="2400" b="0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pt</a:t>
                      </a: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918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Vježba </a:t>
            </a:r>
            <a:r>
              <a:rPr lang="hr-HR" smtClean="0"/>
              <a:t>12.</a:t>
            </a:r>
            <a:endParaRPr lang="hr-HR" dirty="0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6" name="Rezervirano mjesto teksta 4"/>
          <p:cNvSpPr>
            <a:spLocks noGrp="1"/>
          </p:cNvSpPr>
          <p:nvPr>
            <p:ph type="body" sz="quarter" idx="13"/>
          </p:nvPr>
        </p:nvSpPr>
        <p:spPr>
          <a:xfrm>
            <a:off x="428596" y="1643050"/>
            <a:ext cx="3423324" cy="4071937"/>
          </a:xfrm>
        </p:spPr>
        <p:txBody>
          <a:bodyPr/>
          <a:lstStyle/>
          <a:p>
            <a:pPr algn="just"/>
            <a:r>
              <a:rPr lang="hr-HR" dirty="0"/>
              <a:t>Nakon promjene tekst izgleda kao što pokazuje slika.</a:t>
            </a:r>
            <a:endParaRPr lang="en-US" dirty="0"/>
          </a:p>
          <a:p>
            <a:pPr algn="just"/>
            <a:r>
              <a:rPr lang="en-US" dirty="0"/>
              <a:t>Tako promijenjen dokument spremiti pa zatvoriti</a:t>
            </a:r>
            <a:r>
              <a:rPr lang="en-US" dirty="0" smtClean="0"/>
              <a:t>.</a:t>
            </a:r>
            <a:endParaRPr lang="hr-HR" dirty="0"/>
          </a:p>
        </p:txBody>
      </p:sp>
      <p:pic>
        <p:nvPicPr>
          <p:cNvPr id="8" name="Picture 9" descr="wo8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4013883" y="332655"/>
            <a:ext cx="4590565" cy="595726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9125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Sjenčanje</a:t>
            </a:r>
          </a:p>
        </p:txBody>
      </p:sp>
      <p:sp>
        <p:nvSpPr>
          <p:cNvPr id="7" name="Rezervirano mjesto sadržaja 6"/>
          <p:cNvSpPr>
            <a:spLocks noGrp="1"/>
          </p:cNvSpPr>
          <p:nvPr>
            <p:ph idx="1"/>
          </p:nvPr>
        </p:nvSpPr>
        <p:spPr>
          <a:xfrm>
            <a:off x="304800" y="1554163"/>
            <a:ext cx="7507560" cy="1370781"/>
          </a:xfrm>
        </p:spPr>
        <p:txBody>
          <a:bodyPr/>
          <a:lstStyle/>
          <a:p>
            <a:pPr algn="just"/>
            <a:r>
              <a:rPr lang="hr-HR" dirty="0"/>
              <a:t>Da bi se postavilo sjenčanje, potrebno je</a:t>
            </a:r>
            <a:r>
              <a:rPr lang="hr-HR" b="1" i="1" dirty="0"/>
              <a:t> po označavanju</a:t>
            </a:r>
            <a:r>
              <a:rPr lang="hr-HR" dirty="0"/>
              <a:t> birati</a:t>
            </a:r>
            <a:r>
              <a:rPr lang="hr-HR" dirty="0" smtClean="0"/>
              <a:t>:</a:t>
            </a:r>
            <a:endParaRPr lang="hr-HR" dirty="0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grpSp>
        <p:nvGrpSpPr>
          <p:cNvPr id="8" name="Grupa 7"/>
          <p:cNvGrpSpPr/>
          <p:nvPr/>
        </p:nvGrpSpPr>
        <p:grpSpPr>
          <a:xfrm>
            <a:off x="2262871" y="2705114"/>
            <a:ext cx="4536503" cy="1582785"/>
            <a:chOff x="2410691" y="3860800"/>
            <a:chExt cx="5617297" cy="1683633"/>
          </a:xfrm>
        </p:grpSpPr>
        <p:pic>
          <p:nvPicPr>
            <p:cNvPr id="9" name="Picture 4" descr="wo82"/>
            <p:cNvPicPr>
              <a:picLocks noChangeAspect="1" noChangeArrowheads="1"/>
            </p:cNvPicPr>
            <p:nvPr/>
          </p:nvPicPr>
          <p:blipFill rotWithShape="1">
            <a:blip r:embed="rId2" cstate="print"/>
            <a:srcRect l="17387"/>
            <a:stretch/>
          </p:blipFill>
          <p:spPr bwMode="auto">
            <a:xfrm>
              <a:off x="2410691" y="3860800"/>
              <a:ext cx="5472834" cy="1663700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</p:spPr>
        </p:pic>
        <p:sp>
          <p:nvSpPr>
            <p:cNvPr id="10" name="AutoShape 5"/>
            <p:cNvSpPr>
              <a:spLocks noChangeArrowheads="1"/>
            </p:cNvSpPr>
            <p:nvPr/>
          </p:nvSpPr>
          <p:spPr bwMode="auto">
            <a:xfrm>
              <a:off x="3832225" y="3970338"/>
              <a:ext cx="1316038" cy="322262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1" name="Text Box 6"/>
            <p:cNvSpPr txBox="1">
              <a:spLocks noChangeArrowheads="1"/>
            </p:cNvSpPr>
            <p:nvPr/>
          </p:nvSpPr>
          <p:spPr bwMode="auto">
            <a:xfrm>
              <a:off x="5119688" y="3905250"/>
              <a:ext cx="4318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400">
                  <a:solidFill>
                    <a:srgbClr val="FF0000"/>
                  </a:solidFill>
                </a:rPr>
                <a:t>1</a:t>
              </a:r>
              <a:endParaRPr lang="en-US" sz="2400">
                <a:solidFill>
                  <a:srgbClr val="FF0000"/>
                </a:solidFill>
              </a:endParaRPr>
            </a:p>
          </p:txBody>
        </p:sp>
        <p:sp>
          <p:nvSpPr>
            <p:cNvPr id="12" name="AutoShape 7"/>
            <p:cNvSpPr>
              <a:spLocks noChangeArrowheads="1"/>
            </p:cNvSpPr>
            <p:nvPr/>
          </p:nvSpPr>
          <p:spPr bwMode="auto">
            <a:xfrm>
              <a:off x="6300788" y="5229225"/>
              <a:ext cx="1441450" cy="292100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3" name="Text Box 8"/>
            <p:cNvSpPr txBox="1">
              <a:spLocks noChangeArrowheads="1"/>
            </p:cNvSpPr>
            <p:nvPr/>
          </p:nvSpPr>
          <p:spPr bwMode="auto">
            <a:xfrm>
              <a:off x="5868988" y="5087233"/>
              <a:ext cx="4318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400" b="1" dirty="0">
                  <a:solidFill>
                    <a:srgbClr val="FF0000"/>
                  </a:solidFill>
                </a:rPr>
                <a:t>2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14" name="AutoShape 9"/>
            <p:cNvSpPr>
              <a:spLocks noChangeArrowheads="1"/>
            </p:cNvSpPr>
            <p:nvPr/>
          </p:nvSpPr>
          <p:spPr bwMode="auto">
            <a:xfrm>
              <a:off x="6300788" y="4941888"/>
              <a:ext cx="1441450" cy="292100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5" name="Text Box 10"/>
            <p:cNvSpPr txBox="1">
              <a:spLocks noChangeArrowheads="1"/>
            </p:cNvSpPr>
            <p:nvPr/>
          </p:nvSpPr>
          <p:spPr bwMode="auto">
            <a:xfrm>
              <a:off x="7596188" y="4581525"/>
              <a:ext cx="4318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400" b="1">
                  <a:solidFill>
                    <a:srgbClr val="FF0000"/>
                  </a:solidFill>
                </a:rPr>
                <a:t>3</a:t>
              </a:r>
              <a:endParaRPr lang="en-US" sz="2400" b="1">
                <a:solidFill>
                  <a:srgbClr val="FF0000"/>
                </a:solidFill>
              </a:endParaRPr>
            </a:p>
          </p:txBody>
        </p:sp>
      </p:grpSp>
      <p:grpSp>
        <p:nvGrpSpPr>
          <p:cNvPr id="20" name="Grupa 19"/>
          <p:cNvGrpSpPr/>
          <p:nvPr/>
        </p:nvGrpSpPr>
        <p:grpSpPr>
          <a:xfrm>
            <a:off x="2477022" y="4451211"/>
            <a:ext cx="3991532" cy="1600423"/>
            <a:chOff x="4499992" y="4509120"/>
            <a:chExt cx="3991532" cy="1600423"/>
          </a:xfrm>
        </p:grpSpPr>
        <p:pic>
          <p:nvPicPr>
            <p:cNvPr id="16" name="Slika 1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99992" y="4509120"/>
              <a:ext cx="3991532" cy="1600423"/>
            </a:xfrm>
            <a:prstGeom prst="rect">
              <a:avLst/>
            </a:prstGeom>
            <a:ln w="28575">
              <a:solidFill>
                <a:schemeClr val="accent1"/>
              </a:solidFill>
            </a:ln>
          </p:spPr>
        </p:pic>
        <p:sp>
          <p:nvSpPr>
            <p:cNvPr id="18" name="Text Box 8"/>
            <p:cNvSpPr txBox="1">
              <a:spLocks noChangeArrowheads="1"/>
            </p:cNvSpPr>
            <p:nvPr/>
          </p:nvSpPr>
          <p:spPr bwMode="auto">
            <a:xfrm>
              <a:off x="6648451" y="4793104"/>
              <a:ext cx="32657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400" b="1" dirty="0" smtClean="0">
                  <a:solidFill>
                    <a:srgbClr val="FF0000"/>
                  </a:solidFill>
                </a:rPr>
                <a:t>4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19" name="AutoShape 5"/>
            <p:cNvSpPr>
              <a:spLocks noChangeArrowheads="1"/>
            </p:cNvSpPr>
            <p:nvPr/>
          </p:nvSpPr>
          <p:spPr bwMode="auto">
            <a:xfrm>
              <a:off x="5991227" y="4904373"/>
              <a:ext cx="657224" cy="239128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</p:grpSp>
    </p:spTree>
    <p:extLst>
      <p:ext uri="{BB962C8B-B14F-4D97-AF65-F5344CB8AC3E}">
        <p14:creationId xmlns:p14="http://schemas.microsoft.com/office/powerpoint/2010/main" val="212812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Vježba </a:t>
            </a:r>
            <a:r>
              <a:rPr lang="hr-HR" smtClean="0"/>
              <a:t>8.</a:t>
            </a:r>
            <a:endParaRPr lang="hr-HR" dirty="0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10" name="Tablic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6212050"/>
              </p:ext>
            </p:extLst>
          </p:nvPr>
        </p:nvGraphicFramePr>
        <p:xfrm>
          <a:off x="683568" y="1556792"/>
          <a:ext cx="7776864" cy="4174426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1895122"/>
                <a:gridCol w="5881742"/>
              </a:tblGrid>
              <a:tr h="864096">
                <a:tc gridSpan="2">
                  <a:txBody>
                    <a:bodyPr/>
                    <a:lstStyle/>
                    <a:p>
                      <a:pPr marL="0" marR="0" lvl="0" indent="-226695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hr-HR" sz="2400" dirty="0" smtClean="0"/>
                        <a:t>Otvoriti datoteku 2_tekst iz mape Za Word_Prezime.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-22669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r-HR" sz="24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620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kern="1200" smtClean="0">
                          <a:solidFill>
                            <a:schemeClr val="lt1"/>
                          </a:solidFill>
                          <a:latin typeface="+mn-lt"/>
                          <a:ea typeface="Calibri"/>
                          <a:cs typeface="Times New Roman"/>
                        </a:rPr>
                        <a:t>Naslov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Smjestiti </a:t>
                      </a:r>
                      <a:r>
                        <a:rPr kumimoji="0" lang="hr-HR" sz="2400" b="1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u sredinu</a:t>
                      </a: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.</a:t>
                      </a:r>
                      <a:endParaRPr kumimoji="0" lang="en-US" sz="2400" b="0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0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kern="1200" smtClean="0">
                          <a:solidFill>
                            <a:schemeClr val="lt1"/>
                          </a:solidFill>
                          <a:latin typeface="+mn-lt"/>
                          <a:ea typeface="Calibri"/>
                          <a:cs typeface="Times New Roman"/>
                        </a:rPr>
                        <a:t>1. odlomak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Poravnati </a:t>
                      </a:r>
                      <a:r>
                        <a:rPr kumimoji="0" lang="hr-HR" sz="2400" b="1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po lijevom rubu</a:t>
                      </a: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.</a:t>
                      </a:r>
                      <a:endParaRPr kumimoji="0" lang="en-US" sz="2400" b="0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0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b="1" kern="1200" smtClean="0">
                          <a:solidFill>
                            <a:schemeClr val="lt1"/>
                          </a:solidFill>
                          <a:latin typeface="+mn-lt"/>
                          <a:ea typeface="Calibri"/>
                          <a:cs typeface="Times New Roman"/>
                        </a:rPr>
                        <a:t>2. odlomak</a:t>
                      </a:r>
                      <a:endParaRPr kumimoji="0" lang="en-US" sz="2400" b="1" kern="1200" smtClean="0">
                        <a:solidFill>
                          <a:schemeClr val="lt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Smjestiti </a:t>
                      </a:r>
                      <a:r>
                        <a:rPr kumimoji="0" lang="hr-HR" sz="2400" b="1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u sredinu</a:t>
                      </a: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.</a:t>
                      </a:r>
                      <a:endParaRPr kumimoji="0" lang="en-US" sz="2400" b="0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0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b="1" kern="1200" smtClean="0">
                          <a:solidFill>
                            <a:schemeClr val="lt1"/>
                          </a:solidFill>
                          <a:latin typeface="+mn-lt"/>
                          <a:ea typeface="Calibri"/>
                          <a:cs typeface="Times New Roman"/>
                        </a:rPr>
                        <a:t>3. odlomak</a:t>
                      </a:r>
                      <a:endParaRPr kumimoji="0" lang="en-US" sz="2400" b="1" kern="1200" smtClean="0">
                        <a:solidFill>
                          <a:schemeClr val="lt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Poravnati </a:t>
                      </a:r>
                      <a:r>
                        <a:rPr kumimoji="0" lang="hr-HR" sz="2400" b="1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obostrano</a:t>
                      </a: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.</a:t>
                      </a:r>
                      <a:endParaRPr kumimoji="0" lang="en-US" sz="2400" b="0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0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Calibri"/>
                          <a:cs typeface="Times New Roman"/>
                        </a:rPr>
                        <a:t>4. odlomak</a:t>
                      </a:r>
                      <a:endParaRPr kumimoji="0" lang="en-US" sz="2400" b="1" kern="1200" dirty="0" smtClean="0">
                        <a:solidFill>
                          <a:schemeClr val="lt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Poravnati </a:t>
                      </a:r>
                      <a:r>
                        <a:rPr kumimoji="0" lang="hr-HR" sz="2400" b="1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po desnom rubu</a:t>
                      </a:r>
                      <a:r>
                        <a:rPr kumimoji="0" lang="hr-HR" sz="2400" b="0" i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.</a:t>
                      </a:r>
                      <a:endParaRPr kumimoji="0" lang="en-US" sz="2400" b="0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308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Sjenčanje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340768"/>
            <a:ext cx="5268061" cy="4134427"/>
          </a:xfrm>
          <a:prstGeom prst="rect">
            <a:avLst/>
          </a:prstGeom>
        </p:spPr>
      </p:pic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3136900" y="1971674"/>
            <a:ext cx="1520825" cy="457201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899592" y="1988840"/>
            <a:ext cx="1584176" cy="806398"/>
          </a:xfrm>
          <a:prstGeom prst="wedgeRectCallout">
            <a:avLst>
              <a:gd name="adj1" fmla="val 90421"/>
              <a:gd name="adj2" fmla="val -11129"/>
            </a:avLst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hr-HR" sz="2400" dirty="0">
                <a:solidFill>
                  <a:schemeClr val="accent2">
                    <a:lumMod val="50000"/>
                  </a:schemeClr>
                </a:solidFill>
              </a:rPr>
              <a:t>Boja ispune.</a:t>
            </a:r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AutoShape 7"/>
          <p:cNvSpPr>
            <a:spLocks noChangeArrowheads="1"/>
          </p:cNvSpPr>
          <p:nvPr/>
        </p:nvSpPr>
        <p:spPr bwMode="auto">
          <a:xfrm>
            <a:off x="3134246" y="2438401"/>
            <a:ext cx="2229842" cy="1998712"/>
          </a:xfrm>
          <a:prstGeom prst="roundRect">
            <a:avLst>
              <a:gd name="adj" fmla="val 2998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467544" y="3418672"/>
            <a:ext cx="2268252" cy="806398"/>
          </a:xfrm>
          <a:prstGeom prst="wedgeRectCallout">
            <a:avLst>
              <a:gd name="adj1" fmla="val 82204"/>
              <a:gd name="adj2" fmla="val -26484"/>
            </a:avLst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hr-HR" sz="2400" dirty="0">
                <a:solidFill>
                  <a:schemeClr val="accent2">
                    <a:lumMod val="50000"/>
                  </a:schemeClr>
                </a:solidFill>
              </a:rPr>
              <a:t>Uzorak i boja uzorka</a:t>
            </a:r>
            <a:r>
              <a:rPr lang="hr-HR" sz="2400" dirty="0"/>
              <a:t>.</a:t>
            </a:r>
            <a:endParaRPr lang="en-US" sz="2400" dirty="0"/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auto">
          <a:xfrm>
            <a:off x="5796136" y="4234594"/>
            <a:ext cx="2304256" cy="504825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5292080" y="5468700"/>
            <a:ext cx="3048650" cy="812276"/>
          </a:xfrm>
          <a:prstGeom prst="wedgeRectCallout">
            <a:avLst>
              <a:gd name="adj1" fmla="val -15783"/>
              <a:gd name="adj2" fmla="val -141368"/>
            </a:avLst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hr-HR" sz="2400" dirty="0" smtClean="0">
                <a:solidFill>
                  <a:schemeClr val="accent2">
                    <a:lumMod val="50000"/>
                  </a:schemeClr>
                </a:solidFill>
              </a:rPr>
              <a:t>Sjenčanje odlomka </a:t>
            </a:r>
            <a:r>
              <a:rPr lang="hr-HR" sz="2400" dirty="0">
                <a:solidFill>
                  <a:schemeClr val="accent2">
                    <a:lumMod val="50000"/>
                  </a:schemeClr>
                </a:solidFill>
              </a:rPr>
              <a:t>ili odabranog teksta.</a:t>
            </a:r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91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Uklanjanje sjenčanja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1520" y="1549045"/>
            <a:ext cx="8686800" cy="4525962"/>
          </a:xfrm>
        </p:spPr>
        <p:txBody>
          <a:bodyPr/>
          <a:lstStyle/>
          <a:p>
            <a:r>
              <a:rPr lang="hr-HR" dirty="0"/>
              <a:t>Sjenčanje se uklanja tako da se </a:t>
            </a:r>
            <a:r>
              <a:rPr lang="hr-HR" b="1" i="1" dirty="0"/>
              <a:t>označi sjenčano područje</a:t>
            </a:r>
            <a:r>
              <a:rPr lang="hr-HR" dirty="0"/>
              <a:t> pa odabere</a:t>
            </a:r>
            <a:r>
              <a:rPr lang="hr-HR" dirty="0" smtClean="0"/>
              <a:t>:</a:t>
            </a:r>
          </a:p>
          <a:p>
            <a:pPr lvl="1"/>
            <a:r>
              <a:rPr lang="hr-HR" dirty="0"/>
              <a:t>na kartici </a:t>
            </a:r>
            <a:r>
              <a:rPr lang="hr-HR" b="1" i="1" dirty="0"/>
              <a:t>Sjenčanje</a:t>
            </a:r>
            <a:r>
              <a:rPr lang="hr-HR" dirty="0"/>
              <a:t>:</a:t>
            </a:r>
          </a:p>
          <a:p>
            <a:pPr marL="1609725" lvl="2" indent="-339725"/>
            <a:r>
              <a:rPr lang="hr-HR" sz="2800" dirty="0"/>
              <a:t>Ispuna: </a:t>
            </a:r>
            <a:r>
              <a:rPr lang="hr-HR" sz="2800" b="1" i="1" dirty="0"/>
              <a:t>Bez boje</a:t>
            </a:r>
            <a:r>
              <a:rPr lang="hr-HR" sz="2800" dirty="0"/>
              <a:t>,</a:t>
            </a:r>
          </a:p>
          <a:p>
            <a:pPr marL="1609725" lvl="2" indent="-339725"/>
            <a:r>
              <a:rPr lang="hr-HR" sz="2800" dirty="0"/>
              <a:t>Stil: </a:t>
            </a:r>
            <a:r>
              <a:rPr lang="hr-HR" sz="2800" b="1" i="1" dirty="0"/>
              <a:t>Očisti</a:t>
            </a:r>
            <a:r>
              <a:rPr lang="hr-HR" dirty="0" smtClean="0"/>
              <a:t>.</a:t>
            </a:r>
            <a:endParaRPr lang="en-US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2780928"/>
            <a:ext cx="3384376" cy="2640046"/>
          </a:xfrm>
          <a:prstGeom prst="rect">
            <a:avLst/>
          </a:prstGeom>
          <a:ln w="38100">
            <a:solidFill>
              <a:schemeClr val="accent1"/>
            </a:solidFill>
          </a:ln>
        </p:spPr>
      </p:pic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5004048" y="3523101"/>
            <a:ext cx="1800225" cy="57785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5004048" y="4100951"/>
            <a:ext cx="2635002" cy="613924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7126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Vježba </a:t>
            </a:r>
            <a:r>
              <a:rPr lang="hr-HR" smtClean="0"/>
              <a:t>13.</a:t>
            </a:r>
            <a:endParaRPr lang="hr-HR" dirty="0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graphicFrame>
        <p:nvGraphicFramePr>
          <p:cNvPr id="10" name="Tablic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011965"/>
              </p:ext>
            </p:extLst>
          </p:nvPr>
        </p:nvGraphicFramePr>
        <p:xfrm>
          <a:off x="683568" y="1556793"/>
          <a:ext cx="7776864" cy="4176462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7776864"/>
              </a:tblGrid>
              <a:tr h="1012476">
                <a:tc>
                  <a:txBody>
                    <a:bodyPr/>
                    <a:lstStyle/>
                    <a:p>
                      <a:pPr marL="0" marR="0" lvl="0" indent="-226695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hr-HR" sz="2400" dirty="0" smtClean="0"/>
                        <a:t>Otvoriti datoteku 6_tekst iz mape  Za Word_Prezime.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24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Ukloniti sjenčanja koja su postavljena u dokumentu.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9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Prvi odlomak teksta </a:t>
                      </a:r>
                      <a:r>
                        <a:rPr kumimoji="0" lang="hr-HR" sz="24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Igraća palica </a:t>
                      </a:r>
                      <a:r>
                        <a:rPr kumimoji="0" lang="hr-H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sjenčati svjetlo plavom bojom, stilom </a:t>
                      </a:r>
                      <a:r>
                        <a:rPr kumimoji="0" lang="hr-HR" sz="24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Svjetlo okomito, sive boje</a:t>
                      </a:r>
                      <a:r>
                        <a:rPr kumimoji="0" lang="hr-H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0335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Tekst </a:t>
                      </a:r>
                      <a:r>
                        <a:rPr kumimoji="0" lang="hr-HR" sz="2400" b="1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Osjetilna ploha </a:t>
                      </a: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sjenčati svjetlo zelenom bojom.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7857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Vježba </a:t>
            </a:r>
            <a:r>
              <a:rPr lang="hr-HR" smtClean="0"/>
              <a:t>13.</a:t>
            </a:r>
            <a:endParaRPr lang="hr-HR" dirty="0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6" name="Rezervirano mjesto teksta 4"/>
          <p:cNvSpPr>
            <a:spLocks noGrp="1"/>
          </p:cNvSpPr>
          <p:nvPr>
            <p:ph type="body" sz="quarter" idx="13"/>
          </p:nvPr>
        </p:nvSpPr>
        <p:spPr>
          <a:xfrm>
            <a:off x="428596" y="1643050"/>
            <a:ext cx="3423324" cy="4071937"/>
          </a:xfrm>
        </p:spPr>
        <p:txBody>
          <a:bodyPr/>
          <a:lstStyle/>
          <a:p>
            <a:pPr algn="just"/>
            <a:r>
              <a:rPr lang="hr-HR" dirty="0"/>
              <a:t>Nakon promjene tekst izgleda kao što pokazuje slika.</a:t>
            </a:r>
            <a:endParaRPr lang="en-US" dirty="0"/>
          </a:p>
          <a:p>
            <a:pPr algn="just"/>
            <a:r>
              <a:rPr lang="en-US" dirty="0"/>
              <a:t>Tako promijenjen dokument spremiti pa zatvoriti</a:t>
            </a:r>
            <a:r>
              <a:rPr lang="en-US" dirty="0" smtClean="0"/>
              <a:t>.</a:t>
            </a:r>
            <a:endParaRPr lang="hr-HR" dirty="0"/>
          </a:p>
        </p:txBody>
      </p:sp>
      <p:pic>
        <p:nvPicPr>
          <p:cNvPr id="7" name="Picture 7" descr="wo8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4074957" y="476672"/>
            <a:ext cx="4457483" cy="57819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32975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>
          <a:xfrm>
            <a:off x="323528" y="151309"/>
            <a:ext cx="3043064" cy="1675656"/>
          </a:xfrm>
        </p:spPr>
        <p:txBody>
          <a:bodyPr/>
          <a:lstStyle/>
          <a:p>
            <a:r>
              <a:rPr lang="hr-HR" dirty="0"/>
              <a:t>Obrub oko stranice</a:t>
            </a:r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404664"/>
            <a:ext cx="5364743" cy="4926416"/>
          </a:xfrm>
          <a:prstGeom prst="rect">
            <a:avLst/>
          </a:prstGeom>
        </p:spPr>
      </p:pic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5603358" y="4725144"/>
            <a:ext cx="3041588" cy="1738520"/>
          </a:xfrm>
          <a:prstGeom prst="wedgeRectCallout">
            <a:avLst>
              <a:gd name="adj1" fmla="val -19096"/>
              <a:gd name="adj2" fmla="val -72353"/>
            </a:avLst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15000"/>
              </a:lnSpc>
              <a:spcBef>
                <a:spcPct val="35000"/>
              </a:spcBef>
              <a:buClr>
                <a:srgbClr val="FFCC66"/>
              </a:buClr>
              <a:buSzPct val="75000"/>
              <a:buFont typeface="Wingdings" pitchFamily="2" charset="2"/>
              <a:buNone/>
            </a:pPr>
            <a:r>
              <a:rPr lang="hr-HR" sz="2400" dirty="0"/>
              <a:t>O</a:t>
            </a:r>
            <a:r>
              <a:rPr lang="hr-HR" sz="2400" dirty="0">
                <a:solidFill>
                  <a:schemeClr val="accent2">
                    <a:lumMod val="50000"/>
                  </a:schemeClr>
                </a:solidFill>
              </a:rPr>
              <a:t>brub oko stranice može se postaviti oko svih stranica ili samo oko odabranih.</a:t>
            </a:r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4178595" y="3508744"/>
            <a:ext cx="1350335" cy="1786270"/>
          </a:xfrm>
          <a:prstGeom prst="roundRect">
            <a:avLst>
              <a:gd name="adj" fmla="val 7531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352642" y="4158141"/>
            <a:ext cx="2304256" cy="2297906"/>
          </a:xfrm>
          <a:prstGeom prst="wedgeRectCallout">
            <a:avLst>
              <a:gd name="adj1" fmla="val 129270"/>
              <a:gd name="adj2" fmla="val -22320"/>
            </a:avLst>
          </a:prstGeom>
          <a:solidFill>
            <a:schemeClr val="bg1"/>
          </a:solidFill>
          <a:ln w="381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600"/>
              </a:spcBef>
              <a:buClr>
                <a:srgbClr val="FFCC66"/>
              </a:buClr>
              <a:buSzPct val="75000"/>
              <a:buFont typeface="Wingdings" pitchFamily="2" charset="2"/>
              <a:buNone/>
              <a:tabLst>
                <a:tab pos="1930400" algn="l"/>
              </a:tabLst>
            </a:pPr>
            <a:r>
              <a:rPr lang="hr-HR" sz="2400" dirty="0">
                <a:solidFill>
                  <a:schemeClr val="accent2">
                    <a:lumMod val="50000"/>
                  </a:schemeClr>
                </a:solidFill>
              </a:rPr>
              <a:t>Za posebne potrebe može se u ponudi </a:t>
            </a:r>
            <a:r>
              <a:rPr lang="hr-HR" sz="2400" b="1" i="1" dirty="0">
                <a:solidFill>
                  <a:schemeClr val="accent2">
                    <a:lumMod val="50000"/>
                  </a:schemeClr>
                </a:solidFill>
              </a:rPr>
              <a:t>Efekt</a:t>
            </a:r>
            <a:r>
              <a:rPr lang="hr-HR" sz="2400" dirty="0">
                <a:solidFill>
                  <a:schemeClr val="accent2">
                    <a:lumMod val="50000"/>
                  </a:schemeClr>
                </a:solidFill>
              </a:rPr>
              <a:t> izabrati okvir prigodnog uzorka.</a:t>
            </a:r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AutoShape 9"/>
          <p:cNvSpPr>
            <a:spLocks noChangeArrowheads="1"/>
          </p:cNvSpPr>
          <p:nvPr/>
        </p:nvSpPr>
        <p:spPr bwMode="auto">
          <a:xfrm>
            <a:off x="5868144" y="3356992"/>
            <a:ext cx="2287028" cy="949194"/>
          </a:xfrm>
          <a:prstGeom prst="roundRect">
            <a:avLst>
              <a:gd name="adj" fmla="val 7531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12" name="AutoShape 9"/>
          <p:cNvSpPr>
            <a:spLocks noChangeArrowheads="1"/>
          </p:cNvSpPr>
          <p:nvPr/>
        </p:nvSpPr>
        <p:spPr bwMode="auto">
          <a:xfrm>
            <a:off x="3636335" y="764705"/>
            <a:ext cx="903767" cy="266654"/>
          </a:xfrm>
          <a:prstGeom prst="roundRect">
            <a:avLst>
              <a:gd name="adj" fmla="val 7531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1291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Vježba </a:t>
            </a:r>
            <a:r>
              <a:rPr lang="hr-HR" smtClean="0"/>
              <a:t>14.</a:t>
            </a:r>
            <a:endParaRPr lang="hr-HR" dirty="0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graphicFrame>
        <p:nvGraphicFramePr>
          <p:cNvPr id="10" name="Tablic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8344678"/>
              </p:ext>
            </p:extLst>
          </p:nvPr>
        </p:nvGraphicFramePr>
        <p:xfrm>
          <a:off x="683568" y="1988840"/>
          <a:ext cx="7776864" cy="2180538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7776864"/>
              </a:tblGrid>
              <a:tr h="1090269">
                <a:tc>
                  <a:txBody>
                    <a:bodyPr/>
                    <a:lstStyle/>
                    <a:p>
                      <a:pPr marL="0" marR="0" lvl="0" indent="-226695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hr-HR" sz="2400" dirty="0" smtClean="0"/>
                        <a:t>Otvoriti datoteku Rode iz mape  Za Word_Prezime.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02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Postaviti obrub samo oko naslovne stranice. Birati neku od ponuda koju nudi naredba </a:t>
                      </a:r>
                      <a:r>
                        <a:rPr kumimoji="0" lang="hr-HR" sz="2400" b="1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Efekti</a:t>
                      </a: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447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Vježba </a:t>
            </a:r>
            <a:r>
              <a:rPr lang="hr-HR" smtClean="0"/>
              <a:t>14.</a:t>
            </a:r>
            <a:endParaRPr lang="hr-HR" dirty="0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6" name="Rezervirano mjesto teksta 4"/>
          <p:cNvSpPr>
            <a:spLocks noGrp="1"/>
          </p:cNvSpPr>
          <p:nvPr>
            <p:ph type="body" sz="quarter" idx="13"/>
          </p:nvPr>
        </p:nvSpPr>
        <p:spPr>
          <a:xfrm>
            <a:off x="428596" y="1643050"/>
            <a:ext cx="8319868" cy="4071937"/>
          </a:xfrm>
        </p:spPr>
        <p:txBody>
          <a:bodyPr/>
          <a:lstStyle/>
          <a:p>
            <a:pPr algn="just"/>
            <a:r>
              <a:rPr lang="hr-HR" spc="-80" dirty="0"/>
              <a:t>Nakon promjene tekst izgleda kao što pokazuje slika.</a:t>
            </a:r>
            <a:endParaRPr lang="en-US" spc="-80" dirty="0"/>
          </a:p>
          <a:p>
            <a:pPr algn="just"/>
            <a:r>
              <a:rPr lang="en-US" dirty="0"/>
              <a:t>Tako promijenjen dokument spremiti pa zatvoriti</a:t>
            </a:r>
            <a:r>
              <a:rPr lang="en-US" dirty="0" smtClean="0"/>
              <a:t>.</a:t>
            </a:r>
            <a:endParaRPr lang="hr-HR" dirty="0"/>
          </a:p>
        </p:txBody>
      </p:sp>
      <p:pic>
        <p:nvPicPr>
          <p:cNvPr id="8" name="Picture 9" descr="wo9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187624" y="3043440"/>
            <a:ext cx="6929936" cy="341964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6659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Vježba </a:t>
            </a:r>
            <a:r>
              <a:rPr lang="hr-HR" smtClean="0"/>
              <a:t>8.</a:t>
            </a:r>
            <a:endParaRPr lang="hr-HR" dirty="0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Rezervirano mjesto teksta 4"/>
          <p:cNvSpPr>
            <a:spLocks noGrp="1"/>
          </p:cNvSpPr>
          <p:nvPr>
            <p:ph type="body" sz="quarter" idx="13"/>
          </p:nvPr>
        </p:nvSpPr>
        <p:spPr>
          <a:xfrm>
            <a:off x="428596" y="1643050"/>
            <a:ext cx="3423324" cy="4071937"/>
          </a:xfrm>
        </p:spPr>
        <p:txBody>
          <a:bodyPr/>
          <a:lstStyle/>
          <a:p>
            <a:pPr algn="just"/>
            <a:r>
              <a:rPr lang="hr-HR" dirty="0"/>
              <a:t>Nakon promjene tekst izgleda kao što pokazuje slika.</a:t>
            </a:r>
            <a:endParaRPr lang="en-US" dirty="0"/>
          </a:p>
          <a:p>
            <a:pPr algn="just"/>
            <a:r>
              <a:rPr lang="en-US" dirty="0"/>
              <a:t>Tako promijenjen dokument spremiti pa zatvoriti</a:t>
            </a:r>
            <a:r>
              <a:rPr lang="en-US" dirty="0" smtClean="0"/>
              <a:t>.</a:t>
            </a:r>
            <a:endParaRPr lang="hr-HR" dirty="0"/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1124742"/>
            <a:ext cx="4814847" cy="5256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22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Poništavanje</a:t>
            </a:r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54163"/>
            <a:ext cx="4699248" cy="4525962"/>
          </a:xfrm>
        </p:spPr>
        <p:txBody>
          <a:bodyPr/>
          <a:lstStyle/>
          <a:p>
            <a:pPr algn="just" eaLnBrk="1" hangingPunct="1">
              <a:defRPr/>
            </a:pPr>
            <a:r>
              <a:rPr lang="hr-HR" dirty="0"/>
              <a:t>Učinjene se radnje mogu poništiti ("korak unatrag") </a:t>
            </a:r>
            <a:br>
              <a:rPr lang="hr-HR" dirty="0"/>
            </a:br>
            <a:r>
              <a:rPr lang="hr-HR" dirty="0"/>
              <a:t>za vrijeme rada (</a:t>
            </a:r>
            <a:r>
              <a:rPr lang="hr-HR" b="1" i="1" dirty="0"/>
              <a:t>do 100 koraka unazad</a:t>
            </a:r>
            <a:r>
              <a:rPr lang="hr-HR" dirty="0"/>
              <a:t>).</a:t>
            </a:r>
          </a:p>
          <a:p>
            <a:pPr algn="just">
              <a:defRPr/>
            </a:pPr>
            <a:r>
              <a:rPr lang="hr-HR" dirty="0"/>
              <a:t>Poništava se odabirom gumba </a:t>
            </a:r>
            <a:r>
              <a:rPr lang="hr-HR" b="1" i="1" dirty="0"/>
              <a:t>Poništi</a:t>
            </a:r>
            <a:r>
              <a:rPr lang="hr-HR" dirty="0" smtClean="0"/>
              <a:t> koji se nalazi na alatnoj traci </a:t>
            </a:r>
            <a:r>
              <a:rPr lang="hr-HR" dirty="0"/>
              <a:t>za brzi </a:t>
            </a:r>
            <a:r>
              <a:rPr lang="hr-HR" dirty="0" smtClean="0"/>
              <a:t>pristup. </a:t>
            </a:r>
            <a:endParaRPr lang="hr-HR" dirty="0"/>
          </a:p>
        </p:txBody>
      </p:sp>
      <p:pic>
        <p:nvPicPr>
          <p:cNvPr id="9" name="Picture 9" descr="wo28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5247484" y="1536688"/>
            <a:ext cx="3068932" cy="416584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</p:pic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5652120" y="1536689"/>
            <a:ext cx="548655" cy="369879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 flipH="1">
            <a:off x="5926447" y="1031863"/>
            <a:ext cx="0" cy="5048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3253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Promjena proreda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547249"/>
            <a:ext cx="5305003" cy="4525962"/>
          </a:xfrm>
        </p:spPr>
        <p:txBody>
          <a:bodyPr/>
          <a:lstStyle/>
          <a:p>
            <a:pPr eaLnBrk="1" hangingPunct="1">
              <a:defRPr/>
            </a:pPr>
            <a:r>
              <a:rPr lang="hr-HR" dirty="0"/>
              <a:t>Prored je </a:t>
            </a:r>
            <a:r>
              <a:rPr lang="hr-HR" b="1" i="1" dirty="0"/>
              <a:t>razmak između </a:t>
            </a:r>
            <a:br>
              <a:rPr lang="hr-HR" b="1" i="1" dirty="0"/>
            </a:br>
            <a:r>
              <a:rPr lang="hr-HR" b="1" i="1" dirty="0"/>
              <a:t>dva susjedna retka </a:t>
            </a:r>
            <a:r>
              <a:rPr lang="hr-HR" dirty="0"/>
              <a:t>teksta.</a:t>
            </a:r>
          </a:p>
          <a:p>
            <a:pPr eaLnBrk="1" hangingPunct="1">
              <a:defRPr/>
            </a:pPr>
            <a:r>
              <a:rPr lang="hr-HR" spc="-80" dirty="0"/>
              <a:t>Da bi se promijenio, po označavanju teksta treba birati: </a:t>
            </a:r>
          </a:p>
          <a:p>
            <a:pPr marL="901700" lvl="1" indent="-280988" algn="just" eaLnBrk="1" hangingPunct="1">
              <a:defRPr/>
            </a:pPr>
            <a:r>
              <a:rPr lang="hr-HR" dirty="0"/>
              <a:t>kartica </a:t>
            </a:r>
            <a:r>
              <a:rPr lang="hr-HR" b="1" i="1" dirty="0"/>
              <a:t>Polazno</a:t>
            </a:r>
            <a:r>
              <a:rPr lang="hr-HR" dirty="0"/>
              <a:t>, grupa </a:t>
            </a:r>
            <a:r>
              <a:rPr lang="hr-HR" b="1" i="1" dirty="0"/>
              <a:t>Odlomak</a:t>
            </a:r>
            <a:r>
              <a:rPr lang="hr-HR" dirty="0"/>
              <a:t>, naredbeni gumb </a:t>
            </a:r>
            <a:r>
              <a:rPr lang="hr-HR" b="1" i="1" dirty="0"/>
              <a:t>Promjene proreda</a:t>
            </a:r>
            <a:r>
              <a:rPr lang="hr-HR" dirty="0"/>
              <a:t>, </a:t>
            </a:r>
            <a:r>
              <a:rPr lang="hr-HR" dirty="0" smtClean="0"/>
              <a:t>a potom željeni </a:t>
            </a:r>
            <a:r>
              <a:rPr lang="hr-HR" dirty="0"/>
              <a:t>prored.</a:t>
            </a:r>
            <a:endParaRPr lang="en-US" dirty="0"/>
          </a:p>
        </p:txBody>
      </p:sp>
      <p:grpSp>
        <p:nvGrpSpPr>
          <p:cNvPr id="7" name="Group 11"/>
          <p:cNvGrpSpPr>
            <a:grpSpLocks/>
          </p:cNvGrpSpPr>
          <p:nvPr/>
        </p:nvGrpSpPr>
        <p:grpSpPr bwMode="auto">
          <a:xfrm>
            <a:off x="5556523" y="1686156"/>
            <a:ext cx="3213100" cy="4176712"/>
            <a:chOff x="3334" y="981"/>
            <a:chExt cx="2024" cy="2631"/>
          </a:xfrm>
        </p:grpSpPr>
        <p:pic>
          <p:nvPicPr>
            <p:cNvPr id="8" name="Picture 4" descr="wo67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334" y="1026"/>
              <a:ext cx="2024" cy="2586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/>
            </a:ln>
          </p:spPr>
        </p:pic>
        <p:sp>
          <p:nvSpPr>
            <p:cNvPr id="9" name="AutoShape 5"/>
            <p:cNvSpPr>
              <a:spLocks noChangeArrowheads="1"/>
            </p:cNvSpPr>
            <p:nvPr/>
          </p:nvSpPr>
          <p:spPr bwMode="auto">
            <a:xfrm>
              <a:off x="3424" y="1026"/>
              <a:ext cx="545" cy="227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0" name="Text Box 6"/>
            <p:cNvSpPr txBox="1">
              <a:spLocks noChangeArrowheads="1"/>
            </p:cNvSpPr>
            <p:nvPr/>
          </p:nvSpPr>
          <p:spPr bwMode="auto">
            <a:xfrm>
              <a:off x="3969" y="981"/>
              <a:ext cx="2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400" b="1">
                  <a:solidFill>
                    <a:srgbClr val="FF0000"/>
                  </a:solidFill>
                </a:rPr>
                <a:t>1</a:t>
              </a:r>
              <a:endParaRPr lang="en-US" sz="2400" b="1">
                <a:solidFill>
                  <a:srgbClr val="FF0000"/>
                </a:solidFill>
              </a:endParaRPr>
            </a:p>
          </p:txBody>
        </p:sp>
        <p:sp>
          <p:nvSpPr>
            <p:cNvPr id="11" name="AutoShape 7"/>
            <p:cNvSpPr>
              <a:spLocks noChangeArrowheads="1"/>
            </p:cNvSpPr>
            <p:nvPr/>
          </p:nvSpPr>
          <p:spPr bwMode="auto">
            <a:xfrm>
              <a:off x="3424" y="1570"/>
              <a:ext cx="272" cy="227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2" name="AutoShape 8"/>
            <p:cNvSpPr>
              <a:spLocks noChangeArrowheads="1"/>
            </p:cNvSpPr>
            <p:nvPr/>
          </p:nvSpPr>
          <p:spPr bwMode="auto">
            <a:xfrm>
              <a:off x="3424" y="1797"/>
              <a:ext cx="1905" cy="1815"/>
            </a:xfrm>
            <a:prstGeom prst="roundRect">
              <a:avLst>
                <a:gd name="adj" fmla="val 4671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3" name="Text Box 9"/>
            <p:cNvSpPr txBox="1">
              <a:spLocks noChangeArrowheads="1"/>
            </p:cNvSpPr>
            <p:nvPr/>
          </p:nvSpPr>
          <p:spPr bwMode="auto">
            <a:xfrm>
              <a:off x="3669" y="1480"/>
              <a:ext cx="2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400" b="1">
                  <a:solidFill>
                    <a:srgbClr val="FF0000"/>
                  </a:solidFill>
                </a:rPr>
                <a:t>2</a:t>
              </a:r>
              <a:endParaRPr lang="en-US" sz="2400" b="1">
                <a:solidFill>
                  <a:srgbClr val="FF0000"/>
                </a:solidFill>
              </a:endParaRPr>
            </a:p>
          </p:txBody>
        </p:sp>
        <p:sp>
          <p:nvSpPr>
            <p:cNvPr id="14" name="Text Box 10"/>
            <p:cNvSpPr txBox="1">
              <a:spLocks noChangeArrowheads="1"/>
            </p:cNvSpPr>
            <p:nvPr/>
          </p:nvSpPr>
          <p:spPr bwMode="auto">
            <a:xfrm>
              <a:off x="4059" y="2115"/>
              <a:ext cx="2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400">
                  <a:solidFill>
                    <a:srgbClr val="FF0000"/>
                  </a:solidFill>
                </a:rPr>
                <a:t>3</a:t>
              </a:r>
              <a:endParaRPr lang="en-US" sz="240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11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Vježba </a:t>
            </a:r>
            <a:r>
              <a:rPr lang="hr-HR" smtClean="0"/>
              <a:t>9.</a:t>
            </a:r>
            <a:endParaRPr lang="hr-HR" dirty="0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10" name="Tablic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084116"/>
              </p:ext>
            </p:extLst>
          </p:nvPr>
        </p:nvGraphicFramePr>
        <p:xfrm>
          <a:off x="683568" y="1556792"/>
          <a:ext cx="7776864" cy="3306451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1895122"/>
                <a:gridCol w="5881742"/>
              </a:tblGrid>
              <a:tr h="1058065">
                <a:tc gridSpan="2">
                  <a:txBody>
                    <a:bodyPr/>
                    <a:lstStyle/>
                    <a:p>
                      <a:pPr marL="0" marR="0" lvl="0" indent="-226695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hr-HR" sz="2400" dirty="0" smtClean="0"/>
                        <a:t>Otvoriti datoteku naziva vlastitog prezimena iz mape </a:t>
                      </a:r>
                      <a:br>
                        <a:rPr lang="hr-HR" sz="2400" dirty="0" smtClean="0"/>
                      </a:br>
                      <a:r>
                        <a:rPr lang="hr-HR" sz="2400" dirty="0" smtClean="0"/>
                        <a:t>Za Word_Prezime.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-22669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r-HR" sz="24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1682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Calibri"/>
                          <a:cs typeface="Times New Roman"/>
                        </a:rPr>
                        <a:t>1. odlomak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Prored dvostruki,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obostrano poravnati. </a:t>
                      </a:r>
                      <a:endParaRPr kumimoji="0" lang="en-US" sz="2400" b="0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01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b="1" kern="1200" smtClean="0">
                          <a:solidFill>
                            <a:schemeClr val="lt1"/>
                          </a:solidFill>
                          <a:latin typeface="+mn-lt"/>
                          <a:ea typeface="Calibri"/>
                          <a:cs typeface="Times New Roman"/>
                        </a:rPr>
                        <a:t>2. odlomak</a:t>
                      </a:r>
                      <a:endParaRPr kumimoji="0" lang="en-US" sz="2400" b="1" kern="1200" smtClean="0">
                        <a:solidFill>
                          <a:schemeClr val="lt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Prored 1,5 redak,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obostrano poravnati. </a:t>
                      </a:r>
                      <a:endParaRPr kumimoji="0" lang="en-US" sz="2400" b="0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590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Vježba </a:t>
            </a:r>
            <a:r>
              <a:rPr lang="hr-HR" smtClean="0"/>
              <a:t>9.</a:t>
            </a:r>
            <a:endParaRPr lang="hr-HR" dirty="0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Rezervirano mjesto teksta 4"/>
          <p:cNvSpPr>
            <a:spLocks noGrp="1"/>
          </p:cNvSpPr>
          <p:nvPr>
            <p:ph type="body" sz="quarter" idx="13"/>
          </p:nvPr>
        </p:nvSpPr>
        <p:spPr>
          <a:xfrm>
            <a:off x="428596" y="1643050"/>
            <a:ext cx="3423324" cy="4071937"/>
          </a:xfrm>
        </p:spPr>
        <p:txBody>
          <a:bodyPr/>
          <a:lstStyle/>
          <a:p>
            <a:pPr algn="just"/>
            <a:r>
              <a:rPr lang="hr-HR" dirty="0"/>
              <a:t>Nakon promjene tekst izgleda kao što pokazuje slika.</a:t>
            </a:r>
            <a:endParaRPr lang="en-US" dirty="0"/>
          </a:p>
          <a:p>
            <a:pPr algn="just"/>
            <a:r>
              <a:rPr lang="en-US" dirty="0"/>
              <a:t>Tako promijenjen dokument spremiti pa zatvoriti</a:t>
            </a:r>
            <a:r>
              <a:rPr lang="en-US" dirty="0" smtClean="0"/>
              <a:t>.</a:t>
            </a:r>
            <a:endParaRPr lang="hr-HR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701602"/>
            <a:ext cx="4824536" cy="5605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6060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Promjena proreda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Sanda 2018.</a:t>
            </a:r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1249-EA44-4C9E-9891-A74EFCF2815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899592" y="1484784"/>
            <a:ext cx="3960440" cy="3026965"/>
          </a:xfrm>
        </p:spPr>
        <p:txBody>
          <a:bodyPr/>
          <a:lstStyle/>
          <a:p>
            <a:r>
              <a:rPr lang="hr-HR" dirty="0"/>
              <a:t>Osim ponuđenih vrijednosti proreda mogu </a:t>
            </a:r>
            <a:r>
              <a:rPr lang="hr-HR" dirty="0" smtClean="0"/>
              <a:t>se zadati </a:t>
            </a:r>
            <a:r>
              <a:rPr lang="hr-HR" dirty="0"/>
              <a:t>i </a:t>
            </a:r>
            <a:r>
              <a:rPr lang="hr-HR" dirty="0" smtClean="0"/>
              <a:t>proizvoljne vrijednosti, biranjem naredbe </a:t>
            </a:r>
            <a:r>
              <a:rPr lang="hr-HR" b="1" i="1" dirty="0" smtClean="0"/>
              <a:t>Mogućnosti </a:t>
            </a:r>
            <a:r>
              <a:rPr lang="hr-HR" b="1" i="1" dirty="0"/>
              <a:t>proreda</a:t>
            </a:r>
            <a:r>
              <a:rPr lang="hr-HR" dirty="0" smtClean="0"/>
              <a:t>.</a:t>
            </a:r>
          </a:p>
          <a:p>
            <a:pPr lvl="0" algn="just"/>
            <a:endParaRPr lang="hr-HR" sz="2000" dirty="0" smtClean="0"/>
          </a:p>
          <a:p>
            <a:pPr lvl="0" algn="just"/>
            <a:r>
              <a:rPr lang="hr-HR" sz="2000" dirty="0" smtClean="0"/>
              <a:t>Ako </a:t>
            </a:r>
            <a:r>
              <a:rPr lang="hr-HR" sz="2000" dirty="0"/>
              <a:t>se zadaje višestruka vrijednost proreda, treba paziti na </a:t>
            </a:r>
            <a:r>
              <a:rPr lang="hr-HR" sz="2000" b="1" i="1" dirty="0"/>
              <a:t>izgled decimalnog separatora</a:t>
            </a:r>
            <a:r>
              <a:rPr lang="hr-HR" sz="2000" dirty="0" smtClean="0"/>
              <a:t>!</a:t>
            </a:r>
            <a:endParaRPr lang="hr-HR" sz="2000" dirty="0"/>
          </a:p>
        </p:txBody>
      </p:sp>
      <p:pic>
        <p:nvPicPr>
          <p:cNvPr id="7" name="Picture 5" descr="wo6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30836" y="606324"/>
            <a:ext cx="3402012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6945348" y="2892340"/>
            <a:ext cx="1571634" cy="1228734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grpSp>
        <p:nvGrpSpPr>
          <p:cNvPr id="9" name="Grupa 8"/>
          <p:cNvGrpSpPr/>
          <p:nvPr/>
        </p:nvGrpSpPr>
        <p:grpSpPr>
          <a:xfrm>
            <a:off x="6802472" y="249134"/>
            <a:ext cx="2147874" cy="1857388"/>
            <a:chOff x="5292725" y="2500306"/>
            <a:chExt cx="3213100" cy="2714644"/>
          </a:xfrm>
        </p:grpSpPr>
        <p:pic>
          <p:nvPicPr>
            <p:cNvPr id="10" name="Picture 4" descr="wo67"/>
            <p:cNvPicPr>
              <a:picLocks noChangeAspect="1" noChangeArrowheads="1"/>
            </p:cNvPicPr>
            <p:nvPr/>
          </p:nvPicPr>
          <p:blipFill>
            <a:blip r:embed="rId3" cstate="print"/>
            <a:srcRect t="17749" b="16125"/>
            <a:stretch>
              <a:fillRect/>
            </a:stretch>
          </p:blipFill>
          <p:spPr bwMode="auto">
            <a:xfrm>
              <a:off x="5292725" y="2500306"/>
              <a:ext cx="3213100" cy="2714644"/>
            </a:xfrm>
            <a:prstGeom prst="rect">
              <a:avLst/>
            </a:prstGeom>
            <a:noFill/>
            <a:ln w="38100">
              <a:solidFill>
                <a:schemeClr val="accent2">
                  <a:lumMod val="50000"/>
                </a:schemeClr>
              </a:solidFill>
              <a:miter lim="800000"/>
              <a:headEnd/>
              <a:tailEnd/>
            </a:ln>
          </p:spPr>
        </p:pic>
        <p:sp>
          <p:nvSpPr>
            <p:cNvPr id="11" name="AutoShape 7"/>
            <p:cNvSpPr>
              <a:spLocks noChangeArrowheads="1"/>
            </p:cNvSpPr>
            <p:nvPr/>
          </p:nvSpPr>
          <p:spPr bwMode="auto">
            <a:xfrm>
              <a:off x="5435600" y="2635250"/>
              <a:ext cx="431800" cy="360362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2" name="AutoShape 8"/>
            <p:cNvSpPr>
              <a:spLocks noChangeArrowheads="1"/>
            </p:cNvSpPr>
            <p:nvPr/>
          </p:nvSpPr>
          <p:spPr bwMode="auto">
            <a:xfrm>
              <a:off x="5857884" y="4857760"/>
              <a:ext cx="1922482" cy="290511"/>
            </a:xfrm>
            <a:prstGeom prst="roundRect">
              <a:avLst>
                <a:gd name="adj" fmla="val 4671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</p:grpSp>
      <p:pic>
        <p:nvPicPr>
          <p:cNvPr id="13" name="Picture 5" descr="wo7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895" y="5373216"/>
            <a:ext cx="2670170" cy="777756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14" name="AutoShape 6"/>
          <p:cNvSpPr>
            <a:spLocks noChangeArrowheads="1"/>
          </p:cNvSpPr>
          <p:nvPr/>
        </p:nvSpPr>
        <p:spPr bwMode="auto">
          <a:xfrm>
            <a:off x="7205969" y="5730406"/>
            <a:ext cx="655656" cy="382591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5791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nda">
  <a:themeElements>
    <a:clrScheme name="Izvorni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utovanj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utovanj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7158</TotalTime>
  <Words>1102</Words>
  <Application>Microsoft Office PowerPoint</Application>
  <PresentationFormat>Prikaz na zaslonu (4:3)</PresentationFormat>
  <Paragraphs>243</Paragraphs>
  <Slides>36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36</vt:i4>
      </vt:variant>
    </vt:vector>
  </HeadingPairs>
  <TitlesOfParts>
    <vt:vector size="37" baseType="lpstr">
      <vt:lpstr>sanda</vt:lpstr>
      <vt:lpstr>Ms Word 2010</vt:lpstr>
      <vt:lpstr>Poravnanje odlomka</vt:lpstr>
      <vt:lpstr>Vježba 8.</vt:lpstr>
      <vt:lpstr>Vježba 8.</vt:lpstr>
      <vt:lpstr>Poništavanje</vt:lpstr>
      <vt:lpstr>Promjena proreda</vt:lpstr>
      <vt:lpstr>Vježba 9.</vt:lpstr>
      <vt:lpstr>Vježba 9.</vt:lpstr>
      <vt:lpstr>Promjena proreda</vt:lpstr>
      <vt:lpstr>Razmak između odlomaka</vt:lpstr>
      <vt:lpstr>Vježba 10.</vt:lpstr>
      <vt:lpstr>Vježba 10.</vt:lpstr>
      <vt:lpstr>Ravnalo</vt:lpstr>
      <vt:lpstr>Ravnalo</vt:lpstr>
      <vt:lpstr>Uvlake</vt:lpstr>
      <vt:lpstr>Uvlake</vt:lpstr>
      <vt:lpstr>Uvlake</vt:lpstr>
      <vt:lpstr>Uvlake</vt:lpstr>
      <vt:lpstr>Uvlake</vt:lpstr>
      <vt:lpstr>Uvlake</vt:lpstr>
      <vt:lpstr>Vježba 11.</vt:lpstr>
      <vt:lpstr>Vježba 11.</vt:lpstr>
      <vt:lpstr>Obrubi i sjenčanja</vt:lpstr>
      <vt:lpstr>Obrubi</vt:lpstr>
      <vt:lpstr>Obrubi</vt:lpstr>
      <vt:lpstr>Uklanjanje obruba</vt:lpstr>
      <vt:lpstr>Vježba 12.</vt:lpstr>
      <vt:lpstr>Vježba 12.</vt:lpstr>
      <vt:lpstr>Sjenčanje</vt:lpstr>
      <vt:lpstr>Sjenčanje</vt:lpstr>
      <vt:lpstr>Uklanjanje sjenčanja</vt:lpstr>
      <vt:lpstr>Vježba 13.</vt:lpstr>
      <vt:lpstr>Vježba 13.</vt:lpstr>
      <vt:lpstr>Obrub oko stranice</vt:lpstr>
      <vt:lpstr>Vježba 14.</vt:lpstr>
      <vt:lpstr>Vježba 14.</vt:lpstr>
    </vt:vector>
  </TitlesOfParts>
  <Company>MZOŠ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 2007</dc:title>
  <dc:creator>Ostali</dc:creator>
  <cp:lastModifiedBy>korisnik</cp:lastModifiedBy>
  <cp:revision>660</cp:revision>
  <dcterms:created xsi:type="dcterms:W3CDTF">2008-06-17T13:53:05Z</dcterms:created>
  <dcterms:modified xsi:type="dcterms:W3CDTF">2018-11-26T15:02:43Z</dcterms:modified>
</cp:coreProperties>
</file>