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A49E859-6004-4744-8D15-52435CB03545}" type="datetimeFigureOut">
              <a:rPr lang="sr-Latn-CS" smtClean="0"/>
              <a:pPr/>
              <a:t>8.12.2013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09EDB3B-D1DE-4CE1-9438-E8179B5F24F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Komunikacija unutar organizacije - interno komuniciranje (s lokalnom </a:t>
            </a:r>
            <a:br>
              <a:rPr lang="hr-HR" dirty="0" smtClean="0"/>
            </a:br>
            <a:r>
              <a:rPr lang="hr-HR" dirty="0" smtClean="0"/>
              <a:t>zajednicom i tržištem) </a:t>
            </a:r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Bolje ustrojene tvrtke imaju ustrojenu komunikaciju “odozdo prema gore”</a:t>
            </a:r>
          </a:p>
          <a:p>
            <a:endParaRPr lang="hr-HR" dirty="0" smtClean="0"/>
          </a:p>
          <a:p>
            <a:r>
              <a:rPr lang="hr-HR" dirty="0" smtClean="0"/>
              <a:t>U takvim slučajevima podređeni preuzimaju inicijativu </a:t>
            </a:r>
          </a:p>
          <a:p>
            <a:endParaRPr lang="hr-HR" dirty="0" smtClean="0"/>
          </a:p>
          <a:p>
            <a:r>
              <a:rPr lang="hr-HR" dirty="0" smtClean="0"/>
              <a:t>Najrjeđi je slučaj “svi svima”</a:t>
            </a:r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Zadaće internog komuniciranja: </a:t>
            </a:r>
          </a:p>
          <a:p>
            <a:endParaRPr lang="hr-HR" dirty="0" smtClean="0"/>
          </a:p>
          <a:p>
            <a:r>
              <a:rPr lang="hr-HR" dirty="0" smtClean="0"/>
              <a:t>Konkretno i prikladno interpretirati menadžersku i kadrovsku politiku internoj javnosti </a:t>
            </a:r>
          </a:p>
          <a:p>
            <a:endParaRPr lang="hr-HR" dirty="0" smtClean="0"/>
          </a:p>
          <a:p>
            <a:r>
              <a:rPr lang="hr-HR" dirty="0" smtClean="0"/>
              <a:t>Pomagati zaposlenicima pri oblikovanju njihove svijesti, mišljenja i stajališta, koja zastupaju izvan organizacije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Stvarati ugodno radno okružje za ostale aktivnosti u organizaciji </a:t>
            </a:r>
          </a:p>
          <a:p>
            <a:endParaRPr lang="hr-HR" dirty="0" smtClean="0"/>
          </a:p>
          <a:p>
            <a:r>
              <a:rPr lang="hr-HR" dirty="0" smtClean="0"/>
              <a:t>Prenositi i poboljšavati komunikaciju od zaposlenika prema menadžmentu, kao jačanje organizacijske kulture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Dva glavna cilja djelovanja internog komuniciranja</a:t>
            </a:r>
          </a:p>
          <a:p>
            <a:endParaRPr lang="hr-HR" dirty="0" smtClean="0"/>
          </a:p>
          <a:p>
            <a:r>
              <a:rPr lang="hr-HR" dirty="0" smtClean="0"/>
              <a:t>Davati potporu ciljevima, politici i programima organizacije</a:t>
            </a:r>
          </a:p>
          <a:p>
            <a:endParaRPr lang="hr-HR" dirty="0" smtClean="0"/>
          </a:p>
          <a:p>
            <a:r>
              <a:rPr lang="hr-HR" dirty="0" smtClean="0"/>
              <a:t>Otkrivati i zadovoljavati potrebe interne javnosti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Dobri komunikatori u organizaciji su:</a:t>
            </a:r>
          </a:p>
          <a:p>
            <a:endParaRPr lang="hr-HR" dirty="0" smtClean="0"/>
          </a:p>
          <a:p>
            <a:r>
              <a:rPr lang="hr-HR" dirty="0" smtClean="0"/>
              <a:t>Dobro informirani</a:t>
            </a:r>
          </a:p>
          <a:p>
            <a:endParaRPr lang="hr-HR" dirty="0" smtClean="0"/>
          </a:p>
          <a:p>
            <a:r>
              <a:rPr lang="hr-HR" dirty="0" smtClean="0"/>
              <a:t>Tolerantni prema onima koji drugačije misle</a:t>
            </a:r>
          </a:p>
          <a:p>
            <a:endParaRPr lang="hr-HR" dirty="0" smtClean="0"/>
          </a:p>
          <a:p>
            <a:r>
              <a:rPr lang="hr-HR" dirty="0" smtClean="0"/>
              <a:t>Otvoreni za komunikaciju sa suradnicima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Dobri slušatelji </a:t>
            </a:r>
          </a:p>
          <a:p>
            <a:endParaRPr lang="hr-HR" dirty="0" smtClean="0"/>
          </a:p>
          <a:p>
            <a:r>
              <a:rPr lang="hr-HR" dirty="0" smtClean="0"/>
              <a:t>Uvjerljivi u komunikaciji</a:t>
            </a:r>
          </a:p>
          <a:p>
            <a:endParaRPr lang="hr-HR" dirty="0" smtClean="0"/>
          </a:p>
          <a:p>
            <a:r>
              <a:rPr lang="hr-HR" dirty="0" smtClean="0"/>
              <a:t>Otvoreni za promjene i njihovu primjenu u organizaciji </a:t>
            </a:r>
          </a:p>
          <a:p>
            <a:endParaRPr lang="hr-HR" dirty="0" smtClean="0"/>
          </a:p>
          <a:p>
            <a:r>
              <a:rPr lang="hr-HR" dirty="0" smtClean="0"/>
              <a:t>Spremni </a:t>
            </a:r>
            <a:r>
              <a:rPr lang="hr-HR" smtClean="0"/>
              <a:t>za timski rad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hr-HR" dirty="0" smtClean="0"/>
              <a:t>Prije se interno komuniciranje odvijalo preko oglasnih ploča</a:t>
            </a:r>
          </a:p>
          <a:p>
            <a:pPr>
              <a:lnSpc>
                <a:spcPct val="200000"/>
              </a:lnSpc>
            </a:pPr>
            <a:endParaRPr lang="hr-HR" dirty="0" smtClean="0"/>
          </a:p>
          <a:p>
            <a:pPr>
              <a:lnSpc>
                <a:spcPct val="200000"/>
              </a:lnSpc>
            </a:pPr>
            <a:r>
              <a:rPr lang="hr-HR" dirty="0" smtClean="0"/>
              <a:t>Danas se to čini pomoću cirkularnih pisama</a:t>
            </a:r>
          </a:p>
          <a:p>
            <a:pPr>
              <a:lnSpc>
                <a:spcPct val="200000"/>
              </a:lnSpc>
            </a:pPr>
            <a:endParaRPr lang="hr-HR" dirty="0" smtClean="0"/>
          </a:p>
          <a:p>
            <a:pPr>
              <a:lnSpc>
                <a:spcPct val="200000"/>
              </a:lnSpc>
            </a:pPr>
            <a:r>
              <a:rPr lang="hr-HR" dirty="0" smtClean="0"/>
              <a:t>Interna mreža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hr-HR" dirty="0" smtClean="0"/>
              <a:t>Nekada su tvrtke zbog team </a:t>
            </a:r>
            <a:r>
              <a:rPr lang="hr-HR" dirty="0" err="1" smtClean="0"/>
              <a:t>buildinga</a:t>
            </a:r>
            <a:r>
              <a:rPr lang="hr-HR" dirty="0" smtClean="0"/>
              <a:t> imale prigodne božićne zabave</a:t>
            </a:r>
          </a:p>
          <a:p>
            <a:pPr>
              <a:lnSpc>
                <a:spcPct val="200000"/>
              </a:lnSpc>
            </a:pPr>
            <a:endParaRPr lang="hr-HR" dirty="0" smtClean="0"/>
          </a:p>
          <a:p>
            <a:pPr>
              <a:lnSpc>
                <a:spcPct val="200000"/>
              </a:lnSpc>
            </a:pPr>
            <a:r>
              <a:rPr lang="hr-HR" dirty="0" smtClean="0"/>
              <a:t>Odraz internog komuniciranja</a:t>
            </a:r>
          </a:p>
          <a:p>
            <a:pPr>
              <a:lnSpc>
                <a:spcPct val="200000"/>
              </a:lnSpc>
            </a:pPr>
            <a:endParaRPr lang="hr-HR" dirty="0" smtClean="0"/>
          </a:p>
          <a:p>
            <a:pPr>
              <a:lnSpc>
                <a:spcPct val="200000"/>
              </a:lnSpc>
            </a:pPr>
            <a:r>
              <a:rPr lang="hr-HR" dirty="0" smtClean="0"/>
              <a:t>Nekada je aktivnost internog komuniciranja bila prepuštena kadrovskoj službi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200000"/>
              </a:lnSpc>
            </a:pPr>
            <a:r>
              <a:rPr lang="hr-HR" dirty="0" smtClean="0"/>
              <a:t>Danas je to zaseban odjel u sklopu PR odjela</a:t>
            </a:r>
          </a:p>
          <a:p>
            <a:pPr algn="just">
              <a:lnSpc>
                <a:spcPct val="200000"/>
              </a:lnSpc>
            </a:pPr>
            <a:endParaRPr lang="hr-HR" dirty="0" smtClean="0"/>
          </a:p>
          <a:p>
            <a:pPr algn="just">
              <a:lnSpc>
                <a:spcPct val="200000"/>
              </a:lnSpc>
            </a:pPr>
            <a:r>
              <a:rPr lang="hr-HR" dirty="0" smtClean="0"/>
              <a:t>“Organizacijska kultura”</a:t>
            </a:r>
          </a:p>
          <a:p>
            <a:pPr algn="just">
              <a:lnSpc>
                <a:spcPct val="200000"/>
              </a:lnSpc>
            </a:pPr>
            <a:endParaRPr lang="hr-HR" dirty="0" smtClean="0"/>
          </a:p>
          <a:p>
            <a:pPr algn="just">
              <a:lnSpc>
                <a:spcPct val="200000"/>
              </a:lnSpc>
            </a:pPr>
            <a:r>
              <a:rPr lang="hr-HR" dirty="0" smtClean="0"/>
              <a:t>Stvari trebaju dobro funkcionirati “u kući” kako bi se uspostavili dobri odnosi s javnošću s okolinom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Opsežna definicija internog komuniciranja Lewisa 1987. godine: </a:t>
            </a:r>
          </a:p>
          <a:p>
            <a:endParaRPr lang="hr-HR" dirty="0" smtClean="0"/>
          </a:p>
          <a:p>
            <a:r>
              <a:rPr lang="hr-HR" dirty="0" smtClean="0"/>
              <a:t>“ Komunikacija je razmjena poruka koje proizlaze iz razmjene mišljenja između pošiljatelja i primatelja. Komuniciranje u organizaciji je razmjena tih poruka, ideja i stajališta u strukturi organizacije među menadžerima, zaposlenicima i svima koji su s njima povezani, koji upotrebljavaju suvremene komunikacijske tehnologije i medije za prijenos informacija…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Izmjena poruka je dvosmjerni proces između pošiljatelja i primatelja tako da međusobni odnosi među pojedincima, njihova stajališta i osjećaji, poboljšavaju ili otežavaju razumijevanje. Komuniciranje u organizaciji je uspješno ako pošiljatelj poruke i primatelj iste dostižu visoki stupanj razumijevanja prenesene poruke.”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Interno komuniciranje se odvija na dvije razine.</a:t>
            </a:r>
          </a:p>
          <a:p>
            <a:endParaRPr lang="hr-HR" dirty="0" smtClean="0"/>
          </a:p>
          <a:p>
            <a:r>
              <a:rPr lang="hr-HR" dirty="0" smtClean="0"/>
              <a:t>Među kolegama u istom odjelu ili na istoj hijerarhijskoj razini</a:t>
            </a:r>
          </a:p>
          <a:p>
            <a:endParaRPr lang="hr-HR" dirty="0" smtClean="0"/>
          </a:p>
          <a:p>
            <a:r>
              <a:rPr lang="hr-HR" dirty="0" smtClean="0"/>
              <a:t>Između nadređenih i podređenih 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Razina komunikacije se također dijeli dvije vrste</a:t>
            </a:r>
          </a:p>
          <a:p>
            <a:endParaRPr lang="hr-HR" dirty="0" smtClean="0"/>
          </a:p>
          <a:p>
            <a:r>
              <a:rPr lang="hr-HR" dirty="0" smtClean="0"/>
              <a:t>Neformalna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Formalna</a:t>
            </a:r>
          </a:p>
          <a:p>
            <a:endParaRPr lang="hr-HR" dirty="0" smtClean="0"/>
          </a:p>
          <a:p>
            <a:endParaRPr lang="hr-H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Komuniciranje može biti grupno i osobno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Komunikacija može biti usmena ili pismena</a:t>
            </a:r>
          </a:p>
          <a:p>
            <a:endParaRPr lang="hr-HR" dirty="0" smtClean="0"/>
          </a:p>
          <a:p>
            <a:r>
              <a:rPr lang="hr-HR" dirty="0" smtClean="0"/>
              <a:t>Komunikacija se najčešće odvija prema modelu “</a:t>
            </a:r>
            <a:r>
              <a:rPr lang="hr-HR" dirty="0" err="1" smtClean="0"/>
              <a:t>odzgo</a:t>
            </a:r>
            <a:r>
              <a:rPr lang="hr-HR" dirty="0" smtClean="0"/>
              <a:t> prema dolje”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</TotalTime>
  <Words>369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Komunikacija unutar organizacije - interno komuniciranje (s lokalnom  zajednicom i tržištem)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Komunikacija unutar organizacije - interno komuniciranje (s lokalnom  zajednicom i tržištem)</dc:title>
  <dc:creator>Šime</dc:creator>
  <cp:lastModifiedBy>Šime</cp:lastModifiedBy>
  <cp:revision>3</cp:revision>
  <dcterms:created xsi:type="dcterms:W3CDTF">2013-12-07T19:15:43Z</dcterms:created>
  <dcterms:modified xsi:type="dcterms:W3CDTF">2013-12-08T13:05:01Z</dcterms:modified>
</cp:coreProperties>
</file>