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5" r:id="rId7"/>
    <p:sldId id="259" r:id="rId8"/>
    <p:sldId id="267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8A2C-862B-4A5A-B0D3-F145F349BB20}" type="datetimeFigureOut">
              <a:rPr lang="hr-HR" smtClean="0"/>
              <a:t>25.10.2020.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2A48-D5EA-4E9A-8532-76DFCD823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850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8A2C-862B-4A5A-B0D3-F145F349BB20}" type="datetimeFigureOut">
              <a:rPr lang="hr-HR" smtClean="0"/>
              <a:t>25.10.2020.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2A48-D5EA-4E9A-8532-76DFCD823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21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8A2C-862B-4A5A-B0D3-F145F349BB20}" type="datetimeFigureOut">
              <a:rPr lang="hr-HR" smtClean="0"/>
              <a:t>25.10.2020.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2A48-D5EA-4E9A-8532-76DFCD823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401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8A2C-862B-4A5A-B0D3-F145F349BB20}" type="datetimeFigureOut">
              <a:rPr lang="hr-HR" smtClean="0"/>
              <a:t>25.10.2020.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2A48-D5EA-4E9A-8532-76DFCD823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933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8A2C-862B-4A5A-B0D3-F145F349BB20}" type="datetimeFigureOut">
              <a:rPr lang="hr-HR" smtClean="0"/>
              <a:t>25.10.2020.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2A48-D5EA-4E9A-8532-76DFCD823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364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8A2C-862B-4A5A-B0D3-F145F349BB20}" type="datetimeFigureOut">
              <a:rPr lang="hr-HR" smtClean="0"/>
              <a:t>25.10.2020.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2A48-D5EA-4E9A-8532-76DFCD823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45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8A2C-862B-4A5A-B0D3-F145F349BB20}" type="datetimeFigureOut">
              <a:rPr lang="hr-HR" smtClean="0"/>
              <a:t>25.10.2020.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2A48-D5EA-4E9A-8532-76DFCD823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841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8A2C-862B-4A5A-B0D3-F145F349BB20}" type="datetimeFigureOut">
              <a:rPr lang="hr-HR" smtClean="0"/>
              <a:t>25.10.2020.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2A48-D5EA-4E9A-8532-76DFCD823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53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8A2C-862B-4A5A-B0D3-F145F349BB20}" type="datetimeFigureOut">
              <a:rPr lang="hr-HR" smtClean="0"/>
              <a:t>25.10.2020.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2A48-D5EA-4E9A-8532-76DFCD823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957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8A2C-862B-4A5A-B0D3-F145F349BB20}" type="datetimeFigureOut">
              <a:rPr lang="hr-HR" smtClean="0"/>
              <a:t>25.10.2020.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2A48-D5EA-4E9A-8532-76DFCD823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35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8A2C-862B-4A5A-B0D3-F145F349BB20}" type="datetimeFigureOut">
              <a:rPr lang="hr-HR" smtClean="0"/>
              <a:t>25.10.2020.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2A48-D5EA-4E9A-8532-76DFCD823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67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08A2C-862B-4A5A-B0D3-F145F349BB20}" type="datetimeFigureOut">
              <a:rPr lang="hr-HR" smtClean="0"/>
              <a:t>25.10.2020.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C2A48-D5EA-4E9A-8532-76DFCD823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75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26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8.wmf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Pojednostavljivanje logičkog izraza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65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1" t="15452" r="22114" b="14515"/>
          <a:stretch/>
        </p:blipFill>
        <p:spPr bwMode="auto">
          <a:xfrm>
            <a:off x="467544" y="332655"/>
            <a:ext cx="6048672" cy="632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3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7" t="64856" r="22166" b="12210"/>
          <a:stretch/>
        </p:blipFill>
        <p:spPr bwMode="auto">
          <a:xfrm>
            <a:off x="683568" y="548680"/>
            <a:ext cx="80157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/>
          <p:nvPr/>
        </p:nvPicPr>
        <p:blipFill>
          <a:blip r:embed="rId3" cstate="print"/>
          <a:srcRect l="25717" t="39723" r="16033" b="55992"/>
          <a:stretch>
            <a:fillRect/>
          </a:stretch>
        </p:blipFill>
        <p:spPr bwMode="auto">
          <a:xfrm>
            <a:off x="755576" y="3789040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/>
          <p:nvPr/>
        </p:nvPicPr>
        <p:blipFill>
          <a:blip r:embed="rId4" cstate="print"/>
          <a:srcRect l="25733" t="49587" r="24959" b="39876"/>
          <a:stretch>
            <a:fillRect/>
          </a:stretch>
        </p:blipFill>
        <p:spPr bwMode="auto">
          <a:xfrm>
            <a:off x="827584" y="4437112"/>
            <a:ext cx="73448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97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Popunimo tablicu istinitosti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1…..oznaka za istinu, sud koji je uvijek istinit</a:t>
            </a:r>
          </a:p>
          <a:p>
            <a:r>
              <a:rPr lang="hr-HR" dirty="0" smtClean="0"/>
              <a:t>0…..oznaka za laž ili za sud koji je stalno lažan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13888"/>
              </p:ext>
            </p:extLst>
          </p:nvPr>
        </p:nvGraphicFramePr>
        <p:xfrm>
          <a:off x="1907704" y="2924945"/>
          <a:ext cx="4968552" cy="1381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8178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Ā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A·1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A+1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A·0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A+0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A· Ā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A+Ā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43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43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Ravni poveznik 11"/>
          <p:cNvCxnSpPr/>
          <p:nvPr/>
        </p:nvCxnSpPr>
        <p:spPr>
          <a:xfrm>
            <a:off x="3231453" y="3139241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/>
          <p:cNvCxnSpPr/>
          <p:nvPr/>
        </p:nvCxnSpPr>
        <p:spPr>
          <a:xfrm>
            <a:off x="3231453" y="3068960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Vidimo da vrijedi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49376"/>
              </p:ext>
            </p:extLst>
          </p:nvPr>
        </p:nvGraphicFramePr>
        <p:xfrm>
          <a:off x="1116341" y="2564905"/>
          <a:ext cx="4535779" cy="1267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3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2000" dirty="0">
                          <a:effectLst/>
                        </a:rPr>
                        <a:t>1.    </a:t>
                      </a:r>
                      <a:r>
                        <a:rPr lang="en-GB" sz="2000" dirty="0" smtClean="0">
                          <a:effectLst/>
                        </a:rPr>
                        <a:t>A·0 </a:t>
                      </a:r>
                      <a:r>
                        <a:rPr lang="en-GB" sz="2000" dirty="0">
                          <a:effectLst/>
                        </a:rPr>
                        <a:t>= 0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A+0 = A</a:t>
                      </a:r>
                      <a:endParaRPr lang="hr-H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    </a:t>
                      </a:r>
                      <a:r>
                        <a:rPr lang="en-GB" sz="2000" dirty="0" smtClean="0">
                          <a:effectLst/>
                        </a:rPr>
                        <a:t>A·A </a:t>
                      </a:r>
                      <a:r>
                        <a:rPr lang="en-GB" sz="2000" dirty="0">
                          <a:effectLst/>
                        </a:rPr>
                        <a:t>= A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A+A = A 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3.    </a:t>
                      </a:r>
                      <a:r>
                        <a:rPr lang="en-GB" sz="2000" dirty="0" smtClean="0">
                          <a:effectLst/>
                        </a:rPr>
                        <a:t>A·1 </a:t>
                      </a:r>
                      <a:r>
                        <a:rPr lang="en-GB" sz="2000" dirty="0">
                          <a:effectLst/>
                        </a:rPr>
                        <a:t>= A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A+1 = 1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4.    </a:t>
                      </a:r>
                      <a:r>
                        <a:rPr lang="en-GB" sz="2000" dirty="0" smtClean="0">
                          <a:effectLst/>
                        </a:rPr>
                        <a:t>A·A  </a:t>
                      </a:r>
                      <a:r>
                        <a:rPr lang="en-GB" sz="2000" dirty="0">
                          <a:effectLst/>
                        </a:rPr>
                        <a:t>= 0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A+A = 1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419872" y="3573016"/>
            <a:ext cx="1079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619672" y="3561167"/>
            <a:ext cx="162496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42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 pravila nazivamo teoremi </a:t>
            </a:r>
            <a:r>
              <a:rPr lang="hr-HR" dirty="0" err="1" smtClean="0"/>
              <a:t>booleove</a:t>
            </a:r>
            <a:r>
              <a:rPr lang="hr-HR" dirty="0" smtClean="0"/>
              <a:t> algebre</a:t>
            </a:r>
          </a:p>
          <a:p>
            <a:r>
              <a:rPr lang="hr-HR" dirty="0" smtClean="0"/>
              <a:t>Možemo ih koristiti da pojednostavimo logički izraz (formulu)</a:t>
            </a:r>
          </a:p>
          <a:p>
            <a:r>
              <a:rPr lang="hr-HR" dirty="0" smtClean="0"/>
              <a:t>Pojednostavljeni izraz i polazni izraz imaju isti zadnji stupac u tablici istinitosti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94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45943" r="32715" b="61230"/>
          <a:stretch/>
        </p:blipFill>
        <p:spPr bwMode="auto">
          <a:xfrm>
            <a:off x="2388093" y="4338721"/>
            <a:ext cx="914400" cy="52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44767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3608" y="2276209"/>
            <a:ext cx="2895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t="44566"/>
          <a:stretch/>
        </p:blipFill>
        <p:spPr bwMode="auto">
          <a:xfrm>
            <a:off x="611560" y="5085184"/>
            <a:ext cx="4284416" cy="75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611560" y="433872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</a:t>
            </a:r>
            <a:r>
              <a:rPr lang="hr-HR" dirty="0" smtClean="0"/>
              <a:t>ojednostavimo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96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933624" cy="3354672"/>
          </a:xfrm>
          <a:prstGeom prst="rect">
            <a:avLst/>
          </a:prstGeom>
        </p:spPr>
      </p:pic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7771"/>
              </p:ext>
            </p:extLst>
          </p:nvPr>
        </p:nvGraphicFramePr>
        <p:xfrm>
          <a:off x="1979712" y="2060848"/>
          <a:ext cx="527720" cy="18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720">
                  <a:extLst>
                    <a:ext uri="{9D8B030D-6E8A-4147-A177-3AD203B41FA5}">
                      <a16:colId xmlns:a16="http://schemas.microsoft.com/office/drawing/2014/main" val="685010844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505023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54168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30946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79391"/>
                  </a:ext>
                </a:extLst>
              </a:tr>
            </a:tbl>
          </a:graphicData>
        </a:graphic>
      </p:graphicFrame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236182"/>
              </p:ext>
            </p:extLst>
          </p:nvPr>
        </p:nvGraphicFramePr>
        <p:xfrm>
          <a:off x="3281570" y="2084296"/>
          <a:ext cx="527720" cy="18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720">
                  <a:extLst>
                    <a:ext uri="{9D8B030D-6E8A-4147-A177-3AD203B41FA5}">
                      <a16:colId xmlns:a16="http://schemas.microsoft.com/office/drawing/2014/main" val="685010844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505023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54168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30946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79391"/>
                  </a:ext>
                </a:extLst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47827"/>
              </p:ext>
            </p:extLst>
          </p:nvPr>
        </p:nvGraphicFramePr>
        <p:xfrm>
          <a:off x="4098354" y="2084296"/>
          <a:ext cx="527720" cy="18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720">
                  <a:extLst>
                    <a:ext uri="{9D8B030D-6E8A-4147-A177-3AD203B41FA5}">
                      <a16:colId xmlns:a16="http://schemas.microsoft.com/office/drawing/2014/main" val="685010844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505023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54168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30946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79391"/>
                  </a:ext>
                </a:extLst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369278"/>
              </p:ext>
            </p:extLst>
          </p:nvPr>
        </p:nvGraphicFramePr>
        <p:xfrm>
          <a:off x="4973120" y="2084296"/>
          <a:ext cx="527720" cy="18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720">
                  <a:extLst>
                    <a:ext uri="{9D8B030D-6E8A-4147-A177-3AD203B41FA5}">
                      <a16:colId xmlns:a16="http://schemas.microsoft.com/office/drawing/2014/main" val="685010844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505023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54168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30946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79391"/>
                  </a:ext>
                </a:extLst>
              </a:tr>
            </a:tbl>
          </a:graphicData>
        </a:graphic>
      </p:graphicFrame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84158"/>
              </p:ext>
            </p:extLst>
          </p:nvPr>
        </p:nvGraphicFramePr>
        <p:xfrm>
          <a:off x="5805640" y="2084296"/>
          <a:ext cx="527720" cy="18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720">
                  <a:extLst>
                    <a:ext uri="{9D8B030D-6E8A-4147-A177-3AD203B41FA5}">
                      <a16:colId xmlns:a16="http://schemas.microsoft.com/office/drawing/2014/main" val="685010844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505023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54168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30946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79391"/>
                  </a:ext>
                </a:extLst>
              </a:tr>
            </a:tbl>
          </a:graphicData>
        </a:graphic>
      </p:graphicFrame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613671"/>
              </p:ext>
            </p:extLst>
          </p:nvPr>
        </p:nvGraphicFramePr>
        <p:xfrm>
          <a:off x="6479300" y="2084296"/>
          <a:ext cx="527720" cy="18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720">
                  <a:extLst>
                    <a:ext uri="{9D8B030D-6E8A-4147-A177-3AD203B41FA5}">
                      <a16:colId xmlns:a16="http://schemas.microsoft.com/office/drawing/2014/main" val="685010844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505023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54168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30946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79391"/>
                  </a:ext>
                </a:extLst>
              </a:tr>
            </a:tbl>
          </a:graphicData>
        </a:graphic>
      </p:graphicFrame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402853"/>
              </p:ext>
            </p:extLst>
          </p:nvPr>
        </p:nvGraphicFramePr>
        <p:xfrm>
          <a:off x="7308304" y="2103744"/>
          <a:ext cx="527720" cy="18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720">
                  <a:extLst>
                    <a:ext uri="{9D8B030D-6E8A-4147-A177-3AD203B41FA5}">
                      <a16:colId xmlns:a16="http://schemas.microsoft.com/office/drawing/2014/main" val="685010844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505023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54168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30946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79391"/>
                  </a:ext>
                </a:extLst>
              </a:tr>
            </a:tbl>
          </a:graphicData>
        </a:graphic>
      </p:graphicFrame>
      <p:graphicFrame>
        <p:nvGraphicFramePr>
          <p:cNvPr id="11" name="Tablic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39911"/>
              </p:ext>
            </p:extLst>
          </p:nvPr>
        </p:nvGraphicFramePr>
        <p:xfrm>
          <a:off x="2548372" y="2084296"/>
          <a:ext cx="527720" cy="18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720">
                  <a:extLst>
                    <a:ext uri="{9D8B030D-6E8A-4147-A177-3AD203B41FA5}">
                      <a16:colId xmlns:a16="http://schemas.microsoft.com/office/drawing/2014/main" val="685010844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505023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54168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30946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79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9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Ostali teoremi </a:t>
            </a:r>
            <a:r>
              <a:rPr lang="hr-HR" dirty="0"/>
              <a:t>B</a:t>
            </a:r>
            <a:r>
              <a:rPr lang="hr-HR" dirty="0" smtClean="0"/>
              <a:t>ooleove algebre: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856295"/>
              </p:ext>
            </p:extLst>
          </p:nvPr>
        </p:nvGraphicFramePr>
        <p:xfrm>
          <a:off x="1115616" y="3158966"/>
          <a:ext cx="7272083" cy="1371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2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9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9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 </a:t>
                      </a:r>
                      <a:r>
                        <a:rPr lang="hr-HR" sz="1600" dirty="0" smtClean="0">
                          <a:effectLst/>
                        </a:rPr>
                        <a:t>    </a:t>
                      </a:r>
                      <a:r>
                        <a:rPr lang="en-GB" sz="1600" dirty="0" smtClean="0">
                          <a:effectLst/>
                        </a:rPr>
                        <a:t> A·B </a:t>
                      </a:r>
                      <a:r>
                        <a:rPr lang="en-GB" sz="1600" dirty="0">
                          <a:effectLst/>
                        </a:rPr>
                        <a:t>= </a:t>
                      </a:r>
                      <a:r>
                        <a:rPr lang="en-GB" sz="1600" dirty="0" smtClean="0">
                          <a:effectLst/>
                        </a:rPr>
                        <a:t>A</a:t>
                      </a:r>
                      <a:r>
                        <a:rPr lang="hr-HR" sz="160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+</a:t>
                      </a:r>
                      <a:r>
                        <a:rPr lang="hr-HR" sz="160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B</a:t>
                      </a:r>
                      <a:endParaRPr lang="hr-H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A+B = </a:t>
                      </a:r>
                      <a:r>
                        <a:rPr lang="en-GB" sz="1600" dirty="0" smtClean="0">
                          <a:effectLst/>
                        </a:rPr>
                        <a:t>A</a:t>
                      </a:r>
                      <a:r>
                        <a:rPr lang="hr-HR" sz="160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·</a:t>
                      </a:r>
                      <a:r>
                        <a:rPr lang="hr-HR" sz="160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B              </a:t>
                      </a:r>
                      <a:r>
                        <a:rPr lang="en-GB" sz="1600" dirty="0">
                          <a:effectLst/>
                        </a:rPr>
                        <a:t>- De </a:t>
                      </a:r>
                      <a:r>
                        <a:rPr lang="en-GB" sz="1600" dirty="0" err="1">
                          <a:effectLst/>
                        </a:rPr>
                        <a:t>Morganovo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pravilo</a:t>
                      </a:r>
                      <a:endParaRPr lang="hr-H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9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hr-HR" sz="1600" dirty="0" smtClean="0">
                          <a:effectLst/>
                        </a:rPr>
                        <a:t>   </a:t>
                      </a:r>
                      <a:r>
                        <a:rPr lang="en-GB" sz="1600" dirty="0" smtClean="0">
                          <a:effectLst/>
                        </a:rPr>
                        <a:t> A·B </a:t>
                      </a:r>
                      <a:r>
                        <a:rPr lang="en-GB" sz="1600" dirty="0">
                          <a:effectLst/>
                        </a:rPr>
                        <a:t>= </a:t>
                      </a:r>
                      <a:r>
                        <a:rPr lang="en-GB" sz="1600" dirty="0" smtClean="0">
                          <a:effectLst/>
                        </a:rPr>
                        <a:t>B·A</a:t>
                      </a:r>
                      <a:endParaRPr lang="hr-H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A+B = B+A              - Komutacija</a:t>
                      </a:r>
                      <a:endParaRPr lang="hr-H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9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hr-HR" sz="1600" dirty="0" smtClean="0">
                          <a:effectLst/>
                        </a:rPr>
                        <a:t>    </a:t>
                      </a:r>
                      <a:r>
                        <a:rPr lang="en-GB" sz="1600" dirty="0" smtClean="0">
                          <a:effectLst/>
                        </a:rPr>
                        <a:t>A· (B+C</a:t>
                      </a:r>
                      <a:r>
                        <a:rPr lang="en-GB" sz="1600" dirty="0">
                          <a:effectLst/>
                        </a:rPr>
                        <a:t>) = </a:t>
                      </a:r>
                      <a:r>
                        <a:rPr lang="en-GB" sz="1600" dirty="0" smtClean="0">
                          <a:effectLst/>
                        </a:rPr>
                        <a:t>A·B </a:t>
                      </a:r>
                      <a:r>
                        <a:rPr lang="en-GB" sz="1600" dirty="0">
                          <a:effectLst/>
                        </a:rPr>
                        <a:t>+ </a:t>
                      </a:r>
                      <a:r>
                        <a:rPr lang="en-GB" sz="1600" dirty="0" smtClean="0">
                          <a:effectLst/>
                        </a:rPr>
                        <a:t>A·C</a:t>
                      </a:r>
                      <a:endParaRPr lang="hr-H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A+B·C </a:t>
                      </a:r>
                      <a:r>
                        <a:rPr lang="en-GB" sz="1600" dirty="0">
                          <a:effectLst/>
                        </a:rPr>
                        <a:t>= (A+B) </a:t>
                      </a:r>
                      <a:r>
                        <a:rPr lang="en-GB" sz="1600" dirty="0" smtClean="0">
                          <a:effectLst/>
                        </a:rPr>
                        <a:t>· </a:t>
                      </a:r>
                      <a:r>
                        <a:rPr lang="en-GB" sz="1600" dirty="0">
                          <a:effectLst/>
                        </a:rPr>
                        <a:t>(A+C)   - </a:t>
                      </a:r>
                      <a:r>
                        <a:rPr lang="en-GB" sz="1600" dirty="0" err="1">
                          <a:effectLst/>
                        </a:rPr>
                        <a:t>Distribucija</a:t>
                      </a:r>
                      <a:endParaRPr lang="hr-H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9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Ravni poveznik 4"/>
          <p:cNvCxnSpPr/>
          <p:nvPr/>
        </p:nvCxnSpPr>
        <p:spPr>
          <a:xfrm flipV="1">
            <a:off x="1479592" y="3164890"/>
            <a:ext cx="288032" cy="9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>
            <a:off x="1979712" y="315896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>
            <a:off x="2267744" y="316808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4644008" y="3159708"/>
            <a:ext cx="288032" cy="7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5148064" y="316044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5436096" y="3178448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551050"/>
              </p:ext>
            </p:extLst>
          </p:nvPr>
        </p:nvGraphicFramePr>
        <p:xfrm>
          <a:off x="900317" y="4797152"/>
          <a:ext cx="4535779" cy="1267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3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2000" dirty="0">
                          <a:effectLst/>
                        </a:rPr>
                        <a:t>1.    </a:t>
                      </a:r>
                      <a:r>
                        <a:rPr lang="en-GB" sz="2000" dirty="0" smtClean="0">
                          <a:effectLst/>
                        </a:rPr>
                        <a:t>A·0 </a:t>
                      </a:r>
                      <a:r>
                        <a:rPr lang="en-GB" sz="2000" dirty="0">
                          <a:effectLst/>
                        </a:rPr>
                        <a:t>= 0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A+0 = A</a:t>
                      </a:r>
                      <a:endParaRPr lang="hr-H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    </a:t>
                      </a:r>
                      <a:r>
                        <a:rPr lang="en-GB" sz="2000" dirty="0" smtClean="0">
                          <a:effectLst/>
                        </a:rPr>
                        <a:t>A·A </a:t>
                      </a:r>
                      <a:r>
                        <a:rPr lang="en-GB" sz="2000" dirty="0">
                          <a:effectLst/>
                        </a:rPr>
                        <a:t>= A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A+A = A 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3.    </a:t>
                      </a:r>
                      <a:r>
                        <a:rPr lang="en-GB" sz="2000" dirty="0" smtClean="0">
                          <a:effectLst/>
                        </a:rPr>
                        <a:t>A·1 </a:t>
                      </a:r>
                      <a:r>
                        <a:rPr lang="en-GB" sz="2000" dirty="0">
                          <a:effectLst/>
                        </a:rPr>
                        <a:t>= A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A+1 = 1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4.    </a:t>
                      </a:r>
                      <a:r>
                        <a:rPr lang="en-GB" sz="2000" dirty="0" smtClean="0">
                          <a:effectLst/>
                        </a:rPr>
                        <a:t>A·A  </a:t>
                      </a:r>
                      <a:r>
                        <a:rPr lang="en-GB" sz="2000" dirty="0">
                          <a:effectLst/>
                        </a:rPr>
                        <a:t>= 0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A+A = 1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6" name="Ravni poveznik 15"/>
          <p:cNvCxnSpPr/>
          <p:nvPr/>
        </p:nvCxnSpPr>
        <p:spPr>
          <a:xfrm>
            <a:off x="3203848" y="573325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1331640" y="5740924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Teoremi </a:t>
            </a:r>
            <a:r>
              <a:rPr lang="hr-HR" dirty="0" err="1" smtClean="0"/>
              <a:t>booleove</a:t>
            </a:r>
            <a:r>
              <a:rPr lang="hr-HR" dirty="0" smtClean="0"/>
              <a:t> algebre:</a:t>
            </a:r>
            <a:endParaRPr lang="hr-HR" dirty="0"/>
          </a:p>
        </p:txBody>
      </p:sp>
      <p:pic>
        <p:nvPicPr>
          <p:cNvPr id="13" name="Rezervirano mjesto sadržaja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8" y="1700808"/>
            <a:ext cx="7802064" cy="3810532"/>
          </a:xfrm>
        </p:spPr>
      </p:pic>
    </p:spTree>
    <p:extLst>
      <p:ext uri="{BB962C8B-B14F-4D97-AF65-F5344CB8AC3E}">
        <p14:creationId xmlns:p14="http://schemas.microsoft.com/office/powerpoint/2010/main" val="26721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1196751"/>
            <a:ext cx="18067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345395"/>
              </p:ext>
            </p:extLst>
          </p:nvPr>
        </p:nvGraphicFramePr>
        <p:xfrm>
          <a:off x="316706" y="1126584"/>
          <a:ext cx="18303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Jednadžba" r:id="rId3" imgW="927000" imgH="241200" progId="Equation.3">
                  <p:embed/>
                </p:oleObj>
              </mc:Choice>
              <mc:Fallback>
                <p:oleObj name="Jednadžba" r:id="rId3" imgW="9270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" y="1126584"/>
                        <a:ext cx="1830388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23"/>
              </p:ext>
            </p:extLst>
          </p:nvPr>
        </p:nvGraphicFramePr>
        <p:xfrm>
          <a:off x="135214" y="1915049"/>
          <a:ext cx="20494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Jednadžba" r:id="rId5" imgW="927000" imgH="241200" progId="Equation.3">
                  <p:embed/>
                </p:oleObj>
              </mc:Choice>
              <mc:Fallback>
                <p:oleObj name="Jednadžba" r:id="rId5" imgW="9270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14" y="1915049"/>
                        <a:ext cx="2049462" cy="527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134166" y="3885997"/>
            <a:ext cx="348385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304842"/>
              </p:ext>
            </p:extLst>
          </p:nvPr>
        </p:nvGraphicFramePr>
        <p:xfrm>
          <a:off x="-25400" y="3714750"/>
          <a:ext cx="21653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Jednadžba" r:id="rId7" imgW="685800" imgH="241200" progId="Equation.3">
                  <p:embed/>
                </p:oleObj>
              </mc:Choice>
              <mc:Fallback>
                <p:oleObj name="Jednadžba" r:id="rId7" imgW="68580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400" y="3714750"/>
                        <a:ext cx="2165350" cy="75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23980"/>
              </p:ext>
            </p:extLst>
          </p:nvPr>
        </p:nvGraphicFramePr>
        <p:xfrm>
          <a:off x="2131433" y="1207630"/>
          <a:ext cx="1712782" cy="38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Jednadžba" r:id="rId9" imgW="1066680" imgH="241200" progId="Equation.3">
                  <p:embed/>
                </p:oleObj>
              </mc:Choice>
              <mc:Fallback>
                <p:oleObj name="Jednadžba" r:id="rId9" imgW="10666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1433" y="1207630"/>
                        <a:ext cx="1712782" cy="387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357652"/>
              </p:ext>
            </p:extLst>
          </p:nvPr>
        </p:nvGraphicFramePr>
        <p:xfrm>
          <a:off x="3844215" y="1185869"/>
          <a:ext cx="2794368" cy="40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Jednadžba" r:id="rId11" imgW="1384200" imgH="203040" progId="Equation.3">
                  <p:embed/>
                </p:oleObj>
              </mc:Choice>
              <mc:Fallback>
                <p:oleObj name="Jednadžba" r:id="rId11" imgW="1384200" imgH="203040" progId="Equation.3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44215" y="1185869"/>
                        <a:ext cx="2794368" cy="409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59254"/>
              </p:ext>
            </p:extLst>
          </p:nvPr>
        </p:nvGraphicFramePr>
        <p:xfrm>
          <a:off x="6638583" y="1254464"/>
          <a:ext cx="15097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Jednadžba" r:id="rId13" imgW="939600" imgH="241200" progId="Equation.3">
                  <p:embed/>
                </p:oleObj>
              </mc:Choice>
              <mc:Fallback>
                <p:oleObj name="Jednadžba" r:id="rId13" imgW="939600" imgH="241200" progId="Equation.3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38583" y="1254464"/>
                        <a:ext cx="1509713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463907"/>
              </p:ext>
            </p:extLst>
          </p:nvPr>
        </p:nvGraphicFramePr>
        <p:xfrm>
          <a:off x="8152556" y="1124443"/>
          <a:ext cx="394362" cy="527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Jednadžba" r:id="rId15" imgW="152280" imgH="203040" progId="Equation.3">
                  <p:embed/>
                </p:oleObj>
              </mc:Choice>
              <mc:Fallback>
                <p:oleObj name="Jednadžba" r:id="rId15" imgW="152280" imgH="203040" progId="Equation.3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152556" y="1124443"/>
                        <a:ext cx="394362" cy="527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211243"/>
              </p:ext>
            </p:extLst>
          </p:nvPr>
        </p:nvGraphicFramePr>
        <p:xfrm>
          <a:off x="2173011" y="1984899"/>
          <a:ext cx="1671204" cy="42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Jednadžba" r:id="rId17" imgW="939600" imgH="241200" progId="Equation.3">
                  <p:embed/>
                </p:oleObj>
              </mc:Choice>
              <mc:Fallback>
                <p:oleObj name="Jednadžba" r:id="rId17" imgW="939600" imgH="241200" progId="Equation.3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73011" y="1984899"/>
                        <a:ext cx="1671204" cy="428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655209"/>
              </p:ext>
            </p:extLst>
          </p:nvPr>
        </p:nvGraphicFramePr>
        <p:xfrm>
          <a:off x="3844215" y="1942364"/>
          <a:ext cx="2420966" cy="47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Jednadžba" r:id="rId19" imgW="1041120" imgH="203040" progId="Equation.3">
                  <p:embed/>
                </p:oleObj>
              </mc:Choice>
              <mc:Fallback>
                <p:oleObj name="Jednadžba" r:id="rId19" imgW="1041120" imgH="203040" progId="Equation.3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844215" y="1942364"/>
                        <a:ext cx="2420966" cy="471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929429"/>
              </p:ext>
            </p:extLst>
          </p:nvPr>
        </p:nvGraphicFramePr>
        <p:xfrm>
          <a:off x="6316352" y="1914324"/>
          <a:ext cx="467059" cy="656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Jednadžba" r:id="rId21" imgW="126720" imgH="177480" progId="Equation.3">
                  <p:embed/>
                </p:oleObj>
              </mc:Choice>
              <mc:Fallback>
                <p:oleObj name="Jednadžba" r:id="rId21" imgW="126720" imgH="177480" progId="Equation.3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316352" y="1914324"/>
                        <a:ext cx="467059" cy="656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643013"/>
              </p:ext>
            </p:extLst>
          </p:nvPr>
        </p:nvGraphicFramePr>
        <p:xfrm>
          <a:off x="2001838" y="3729038"/>
          <a:ext cx="15795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Jednadžba" r:id="rId23" imgW="545760" imgH="241200" progId="Equation.3">
                  <p:embed/>
                </p:oleObj>
              </mc:Choice>
              <mc:Fallback>
                <p:oleObj name="Jednadžba" r:id="rId23" imgW="545760" imgH="241200" progId="Equation.3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001838" y="3729038"/>
                        <a:ext cx="1579562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459296"/>
              </p:ext>
            </p:extLst>
          </p:nvPr>
        </p:nvGraphicFramePr>
        <p:xfrm>
          <a:off x="3479800" y="3789363"/>
          <a:ext cx="42592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Jednadžba" r:id="rId25" imgW="1473120" imgH="241200" progId="Equation.3">
                  <p:embed/>
                </p:oleObj>
              </mc:Choice>
              <mc:Fallback>
                <p:oleObj name="Jednadžba" r:id="rId25" imgW="1473120" imgH="241200" progId="Equation.3">
                  <p:embed/>
                  <p:pic>
                    <p:nvPicPr>
                      <p:cNvPr id="20" name="Objekt 19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479800" y="3789363"/>
                        <a:ext cx="4259263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78874"/>
              </p:ext>
            </p:extLst>
          </p:nvPr>
        </p:nvGraphicFramePr>
        <p:xfrm>
          <a:off x="7702550" y="3771900"/>
          <a:ext cx="13763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Jednadžba" r:id="rId27" imgW="571320" imgH="241200" progId="Equation.3">
                  <p:embed/>
                </p:oleObj>
              </mc:Choice>
              <mc:Fallback>
                <p:oleObj name="Jednadžba" r:id="rId27" imgW="571320" imgH="241200" progId="Equation.3">
                  <p:embed/>
                  <p:pic>
                    <p:nvPicPr>
                      <p:cNvPr id="20" name="Objekt 19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702550" y="3771900"/>
                        <a:ext cx="1376363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1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246</Words>
  <Application>Microsoft Office PowerPoint</Application>
  <PresentationFormat>Prikaz na zaslonu (4:3)</PresentationFormat>
  <Paragraphs>100</Paragraphs>
  <Slides>11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Tema sustava Office</vt:lpstr>
      <vt:lpstr>Microsoft Equation 3.0</vt:lpstr>
      <vt:lpstr>Pojednostavljivanje logičkog izraza</vt:lpstr>
      <vt:lpstr>Popunimo tablicu istinitosti</vt:lpstr>
      <vt:lpstr>Vidimo da vrijedi</vt:lpstr>
      <vt:lpstr>PowerPoint prezentacija</vt:lpstr>
      <vt:lpstr> </vt:lpstr>
      <vt:lpstr>PowerPoint prezentacija</vt:lpstr>
      <vt:lpstr>Ostali teoremi Booleove algebre:</vt:lpstr>
      <vt:lpstr>Teoremi booleove algebre: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Teoremi Booleove algebre</dc:title>
  <dc:creator>Snježana</dc:creator>
  <cp:lastModifiedBy>Snježana Milinović</cp:lastModifiedBy>
  <cp:revision>24</cp:revision>
  <dcterms:created xsi:type="dcterms:W3CDTF">2015-12-14T08:41:58Z</dcterms:created>
  <dcterms:modified xsi:type="dcterms:W3CDTF">2020-10-25T10:52:49Z</dcterms:modified>
</cp:coreProperties>
</file>