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olid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</c:trendlineLbl>
          </c:trendline>
          <c:xVal>
            <c:numRef>
              <c:f>Sheet1!$A$2:$A$6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  <c:pt idx="0">
                  <c:v>1.1000000000000001</c:v>
                </c:pt>
                <c:pt idx="1">
                  <c:v>2</c:v>
                </c:pt>
                <c:pt idx="2">
                  <c:v>2.9</c:v>
                </c:pt>
                <c:pt idx="3">
                  <c:v>4.2</c:v>
                </c:pt>
                <c:pt idx="4">
                  <c:v>5.5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58E-45BD-9C41-86D5683115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29657840"/>
        <c:axId val="1223099456"/>
      </c:scatterChart>
      <c:valAx>
        <c:axId val="12296578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23099456"/>
        <c:crosses val="autoZero"/>
        <c:crossBetween val="midCat"/>
      </c:valAx>
      <c:valAx>
        <c:axId val="1223099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2296578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5499-F5C8-4D5F-AF3F-9D8CCCB32406}" type="datetimeFigureOut">
              <a:rPr lang="sr-Latn-CS" smtClean="0"/>
              <a:pPr/>
              <a:t>25.3.2020.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34127-C59E-4808-A66B-9B46B2CC2D3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5499-F5C8-4D5F-AF3F-9D8CCCB32406}" type="datetimeFigureOut">
              <a:rPr lang="sr-Latn-CS" smtClean="0"/>
              <a:pPr/>
              <a:t>25.3.2020.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34127-C59E-4808-A66B-9B46B2CC2D3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5499-F5C8-4D5F-AF3F-9D8CCCB32406}" type="datetimeFigureOut">
              <a:rPr lang="sr-Latn-CS" smtClean="0"/>
              <a:pPr/>
              <a:t>25.3.2020.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34127-C59E-4808-A66B-9B46B2CC2D3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5499-F5C8-4D5F-AF3F-9D8CCCB32406}" type="datetimeFigureOut">
              <a:rPr lang="sr-Latn-CS" smtClean="0"/>
              <a:pPr/>
              <a:t>25.3.2020.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34127-C59E-4808-A66B-9B46B2CC2D3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5499-F5C8-4D5F-AF3F-9D8CCCB32406}" type="datetimeFigureOut">
              <a:rPr lang="sr-Latn-CS" smtClean="0"/>
              <a:pPr/>
              <a:t>25.3.2020.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34127-C59E-4808-A66B-9B46B2CC2D3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5499-F5C8-4D5F-AF3F-9D8CCCB32406}" type="datetimeFigureOut">
              <a:rPr lang="sr-Latn-CS" smtClean="0"/>
              <a:pPr/>
              <a:t>25.3.2020.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34127-C59E-4808-A66B-9B46B2CC2D3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5499-F5C8-4D5F-AF3F-9D8CCCB32406}" type="datetimeFigureOut">
              <a:rPr lang="sr-Latn-CS" smtClean="0"/>
              <a:pPr/>
              <a:t>25.3.2020.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34127-C59E-4808-A66B-9B46B2CC2D3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5499-F5C8-4D5F-AF3F-9D8CCCB32406}" type="datetimeFigureOut">
              <a:rPr lang="sr-Latn-CS" smtClean="0"/>
              <a:pPr/>
              <a:t>25.3.2020.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34127-C59E-4808-A66B-9B46B2CC2D3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5499-F5C8-4D5F-AF3F-9D8CCCB32406}" type="datetimeFigureOut">
              <a:rPr lang="sr-Latn-CS" smtClean="0"/>
              <a:pPr/>
              <a:t>25.3.2020.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34127-C59E-4808-A66B-9B46B2CC2D3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5499-F5C8-4D5F-AF3F-9D8CCCB32406}" type="datetimeFigureOut">
              <a:rPr lang="sr-Latn-CS" smtClean="0"/>
              <a:pPr/>
              <a:t>25.3.2020.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34127-C59E-4808-A66B-9B46B2CC2D3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C5499-F5C8-4D5F-AF3F-9D8CCCB32406}" type="datetimeFigureOut">
              <a:rPr lang="sr-Latn-CS" smtClean="0"/>
              <a:pPr/>
              <a:t>25.3.2020.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34127-C59E-4808-A66B-9B46B2CC2D3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C5499-F5C8-4D5F-AF3F-9D8CCCB32406}" type="datetimeFigureOut">
              <a:rPr lang="sr-Latn-CS" smtClean="0"/>
              <a:pPr/>
              <a:t>25.3.2020.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34127-C59E-4808-A66B-9B46B2CC2D34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12D9F-15B1-447F-80B7-DA04DFD25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01775"/>
            <a:ext cx="7772400" cy="1470025"/>
          </a:xfrm>
        </p:spPr>
        <p:txBody>
          <a:bodyPr>
            <a:normAutofit/>
          </a:bodyPr>
          <a:lstStyle/>
          <a:p>
            <a:r>
              <a:rPr lang="hr-HR" sz="3000" dirty="0"/>
              <a:t>Grafički prikaz mjerenih podataka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9539B75-084B-4624-894F-C0FF7AEE9C72}"/>
              </a:ext>
            </a:extLst>
          </p:cNvPr>
          <p:cNvGrpSpPr/>
          <p:nvPr/>
        </p:nvGrpSpPr>
        <p:grpSpPr>
          <a:xfrm>
            <a:off x="1403648" y="3429000"/>
            <a:ext cx="6072336" cy="2969769"/>
            <a:chOff x="1216223" y="2852936"/>
            <a:chExt cx="6403777" cy="3131865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8FB767F6-88FD-4A71-9DA6-C5103CA7DEA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547684128"/>
                </p:ext>
              </p:extLst>
            </p:nvPr>
          </p:nvGraphicFramePr>
          <p:xfrm>
            <a:off x="1524000" y="2852936"/>
            <a:ext cx="6096000" cy="282408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32C5C27-FBBF-473E-8B51-CC2247471AB4}"/>
                </a:ext>
              </a:extLst>
            </p:cNvPr>
            <p:cNvSpPr txBox="1"/>
            <p:nvPr/>
          </p:nvSpPr>
          <p:spPr>
            <a:xfrm>
              <a:off x="4427984" y="5677024"/>
              <a:ext cx="552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1400" dirty="0"/>
                <a:t>t(s)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8A207D5-60FE-4801-8764-8040342B5874}"/>
                </a:ext>
              </a:extLst>
            </p:cNvPr>
            <p:cNvSpPr txBox="1"/>
            <p:nvPr/>
          </p:nvSpPr>
          <p:spPr>
            <a:xfrm rot="16200000">
              <a:off x="1046076" y="3846487"/>
              <a:ext cx="6480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1400" dirty="0"/>
                <a:t>d(m)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22176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/>
              <a:t>MS </a:t>
            </a:r>
            <a:r>
              <a:rPr lang="hr-HR" sz="3200" dirty="0" err="1"/>
              <a:t>Excell</a:t>
            </a:r>
            <a:r>
              <a:rPr lang="hr-HR" sz="3200" dirty="0"/>
              <a:t> – MNK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28596" y="1785926"/>
            <a:ext cx="3757610" cy="4311649"/>
          </a:xfrm>
        </p:spPr>
        <p:txBody>
          <a:bodyPr>
            <a:normAutofit/>
          </a:bodyPr>
          <a:lstStyle/>
          <a:p>
            <a:r>
              <a:rPr lang="hr-HR" sz="2800" dirty="0"/>
              <a:t>Mišem označite podatke koje želite prikazati na grafu</a:t>
            </a:r>
          </a:p>
          <a:p>
            <a:r>
              <a:rPr lang="hr-HR" dirty="0"/>
              <a:t>P</a:t>
            </a:r>
            <a:r>
              <a:rPr lang="hr-HR" sz="2800" dirty="0"/>
              <a:t>rvi stupac bit će prikazan na osi x, a drugi na osi y</a:t>
            </a:r>
          </a:p>
          <a:p>
            <a:pPr>
              <a:buNone/>
            </a:pPr>
            <a:endParaRPr lang="hr-HR" sz="2800" dirty="0"/>
          </a:p>
        </p:txBody>
      </p:sp>
      <p:sp>
        <p:nvSpPr>
          <p:cNvPr id="7" name="Rezervirano mjesto sadržaja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4634" y="1357298"/>
            <a:ext cx="4959366" cy="4714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/>
              <a:t>MS </a:t>
            </a:r>
            <a:r>
              <a:rPr lang="hr-HR" sz="3200" dirty="0" err="1"/>
              <a:t>Excell</a:t>
            </a:r>
            <a:r>
              <a:rPr lang="hr-HR" sz="3200" dirty="0"/>
              <a:t> – MNK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U kartici </a:t>
            </a:r>
            <a:r>
              <a:rPr lang="hr-HR" sz="2800" b="1" dirty="0"/>
              <a:t>Umetni</a:t>
            </a:r>
            <a:r>
              <a:rPr lang="hr-HR" sz="2800" dirty="0"/>
              <a:t>, u polju </a:t>
            </a:r>
            <a:r>
              <a:rPr lang="hr-HR" sz="2800" b="1" dirty="0"/>
              <a:t>Grafikoni </a:t>
            </a:r>
            <a:r>
              <a:rPr lang="hr-HR" sz="2800" dirty="0"/>
              <a:t>odaberite </a:t>
            </a:r>
            <a:r>
              <a:rPr lang="hr-HR" sz="2800" b="1" dirty="0"/>
              <a:t>Raspršeno </a:t>
            </a:r>
            <a:r>
              <a:rPr lang="hr-HR" sz="2800" dirty="0">
                <a:sym typeface="Symbol"/>
              </a:rPr>
              <a:t> </a:t>
            </a:r>
            <a:r>
              <a:rPr lang="hr-HR" sz="2800" b="1" dirty="0" err="1">
                <a:sym typeface="Symbol"/>
              </a:rPr>
              <a:t>Raspršeno</a:t>
            </a:r>
            <a:r>
              <a:rPr lang="hr-HR" sz="2800" b="1" dirty="0">
                <a:sym typeface="Symbol"/>
              </a:rPr>
              <a:t> samo s oznakama</a:t>
            </a:r>
            <a:endParaRPr lang="hr-HR" sz="28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786058"/>
            <a:ext cx="6815154" cy="3727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Elipsa 9"/>
          <p:cNvSpPr/>
          <p:nvPr/>
        </p:nvSpPr>
        <p:spPr>
          <a:xfrm>
            <a:off x="2000232" y="2928934"/>
            <a:ext cx="714380" cy="3571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/>
              <a:t>MS </a:t>
            </a:r>
            <a:r>
              <a:rPr lang="hr-HR" sz="3200" dirty="0" err="1"/>
              <a:t>Excell</a:t>
            </a:r>
            <a:r>
              <a:rPr lang="hr-HR" sz="3200" dirty="0"/>
              <a:t> – MNK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28596" y="1571612"/>
            <a:ext cx="3114668" cy="4525963"/>
          </a:xfrm>
        </p:spPr>
        <p:txBody>
          <a:bodyPr>
            <a:normAutofit/>
          </a:bodyPr>
          <a:lstStyle/>
          <a:p>
            <a:r>
              <a:rPr lang="hr-HR" sz="2000" dirty="0" err="1"/>
              <a:t>Excell</a:t>
            </a:r>
            <a:r>
              <a:rPr lang="hr-HR" sz="2000" dirty="0"/>
              <a:t> će izbaciti osnovni izgled grafikona, a u kartici </a:t>
            </a:r>
            <a:r>
              <a:rPr lang="hr-HR" sz="2000" b="1" dirty="0"/>
              <a:t>Dizajn</a:t>
            </a:r>
            <a:r>
              <a:rPr lang="hr-HR" sz="2000" dirty="0"/>
              <a:t>(koja će biti automatski otvorena) odaberite </a:t>
            </a:r>
            <a:r>
              <a:rPr lang="hr-HR" sz="2000" b="1" dirty="0"/>
              <a:t>Izgled 1</a:t>
            </a:r>
            <a:r>
              <a:rPr lang="hr-HR" sz="2000" dirty="0"/>
              <a:t>(ovaj izgled ima tekstne okvire za osi i naslov)</a:t>
            </a:r>
            <a:r>
              <a:rPr lang="hr-HR" sz="2000" b="1" dirty="0"/>
              <a:t> </a:t>
            </a:r>
          </a:p>
          <a:p>
            <a:r>
              <a:rPr lang="hr-HR" sz="2000" dirty="0" err="1"/>
              <a:t>Dvoklikom</a:t>
            </a:r>
            <a:r>
              <a:rPr lang="hr-HR" sz="2000" dirty="0"/>
              <a:t> na </a:t>
            </a:r>
            <a:r>
              <a:rPr lang="hr-HR" sz="2000" i="1" dirty="0"/>
              <a:t>Naslov osi </a:t>
            </a:r>
            <a:r>
              <a:rPr lang="hr-HR" sz="2000" dirty="0"/>
              <a:t>i </a:t>
            </a:r>
            <a:r>
              <a:rPr lang="hr-HR" sz="2000" i="1" dirty="0"/>
              <a:t>Naslov grafikona </a:t>
            </a:r>
            <a:r>
              <a:rPr lang="hr-HR" sz="2000" dirty="0"/>
              <a:t>možete promijeniti tekst</a:t>
            </a:r>
          </a:p>
          <a:p>
            <a:pPr>
              <a:buNone/>
            </a:pPr>
            <a:endParaRPr lang="hr-HR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1357298"/>
            <a:ext cx="5410200" cy="458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Elipsa 6"/>
          <p:cNvSpPr/>
          <p:nvPr/>
        </p:nvSpPr>
        <p:spPr>
          <a:xfrm>
            <a:off x="5500694" y="1714488"/>
            <a:ext cx="857256" cy="57150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/>
              <a:t>MS </a:t>
            </a:r>
            <a:r>
              <a:rPr lang="hr-HR" sz="3200" dirty="0" err="1"/>
              <a:t>Excell</a:t>
            </a:r>
            <a:r>
              <a:rPr lang="hr-HR" sz="3200" dirty="0"/>
              <a:t> – MNK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3614734" cy="4340237"/>
          </a:xfrm>
        </p:spPr>
        <p:txBody>
          <a:bodyPr>
            <a:normAutofit/>
          </a:bodyPr>
          <a:lstStyle/>
          <a:p>
            <a:r>
              <a:rPr lang="hr-HR" sz="2400" dirty="0"/>
              <a:t>Desni klik na </a:t>
            </a:r>
            <a:r>
              <a:rPr lang="hr-HR" sz="2400" b="1" dirty="0"/>
              <a:t>Vrijednost osi</a:t>
            </a:r>
            <a:r>
              <a:rPr lang="hr-HR" sz="2400" dirty="0"/>
              <a:t> </a:t>
            </a:r>
            <a:r>
              <a:rPr lang="hr-HR" sz="2400" dirty="0">
                <a:sym typeface="Symbol"/>
              </a:rPr>
              <a:t> </a:t>
            </a:r>
            <a:r>
              <a:rPr lang="hr-HR" sz="2400" b="1" dirty="0">
                <a:sym typeface="Symbol"/>
              </a:rPr>
              <a:t>Oblikovanje osi </a:t>
            </a:r>
            <a:r>
              <a:rPr lang="hr-HR" sz="2400" dirty="0"/>
              <a:t>otvara okvir u kojem se nalaze dodatne mogućnosti za uređivanje, </a:t>
            </a:r>
            <a:r>
              <a:rPr lang="hr-HR" sz="2400" dirty="0" err="1"/>
              <a:t>npr</a:t>
            </a:r>
            <a:r>
              <a:rPr lang="hr-HR" sz="2400" dirty="0"/>
              <a:t>. Postaviti da vrijednost osi ne počinje od nule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1857364"/>
            <a:ext cx="4605884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Elipsa 9"/>
          <p:cNvSpPr/>
          <p:nvPr/>
        </p:nvSpPr>
        <p:spPr>
          <a:xfrm rot="5400000">
            <a:off x="5750727" y="2464587"/>
            <a:ext cx="285752" cy="235745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U kartici </a:t>
            </a:r>
            <a:r>
              <a:rPr lang="hr-HR" sz="2800" b="1" dirty="0"/>
              <a:t>Izgled </a:t>
            </a:r>
            <a:r>
              <a:rPr lang="hr-HR" sz="2800" dirty="0"/>
              <a:t>odaberite ikonu </a:t>
            </a:r>
            <a:r>
              <a:rPr lang="hr-HR" sz="2800" b="1" dirty="0"/>
              <a:t>Crta trenda</a:t>
            </a:r>
            <a:r>
              <a:rPr lang="hr-HR" sz="2800" dirty="0">
                <a:sym typeface="Symbol"/>
              </a:rPr>
              <a:t> </a:t>
            </a:r>
            <a:r>
              <a:rPr lang="hr-HR" sz="2800" b="1" dirty="0">
                <a:sym typeface="Symbol"/>
              </a:rPr>
              <a:t>Više mogućnosti crte trenda</a:t>
            </a:r>
            <a:endParaRPr lang="hr-HR" sz="28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786058"/>
            <a:ext cx="6867614" cy="3373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Elipsa 6"/>
          <p:cNvSpPr/>
          <p:nvPr/>
        </p:nvSpPr>
        <p:spPr>
          <a:xfrm rot="5400000">
            <a:off x="1643042" y="1928802"/>
            <a:ext cx="642942" cy="221457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/>
              <a:t>MS </a:t>
            </a:r>
            <a:r>
              <a:rPr lang="hr-HR" sz="3200" dirty="0" err="1"/>
              <a:t>Excell</a:t>
            </a:r>
            <a:r>
              <a:rPr lang="hr-HR" sz="3200" dirty="0"/>
              <a:t> – MNK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/>
              <a:t>MS </a:t>
            </a:r>
            <a:r>
              <a:rPr lang="hr-HR" sz="3200" dirty="0" err="1"/>
              <a:t>Excell</a:t>
            </a:r>
            <a:r>
              <a:rPr lang="hr-HR" sz="3200" dirty="0"/>
              <a:t> – MNK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2071678"/>
            <a:ext cx="4038600" cy="4054485"/>
          </a:xfrm>
        </p:spPr>
        <p:txBody>
          <a:bodyPr>
            <a:normAutofit/>
          </a:bodyPr>
          <a:lstStyle/>
          <a:p>
            <a:r>
              <a:rPr lang="hr-HR" sz="2400" dirty="0"/>
              <a:t>Otvara se okvir </a:t>
            </a:r>
            <a:r>
              <a:rPr lang="hr-HR" sz="2400" b="1" dirty="0"/>
              <a:t>Oblikovanje </a:t>
            </a:r>
            <a:r>
              <a:rPr lang="hr-HR" sz="2400" dirty="0"/>
              <a:t>crte trenda, označite </a:t>
            </a:r>
            <a:r>
              <a:rPr lang="hr-HR" sz="2400" b="1" dirty="0"/>
              <a:t>linearnu </a:t>
            </a:r>
            <a:r>
              <a:rPr lang="hr-HR" sz="2400" dirty="0"/>
              <a:t>vrstu trenda i </a:t>
            </a:r>
            <a:r>
              <a:rPr lang="hr-HR" sz="2400" b="1" dirty="0"/>
              <a:t>Prikaži jednadžbu na grafikonu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1500174"/>
            <a:ext cx="4064933" cy="501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Elipsa 6"/>
          <p:cNvSpPr/>
          <p:nvPr/>
        </p:nvSpPr>
        <p:spPr>
          <a:xfrm rot="5400000">
            <a:off x="6215074" y="2143116"/>
            <a:ext cx="357190" cy="121444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Elipsa 7"/>
          <p:cNvSpPr/>
          <p:nvPr/>
        </p:nvSpPr>
        <p:spPr>
          <a:xfrm rot="5400000">
            <a:off x="6286512" y="5072074"/>
            <a:ext cx="357190" cy="164307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4500570"/>
            <a:ext cx="3227448" cy="1885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171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tema</vt:lpstr>
      <vt:lpstr>Grafički prikaz mjerenih podataka</vt:lpstr>
      <vt:lpstr>MS Excell – MNK</vt:lpstr>
      <vt:lpstr>MS Excell – MNK</vt:lpstr>
      <vt:lpstr>MS Excell – MNK</vt:lpstr>
      <vt:lpstr>MS Excell – MNK</vt:lpstr>
      <vt:lpstr>MS Excell – MNK</vt:lpstr>
      <vt:lpstr>MS Excell – MNK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Excell – Best Fit pravac</dc:title>
  <dc:creator>x</dc:creator>
  <cp:lastModifiedBy>Dina</cp:lastModifiedBy>
  <cp:revision>15</cp:revision>
  <dcterms:created xsi:type="dcterms:W3CDTF">2017-02-17T14:58:42Z</dcterms:created>
  <dcterms:modified xsi:type="dcterms:W3CDTF">2020-03-25T13:20:56Z</dcterms:modified>
</cp:coreProperties>
</file>