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31"/>
  </p:notesMasterIdLst>
  <p:sldIdLst>
    <p:sldId id="256" r:id="rId2"/>
    <p:sldId id="379" r:id="rId3"/>
    <p:sldId id="349" r:id="rId4"/>
    <p:sldId id="353" r:id="rId5"/>
    <p:sldId id="354" r:id="rId6"/>
    <p:sldId id="355" r:id="rId7"/>
    <p:sldId id="356" r:id="rId8"/>
    <p:sldId id="360" r:id="rId9"/>
    <p:sldId id="366" r:id="rId10"/>
    <p:sldId id="359" r:id="rId11"/>
    <p:sldId id="358" r:id="rId12"/>
    <p:sldId id="367" r:id="rId13"/>
    <p:sldId id="368" r:id="rId14"/>
    <p:sldId id="380" r:id="rId15"/>
    <p:sldId id="381" r:id="rId16"/>
    <p:sldId id="382" r:id="rId17"/>
    <p:sldId id="383" r:id="rId18"/>
    <p:sldId id="384" r:id="rId19"/>
    <p:sldId id="385" r:id="rId20"/>
    <p:sldId id="386" r:id="rId21"/>
    <p:sldId id="387" r:id="rId22"/>
    <p:sldId id="361" r:id="rId23"/>
    <p:sldId id="362" r:id="rId24"/>
    <p:sldId id="369" r:id="rId25"/>
    <p:sldId id="375" r:id="rId26"/>
    <p:sldId id="376" r:id="rId27"/>
    <p:sldId id="377" r:id="rId28"/>
    <p:sldId id="378" r:id="rId29"/>
    <p:sldId id="374" r:id="rId3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5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8" autoAdjust="0"/>
    <p:restoredTop sz="94631" autoAdjust="0"/>
  </p:normalViewPr>
  <p:slideViewPr>
    <p:cSldViewPr>
      <p:cViewPr varScale="1">
        <p:scale>
          <a:sx n="99" d="100"/>
          <a:sy n="99" d="100"/>
        </p:scale>
        <p:origin x="19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F4B42D-CC85-416E-B0AA-25CA260C3DA6}" type="doc">
      <dgm:prSet loTypeId="urn:microsoft.com/office/officeart/2005/8/layout/pyramid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5F4CA3F8-FA9D-4C88-BC08-6E74B5BA8BB0}">
      <dgm:prSet phldrT="[Text]" custT="1"/>
      <dgm:spPr/>
      <dgm:t>
        <a:bodyPr/>
        <a:lstStyle/>
        <a:p>
          <a:pPr algn="ctr"/>
          <a:r>
            <a:rPr lang="hr-HR" sz="2500" dirty="0" smtClean="0"/>
            <a:t>Zakoni</a:t>
          </a:r>
          <a:endParaRPr lang="hr-HR" sz="2500" dirty="0"/>
        </a:p>
      </dgm:t>
    </dgm:pt>
    <dgm:pt modelId="{25CDC335-8F06-4999-AC82-207135CF09C2}" type="parTrans" cxnId="{B97340C4-89B9-4E0B-AC42-C3F1A6E11DF9}">
      <dgm:prSet/>
      <dgm:spPr/>
      <dgm:t>
        <a:bodyPr/>
        <a:lstStyle/>
        <a:p>
          <a:pPr algn="ctr"/>
          <a:endParaRPr lang="hr-HR"/>
        </a:p>
      </dgm:t>
    </dgm:pt>
    <dgm:pt modelId="{E7398DDF-6522-4427-AAA6-7F37EADB261B}" type="sibTrans" cxnId="{B97340C4-89B9-4E0B-AC42-C3F1A6E11DF9}">
      <dgm:prSet/>
      <dgm:spPr/>
      <dgm:t>
        <a:bodyPr/>
        <a:lstStyle/>
        <a:p>
          <a:pPr algn="ctr"/>
          <a:endParaRPr lang="hr-HR"/>
        </a:p>
      </dgm:t>
    </dgm:pt>
    <dgm:pt modelId="{7FF51D49-58C5-4E12-8C74-9A807E136526}">
      <dgm:prSet phldrT="[Text]" custT="1"/>
      <dgm:spPr/>
      <dgm:t>
        <a:bodyPr/>
        <a:lstStyle/>
        <a:p>
          <a:pPr algn="ctr"/>
          <a:r>
            <a:rPr lang="hr-HR" sz="2500" dirty="0" smtClean="0"/>
            <a:t>Propisi</a:t>
          </a:r>
          <a:endParaRPr lang="hr-HR" sz="2500" dirty="0"/>
        </a:p>
      </dgm:t>
    </dgm:pt>
    <dgm:pt modelId="{EBC0CF2C-C059-4A1A-AEA8-8A4BB4D001AD}" type="parTrans" cxnId="{0DEA6999-A647-40C4-A82F-F87FBE05F8A5}">
      <dgm:prSet/>
      <dgm:spPr/>
      <dgm:t>
        <a:bodyPr/>
        <a:lstStyle/>
        <a:p>
          <a:pPr algn="ctr"/>
          <a:endParaRPr lang="hr-HR"/>
        </a:p>
      </dgm:t>
    </dgm:pt>
    <dgm:pt modelId="{F31A313F-24A7-47C3-A8D6-DF4163F64ED0}" type="sibTrans" cxnId="{0DEA6999-A647-40C4-A82F-F87FBE05F8A5}">
      <dgm:prSet/>
      <dgm:spPr/>
      <dgm:t>
        <a:bodyPr/>
        <a:lstStyle/>
        <a:p>
          <a:pPr algn="ctr"/>
          <a:endParaRPr lang="hr-HR"/>
        </a:p>
      </dgm:t>
    </dgm:pt>
    <dgm:pt modelId="{EC636486-4DED-4E14-A3A6-B8DFD87E40C3}">
      <dgm:prSet phldrT="[Text]" custT="1"/>
      <dgm:spPr/>
      <dgm:t>
        <a:bodyPr/>
        <a:lstStyle/>
        <a:p>
          <a:pPr algn="ctr"/>
          <a:r>
            <a:rPr lang="hr-HR" sz="2500" dirty="0" smtClean="0"/>
            <a:t>Provedbene upute</a:t>
          </a:r>
        </a:p>
        <a:p>
          <a:pPr algn="ctr"/>
          <a:r>
            <a:rPr lang="hr-HR" sz="2500" dirty="0" smtClean="0"/>
            <a:t>Upravne naredbe</a:t>
          </a:r>
          <a:endParaRPr lang="hr-HR" sz="2500" dirty="0"/>
        </a:p>
      </dgm:t>
    </dgm:pt>
    <dgm:pt modelId="{1166C74E-78B2-47DA-ABDD-6E6DACE83806}" type="parTrans" cxnId="{15AD6394-A8D9-48AD-8629-362047794EE6}">
      <dgm:prSet/>
      <dgm:spPr/>
      <dgm:t>
        <a:bodyPr/>
        <a:lstStyle/>
        <a:p>
          <a:pPr algn="ctr"/>
          <a:endParaRPr lang="hr-HR"/>
        </a:p>
      </dgm:t>
    </dgm:pt>
    <dgm:pt modelId="{7F169DDB-ADC3-4283-941E-B628AC87380C}" type="sibTrans" cxnId="{15AD6394-A8D9-48AD-8629-362047794EE6}">
      <dgm:prSet/>
      <dgm:spPr/>
      <dgm:t>
        <a:bodyPr/>
        <a:lstStyle/>
        <a:p>
          <a:pPr algn="ctr"/>
          <a:endParaRPr lang="hr-HR"/>
        </a:p>
      </dgm:t>
    </dgm:pt>
    <dgm:pt modelId="{47242424-EBDD-4781-8D99-597C6841D9C6}">
      <dgm:prSet phldrT="[Text]" custT="1"/>
      <dgm:spPr/>
      <dgm:t>
        <a:bodyPr/>
        <a:lstStyle/>
        <a:p>
          <a:r>
            <a:rPr lang="hr-HR" sz="2500" dirty="0" smtClean="0"/>
            <a:t>Priznata tehnička pravila</a:t>
          </a:r>
          <a:endParaRPr lang="hr-HR" sz="2500" dirty="0"/>
        </a:p>
      </dgm:t>
    </dgm:pt>
    <dgm:pt modelId="{DED48CAF-29B9-4C97-87FD-8D097861CD46}" type="parTrans" cxnId="{F55235CB-102B-4C00-9121-ECE0A83FA15E}">
      <dgm:prSet/>
      <dgm:spPr/>
      <dgm:t>
        <a:bodyPr/>
        <a:lstStyle/>
        <a:p>
          <a:endParaRPr lang="hr-HR"/>
        </a:p>
      </dgm:t>
    </dgm:pt>
    <dgm:pt modelId="{6F548E59-376E-4E39-A6EE-762CD25303BC}" type="sibTrans" cxnId="{F55235CB-102B-4C00-9121-ECE0A83FA15E}">
      <dgm:prSet/>
      <dgm:spPr/>
      <dgm:t>
        <a:bodyPr/>
        <a:lstStyle/>
        <a:p>
          <a:endParaRPr lang="hr-HR"/>
        </a:p>
      </dgm:t>
    </dgm:pt>
    <dgm:pt modelId="{9AEE2E15-2700-4553-AFD0-0D8122BAF04C}">
      <dgm:prSet phldrT="[Text]" custT="1"/>
      <dgm:spPr/>
      <dgm:t>
        <a:bodyPr/>
        <a:lstStyle/>
        <a:p>
          <a:r>
            <a:rPr lang="hr-HR" sz="2500" dirty="0" smtClean="0"/>
            <a:t>Stanje tehnike	Tehničko pravilo</a:t>
          </a:r>
          <a:endParaRPr lang="hr-HR" sz="2500" dirty="0"/>
        </a:p>
      </dgm:t>
    </dgm:pt>
    <dgm:pt modelId="{BBA28F1C-271A-4781-8E25-797FA42F6B33}" type="parTrans" cxnId="{84E98966-022F-4068-B926-83BD5BF2EF8C}">
      <dgm:prSet/>
      <dgm:spPr/>
      <dgm:t>
        <a:bodyPr/>
        <a:lstStyle/>
        <a:p>
          <a:endParaRPr lang="hr-HR"/>
        </a:p>
      </dgm:t>
    </dgm:pt>
    <dgm:pt modelId="{D12D7299-D1B9-486E-A090-21B964B19966}" type="sibTrans" cxnId="{84E98966-022F-4068-B926-83BD5BF2EF8C}">
      <dgm:prSet/>
      <dgm:spPr/>
      <dgm:t>
        <a:bodyPr/>
        <a:lstStyle/>
        <a:p>
          <a:endParaRPr lang="hr-HR"/>
        </a:p>
      </dgm:t>
    </dgm:pt>
    <dgm:pt modelId="{6EADA8C1-1FF2-4781-9A95-8CF27E6364EE}">
      <dgm:prSet phldrT="[Text]" custT="1"/>
      <dgm:spPr/>
      <dgm:t>
        <a:bodyPr/>
        <a:lstStyle/>
        <a:p>
          <a:r>
            <a:rPr lang="hr-HR" sz="2500" dirty="0" smtClean="0"/>
            <a:t>Stanje znanosti i tehnike</a:t>
          </a:r>
          <a:endParaRPr lang="hr-HR" sz="2500" dirty="0"/>
        </a:p>
      </dgm:t>
    </dgm:pt>
    <dgm:pt modelId="{EE117EA4-DCD1-454E-A777-7B709D76F8B7}" type="parTrans" cxnId="{C171240A-8806-47C6-9CCD-2F773A3F1704}">
      <dgm:prSet/>
      <dgm:spPr/>
      <dgm:t>
        <a:bodyPr/>
        <a:lstStyle/>
        <a:p>
          <a:endParaRPr lang="hr-HR"/>
        </a:p>
      </dgm:t>
    </dgm:pt>
    <dgm:pt modelId="{417AB135-6CD3-473C-B669-54D26FE23905}" type="sibTrans" cxnId="{C171240A-8806-47C6-9CCD-2F773A3F1704}">
      <dgm:prSet/>
      <dgm:spPr/>
      <dgm:t>
        <a:bodyPr/>
        <a:lstStyle/>
        <a:p>
          <a:endParaRPr lang="hr-HR"/>
        </a:p>
      </dgm:t>
    </dgm:pt>
    <dgm:pt modelId="{6E4586D3-D039-46CB-BB2E-D07F94EC95F7}" type="pres">
      <dgm:prSet presAssocID="{83F4B42D-CC85-416E-B0AA-25CA260C3DA6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hr-HR"/>
        </a:p>
      </dgm:t>
    </dgm:pt>
    <dgm:pt modelId="{D217C8B7-6AAD-4054-AAE6-E5C2ECEA716C}" type="pres">
      <dgm:prSet presAssocID="{83F4B42D-CC85-416E-B0AA-25CA260C3DA6}" presName="pyramid" presStyleLbl="node1" presStyleIdx="0" presStyleCnt="1" custScaleX="141152" custLinFactNeighborX="12726"/>
      <dgm:spPr/>
    </dgm:pt>
    <dgm:pt modelId="{61E62190-699D-490E-9FC8-F9F31AF6B2BD}" type="pres">
      <dgm:prSet presAssocID="{83F4B42D-CC85-416E-B0AA-25CA260C3DA6}" presName="theList" presStyleCnt="0"/>
      <dgm:spPr/>
    </dgm:pt>
    <dgm:pt modelId="{7085F3E9-1AC3-46FF-A1D2-246F9AFA9465}" type="pres">
      <dgm:prSet presAssocID="{5F4CA3F8-FA9D-4C88-BC08-6E74B5BA8BB0}" presName="aNode" presStyleLbl="fgAcc1" presStyleIdx="0" presStyleCnt="6" custScaleX="78283" custScaleY="132086" custLinFactY="-13367" custLinFactNeighborX="-31413" custLinFactNeighborY="-10000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ED7C8CA-F80C-4D0D-943B-5F723998DAD2}" type="pres">
      <dgm:prSet presAssocID="{5F4CA3F8-FA9D-4C88-BC08-6E74B5BA8BB0}" presName="aSpace" presStyleCnt="0"/>
      <dgm:spPr/>
    </dgm:pt>
    <dgm:pt modelId="{C72BDF3F-D272-42A1-8FC1-2A75D21A48C3}" type="pres">
      <dgm:prSet presAssocID="{7FF51D49-58C5-4E12-8C74-9A807E136526}" presName="aNode" presStyleLbl="fgAcc1" presStyleIdx="1" presStyleCnt="6" custScaleX="92647" custScaleY="148629" custLinFactNeighborX="-31145" custLinFactNeighborY="-2220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B61F111-CDD1-41B5-A654-914B37890149}" type="pres">
      <dgm:prSet presAssocID="{7FF51D49-58C5-4E12-8C74-9A807E136526}" presName="aSpace" presStyleCnt="0"/>
      <dgm:spPr/>
    </dgm:pt>
    <dgm:pt modelId="{8AE6B7D1-CF45-478D-BFBF-6AD51DD29B34}" type="pres">
      <dgm:prSet presAssocID="{EC636486-4DED-4E14-A3A6-B8DFD87E40C3}" presName="aNode" presStyleLbl="fgAcc1" presStyleIdx="2" presStyleCnt="6" custScaleX="113527" custScaleY="252577" custLinFactY="11353" custLinFactNeighborX="-32538" custLinFactNeighborY="10000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680DE53-FB02-4970-BE59-28A5903CB821}" type="pres">
      <dgm:prSet presAssocID="{EC636486-4DED-4E14-A3A6-B8DFD87E40C3}" presName="aSpace" presStyleCnt="0"/>
      <dgm:spPr/>
    </dgm:pt>
    <dgm:pt modelId="{909F9DB7-9649-419D-A2D5-D0665A334D0B}" type="pres">
      <dgm:prSet presAssocID="{47242424-EBDD-4781-8D99-597C6841D9C6}" presName="aNode" presStyleLbl="fgAcc1" presStyleIdx="3" presStyleCnt="6" custScaleX="136659" custScaleY="158778" custLinFactY="37747" custLinFactNeighborX="-30439" custLinFactNeighborY="10000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867B1CE-BEAF-4DF6-AB14-5C360AAD54A3}" type="pres">
      <dgm:prSet presAssocID="{47242424-EBDD-4781-8D99-597C6841D9C6}" presName="aSpace" presStyleCnt="0"/>
      <dgm:spPr/>
    </dgm:pt>
    <dgm:pt modelId="{5F1C7828-34C2-4CF1-831A-95C4E95F4952}" type="pres">
      <dgm:prSet presAssocID="{9AEE2E15-2700-4553-AFD0-0D8122BAF04C}" presName="aNode" presStyleLbl="fgAcc1" presStyleIdx="4" presStyleCnt="6" custScaleX="161613" custScaleY="136974" custLinFactY="70555" custLinFactNeighborX="-30479" custLinFactNeighborY="10000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8C3CB4E-4EB0-4293-BC83-BEEE646B538E}" type="pres">
      <dgm:prSet presAssocID="{9AEE2E15-2700-4553-AFD0-0D8122BAF04C}" presName="aSpace" presStyleCnt="0"/>
      <dgm:spPr/>
    </dgm:pt>
    <dgm:pt modelId="{3382852C-2B39-41B4-98A3-4515C57FD82C}" type="pres">
      <dgm:prSet presAssocID="{6EADA8C1-1FF2-4781-9A95-8CF27E6364EE}" presName="aNode" presStyleLbl="fgAcc1" presStyleIdx="5" presStyleCnt="6" custScaleX="191238" custScaleY="184770" custLinFactY="100000" custLinFactNeighborX="-31092" custLinFactNeighborY="12960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FE4FB97-24A3-4ECD-B2FF-8E18618EE5C6}" type="pres">
      <dgm:prSet presAssocID="{6EADA8C1-1FF2-4781-9A95-8CF27E6364EE}" presName="aSpace" presStyleCnt="0"/>
      <dgm:spPr/>
    </dgm:pt>
  </dgm:ptLst>
  <dgm:cxnLst>
    <dgm:cxn modelId="{44A399AB-F71C-42E2-BE0F-C4896CB34895}" type="presOf" srcId="{EC636486-4DED-4E14-A3A6-B8DFD87E40C3}" destId="{8AE6B7D1-CF45-478D-BFBF-6AD51DD29B34}" srcOrd="0" destOrd="0" presId="urn:microsoft.com/office/officeart/2005/8/layout/pyramid2"/>
    <dgm:cxn modelId="{C171240A-8806-47C6-9CCD-2F773A3F1704}" srcId="{83F4B42D-CC85-416E-B0AA-25CA260C3DA6}" destId="{6EADA8C1-1FF2-4781-9A95-8CF27E6364EE}" srcOrd="5" destOrd="0" parTransId="{EE117EA4-DCD1-454E-A777-7B709D76F8B7}" sibTransId="{417AB135-6CD3-473C-B669-54D26FE23905}"/>
    <dgm:cxn modelId="{84E98966-022F-4068-B926-83BD5BF2EF8C}" srcId="{83F4B42D-CC85-416E-B0AA-25CA260C3DA6}" destId="{9AEE2E15-2700-4553-AFD0-0D8122BAF04C}" srcOrd="4" destOrd="0" parTransId="{BBA28F1C-271A-4781-8E25-797FA42F6B33}" sibTransId="{D12D7299-D1B9-486E-A090-21B964B19966}"/>
    <dgm:cxn modelId="{8DB05431-6E84-4461-8F54-2AE7E4FE2EC7}" type="presOf" srcId="{6EADA8C1-1FF2-4781-9A95-8CF27E6364EE}" destId="{3382852C-2B39-41B4-98A3-4515C57FD82C}" srcOrd="0" destOrd="0" presId="urn:microsoft.com/office/officeart/2005/8/layout/pyramid2"/>
    <dgm:cxn modelId="{E21709A9-644C-4D11-9C36-462CEDCCDA85}" type="presOf" srcId="{47242424-EBDD-4781-8D99-597C6841D9C6}" destId="{909F9DB7-9649-419D-A2D5-D0665A334D0B}" srcOrd="0" destOrd="0" presId="urn:microsoft.com/office/officeart/2005/8/layout/pyramid2"/>
    <dgm:cxn modelId="{F55235CB-102B-4C00-9121-ECE0A83FA15E}" srcId="{83F4B42D-CC85-416E-B0AA-25CA260C3DA6}" destId="{47242424-EBDD-4781-8D99-597C6841D9C6}" srcOrd="3" destOrd="0" parTransId="{DED48CAF-29B9-4C97-87FD-8D097861CD46}" sibTransId="{6F548E59-376E-4E39-A6EE-762CD25303BC}"/>
    <dgm:cxn modelId="{5025A117-44DA-4347-A25D-F1ABC83D0CFC}" type="presOf" srcId="{83F4B42D-CC85-416E-B0AA-25CA260C3DA6}" destId="{6E4586D3-D039-46CB-BB2E-D07F94EC95F7}" srcOrd="0" destOrd="0" presId="urn:microsoft.com/office/officeart/2005/8/layout/pyramid2"/>
    <dgm:cxn modelId="{15AD6394-A8D9-48AD-8629-362047794EE6}" srcId="{83F4B42D-CC85-416E-B0AA-25CA260C3DA6}" destId="{EC636486-4DED-4E14-A3A6-B8DFD87E40C3}" srcOrd="2" destOrd="0" parTransId="{1166C74E-78B2-47DA-ABDD-6E6DACE83806}" sibTransId="{7F169DDB-ADC3-4283-941E-B628AC87380C}"/>
    <dgm:cxn modelId="{7A64731D-3339-430C-BEBA-363B72C5A110}" type="presOf" srcId="{7FF51D49-58C5-4E12-8C74-9A807E136526}" destId="{C72BDF3F-D272-42A1-8FC1-2A75D21A48C3}" srcOrd="0" destOrd="0" presId="urn:microsoft.com/office/officeart/2005/8/layout/pyramid2"/>
    <dgm:cxn modelId="{0DEA6999-A647-40C4-A82F-F87FBE05F8A5}" srcId="{83F4B42D-CC85-416E-B0AA-25CA260C3DA6}" destId="{7FF51D49-58C5-4E12-8C74-9A807E136526}" srcOrd="1" destOrd="0" parTransId="{EBC0CF2C-C059-4A1A-AEA8-8A4BB4D001AD}" sibTransId="{F31A313F-24A7-47C3-A8D6-DF4163F64ED0}"/>
    <dgm:cxn modelId="{F85E1DE4-8E0C-49ED-9F39-C8FC1D6ED688}" type="presOf" srcId="{5F4CA3F8-FA9D-4C88-BC08-6E74B5BA8BB0}" destId="{7085F3E9-1AC3-46FF-A1D2-246F9AFA9465}" srcOrd="0" destOrd="0" presId="urn:microsoft.com/office/officeart/2005/8/layout/pyramid2"/>
    <dgm:cxn modelId="{2D86D1BD-70A2-4926-A1B9-1DB5489069FE}" type="presOf" srcId="{9AEE2E15-2700-4553-AFD0-0D8122BAF04C}" destId="{5F1C7828-34C2-4CF1-831A-95C4E95F4952}" srcOrd="0" destOrd="0" presId="urn:microsoft.com/office/officeart/2005/8/layout/pyramid2"/>
    <dgm:cxn modelId="{B97340C4-89B9-4E0B-AC42-C3F1A6E11DF9}" srcId="{83F4B42D-CC85-416E-B0AA-25CA260C3DA6}" destId="{5F4CA3F8-FA9D-4C88-BC08-6E74B5BA8BB0}" srcOrd="0" destOrd="0" parTransId="{25CDC335-8F06-4999-AC82-207135CF09C2}" sibTransId="{E7398DDF-6522-4427-AAA6-7F37EADB261B}"/>
    <dgm:cxn modelId="{30013E7E-A0F1-4785-84C9-FD55CF7D8D8B}" type="presParOf" srcId="{6E4586D3-D039-46CB-BB2E-D07F94EC95F7}" destId="{D217C8B7-6AAD-4054-AAE6-E5C2ECEA716C}" srcOrd="0" destOrd="0" presId="urn:microsoft.com/office/officeart/2005/8/layout/pyramid2"/>
    <dgm:cxn modelId="{812E2616-BB54-48C1-B7B9-98AB43E14086}" type="presParOf" srcId="{6E4586D3-D039-46CB-BB2E-D07F94EC95F7}" destId="{61E62190-699D-490E-9FC8-F9F31AF6B2BD}" srcOrd="1" destOrd="0" presId="urn:microsoft.com/office/officeart/2005/8/layout/pyramid2"/>
    <dgm:cxn modelId="{F2F8ED12-E137-4CFD-B1DB-558524ED7F39}" type="presParOf" srcId="{61E62190-699D-490E-9FC8-F9F31AF6B2BD}" destId="{7085F3E9-1AC3-46FF-A1D2-246F9AFA9465}" srcOrd="0" destOrd="0" presId="urn:microsoft.com/office/officeart/2005/8/layout/pyramid2"/>
    <dgm:cxn modelId="{F59C30BC-DBF1-477B-9A8E-886606DCB148}" type="presParOf" srcId="{61E62190-699D-490E-9FC8-F9F31AF6B2BD}" destId="{3ED7C8CA-F80C-4D0D-943B-5F723998DAD2}" srcOrd="1" destOrd="0" presId="urn:microsoft.com/office/officeart/2005/8/layout/pyramid2"/>
    <dgm:cxn modelId="{A3471748-EE35-4441-846C-89F7877EDC5D}" type="presParOf" srcId="{61E62190-699D-490E-9FC8-F9F31AF6B2BD}" destId="{C72BDF3F-D272-42A1-8FC1-2A75D21A48C3}" srcOrd="2" destOrd="0" presId="urn:microsoft.com/office/officeart/2005/8/layout/pyramid2"/>
    <dgm:cxn modelId="{AF92BB9E-8FB1-4B46-A91A-4EF61E5BBE4F}" type="presParOf" srcId="{61E62190-699D-490E-9FC8-F9F31AF6B2BD}" destId="{1B61F111-CDD1-41B5-A654-914B37890149}" srcOrd="3" destOrd="0" presId="urn:microsoft.com/office/officeart/2005/8/layout/pyramid2"/>
    <dgm:cxn modelId="{86CE6AC7-FB40-4C8B-8002-D5E98F1F98E8}" type="presParOf" srcId="{61E62190-699D-490E-9FC8-F9F31AF6B2BD}" destId="{8AE6B7D1-CF45-478D-BFBF-6AD51DD29B34}" srcOrd="4" destOrd="0" presId="urn:microsoft.com/office/officeart/2005/8/layout/pyramid2"/>
    <dgm:cxn modelId="{904B2239-703F-4008-B529-2A0407DFC937}" type="presParOf" srcId="{61E62190-699D-490E-9FC8-F9F31AF6B2BD}" destId="{6680DE53-FB02-4970-BE59-28A5903CB821}" srcOrd="5" destOrd="0" presId="urn:microsoft.com/office/officeart/2005/8/layout/pyramid2"/>
    <dgm:cxn modelId="{6E7CA43C-71D4-48F4-9D56-3315AFF9B13B}" type="presParOf" srcId="{61E62190-699D-490E-9FC8-F9F31AF6B2BD}" destId="{909F9DB7-9649-419D-A2D5-D0665A334D0B}" srcOrd="6" destOrd="0" presId="urn:microsoft.com/office/officeart/2005/8/layout/pyramid2"/>
    <dgm:cxn modelId="{7441015B-5994-4475-8172-E72EDC0B282D}" type="presParOf" srcId="{61E62190-699D-490E-9FC8-F9F31AF6B2BD}" destId="{7867B1CE-BEAF-4DF6-AB14-5C360AAD54A3}" srcOrd="7" destOrd="0" presId="urn:microsoft.com/office/officeart/2005/8/layout/pyramid2"/>
    <dgm:cxn modelId="{6D61C38B-34CD-4349-98AE-4DCAC89B717E}" type="presParOf" srcId="{61E62190-699D-490E-9FC8-F9F31AF6B2BD}" destId="{5F1C7828-34C2-4CF1-831A-95C4E95F4952}" srcOrd="8" destOrd="0" presId="urn:microsoft.com/office/officeart/2005/8/layout/pyramid2"/>
    <dgm:cxn modelId="{05A4F670-5FA6-4257-A019-406E336E3E17}" type="presParOf" srcId="{61E62190-699D-490E-9FC8-F9F31AF6B2BD}" destId="{B8C3CB4E-4EB0-4293-BC83-BEEE646B538E}" srcOrd="9" destOrd="0" presId="urn:microsoft.com/office/officeart/2005/8/layout/pyramid2"/>
    <dgm:cxn modelId="{3E655B0C-3ABB-4F96-BBBF-74C4CE1D399A}" type="presParOf" srcId="{61E62190-699D-490E-9FC8-F9F31AF6B2BD}" destId="{3382852C-2B39-41B4-98A3-4515C57FD82C}" srcOrd="10" destOrd="0" presId="urn:microsoft.com/office/officeart/2005/8/layout/pyramid2"/>
    <dgm:cxn modelId="{61E29CB6-6604-4932-8FD6-FF9FA121B258}" type="presParOf" srcId="{61E62190-699D-490E-9FC8-F9F31AF6B2BD}" destId="{3FE4FB97-24A3-4ECD-B2FF-8E18618EE5C6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17C8B7-6AAD-4054-AAE6-E5C2ECEA716C}">
      <dsp:nvSpPr>
        <dsp:cNvPr id="0" name=""/>
        <dsp:cNvSpPr/>
      </dsp:nvSpPr>
      <dsp:spPr>
        <a:xfrm>
          <a:off x="714393" y="0"/>
          <a:ext cx="6555098" cy="46440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85F3E9-1AC3-46FF-A1D2-246F9AFA9465}">
      <dsp:nvSpPr>
        <dsp:cNvPr id="0" name=""/>
        <dsp:cNvSpPr/>
      </dsp:nvSpPr>
      <dsp:spPr>
        <a:xfrm>
          <a:off x="2780489" y="377116"/>
          <a:ext cx="2363050" cy="45047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500" kern="1200" dirty="0" smtClean="0"/>
            <a:t>Zakoni</a:t>
          </a:r>
          <a:endParaRPr lang="hr-HR" sz="2500" kern="1200" dirty="0"/>
        </a:p>
      </dsp:txBody>
      <dsp:txXfrm>
        <a:off x="2802479" y="399106"/>
        <a:ext cx="2319070" cy="406491"/>
      </dsp:txXfrm>
    </dsp:sp>
    <dsp:sp modelId="{C72BDF3F-D272-42A1-8FC1-2A75D21A48C3}">
      <dsp:nvSpPr>
        <dsp:cNvPr id="0" name=""/>
        <dsp:cNvSpPr/>
      </dsp:nvSpPr>
      <dsp:spPr>
        <a:xfrm>
          <a:off x="2571783" y="948971"/>
          <a:ext cx="2796642" cy="50688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500" kern="1200" dirty="0" smtClean="0"/>
            <a:t>Propisi</a:t>
          </a:r>
          <a:endParaRPr lang="hr-HR" sz="2500" kern="1200" dirty="0"/>
        </a:p>
      </dsp:txBody>
      <dsp:txXfrm>
        <a:off x="2596527" y="973715"/>
        <a:ext cx="2747154" cy="457401"/>
      </dsp:txXfrm>
    </dsp:sp>
    <dsp:sp modelId="{8AE6B7D1-CF45-478D-BFBF-6AD51DD29B34}">
      <dsp:nvSpPr>
        <dsp:cNvPr id="0" name=""/>
        <dsp:cNvSpPr/>
      </dsp:nvSpPr>
      <dsp:spPr>
        <a:xfrm>
          <a:off x="2214592" y="1589305"/>
          <a:ext cx="3426926" cy="86139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500" kern="1200" dirty="0" smtClean="0"/>
            <a:t>Provedbene upute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500" kern="1200" dirty="0" smtClean="0"/>
            <a:t>Upravne naredbe</a:t>
          </a:r>
          <a:endParaRPr lang="hr-HR" sz="2500" kern="1200" dirty="0"/>
        </a:p>
      </dsp:txBody>
      <dsp:txXfrm>
        <a:off x="2256642" y="1631355"/>
        <a:ext cx="3342826" cy="777298"/>
      </dsp:txXfrm>
    </dsp:sp>
    <dsp:sp modelId="{909F9DB7-9649-419D-A2D5-D0665A334D0B}">
      <dsp:nvSpPr>
        <dsp:cNvPr id="0" name=""/>
        <dsp:cNvSpPr/>
      </dsp:nvSpPr>
      <dsp:spPr>
        <a:xfrm>
          <a:off x="1928821" y="2583348"/>
          <a:ext cx="4125188" cy="54150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500" kern="1200" dirty="0" smtClean="0"/>
            <a:t>Priznata tehnička pravila</a:t>
          </a:r>
          <a:endParaRPr lang="hr-HR" sz="2500" kern="1200" dirty="0"/>
        </a:p>
      </dsp:txBody>
      <dsp:txXfrm>
        <a:off x="1955255" y="2609782"/>
        <a:ext cx="4072320" cy="488634"/>
      </dsp:txXfrm>
    </dsp:sp>
    <dsp:sp modelId="{5F1C7828-34C2-4CF1-831A-95C4E95F4952}">
      <dsp:nvSpPr>
        <dsp:cNvPr id="0" name=""/>
        <dsp:cNvSpPr/>
      </dsp:nvSpPr>
      <dsp:spPr>
        <a:xfrm>
          <a:off x="1550983" y="3279371"/>
          <a:ext cx="4878450" cy="46714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500" kern="1200" dirty="0" smtClean="0"/>
            <a:t>Stanje tehnike	Tehničko pravilo</a:t>
          </a:r>
          <a:endParaRPr lang="hr-HR" sz="2500" kern="1200" dirty="0"/>
        </a:p>
      </dsp:txBody>
      <dsp:txXfrm>
        <a:off x="1573787" y="3302175"/>
        <a:ext cx="4832842" cy="421533"/>
      </dsp:txXfrm>
    </dsp:sp>
    <dsp:sp modelId="{3382852C-2B39-41B4-98A3-4515C57FD82C}">
      <dsp:nvSpPr>
        <dsp:cNvPr id="0" name=""/>
        <dsp:cNvSpPr/>
      </dsp:nvSpPr>
      <dsp:spPr>
        <a:xfrm>
          <a:off x="1085348" y="3902184"/>
          <a:ext cx="5772710" cy="63014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500" kern="1200" dirty="0" smtClean="0"/>
            <a:t>Stanje znanosti i tehnike</a:t>
          </a:r>
          <a:endParaRPr lang="hr-HR" sz="2500" kern="1200" dirty="0"/>
        </a:p>
      </dsp:txBody>
      <dsp:txXfrm>
        <a:off x="1116109" y="3932945"/>
        <a:ext cx="5711188" cy="5686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D2B22-0791-4705-8D0C-B028D6EBBD36}" type="datetimeFigureOut">
              <a:rPr lang="sr-Latn-CS" smtClean="0"/>
              <a:pPr/>
              <a:t>6.3.2019.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BA01F7-EDA4-4B84-8F97-D1242C3236F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00416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8BDC49E-7DAE-48E1-BBE4-31F0CCFA8D0C}" type="datetimeFigureOut">
              <a:rPr lang="sr-Latn-CS" smtClean="0"/>
              <a:pPr/>
              <a:t>6.3.2019.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AE7D82-70BB-455D-8777-7ABFD668B73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C49E-7DAE-48E1-BBE4-31F0CCFA8D0C}" type="datetimeFigureOut">
              <a:rPr lang="sr-Latn-CS" smtClean="0"/>
              <a:pPr/>
              <a:t>6.3.2019.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E7D82-70BB-455D-8777-7ABFD668B73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8BDC49E-7DAE-48E1-BBE4-31F0CCFA8D0C}" type="datetimeFigureOut">
              <a:rPr lang="sr-Latn-CS" smtClean="0"/>
              <a:pPr/>
              <a:t>6.3.2019.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CAE7D82-70BB-455D-8777-7ABFD668B73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C49E-7DAE-48E1-BBE4-31F0CCFA8D0C}" type="datetimeFigureOut">
              <a:rPr lang="sr-Latn-CS" smtClean="0"/>
              <a:pPr/>
              <a:t>6.3.2019.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AE7D82-70BB-455D-8777-7ABFD668B73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C49E-7DAE-48E1-BBE4-31F0CCFA8D0C}" type="datetimeFigureOut">
              <a:rPr lang="sr-Latn-CS" smtClean="0"/>
              <a:pPr/>
              <a:t>6.3.2019.</a:t>
            </a:fld>
            <a:endParaRPr lang="hr-H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CAE7D82-70BB-455D-8777-7ABFD668B73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8BDC49E-7DAE-48E1-BBE4-31F0CCFA8D0C}" type="datetimeFigureOut">
              <a:rPr lang="sr-Latn-CS" smtClean="0"/>
              <a:pPr/>
              <a:t>6.3.2019.</a:t>
            </a:fld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CAE7D82-70BB-455D-8777-7ABFD668B73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8BDC49E-7DAE-48E1-BBE4-31F0CCFA8D0C}" type="datetimeFigureOut">
              <a:rPr lang="sr-Latn-CS" smtClean="0"/>
              <a:pPr/>
              <a:t>6.3.2019.</a:t>
            </a:fld>
            <a:endParaRPr lang="hr-H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CAE7D82-70BB-455D-8777-7ABFD668B73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C49E-7DAE-48E1-BBE4-31F0CCFA8D0C}" type="datetimeFigureOut">
              <a:rPr lang="sr-Latn-CS" smtClean="0"/>
              <a:pPr/>
              <a:t>6.3.2019.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AE7D82-70BB-455D-8777-7ABFD668B73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C49E-7DAE-48E1-BBE4-31F0CCFA8D0C}" type="datetimeFigureOut">
              <a:rPr lang="sr-Latn-CS" smtClean="0"/>
              <a:pPr/>
              <a:t>6.3.2019.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AE7D82-70BB-455D-8777-7ABFD668B73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C49E-7DAE-48E1-BBE4-31F0CCFA8D0C}" type="datetimeFigureOut">
              <a:rPr lang="sr-Latn-CS" smtClean="0"/>
              <a:pPr/>
              <a:t>6.3.2019.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AE7D82-70BB-455D-8777-7ABFD668B73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8BDC49E-7DAE-48E1-BBE4-31F0CCFA8D0C}" type="datetimeFigureOut">
              <a:rPr lang="sr-Latn-CS" smtClean="0"/>
              <a:pPr/>
              <a:t>6.3.2019.</a:t>
            </a:fld>
            <a:endParaRPr lang="hr-H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CAE7D82-70BB-455D-8777-7ABFD668B73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8BDC49E-7DAE-48E1-BBE4-31F0CCFA8D0C}" type="datetimeFigureOut">
              <a:rPr lang="sr-Latn-CS" smtClean="0"/>
              <a:pPr/>
              <a:t>6.3.2019.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CAE7D82-70BB-455D-8777-7ABFD668B73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Izv.prof.dr.sc. Zvonimir Klaić, dipl.inž.</a:t>
            </a:r>
            <a:endParaRPr lang="hr-HR" dirty="0"/>
          </a:p>
        </p:txBody>
      </p:sp>
      <p:sp>
        <p:nvSpPr>
          <p:cNvPr id="5" name="Rectangle 4"/>
          <p:cNvSpPr/>
          <p:nvPr/>
        </p:nvSpPr>
        <p:spPr>
          <a:xfrm>
            <a:off x="755576" y="1142984"/>
            <a:ext cx="77048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4800" dirty="0" smtClean="0">
                <a:solidFill>
                  <a:srgbClr val="665EA2"/>
                </a:solidFill>
                <a:latin typeface="Arial" pitchFamily="34" charset="0"/>
                <a:cs typeface="Arial" pitchFamily="34" charset="0"/>
              </a:rPr>
              <a:t>Projektiranje električnih instalacija i postrojenja </a:t>
            </a:r>
            <a:r>
              <a:rPr lang="hr-HR" sz="4800" dirty="0" smtClean="0">
                <a:solidFill>
                  <a:srgbClr val="665EA2"/>
                </a:solidFill>
                <a:latin typeface="Arial" pitchFamily="34" charset="0"/>
                <a:cs typeface="Arial" pitchFamily="34" charset="0"/>
              </a:rPr>
              <a:t>– </a:t>
            </a:r>
          </a:p>
          <a:p>
            <a:endParaRPr lang="hr-HR" sz="4800" dirty="0">
              <a:solidFill>
                <a:srgbClr val="665EA2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4800" dirty="0" smtClean="0">
                <a:solidFill>
                  <a:srgbClr val="665EA2"/>
                </a:solidFill>
              </a:rPr>
              <a:t>Zakoni</a:t>
            </a:r>
            <a:r>
              <a:rPr lang="hr-HR" sz="4800" dirty="0">
                <a:solidFill>
                  <a:srgbClr val="665EA2"/>
                </a:solidFill>
              </a:rPr>
              <a:t>, norme i propisi</a:t>
            </a:r>
            <a:endParaRPr lang="hr-HR" sz="4800" dirty="0">
              <a:solidFill>
                <a:srgbClr val="665EA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30024"/>
            <a:ext cx="7920000" cy="5328000"/>
          </a:xfrm>
        </p:spPr>
        <p:txBody>
          <a:bodyPr>
            <a:normAutofit/>
          </a:bodyPr>
          <a:lstStyle/>
          <a:p>
            <a:pPr marL="1143000" lvl="2" indent="-457200">
              <a:buFont typeface="+mj-lt"/>
              <a:buAutoNum type="arabicParenR" startAt="3"/>
            </a:pPr>
            <a:r>
              <a:rPr lang="hr-HR" sz="2200" dirty="0" smtClean="0"/>
              <a:t>da tipovi određenih objekata, postrojenja, uređaja, opreme i drugih sredstava rada moraju biti prethodno ispitani i odobreni za uporabu</a:t>
            </a:r>
          </a:p>
          <a:p>
            <a:pPr marL="1143000" lvl="2" indent="-457200">
              <a:buFont typeface="+mj-lt"/>
              <a:buAutoNum type="arabicParenR" startAt="3"/>
            </a:pPr>
            <a:r>
              <a:rPr lang="hr-HR" sz="2200" dirty="0" smtClean="0"/>
              <a:t>sadržaj i način vođenja, dopunjavanja i čuvanja tehničke dokumentacije za objekte, postrojenja, uređaje, opremu i druga sredstva rada koja su u uporabi</a:t>
            </a:r>
          </a:p>
          <a:p>
            <a:pPr marL="1143000" lvl="2" indent="-457200">
              <a:buFont typeface="+mj-lt"/>
              <a:buAutoNum type="arabicParenR" startAt="3"/>
            </a:pPr>
            <a:r>
              <a:rPr lang="hr-HR" sz="2200" dirty="0" smtClean="0"/>
              <a:t>da određeni objekti, postrojenja, uređaji, oprema i druga sredstva rada pri predaji korisniku moraju biti opskrbljeni propisanom tehničkom dokumentacijom, uputama i jamstvima i da za njih u tehnološkom vijeku njihove uporabe moraju biti osigurani rezervni dijelovi, alat, pribor, stručno održavanje i popravci</a:t>
            </a:r>
            <a:endParaRPr lang="hr-HR" sz="22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95948" y="188640"/>
            <a:ext cx="8153400" cy="990600"/>
          </a:xfrm>
        </p:spPr>
        <p:txBody>
          <a:bodyPr/>
          <a:lstStyle/>
          <a:p>
            <a:r>
              <a:rPr lang="hr-HR" dirty="0">
                <a:solidFill>
                  <a:srgbClr val="665EA2"/>
                </a:solidFill>
              </a:rPr>
              <a:t>Zakoni, norme i propisi</a:t>
            </a:r>
            <a:endParaRPr lang="hr-HR" dirty="0">
              <a:solidFill>
                <a:srgbClr val="665EA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30024"/>
            <a:ext cx="7920000" cy="5328000"/>
          </a:xfrm>
        </p:spPr>
        <p:txBody>
          <a:bodyPr>
            <a:noAutofit/>
          </a:bodyPr>
          <a:lstStyle/>
          <a:p>
            <a:r>
              <a:rPr lang="hr-HR" sz="2500" dirty="0" smtClean="0"/>
              <a:t>Interne i Granske norme</a:t>
            </a:r>
            <a:r>
              <a:rPr lang="hr-HR" sz="1100" dirty="0" smtClean="0"/>
              <a:t> [1]</a:t>
            </a:r>
            <a:endParaRPr lang="hr-HR" sz="2500" dirty="0" smtClean="0"/>
          </a:p>
          <a:p>
            <a:pPr lvl="1"/>
            <a:r>
              <a:rPr lang="hr-HR" sz="2200" dirty="0" smtClean="0"/>
              <a:t>poduzeća i grupe poduzeća mogu donositi interne i granske norme:</a:t>
            </a:r>
          </a:p>
          <a:p>
            <a:pPr marL="1143000" lvl="2" indent="-457200">
              <a:buFont typeface="+mj-lt"/>
              <a:buAutoNum type="arabicParenR"/>
            </a:pPr>
            <a:r>
              <a:rPr lang="hr-HR" sz="2200" dirty="0" smtClean="0"/>
              <a:t>za proizvode, radove i usluge za koje nisu donesene HRN norme čija je primjena obvezatna, odnosno propisi predviđeni Zakonom o normizaciji</a:t>
            </a:r>
          </a:p>
          <a:p>
            <a:pPr marL="1143000" lvl="2" indent="-457200">
              <a:buFont typeface="+mj-lt"/>
              <a:buAutoNum type="arabicParenR"/>
            </a:pPr>
            <a:r>
              <a:rPr lang="hr-HR" sz="2200" dirty="0" smtClean="0"/>
              <a:t>za elemente koji nisu utvrđeni HRN-om čija je primjena obvezatna internom, odnosno granskom normom mogu se utvrditi zahtjevi strožiji od zahtjeva koji su utvrđeni HRN-om čija je primjena obvezatna ili propisom donesenim na temelju Zakona o normizaciji, da bi se postigla viša razina kvalitete produkta od propisane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95948" y="188640"/>
            <a:ext cx="8153400" cy="990600"/>
          </a:xfrm>
        </p:spPr>
        <p:txBody>
          <a:bodyPr/>
          <a:lstStyle/>
          <a:p>
            <a:r>
              <a:rPr lang="hr-HR" dirty="0">
                <a:solidFill>
                  <a:srgbClr val="665EA2"/>
                </a:solidFill>
              </a:rPr>
              <a:t>Zakoni, norme i propisi</a:t>
            </a:r>
            <a:endParaRPr lang="hr-HR" dirty="0">
              <a:solidFill>
                <a:srgbClr val="665EA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30024"/>
            <a:ext cx="7920000" cy="5328000"/>
          </a:xfrm>
        </p:spPr>
        <p:txBody>
          <a:bodyPr>
            <a:noAutofit/>
          </a:bodyPr>
          <a:lstStyle/>
          <a:p>
            <a:pPr marL="1143000" lvl="2" indent="-457200">
              <a:buNone/>
            </a:pPr>
            <a:r>
              <a:rPr lang="hr-HR" sz="2600" dirty="0" smtClean="0"/>
              <a:t>	</a:t>
            </a:r>
            <a:r>
              <a:rPr lang="hr-HR" sz="2200" dirty="0" smtClean="0"/>
              <a:t>Radi tipizacije, internom, odnosno granskom normom može se utvrditi uži izbor dijelova i sklopova proizvoda utvrđenih HRN-om čija je primjena obvezatna, ili propisom donesenim na temelju Zakona o normizaciji.</a:t>
            </a:r>
          </a:p>
          <a:p>
            <a:pPr marL="1143000" lvl="2" indent="-457200">
              <a:buNone/>
            </a:pPr>
            <a:r>
              <a:rPr lang="hr-HR" sz="2200" dirty="0" smtClean="0"/>
              <a:t>	Interne i granske norme ne smiju se donositi i primjenjivati radi stvaranja prepreka u prometu roba i usluga.</a:t>
            </a:r>
            <a:endParaRPr lang="hr-HR" sz="22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95948" y="188640"/>
            <a:ext cx="8153400" cy="990600"/>
          </a:xfrm>
        </p:spPr>
        <p:txBody>
          <a:bodyPr/>
          <a:lstStyle/>
          <a:p>
            <a:r>
              <a:rPr lang="hr-HR" dirty="0">
                <a:solidFill>
                  <a:srgbClr val="665EA2"/>
                </a:solidFill>
              </a:rPr>
              <a:t>Zakoni, norme i propisi</a:t>
            </a:r>
            <a:endParaRPr lang="hr-HR" dirty="0">
              <a:solidFill>
                <a:srgbClr val="665EA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642910" y="1611314"/>
          <a:ext cx="7920000" cy="464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919194" y="6357958"/>
            <a:ext cx="7510458" cy="50006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5EA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Slika</a:t>
            </a:r>
            <a:r>
              <a:rPr kumimoji="0" lang="hr-HR" sz="2000" b="0" i="0" u="none" strike="noStrike" kern="1200" cap="none" spc="0" normalizeH="0" noProof="0" dirty="0" smtClean="0">
                <a:ln>
                  <a:noFill/>
                </a:ln>
                <a:solidFill>
                  <a:srgbClr val="665EA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1. – Hijerarhija zakona i odredbi</a:t>
            </a:r>
            <a:endParaRPr kumimoji="0" lang="hr-HR" sz="2000" b="0" i="0" u="none" strike="noStrike" kern="1200" cap="none" spc="0" normalizeH="0" baseline="0" noProof="0" dirty="0">
              <a:ln>
                <a:noFill/>
              </a:ln>
              <a:solidFill>
                <a:srgbClr val="665EA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95948" y="188640"/>
            <a:ext cx="8153400" cy="990600"/>
          </a:xfrm>
        </p:spPr>
        <p:txBody>
          <a:bodyPr/>
          <a:lstStyle/>
          <a:p>
            <a:r>
              <a:rPr lang="hr-HR" dirty="0">
                <a:solidFill>
                  <a:srgbClr val="665EA2"/>
                </a:solidFill>
              </a:rPr>
              <a:t>Zakoni, norme i propisi</a:t>
            </a:r>
            <a:endParaRPr lang="hr-HR" dirty="0">
              <a:solidFill>
                <a:srgbClr val="665EA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7084" y="1578996"/>
            <a:ext cx="86984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Times New Roman" pitchFamily="18" charset="0"/>
              </a:rPr>
              <a:t>Najznačajniji zakon na kojem počiva izrada projektne dokumentacije je </a:t>
            </a:r>
            <a:r>
              <a:rPr lang="hr-HR" sz="2400" b="1" dirty="0">
                <a:latin typeface="Times New Roman" pitchFamily="18" charset="0"/>
              </a:rPr>
              <a:t>Zakon o gradnji NN 150/13, NN 20/2017. </a:t>
            </a:r>
            <a:endParaRPr lang="hr-HR" sz="2400" b="1" dirty="0" smtClean="0">
              <a:latin typeface="Times New Roman" pitchFamily="18" charset="0"/>
            </a:endParaRPr>
          </a:p>
          <a:p>
            <a:endParaRPr lang="hr-HR" sz="2400" dirty="0">
              <a:latin typeface="Times New Roman" pitchFamily="18" charset="0"/>
            </a:endParaRPr>
          </a:p>
          <a:p>
            <a:r>
              <a:rPr lang="hr-HR" sz="2400" dirty="0" smtClean="0">
                <a:latin typeface="Times New Roman" pitchFamily="18" charset="0"/>
              </a:rPr>
              <a:t>Zakonom </a:t>
            </a:r>
            <a:r>
              <a:rPr lang="hr-HR" sz="2400" dirty="0">
                <a:latin typeface="Times New Roman" pitchFamily="18" charset="0"/>
              </a:rPr>
              <a:t>je određeno projektiranje, građenje, uporaba i održavanje građevina, provedba upravnih i drugih postupaka u smislu zaštite i uređenja prostora, osiguranje temeljnih zahtjeva za građevinu te ostalih uvjeta koji su propisani drugim zakonima, propisima i normama. </a:t>
            </a:r>
            <a:endParaRPr lang="hr-HR" sz="2400" dirty="0" smtClean="0">
              <a:latin typeface="Times New Roman" pitchFamily="18" charset="0"/>
            </a:endParaRPr>
          </a:p>
          <a:p>
            <a:r>
              <a:rPr lang="hr-HR" sz="2400" dirty="0" smtClean="0">
                <a:latin typeface="Times New Roman" pitchFamily="18" charset="0"/>
              </a:rPr>
              <a:t>Ovim </a:t>
            </a:r>
            <a:r>
              <a:rPr lang="hr-HR" sz="2400" dirty="0">
                <a:latin typeface="Times New Roman" pitchFamily="18" charset="0"/>
              </a:rPr>
              <a:t>Zakonom se prenosi </a:t>
            </a:r>
            <a:r>
              <a:rPr lang="hr-HR" sz="2400" dirty="0" smtClean="0">
                <a:latin typeface="Times New Roman" pitchFamily="18" charset="0"/>
              </a:rPr>
              <a:t>Direktiva </a:t>
            </a:r>
            <a:r>
              <a:rPr lang="hr-HR" sz="2400" dirty="0">
                <a:latin typeface="Times New Roman" pitchFamily="18" charset="0"/>
              </a:rPr>
              <a:t>2010/31/EU Europskog parlamenta i Vijeća o energetskoj učinkovitosti zgrada donesena 19. svibnja 2010. </a:t>
            </a:r>
            <a:endParaRPr lang="hr-HR" sz="2400" dirty="0" smtClean="0">
              <a:latin typeface="Times New Roman" pitchFamily="18" charset="0"/>
            </a:endParaRPr>
          </a:p>
          <a:p>
            <a:r>
              <a:rPr lang="hr-HR" sz="2400" dirty="0" smtClean="0">
                <a:latin typeface="Times New Roman" pitchFamily="18" charset="0"/>
              </a:rPr>
              <a:t>Ovaj </a:t>
            </a:r>
            <a:r>
              <a:rPr lang="hr-HR" sz="2400" dirty="0">
                <a:latin typeface="Times New Roman" pitchFamily="18" charset="0"/>
              </a:rPr>
              <a:t>Zakon vrijedi za gradnju, rekonstrukciju, održavanje i uklanjanje svih objekata i građevina na području Republike Hrvatske, osim ako nije zakonom drukčije propisano.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95948" y="188640"/>
            <a:ext cx="8153400" cy="990600"/>
          </a:xfrm>
        </p:spPr>
        <p:txBody>
          <a:bodyPr/>
          <a:lstStyle/>
          <a:p>
            <a:r>
              <a:rPr lang="hr-HR" dirty="0">
                <a:solidFill>
                  <a:srgbClr val="665EA2"/>
                </a:solidFill>
              </a:rPr>
              <a:t>Zakoni, norme i propisi</a:t>
            </a:r>
            <a:endParaRPr lang="hr-HR" dirty="0">
              <a:solidFill>
                <a:srgbClr val="665EA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5884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7084" y="1578996"/>
            <a:ext cx="869843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Times New Roman" pitchFamily="18" charset="0"/>
              </a:rPr>
              <a:t>Najznačajniji propis </a:t>
            </a:r>
            <a:r>
              <a:rPr lang="hr-HR" sz="2400" dirty="0" smtClean="0">
                <a:latin typeface="Times New Roman" pitchFamily="18" charset="0"/>
              </a:rPr>
              <a:t>za izradu </a:t>
            </a:r>
            <a:r>
              <a:rPr lang="hr-HR" sz="2400" dirty="0">
                <a:latin typeface="Times New Roman" pitchFamily="18" charset="0"/>
              </a:rPr>
              <a:t>projektne dokumentacije je </a:t>
            </a:r>
            <a:endParaRPr lang="hr-HR" sz="2400" dirty="0" smtClean="0">
              <a:latin typeface="Times New Roman" pitchFamily="18" charset="0"/>
            </a:endParaRPr>
          </a:p>
          <a:p>
            <a:endParaRPr lang="hr-HR" sz="2400" b="1" dirty="0">
              <a:latin typeface="Times New Roman" pitchFamily="18" charset="0"/>
            </a:endParaRPr>
          </a:p>
          <a:p>
            <a:r>
              <a:rPr lang="hr-HR" sz="2400" b="1" dirty="0" smtClean="0">
                <a:latin typeface="Times New Roman" pitchFamily="18" charset="0"/>
              </a:rPr>
              <a:t>Tehnički </a:t>
            </a:r>
            <a:r>
              <a:rPr lang="hr-HR" sz="2400" b="1" dirty="0">
                <a:latin typeface="Times New Roman" pitchFamily="18" charset="0"/>
              </a:rPr>
              <a:t>propis za niskonaponske instalacije</a:t>
            </a:r>
            <a:r>
              <a:rPr lang="hr-HR" sz="2400" dirty="0">
                <a:latin typeface="Times New Roman" pitchFamily="18" charset="0"/>
              </a:rPr>
              <a:t> NN 5/2010, </a:t>
            </a:r>
            <a:endParaRPr lang="hr-HR" sz="2400" dirty="0" smtClean="0">
              <a:latin typeface="Times New Roman" pitchFamily="18" charset="0"/>
            </a:endParaRPr>
          </a:p>
          <a:p>
            <a:endParaRPr lang="hr-HR" sz="2400" dirty="0" smtClean="0">
              <a:latin typeface="Times New Roman" pitchFamily="18" charset="0"/>
            </a:endParaRPr>
          </a:p>
          <a:p>
            <a:r>
              <a:rPr lang="hr-HR" sz="2400" dirty="0" smtClean="0">
                <a:latin typeface="Times New Roman" pitchFamily="18" charset="0"/>
              </a:rPr>
              <a:t>koji </a:t>
            </a:r>
            <a:r>
              <a:rPr lang="hr-HR" sz="2400" dirty="0">
                <a:latin typeface="Times New Roman" pitchFamily="18" charset="0"/>
              </a:rPr>
              <a:t>je donesen na temelju članka 19. Zakona o prostornom uređenju i gradnji od strane Ministarstva zaštite okoliša, prostornog uređenja i graditeljstva. </a:t>
            </a:r>
            <a:endParaRPr lang="hr-HR" sz="2400" dirty="0" smtClean="0">
              <a:latin typeface="Times New Roman" pitchFamily="18" charset="0"/>
            </a:endParaRPr>
          </a:p>
          <a:p>
            <a:endParaRPr lang="hr-HR" sz="2400" dirty="0">
              <a:latin typeface="Times New Roman" pitchFamily="18" charset="0"/>
            </a:endParaRPr>
          </a:p>
          <a:p>
            <a:r>
              <a:rPr lang="hr-HR" sz="2400" dirty="0" smtClean="0">
                <a:latin typeface="Times New Roman" pitchFamily="18" charset="0"/>
              </a:rPr>
              <a:t>Ovim </a:t>
            </a:r>
            <a:r>
              <a:rPr lang="hr-HR" sz="2400" dirty="0">
                <a:latin typeface="Times New Roman" pitchFamily="18" charset="0"/>
              </a:rPr>
              <a:t>su Propisom definirana tehnička svojstva niskonaponskih električnih instalacija građevina, potrebni zahtjevi za projektiranje, održavanje, uporabljivost, izvođenje te drugi zahtjevi za električne instalacije, tehnička svojstva i drugi zahtjevi za proizvode koje će se ugraditi u električnu instalaciju.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95948" y="188640"/>
            <a:ext cx="8153400" cy="990600"/>
          </a:xfrm>
        </p:spPr>
        <p:txBody>
          <a:bodyPr/>
          <a:lstStyle/>
          <a:p>
            <a:r>
              <a:rPr lang="hr-HR" dirty="0">
                <a:solidFill>
                  <a:srgbClr val="665EA2"/>
                </a:solidFill>
              </a:rPr>
              <a:t>Zakoni, norme i propisi</a:t>
            </a:r>
            <a:endParaRPr lang="hr-HR" dirty="0">
              <a:solidFill>
                <a:srgbClr val="665EA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351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7084" y="1578996"/>
            <a:ext cx="869843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Times New Roman" pitchFamily="18" charset="0"/>
              </a:rPr>
              <a:t>Ovaj Propis definira što obuhvaća električna instalacija kao sastavni dio građevine, a to </a:t>
            </a:r>
            <a:r>
              <a:rPr lang="hr-HR" sz="2400" dirty="0" smtClean="0">
                <a:latin typeface="Times New Roman" pitchFamily="18" charset="0"/>
              </a:rPr>
              <a:t>su:</a:t>
            </a:r>
          </a:p>
          <a:p>
            <a:pPr marL="625475" indent="-342900">
              <a:buFont typeface="Arial" panose="020B0604020202020204" pitchFamily="34" charset="0"/>
              <a:buChar char="•"/>
            </a:pPr>
            <a:r>
              <a:rPr lang="hr-HR" sz="2400" dirty="0" smtClean="0">
                <a:latin typeface="Times New Roman" pitchFamily="18" charset="0"/>
              </a:rPr>
              <a:t>strujni </a:t>
            </a:r>
            <a:r>
              <a:rPr lang="hr-HR" sz="2400" dirty="0">
                <a:latin typeface="Times New Roman" pitchFamily="18" charset="0"/>
              </a:rPr>
              <a:t>krugovi koji su opskrbljivani nazivnim naponom do 1000 V izmjenične struje ili do 1500 V istosmjerne struje, </a:t>
            </a:r>
            <a:endParaRPr lang="hr-HR" sz="2400" dirty="0" smtClean="0">
              <a:latin typeface="Times New Roman" pitchFamily="18" charset="0"/>
            </a:endParaRPr>
          </a:p>
          <a:p>
            <a:pPr marL="625475" indent="-342900">
              <a:buFont typeface="Arial" panose="020B0604020202020204" pitchFamily="34" charset="0"/>
              <a:buChar char="•"/>
            </a:pPr>
            <a:r>
              <a:rPr lang="hr-HR" sz="2400" dirty="0" smtClean="0">
                <a:latin typeface="Times New Roman" pitchFamily="18" charset="0"/>
              </a:rPr>
              <a:t>strujni </a:t>
            </a:r>
            <a:r>
              <a:rPr lang="hr-HR" sz="2400" dirty="0">
                <a:latin typeface="Times New Roman" pitchFamily="18" charset="0"/>
              </a:rPr>
              <a:t>krugovi koji rade pri naponima iznad 1000 V dobivenim iz električne instalacije napona do 1000 V izmjenične struje, </a:t>
            </a:r>
            <a:endParaRPr lang="hr-HR" sz="2400" dirty="0" smtClean="0">
              <a:latin typeface="Times New Roman" pitchFamily="18" charset="0"/>
            </a:endParaRPr>
          </a:p>
          <a:p>
            <a:pPr marL="625475" indent="-342900">
              <a:buFont typeface="Arial" panose="020B0604020202020204" pitchFamily="34" charset="0"/>
              <a:buChar char="•"/>
            </a:pPr>
            <a:r>
              <a:rPr lang="hr-HR" sz="2400" dirty="0" smtClean="0">
                <a:latin typeface="Times New Roman" pitchFamily="18" charset="0"/>
              </a:rPr>
              <a:t>svi </a:t>
            </a:r>
            <a:r>
              <a:rPr lang="hr-HR" sz="2400" dirty="0">
                <a:latin typeface="Times New Roman" pitchFamily="18" charset="0"/>
              </a:rPr>
              <a:t>sustavi razvođenja kabela/vodiča (koji nisu obuhvaćeni normama za aparate), </a:t>
            </a:r>
            <a:endParaRPr lang="hr-HR" sz="2400" dirty="0" smtClean="0">
              <a:latin typeface="Times New Roman" pitchFamily="18" charset="0"/>
            </a:endParaRPr>
          </a:p>
          <a:p>
            <a:pPr marL="625475" indent="-342900">
              <a:buFont typeface="Arial" panose="020B0604020202020204" pitchFamily="34" charset="0"/>
              <a:buChar char="•"/>
            </a:pPr>
            <a:r>
              <a:rPr lang="hr-HR" sz="2400" dirty="0" smtClean="0">
                <a:latin typeface="Times New Roman" pitchFamily="18" charset="0"/>
              </a:rPr>
              <a:t>sve </a:t>
            </a:r>
            <a:r>
              <a:rPr lang="hr-HR" sz="2400" dirty="0">
                <a:latin typeface="Times New Roman" pitchFamily="18" charset="0"/>
              </a:rPr>
              <a:t>električne instalacije izvan građevina koje su dio građevine te čine tehničko-tehnološku cjelinu te </a:t>
            </a:r>
            <a:endParaRPr lang="hr-HR" sz="2400" dirty="0" smtClean="0">
              <a:latin typeface="Times New Roman" pitchFamily="18" charset="0"/>
            </a:endParaRPr>
          </a:p>
          <a:p>
            <a:pPr marL="625475" indent="-342900">
              <a:buFont typeface="Arial" panose="020B0604020202020204" pitchFamily="34" charset="0"/>
              <a:buChar char="•"/>
            </a:pPr>
            <a:r>
              <a:rPr lang="hr-HR" sz="2400" dirty="0" smtClean="0">
                <a:latin typeface="Times New Roman" pitchFamily="18" charset="0"/>
              </a:rPr>
              <a:t>trajne </a:t>
            </a:r>
            <a:r>
              <a:rPr lang="hr-HR" sz="2400" dirty="0">
                <a:latin typeface="Times New Roman" pitchFamily="18" charset="0"/>
              </a:rPr>
              <a:t>sustave razvođenja kablova/vodiča koji se koriste za komunikacijsku i informacijsku tehniku, signalizaciju, vatrodojavu, upravljanje te druge slične uporabe.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95948" y="188640"/>
            <a:ext cx="8153400" cy="990600"/>
          </a:xfrm>
        </p:spPr>
        <p:txBody>
          <a:bodyPr/>
          <a:lstStyle/>
          <a:p>
            <a:r>
              <a:rPr lang="hr-HR" dirty="0">
                <a:solidFill>
                  <a:srgbClr val="665EA2"/>
                </a:solidFill>
              </a:rPr>
              <a:t>Zakoni, norme i propisi</a:t>
            </a:r>
            <a:endParaRPr lang="hr-HR" dirty="0">
              <a:solidFill>
                <a:srgbClr val="665EA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978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060848"/>
            <a:ext cx="86984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Times New Roman" pitchFamily="18" charset="0"/>
              </a:rPr>
              <a:t>Ovaj se Propis odnosi </a:t>
            </a:r>
            <a:r>
              <a:rPr lang="hr-HR" sz="2400" dirty="0" smtClean="0">
                <a:latin typeface="Times New Roman" pitchFamily="18" charset="0"/>
              </a:rPr>
              <a:t>na:</a:t>
            </a:r>
          </a:p>
          <a:p>
            <a:endParaRPr lang="hr-HR" sz="2400" dirty="0" smtClean="0">
              <a:latin typeface="Times New Roman" pitchFamily="18" charset="0"/>
            </a:endParaRPr>
          </a:p>
          <a:p>
            <a:pPr marL="801688" indent="-342900">
              <a:buFont typeface="Arial" panose="020B0604020202020204" pitchFamily="34" charset="0"/>
              <a:buChar char="•"/>
            </a:pPr>
            <a:r>
              <a:rPr lang="hr-HR" sz="2400" dirty="0" smtClean="0">
                <a:latin typeface="Times New Roman" pitchFamily="18" charset="0"/>
              </a:rPr>
              <a:t>kabele/vodiče </a:t>
            </a:r>
            <a:r>
              <a:rPr lang="hr-HR" sz="2400" dirty="0">
                <a:latin typeface="Times New Roman" pitchFamily="18" charset="0"/>
              </a:rPr>
              <a:t>za razvodne sustave električnih instalacija, </a:t>
            </a:r>
            <a:endParaRPr lang="hr-HR" sz="2400" dirty="0" smtClean="0">
              <a:latin typeface="Times New Roman" pitchFamily="18" charset="0"/>
            </a:endParaRPr>
          </a:p>
          <a:p>
            <a:pPr marL="801688" indent="-342900">
              <a:buFont typeface="Arial" panose="020B0604020202020204" pitchFamily="34" charset="0"/>
              <a:buChar char="•"/>
            </a:pPr>
            <a:r>
              <a:rPr lang="hr-HR" sz="2400" dirty="0" smtClean="0">
                <a:latin typeface="Times New Roman" pitchFamily="18" charset="0"/>
              </a:rPr>
              <a:t>razvodne </a:t>
            </a:r>
            <a:r>
              <a:rPr lang="hr-HR" sz="2400" dirty="0">
                <a:latin typeface="Times New Roman" pitchFamily="18" charset="0"/>
              </a:rPr>
              <a:t>ormare električnih instalacija, upravljačke, zaštitne, mjerne, sklopne i nadzorne naprave, </a:t>
            </a:r>
            <a:endParaRPr lang="hr-HR" sz="2400" dirty="0" smtClean="0">
              <a:latin typeface="Times New Roman" pitchFamily="18" charset="0"/>
            </a:endParaRPr>
          </a:p>
          <a:p>
            <a:pPr marL="801688" indent="-342900">
              <a:buFont typeface="Arial" panose="020B0604020202020204" pitchFamily="34" charset="0"/>
              <a:buChar char="•"/>
            </a:pPr>
            <a:r>
              <a:rPr lang="hr-HR" sz="2400" dirty="0" smtClean="0">
                <a:latin typeface="Times New Roman" pitchFamily="18" charset="0"/>
              </a:rPr>
              <a:t>elektroinstalacijski </a:t>
            </a:r>
            <a:r>
              <a:rPr lang="hr-HR" sz="2400" dirty="0">
                <a:latin typeface="Times New Roman" pitchFamily="18" charset="0"/>
              </a:rPr>
              <a:t>pribor, </a:t>
            </a:r>
            <a:endParaRPr lang="hr-HR" sz="2400" dirty="0" smtClean="0">
              <a:latin typeface="Times New Roman" pitchFamily="18" charset="0"/>
            </a:endParaRPr>
          </a:p>
          <a:p>
            <a:pPr marL="801688" indent="-342900">
              <a:buFont typeface="Arial" panose="020B0604020202020204" pitchFamily="34" charset="0"/>
              <a:buChar char="•"/>
            </a:pPr>
            <a:r>
              <a:rPr lang="hr-HR" sz="2400" dirty="0" smtClean="0">
                <a:latin typeface="Times New Roman" pitchFamily="18" charset="0"/>
              </a:rPr>
              <a:t>općenito </a:t>
            </a:r>
            <a:r>
              <a:rPr lang="hr-HR" sz="2400" dirty="0">
                <a:latin typeface="Times New Roman" pitchFamily="18" charset="0"/>
              </a:rPr>
              <a:t>električnu opremu te </a:t>
            </a:r>
            <a:endParaRPr lang="hr-HR" sz="2400" dirty="0" smtClean="0">
              <a:latin typeface="Times New Roman" pitchFamily="18" charset="0"/>
            </a:endParaRPr>
          </a:p>
          <a:p>
            <a:pPr marL="801688" indent="-342900">
              <a:buFont typeface="Arial" panose="020B0604020202020204" pitchFamily="34" charset="0"/>
              <a:buChar char="•"/>
            </a:pPr>
            <a:r>
              <a:rPr lang="hr-HR" sz="2400" dirty="0" smtClean="0">
                <a:latin typeface="Times New Roman" pitchFamily="18" charset="0"/>
              </a:rPr>
              <a:t>rasvjetne </a:t>
            </a:r>
            <a:r>
              <a:rPr lang="hr-HR" sz="2400" dirty="0">
                <a:latin typeface="Times New Roman" pitchFamily="18" charset="0"/>
              </a:rPr>
              <a:t>stupove.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95948" y="188640"/>
            <a:ext cx="8153400" cy="990600"/>
          </a:xfrm>
        </p:spPr>
        <p:txBody>
          <a:bodyPr/>
          <a:lstStyle/>
          <a:p>
            <a:r>
              <a:rPr lang="hr-HR" dirty="0">
                <a:solidFill>
                  <a:srgbClr val="665EA2"/>
                </a:solidFill>
              </a:rPr>
              <a:t>Zakoni, norme i propisi</a:t>
            </a:r>
            <a:endParaRPr lang="hr-HR" dirty="0">
              <a:solidFill>
                <a:srgbClr val="665EA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1159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5536" y="1916832"/>
            <a:ext cx="84249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Times New Roman" pitchFamily="18" charset="0"/>
              </a:rPr>
              <a:t>Tehnička svojstva se propisuju temeljnim dokumentima i tehničkim propisima, a u skladu s međunarodnim i harmoniziranim europskim Propisima iz tog područja.</a:t>
            </a:r>
          </a:p>
          <a:p>
            <a:pPr lvl="0"/>
            <a:r>
              <a:rPr lang="hr-HR" sz="2400" dirty="0">
                <a:latin typeface="Times New Roman" pitchFamily="18" charset="0"/>
              </a:rPr>
              <a:t> </a:t>
            </a:r>
          </a:p>
          <a:p>
            <a:r>
              <a:rPr lang="hr-HR" sz="2400" dirty="0">
                <a:latin typeface="Times New Roman" pitchFamily="18" charset="0"/>
              </a:rPr>
              <a:t>Tehničke propise donosi ministar (HR).</a:t>
            </a:r>
          </a:p>
          <a:p>
            <a:pPr lvl="0"/>
            <a:r>
              <a:rPr lang="hr-HR" sz="2400" dirty="0">
                <a:latin typeface="Times New Roman" pitchFamily="18" charset="0"/>
              </a:rPr>
              <a:t> </a:t>
            </a:r>
          </a:p>
          <a:p>
            <a:r>
              <a:rPr lang="hr-HR" sz="2400" dirty="0">
                <a:latin typeface="Times New Roman" pitchFamily="18" charset="0"/>
              </a:rPr>
              <a:t>Norme donosi </a:t>
            </a:r>
            <a:r>
              <a:rPr lang="hr-HR" sz="2400" dirty="0" smtClean="0">
                <a:latin typeface="Times New Roman" pitchFamily="18" charset="0"/>
              </a:rPr>
              <a:t>HZN. (Hrvatski </a:t>
            </a:r>
            <a:r>
              <a:rPr lang="hr-HR" sz="2400" dirty="0">
                <a:latin typeface="Times New Roman" pitchFamily="18" charset="0"/>
              </a:rPr>
              <a:t>zavod za </a:t>
            </a:r>
            <a:r>
              <a:rPr lang="hr-HR" sz="2400" dirty="0" smtClean="0">
                <a:latin typeface="Times New Roman" pitchFamily="18" charset="0"/>
              </a:rPr>
              <a:t>norme) </a:t>
            </a:r>
            <a:endParaRPr lang="hr-HR" sz="2400" dirty="0">
              <a:latin typeface="Times New Roman" pitchFamily="18" charset="0"/>
            </a:endParaRPr>
          </a:p>
          <a:p>
            <a:r>
              <a:rPr lang="hr-HR" sz="2400" dirty="0">
                <a:latin typeface="Times New Roman" pitchFamily="18" charset="0"/>
              </a:rPr>
              <a:t> </a:t>
            </a:r>
          </a:p>
          <a:p>
            <a:r>
              <a:rPr lang="hr-HR" sz="2400" dirty="0">
                <a:latin typeface="Times New Roman" pitchFamily="18" charset="0"/>
              </a:rPr>
              <a:t>Važeće propise i standarde navodi Investitor u tenderskoj dokumentaciji.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95948" y="188640"/>
            <a:ext cx="8153400" cy="990600"/>
          </a:xfrm>
        </p:spPr>
        <p:txBody>
          <a:bodyPr/>
          <a:lstStyle/>
          <a:p>
            <a:r>
              <a:rPr lang="hr-HR" dirty="0">
                <a:solidFill>
                  <a:srgbClr val="665EA2"/>
                </a:solidFill>
              </a:rPr>
              <a:t>Zakoni, norme i propisi</a:t>
            </a:r>
            <a:endParaRPr lang="hr-HR" dirty="0">
              <a:solidFill>
                <a:srgbClr val="665EA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24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644" y="116632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Tehnički propisi i norme</a:t>
            </a:r>
            <a:endParaRPr lang="hr-H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1772816"/>
            <a:ext cx="874846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Times New Roman" pitchFamily="18" charset="0"/>
              </a:rPr>
              <a:t>Značajniji međunarodni standardi za električna postrojenja:</a:t>
            </a:r>
          </a:p>
          <a:p>
            <a:pPr lvl="0"/>
            <a:r>
              <a:rPr lang="hr-HR" sz="2400" dirty="0">
                <a:latin typeface="Times New Roman" pitchFamily="18" charset="0"/>
              </a:rPr>
              <a:t>IEC 185/186/44: s</a:t>
            </a:r>
            <a:r>
              <a:rPr lang="hr-HR" sz="2400" dirty="0" smtClean="0">
                <a:latin typeface="Times New Roman" pitchFamily="18" charset="0"/>
              </a:rPr>
              <a:t>trujni trafo</a:t>
            </a:r>
            <a:r>
              <a:rPr lang="hr-HR" sz="24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hr-HR" sz="2400" dirty="0" smtClean="0">
                <a:latin typeface="Times New Roman" pitchFamily="18" charset="0"/>
              </a:rPr>
              <a:t>/naponski trafo</a:t>
            </a:r>
            <a:r>
              <a:rPr lang="hr-HR" sz="24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hr-HR" sz="2400" dirty="0" smtClean="0">
                <a:latin typeface="Times New Roman" pitchFamily="18" charset="0"/>
              </a:rPr>
              <a:t>/mjerni trafo</a:t>
            </a:r>
            <a:endParaRPr lang="hr-HR" sz="2400" dirty="0">
              <a:latin typeface="Times New Roman" pitchFamily="18" charset="0"/>
            </a:endParaRPr>
          </a:p>
          <a:p>
            <a:pPr lvl="0"/>
            <a:r>
              <a:rPr lang="hr-HR" sz="2400" dirty="0">
                <a:latin typeface="Times New Roman" pitchFamily="18" charset="0"/>
              </a:rPr>
              <a:t>IEC 56: 	</a:t>
            </a:r>
            <a:r>
              <a:rPr lang="hr-HR" sz="2400" dirty="0" smtClean="0">
                <a:latin typeface="Times New Roman" pitchFamily="18" charset="0"/>
              </a:rPr>
              <a:t>VN </a:t>
            </a:r>
            <a:r>
              <a:rPr lang="hr-HR" sz="2400" dirty="0">
                <a:latin typeface="Times New Roman" pitchFamily="18" charset="0"/>
              </a:rPr>
              <a:t>prekidači</a:t>
            </a:r>
          </a:p>
          <a:p>
            <a:pPr lvl="0"/>
            <a:r>
              <a:rPr lang="hr-HR" sz="2400" dirty="0">
                <a:latin typeface="Times New Roman" pitchFamily="18" charset="0"/>
              </a:rPr>
              <a:t>IEC 129: 	</a:t>
            </a:r>
            <a:r>
              <a:rPr lang="hr-HR" sz="2400" dirty="0" smtClean="0">
                <a:latin typeface="Times New Roman" pitchFamily="18" charset="0"/>
              </a:rPr>
              <a:t>Rastavljači </a:t>
            </a:r>
            <a:r>
              <a:rPr lang="hr-HR" sz="2400" dirty="0">
                <a:latin typeface="Times New Roman" pitchFamily="18" charset="0"/>
              </a:rPr>
              <a:t>i </a:t>
            </a:r>
            <a:r>
              <a:rPr lang="hr-HR" sz="2400" dirty="0" err="1">
                <a:latin typeface="Times New Roman" pitchFamily="18" charset="0"/>
              </a:rPr>
              <a:t>zemljospojnici</a:t>
            </a:r>
            <a:endParaRPr lang="hr-HR" sz="2400" dirty="0">
              <a:latin typeface="Times New Roman" pitchFamily="18" charset="0"/>
            </a:endParaRPr>
          </a:p>
          <a:p>
            <a:pPr lvl="0"/>
            <a:r>
              <a:rPr lang="hr-HR" sz="2400" dirty="0">
                <a:latin typeface="Times New Roman" pitchFamily="18" charset="0"/>
              </a:rPr>
              <a:t>IEC 265-1: 	</a:t>
            </a:r>
            <a:r>
              <a:rPr lang="hr-HR" sz="2400" dirty="0" smtClean="0">
                <a:latin typeface="Times New Roman" pitchFamily="18" charset="0"/>
              </a:rPr>
              <a:t>VN </a:t>
            </a:r>
            <a:r>
              <a:rPr lang="hr-HR" sz="2400" dirty="0">
                <a:latin typeface="Times New Roman" pitchFamily="18" charset="0"/>
              </a:rPr>
              <a:t>sklopke</a:t>
            </a:r>
          </a:p>
          <a:p>
            <a:pPr lvl="0"/>
            <a:r>
              <a:rPr lang="hr-HR" sz="2400" dirty="0">
                <a:latin typeface="Times New Roman" pitchFamily="18" charset="0"/>
              </a:rPr>
              <a:t>­IEC 99: 	</a:t>
            </a:r>
            <a:r>
              <a:rPr lang="hr-HR" sz="2400" dirty="0" smtClean="0">
                <a:latin typeface="Times New Roman" pitchFamily="18" charset="0"/>
              </a:rPr>
              <a:t>Odvodnici </a:t>
            </a:r>
            <a:r>
              <a:rPr lang="hr-HR" sz="2400" dirty="0" err="1">
                <a:latin typeface="Times New Roman" pitchFamily="18" charset="0"/>
              </a:rPr>
              <a:t>prenapona</a:t>
            </a:r>
            <a:endParaRPr lang="hr-HR" sz="2400" dirty="0">
              <a:latin typeface="Times New Roman" pitchFamily="18" charset="0"/>
            </a:endParaRPr>
          </a:p>
          <a:p>
            <a:pPr lvl="0"/>
            <a:r>
              <a:rPr lang="hr-HR" sz="2400" dirty="0">
                <a:latin typeface="Times New Roman" pitchFamily="18" charset="0"/>
              </a:rPr>
              <a:t>IEC 71: 	</a:t>
            </a:r>
            <a:r>
              <a:rPr lang="hr-HR" sz="2400" dirty="0" smtClean="0">
                <a:latin typeface="Times New Roman" pitchFamily="18" charset="0"/>
              </a:rPr>
              <a:t>Koordinacija </a:t>
            </a:r>
            <a:r>
              <a:rPr lang="hr-HR" sz="2400" dirty="0">
                <a:latin typeface="Times New Roman" pitchFamily="18" charset="0"/>
              </a:rPr>
              <a:t>izolacije</a:t>
            </a:r>
          </a:p>
          <a:p>
            <a:pPr lvl="0"/>
            <a:r>
              <a:rPr lang="hr-HR" sz="2400" dirty="0">
                <a:latin typeface="Times New Roman" pitchFamily="18" charset="0"/>
              </a:rPr>
              <a:t>IEC 909: 	</a:t>
            </a:r>
            <a:r>
              <a:rPr lang="hr-HR" sz="2400" dirty="0" smtClean="0">
                <a:latin typeface="Times New Roman" pitchFamily="18" charset="0"/>
              </a:rPr>
              <a:t>Proračuni </a:t>
            </a:r>
            <a:r>
              <a:rPr lang="hr-HR" sz="2400" dirty="0">
                <a:latin typeface="Times New Roman" pitchFamily="18" charset="0"/>
              </a:rPr>
              <a:t>struja kratkog spoja</a:t>
            </a:r>
          </a:p>
          <a:p>
            <a:pPr lvl="0"/>
            <a:r>
              <a:rPr lang="hr-HR" sz="2400" dirty="0">
                <a:latin typeface="Times New Roman" pitchFamily="18" charset="0"/>
              </a:rPr>
              <a:t>HD: 		</a:t>
            </a:r>
            <a:r>
              <a:rPr lang="hr-HR" sz="2400" dirty="0" smtClean="0">
                <a:latin typeface="Times New Roman" pitchFamily="18" charset="0"/>
              </a:rPr>
              <a:t>Europske </a:t>
            </a:r>
            <a:r>
              <a:rPr lang="hr-HR" sz="2400" dirty="0">
                <a:latin typeface="Times New Roman" pitchFamily="18" charset="0"/>
              </a:rPr>
              <a:t>harmonizirane norme s </a:t>
            </a:r>
            <a:r>
              <a:rPr lang="hr-HR" sz="2400" dirty="0" smtClean="0">
                <a:latin typeface="Times New Roman" pitchFamily="18" charset="0"/>
              </a:rPr>
              <a:t>nacionalnim</a:t>
            </a:r>
          </a:p>
          <a:p>
            <a:pPr lvl="0"/>
            <a:r>
              <a:rPr lang="hr-HR" sz="2400" dirty="0">
                <a:latin typeface="Times New Roman" pitchFamily="18" charset="0"/>
              </a:rPr>
              <a:t> </a:t>
            </a:r>
            <a:r>
              <a:rPr lang="hr-HR" sz="2400" dirty="0" smtClean="0">
                <a:latin typeface="Times New Roman" pitchFamily="18" charset="0"/>
              </a:rPr>
              <a:t>                      </a:t>
            </a:r>
            <a:r>
              <a:rPr lang="hr-HR" sz="2400" dirty="0" smtClean="0">
                <a:latin typeface="Times New Roman" pitchFamily="18" charset="0"/>
              </a:rPr>
              <a:t> </a:t>
            </a:r>
            <a:r>
              <a:rPr lang="hr-HR" sz="2400" dirty="0">
                <a:latin typeface="Times New Roman" pitchFamily="18" charset="0"/>
              </a:rPr>
              <a:t>izuzecima</a:t>
            </a:r>
          </a:p>
          <a:p>
            <a:pPr lvl="0"/>
            <a:r>
              <a:rPr lang="hr-HR" sz="2400" dirty="0">
                <a:latin typeface="Times New Roman" pitchFamily="18" charset="0"/>
              </a:rPr>
              <a:t>HRN:		</a:t>
            </a:r>
            <a:r>
              <a:rPr lang="hr-HR" sz="2400" dirty="0" smtClean="0">
                <a:latin typeface="Times New Roman" pitchFamily="18" charset="0"/>
              </a:rPr>
              <a:t>Hrvatska </a:t>
            </a:r>
            <a:r>
              <a:rPr lang="hr-HR" sz="2400" dirty="0">
                <a:latin typeface="Times New Roman" pitchFamily="18" charset="0"/>
              </a:rPr>
              <a:t>norma</a:t>
            </a:r>
          </a:p>
          <a:p>
            <a:pPr lvl="0"/>
            <a:r>
              <a:rPr lang="hr-HR" sz="2400" dirty="0" smtClean="0">
                <a:latin typeface="Times New Roman" pitchFamily="18" charset="0"/>
              </a:rPr>
              <a:t>HRN </a:t>
            </a:r>
            <a:r>
              <a:rPr lang="hr-HR" sz="2400" dirty="0">
                <a:latin typeface="Times New Roman" pitchFamily="18" charset="0"/>
              </a:rPr>
              <a:t>HD 637 S1: električna postrojenja nazivnih izmjeničnih napona </a:t>
            </a:r>
            <a:endParaRPr lang="hr-HR" sz="2400" dirty="0" smtClean="0">
              <a:latin typeface="Times New Roman" pitchFamily="18" charset="0"/>
            </a:endParaRPr>
          </a:p>
          <a:p>
            <a:pPr lvl="0"/>
            <a:r>
              <a:rPr lang="hr-HR" sz="2400" dirty="0">
                <a:latin typeface="Times New Roman" pitchFamily="18" charset="0"/>
              </a:rPr>
              <a:t>	</a:t>
            </a:r>
            <a:r>
              <a:rPr lang="hr-HR" sz="2400" dirty="0" smtClean="0">
                <a:latin typeface="Times New Roman" pitchFamily="18" charset="0"/>
              </a:rPr>
              <a:t>	   iznad </a:t>
            </a:r>
            <a:r>
              <a:rPr lang="hr-HR" sz="2400" dirty="0">
                <a:latin typeface="Times New Roman" pitchFamily="18" charset="0"/>
              </a:rPr>
              <a:t>1 </a:t>
            </a:r>
            <a:r>
              <a:rPr lang="hr-HR" sz="2400" dirty="0" smtClean="0">
                <a:latin typeface="Times New Roman" pitchFamily="18" charset="0"/>
              </a:rPr>
              <a:t>kV, </a:t>
            </a:r>
            <a:r>
              <a:rPr lang="hr-HR" sz="2400" dirty="0">
                <a:latin typeface="Times New Roman" pitchFamily="18" charset="0"/>
              </a:rPr>
              <a:t>03/2002</a:t>
            </a:r>
            <a:r>
              <a:rPr lang="hr-HR" sz="2400" dirty="0" smtClean="0">
                <a:latin typeface="Times New Roman" pitchFamily="18" charset="0"/>
              </a:rPr>
              <a:t>.</a:t>
            </a:r>
            <a:endParaRPr lang="hr-HR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17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8064" y="1700808"/>
            <a:ext cx="86984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Times New Roman" pitchFamily="18" charset="0"/>
              </a:rPr>
              <a:t>Projektna dokumentacija mora biti izrađena u skladu sa zakonima, normama i tehničkim propisima koji su u skladu sa međunarodnim i europskim propisima. </a:t>
            </a:r>
            <a:endParaRPr lang="hr-HR" sz="2400" dirty="0" smtClean="0">
              <a:latin typeface="Times New Roman" pitchFamily="18" charset="0"/>
            </a:endParaRPr>
          </a:p>
          <a:p>
            <a:endParaRPr lang="hr-HR" sz="2400" dirty="0">
              <a:latin typeface="Times New Roman" pitchFamily="18" charset="0"/>
            </a:endParaRPr>
          </a:p>
          <a:p>
            <a:r>
              <a:rPr lang="hr-HR" sz="2400" dirty="0" smtClean="0">
                <a:latin typeface="Times New Roman" pitchFamily="18" charset="0"/>
              </a:rPr>
              <a:t>Norme </a:t>
            </a:r>
            <a:r>
              <a:rPr lang="hr-HR" sz="2400" dirty="0">
                <a:latin typeface="Times New Roman" pitchFamily="18" charset="0"/>
              </a:rPr>
              <a:t>su donesene od strane Hrvatskog zavoda za norme, dok zakone i tehničke propise donosi ministar.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95948" y="188640"/>
            <a:ext cx="8153400" cy="990600"/>
          </a:xfrm>
        </p:spPr>
        <p:txBody>
          <a:bodyPr/>
          <a:lstStyle/>
          <a:p>
            <a:r>
              <a:rPr lang="hr-HR" dirty="0">
                <a:solidFill>
                  <a:srgbClr val="665EA2"/>
                </a:solidFill>
              </a:rPr>
              <a:t>Zakoni, norme i propisi</a:t>
            </a:r>
            <a:endParaRPr lang="hr-HR" dirty="0">
              <a:solidFill>
                <a:srgbClr val="665EA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034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644" y="116632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Tehnički propisi i norme</a:t>
            </a:r>
            <a:endParaRPr lang="hr-H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1916832"/>
            <a:ext cx="87484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Times New Roman" pitchFamily="18" charset="0"/>
              </a:rPr>
              <a:t>Sadržaj: </a:t>
            </a:r>
            <a:endParaRPr lang="hr-HR" sz="2400" dirty="0" smtClean="0">
              <a:latin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dirty="0" smtClean="0">
                <a:latin typeface="Times New Roman" pitchFamily="18" charset="0"/>
              </a:rPr>
              <a:t>definicije</a:t>
            </a:r>
            <a:r>
              <a:rPr lang="hr-HR" sz="2400" dirty="0">
                <a:latin typeface="Times New Roman" pitchFamily="18" charset="0"/>
              </a:rPr>
              <a:t>, </a:t>
            </a:r>
            <a:endParaRPr lang="hr-HR" sz="2400" dirty="0" smtClean="0">
              <a:latin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dirty="0" smtClean="0">
                <a:latin typeface="Times New Roman" pitchFamily="18" charset="0"/>
              </a:rPr>
              <a:t>temeljni </a:t>
            </a:r>
            <a:r>
              <a:rPr lang="hr-HR" sz="2400" dirty="0">
                <a:latin typeface="Times New Roman" pitchFamily="18" charset="0"/>
              </a:rPr>
              <a:t>zahtjevi, </a:t>
            </a:r>
            <a:endParaRPr lang="hr-HR" sz="2400" dirty="0" smtClean="0">
              <a:latin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dirty="0" smtClean="0">
                <a:latin typeface="Times New Roman" pitchFamily="18" charset="0"/>
              </a:rPr>
              <a:t>izolacija</a:t>
            </a:r>
            <a:r>
              <a:rPr lang="hr-HR" sz="2400" dirty="0">
                <a:latin typeface="Times New Roman" pitchFamily="18" charset="0"/>
              </a:rPr>
              <a:t>, </a:t>
            </a:r>
            <a:endParaRPr lang="hr-HR" sz="2400" dirty="0" smtClean="0">
              <a:latin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dirty="0" smtClean="0">
                <a:latin typeface="Times New Roman" pitchFamily="18" charset="0"/>
              </a:rPr>
              <a:t>oprema</a:t>
            </a:r>
            <a:r>
              <a:rPr lang="hr-HR" sz="2400" dirty="0">
                <a:latin typeface="Times New Roman" pitchFamily="18" charset="0"/>
              </a:rPr>
              <a:t>, </a:t>
            </a:r>
            <a:endParaRPr lang="hr-HR" sz="2400" dirty="0" smtClean="0">
              <a:latin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dirty="0" smtClean="0">
                <a:latin typeface="Times New Roman" pitchFamily="18" charset="0"/>
              </a:rPr>
              <a:t>postrojenja</a:t>
            </a:r>
            <a:r>
              <a:rPr lang="hr-HR" sz="2400" dirty="0">
                <a:latin typeface="Times New Roman" pitchFamily="18" charset="0"/>
              </a:rPr>
              <a:t>, </a:t>
            </a:r>
            <a:endParaRPr lang="hr-HR" sz="2400" dirty="0" smtClean="0">
              <a:latin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dirty="0" smtClean="0">
                <a:latin typeface="Times New Roman" pitchFamily="18" charset="0"/>
              </a:rPr>
              <a:t>sigurnosne </a:t>
            </a:r>
            <a:r>
              <a:rPr lang="hr-HR" sz="2400" dirty="0">
                <a:latin typeface="Times New Roman" pitchFamily="18" charset="0"/>
              </a:rPr>
              <a:t>mjere, </a:t>
            </a:r>
            <a:endParaRPr lang="hr-HR" sz="2400" dirty="0" smtClean="0">
              <a:latin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dirty="0" smtClean="0">
                <a:latin typeface="Times New Roman" pitchFamily="18" charset="0"/>
              </a:rPr>
              <a:t>pomoćna </a:t>
            </a:r>
            <a:r>
              <a:rPr lang="hr-HR" sz="2400" dirty="0">
                <a:latin typeface="Times New Roman" pitchFamily="18" charset="0"/>
              </a:rPr>
              <a:t>postrojenja i upravljački sustavi, </a:t>
            </a:r>
            <a:endParaRPr lang="hr-HR" sz="2400" dirty="0" smtClean="0">
              <a:latin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dirty="0" smtClean="0">
                <a:latin typeface="Times New Roman" pitchFamily="18" charset="0"/>
              </a:rPr>
              <a:t>uzemljenje</a:t>
            </a:r>
            <a:r>
              <a:rPr lang="hr-HR" sz="2400" dirty="0">
                <a:latin typeface="Times New Roman" pitchFamily="18" charset="0"/>
              </a:rPr>
              <a:t>, </a:t>
            </a:r>
            <a:endParaRPr lang="hr-HR" sz="2400" dirty="0" smtClean="0">
              <a:latin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dirty="0" smtClean="0">
                <a:latin typeface="Times New Roman" pitchFamily="18" charset="0"/>
              </a:rPr>
              <a:t>ispitivanje </a:t>
            </a:r>
            <a:r>
              <a:rPr lang="hr-HR" sz="2400" dirty="0">
                <a:latin typeface="Times New Roman" pitchFamily="18" charset="0"/>
              </a:rPr>
              <a:t>na lokaciji, </a:t>
            </a:r>
            <a:endParaRPr lang="hr-HR" sz="2400" dirty="0" smtClean="0">
              <a:latin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dirty="0" smtClean="0">
                <a:latin typeface="Times New Roman" pitchFamily="18" charset="0"/>
              </a:rPr>
              <a:t>dodaci.</a:t>
            </a:r>
            <a:endParaRPr lang="hr-HR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4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644" y="116632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Iniciranje izgradnje objekta</a:t>
            </a:r>
            <a:endParaRPr lang="hr-H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1916832"/>
            <a:ext cx="87484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Times New Roman" pitchFamily="18" charset="0"/>
              </a:rPr>
              <a:t>Kriteriji za planiranje elektroenergetske mreže: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hr-HR" sz="2400" dirty="0">
                <a:latin typeface="Times New Roman" pitchFamily="18" charset="0"/>
              </a:rPr>
              <a:t>Pouzdanost napajanja </a:t>
            </a:r>
            <a:r>
              <a:rPr lang="hr-HR" sz="2400" dirty="0" smtClean="0">
                <a:latin typeface="Times New Roman" pitchFamily="18" charset="0"/>
              </a:rPr>
              <a:t>– kriterij „n-1”</a:t>
            </a:r>
            <a:endParaRPr lang="hr-HR" sz="2400" dirty="0">
              <a:latin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hr-HR" sz="2400" dirty="0">
                <a:latin typeface="Times New Roman" pitchFamily="18" charset="0"/>
              </a:rPr>
              <a:t>Naponske okolnosti u mreži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hr-HR" sz="2400" dirty="0">
                <a:latin typeface="Times New Roman" pitchFamily="18" charset="0"/>
              </a:rPr>
              <a:t>Stanje opreme postojećeg objekta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hr-HR" sz="2400" dirty="0">
                <a:latin typeface="Times New Roman" pitchFamily="18" charset="0"/>
              </a:rPr>
              <a:t>Kod većih objekta radi se studijsko rješenje, te odabir optimalne opcije</a:t>
            </a:r>
          </a:p>
        </p:txBody>
      </p:sp>
    </p:spTree>
    <p:extLst>
      <p:ext uri="{BB962C8B-B14F-4D97-AF65-F5344CB8AC3E}">
        <p14:creationId xmlns:p14="http://schemas.microsoft.com/office/powerpoint/2010/main" val="229299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30024"/>
            <a:ext cx="7920000" cy="5328000"/>
          </a:xfrm>
        </p:spPr>
        <p:txBody>
          <a:bodyPr>
            <a:noAutofit/>
          </a:bodyPr>
          <a:lstStyle/>
          <a:p>
            <a:r>
              <a:rPr lang="hr-HR" sz="2500" dirty="0" smtClean="0"/>
              <a:t>Za projektiranje, izgradnju i održavanje elektroenergetskih postrojenja, mreža i instalacija koriste se sljedeći važniji zakoni, propisi i tehnički normativi:</a:t>
            </a:r>
          </a:p>
          <a:p>
            <a:pPr lvl="1"/>
            <a:r>
              <a:rPr lang="hr-HR" sz="2200" dirty="0" smtClean="0"/>
              <a:t>Zakon </a:t>
            </a:r>
            <a:r>
              <a:rPr lang="hr-HR" sz="2200" dirty="0"/>
              <a:t>o gradnji (NN RH br. 153/13)</a:t>
            </a:r>
          </a:p>
          <a:p>
            <a:pPr lvl="1"/>
            <a:r>
              <a:rPr lang="hr-HR" sz="2200" dirty="0" smtClean="0"/>
              <a:t>Zakon </a:t>
            </a:r>
            <a:r>
              <a:rPr lang="hr-HR" sz="2200" dirty="0"/>
              <a:t>o prostornom uređenju (NN 153/2013)</a:t>
            </a:r>
          </a:p>
          <a:p>
            <a:pPr lvl="1"/>
            <a:r>
              <a:rPr lang="hr-HR" sz="2200" dirty="0" smtClean="0"/>
              <a:t>Zakon </a:t>
            </a:r>
            <a:r>
              <a:rPr lang="hr-HR" sz="2200" dirty="0"/>
              <a:t>o zaštiti od požara (NN RH br. 92/10 )</a:t>
            </a:r>
          </a:p>
          <a:p>
            <a:pPr lvl="1"/>
            <a:r>
              <a:rPr lang="hr-HR" sz="2200" dirty="0" smtClean="0"/>
              <a:t>Zakon </a:t>
            </a:r>
            <a:r>
              <a:rPr lang="hr-HR" sz="2200" dirty="0"/>
              <a:t>o građevnim proizvodima (NN RH br. 86/08)</a:t>
            </a:r>
          </a:p>
          <a:p>
            <a:pPr lvl="1"/>
            <a:r>
              <a:rPr lang="hr-HR" sz="2200" dirty="0" smtClean="0"/>
              <a:t>Zakon </a:t>
            </a:r>
            <a:r>
              <a:rPr lang="hr-HR" sz="2200" dirty="0"/>
              <a:t>o elektroničkim komunikacijama (NN RH br. 73/08)</a:t>
            </a:r>
          </a:p>
          <a:p>
            <a:pPr lvl="1"/>
            <a:r>
              <a:rPr lang="hr-HR" sz="2200" dirty="0" smtClean="0"/>
              <a:t>Zakon </a:t>
            </a:r>
            <a:r>
              <a:rPr lang="hr-HR" sz="2200" dirty="0"/>
              <a:t>o telekomunikacijama (NN br. 122/03, 158/03, 177/03, 60/04, 70/05)</a:t>
            </a:r>
          </a:p>
          <a:p>
            <a:pPr lvl="1"/>
            <a:r>
              <a:rPr lang="hr-HR" sz="2200" dirty="0" smtClean="0"/>
              <a:t>Zakon </a:t>
            </a:r>
            <a:r>
              <a:rPr lang="hr-HR" sz="2200" dirty="0"/>
              <a:t>o tehničkim zahtjevima za proizvode i ocjenu sukladnosti (NN RH br. 20/10</a:t>
            </a:r>
            <a:r>
              <a:rPr lang="hr-HR" sz="2200" dirty="0" smtClean="0"/>
              <a:t>).</a:t>
            </a:r>
            <a:endParaRPr lang="hr-HR" sz="22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95948" y="188640"/>
            <a:ext cx="8153400" cy="990600"/>
          </a:xfrm>
        </p:spPr>
        <p:txBody>
          <a:bodyPr/>
          <a:lstStyle/>
          <a:p>
            <a:r>
              <a:rPr lang="hr-HR" dirty="0">
                <a:solidFill>
                  <a:srgbClr val="665EA2"/>
                </a:solidFill>
              </a:rPr>
              <a:t>Zakoni, norme i propisi</a:t>
            </a:r>
            <a:endParaRPr lang="hr-HR" dirty="0">
              <a:solidFill>
                <a:srgbClr val="665EA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530024"/>
            <a:ext cx="7920000" cy="5328000"/>
          </a:xfrm>
        </p:spPr>
        <p:txBody>
          <a:bodyPr>
            <a:noAutofit/>
          </a:bodyPr>
          <a:lstStyle/>
          <a:p>
            <a:pPr lvl="1"/>
            <a:r>
              <a:rPr lang="hr-HR" sz="2200" dirty="0"/>
              <a:t>Zakon o zaštiti od </a:t>
            </a:r>
            <a:r>
              <a:rPr lang="hr-HR" sz="2200" dirty="0" err="1"/>
              <a:t>neionizirajućih</a:t>
            </a:r>
            <a:r>
              <a:rPr lang="hr-HR" sz="2200" dirty="0"/>
              <a:t> zračenja (NN RH br. 91/10).</a:t>
            </a:r>
          </a:p>
          <a:p>
            <a:pPr lvl="1"/>
            <a:r>
              <a:rPr lang="hr-HR" sz="2200" dirty="0" smtClean="0"/>
              <a:t>Zakon </a:t>
            </a:r>
            <a:r>
              <a:rPr lang="hr-HR" sz="2200" dirty="0"/>
              <a:t>o normizaciji (NN br. 163/03)</a:t>
            </a:r>
          </a:p>
          <a:p>
            <a:pPr lvl="1"/>
            <a:r>
              <a:rPr lang="hr-HR" sz="2200" dirty="0" smtClean="0"/>
              <a:t>Tehnički </a:t>
            </a:r>
            <a:r>
              <a:rPr lang="hr-HR" sz="2200" dirty="0"/>
              <a:t>propis za niskonaponske električne instalacije (NN RH br. 5/10).</a:t>
            </a:r>
          </a:p>
          <a:p>
            <a:pPr lvl="1"/>
            <a:r>
              <a:rPr lang="hr-HR" sz="2200" dirty="0" smtClean="0"/>
              <a:t>Pravilnik </a:t>
            </a:r>
            <a:r>
              <a:rPr lang="hr-HR" sz="2200" dirty="0"/>
              <a:t>o zaštiti na radu pri korištenju električne energije (NN RH br. 9/87)</a:t>
            </a:r>
          </a:p>
          <a:p>
            <a:pPr lvl="1"/>
            <a:r>
              <a:rPr lang="hr-HR" sz="2200" dirty="0" smtClean="0"/>
              <a:t>Pravilnik </a:t>
            </a:r>
            <a:r>
              <a:rPr lang="hr-HR" sz="2200" dirty="0"/>
              <a:t>o zaštiti od elektromagnetskih polja (NN RH br. 203/03, 15/04, 41/08)</a:t>
            </a:r>
          </a:p>
          <a:p>
            <a:pPr lvl="1"/>
            <a:r>
              <a:rPr lang="hr-HR" sz="2200" dirty="0" smtClean="0"/>
              <a:t>Pravilnik </a:t>
            </a:r>
            <a:r>
              <a:rPr lang="hr-HR" sz="2200" dirty="0"/>
              <a:t>o ograničenjima jakosti elektromagnetskih polja za radijsku opremu i telekomunikacijsku terminalnu opremu (NN RH br. 183/04</a:t>
            </a:r>
            <a:r>
              <a:rPr lang="hr-HR" sz="2200" dirty="0" smtClean="0"/>
              <a:t>).</a:t>
            </a:r>
            <a:r>
              <a:rPr lang="hr-HR" sz="2200" dirty="0"/>
              <a:t>	</a:t>
            </a:r>
            <a:endParaRPr lang="hr-HR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95948" y="188640"/>
            <a:ext cx="8153400" cy="990600"/>
          </a:xfrm>
        </p:spPr>
        <p:txBody>
          <a:bodyPr/>
          <a:lstStyle/>
          <a:p>
            <a:r>
              <a:rPr lang="hr-HR" dirty="0">
                <a:solidFill>
                  <a:srgbClr val="665EA2"/>
                </a:solidFill>
              </a:rPr>
              <a:t>Zakoni, norme i propisi</a:t>
            </a:r>
            <a:endParaRPr lang="hr-HR" dirty="0">
              <a:solidFill>
                <a:srgbClr val="665EA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30024"/>
            <a:ext cx="7920000" cy="5328000"/>
          </a:xfrm>
        </p:spPr>
        <p:txBody>
          <a:bodyPr>
            <a:noAutofit/>
          </a:bodyPr>
          <a:lstStyle/>
          <a:p>
            <a:pPr lvl="1"/>
            <a:r>
              <a:rPr lang="hr-HR" sz="2200" dirty="0"/>
              <a:t>Pravilnik o načinu i uvjetima određivanja zone elektroničke komunikacijske infrastrukture i povezane opreme, zaštitne zone i radijskog koridora te obveze investitora radova ili građevine (NN RH br. 42/09)</a:t>
            </a:r>
          </a:p>
          <a:p>
            <a:pPr lvl="1"/>
            <a:r>
              <a:rPr lang="hr-HR" sz="2200" dirty="0" smtClean="0"/>
              <a:t>Pravilnik </a:t>
            </a:r>
            <a:r>
              <a:rPr lang="hr-HR" sz="2200" dirty="0"/>
              <a:t>o temeljnim zahtjevima za zaštitu od požara elektroenergetskih postrojenja i uređaja (NN RH br. 146/05)</a:t>
            </a:r>
          </a:p>
          <a:p>
            <a:pPr lvl="1"/>
            <a:r>
              <a:rPr lang="hr-HR" sz="2200" dirty="0" smtClean="0"/>
              <a:t>Tehnički </a:t>
            </a:r>
            <a:r>
              <a:rPr lang="hr-HR" sz="2200" dirty="0"/>
              <a:t>propis za sustave zaštite od djelovanja munje na građevinama (NN RH br. 87/08, 33/10)</a:t>
            </a:r>
          </a:p>
          <a:p>
            <a:pPr lvl="1"/>
            <a:r>
              <a:rPr lang="hr-HR" sz="2200" dirty="0" smtClean="0"/>
              <a:t>Pravilnik </a:t>
            </a:r>
            <a:r>
              <a:rPr lang="hr-HR" sz="2200" dirty="0"/>
              <a:t>o ocjenjivanju sukladnosti, ispravama o sukladnosti i označavanju građevnih proizvoda (NN RH br. 103/08, 147/09, 87/10).</a:t>
            </a:r>
          </a:p>
          <a:p>
            <a:pPr lvl="1"/>
            <a:r>
              <a:rPr lang="hr-HR" sz="2200" dirty="0" smtClean="0"/>
              <a:t>Pravilnik </a:t>
            </a:r>
            <a:r>
              <a:rPr lang="hr-HR" sz="2200" dirty="0"/>
              <a:t>o  osiguranju pristupačnosti građevina osobama s invaliditetom i   smanjene pokretljivosti (NN151/05, NN 61/07</a:t>
            </a:r>
            <a:r>
              <a:rPr lang="hr-HR" sz="2200" dirty="0" smtClean="0"/>
              <a:t>)</a:t>
            </a:r>
            <a:endParaRPr lang="hr-HR" sz="22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95948" y="188640"/>
            <a:ext cx="8153400" cy="990600"/>
          </a:xfrm>
        </p:spPr>
        <p:txBody>
          <a:bodyPr/>
          <a:lstStyle/>
          <a:p>
            <a:r>
              <a:rPr lang="hr-HR" dirty="0">
                <a:solidFill>
                  <a:srgbClr val="665EA2"/>
                </a:solidFill>
              </a:rPr>
              <a:t>Zakoni, norme i propisi</a:t>
            </a:r>
            <a:endParaRPr lang="hr-HR" dirty="0">
              <a:solidFill>
                <a:srgbClr val="665EA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530024"/>
            <a:ext cx="7920000" cy="5328000"/>
          </a:xfrm>
        </p:spPr>
        <p:txBody>
          <a:bodyPr>
            <a:noAutofit/>
          </a:bodyPr>
          <a:lstStyle/>
          <a:p>
            <a:pPr lvl="1"/>
            <a:r>
              <a:rPr lang="hr-HR" sz="2200" dirty="0"/>
              <a:t>Pravilnik o zaštiti na radu za radne i pomoćne prostorije i prostore (NN br. 06/84, 42/05, 113/06, 114/07)</a:t>
            </a:r>
          </a:p>
          <a:p>
            <a:pPr lvl="1"/>
            <a:r>
              <a:rPr lang="hr-HR" sz="2200" dirty="0" smtClean="0"/>
              <a:t>Pravilnik </a:t>
            </a:r>
            <a:r>
              <a:rPr lang="hr-HR" sz="2200" dirty="0"/>
              <a:t>o tehničkim uvjetima za elektroničku komunikacijsku mrežu poslovnih i stambenih zgrada ( NN br. 155/2009 )</a:t>
            </a:r>
          </a:p>
          <a:p>
            <a:pPr lvl="1"/>
            <a:r>
              <a:rPr lang="hr-HR" sz="2200" dirty="0" smtClean="0"/>
              <a:t>Električne </a:t>
            </a:r>
            <a:r>
              <a:rPr lang="hr-HR" sz="2200" dirty="0"/>
              <a:t>instalacije zgrada - 1. dio: Područje primjene, predmet i osnovna načela (IEC 60364-1:1992, MOD; HD 384.1 S2:2001)</a:t>
            </a:r>
          </a:p>
          <a:p>
            <a:pPr lvl="1"/>
            <a:r>
              <a:rPr lang="hr-HR" sz="2200" dirty="0" smtClean="0"/>
              <a:t>HRN </a:t>
            </a:r>
            <a:r>
              <a:rPr lang="hr-HR" sz="2200" dirty="0"/>
              <a:t>HD 60364-4-41: 2007 – Niskonaponske električne instalacije – 4 – 41. dio: Sigurnosna zaštita</a:t>
            </a:r>
          </a:p>
          <a:p>
            <a:pPr lvl="1"/>
            <a:r>
              <a:rPr lang="hr-HR" sz="2200" dirty="0" smtClean="0"/>
              <a:t>Zaštita </a:t>
            </a:r>
            <a:r>
              <a:rPr lang="hr-HR" sz="2200" dirty="0"/>
              <a:t>od električnog udara (IEC 60364-4-41: 2005,MOD; HD 60364-4-41: 2007</a:t>
            </a:r>
            <a:r>
              <a:rPr lang="hr-HR" sz="2200" dirty="0" smtClean="0"/>
              <a:t>)</a:t>
            </a:r>
            <a:endParaRPr lang="hr-HR" sz="22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95948" y="188640"/>
            <a:ext cx="8153400" cy="990600"/>
          </a:xfrm>
        </p:spPr>
        <p:txBody>
          <a:bodyPr/>
          <a:lstStyle/>
          <a:p>
            <a:r>
              <a:rPr lang="hr-HR" dirty="0">
                <a:solidFill>
                  <a:srgbClr val="665EA2"/>
                </a:solidFill>
              </a:rPr>
              <a:t>Zakoni, norme i propisi</a:t>
            </a:r>
            <a:endParaRPr lang="hr-HR" dirty="0">
              <a:solidFill>
                <a:srgbClr val="665EA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95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30024"/>
            <a:ext cx="7920000" cy="5328000"/>
          </a:xfrm>
        </p:spPr>
        <p:txBody>
          <a:bodyPr>
            <a:noAutofit/>
          </a:bodyPr>
          <a:lstStyle/>
          <a:p>
            <a:pPr lvl="1"/>
            <a:r>
              <a:rPr lang="hr-HR" sz="2200" dirty="0"/>
              <a:t>HRN HD 384.5.523 S2: 2002 – Električne instalacije zgrada – 5. dio: Odabir i ugradba električne opreme – 52. poglavlje: Sustavi razvođenja (vodova i kabela) – 523. odjeljak: Trajno </a:t>
            </a:r>
            <a:r>
              <a:rPr lang="hr-HR" sz="2200" dirty="0" err="1"/>
              <a:t>podnosive</a:t>
            </a:r>
            <a:r>
              <a:rPr lang="hr-HR" sz="2200" dirty="0"/>
              <a:t> struje (IEC 60364-5-523: 1999; HD 384.5.523 S2: 2001)</a:t>
            </a:r>
          </a:p>
          <a:p>
            <a:pPr lvl="1"/>
            <a:r>
              <a:rPr lang="hr-HR" sz="2200" dirty="0" smtClean="0"/>
              <a:t>Električne </a:t>
            </a:r>
            <a:r>
              <a:rPr lang="hr-HR" sz="2200" dirty="0"/>
              <a:t>instalacije zgrada - 5.dio: Odabir i ugradba električne opreme - 523. odjeljak: Trajno </a:t>
            </a:r>
            <a:r>
              <a:rPr lang="hr-HR" sz="2200" dirty="0" err="1"/>
              <a:t>podnosive</a:t>
            </a:r>
            <a:r>
              <a:rPr lang="hr-HR" sz="2200" dirty="0"/>
              <a:t> struje u sustavima razvođenja (IEC 60364-5-523:1999; HD 384.5.523 S2:2001)</a:t>
            </a:r>
          </a:p>
          <a:p>
            <a:pPr lvl="1"/>
            <a:r>
              <a:rPr lang="hr-HR" sz="2200" dirty="0" smtClean="0"/>
              <a:t>HRN </a:t>
            </a:r>
            <a:r>
              <a:rPr lang="hr-HR" sz="2200" dirty="0"/>
              <a:t>HD 60364-5-54: 2007 – Niskonaponske električne instalacije – 5-54. dio: Odabir i ugradba električne opreme – Uzemljenje i zaštitni vodiči – (IEC 60364-5-54: 2002 MOD;HD 60364-5-54: 2007</a:t>
            </a:r>
            <a:r>
              <a:rPr lang="hr-HR" sz="2200" dirty="0" smtClean="0"/>
              <a:t>)</a:t>
            </a:r>
            <a:endParaRPr lang="hr-HR" sz="22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95948" y="188640"/>
            <a:ext cx="8153400" cy="990600"/>
          </a:xfrm>
        </p:spPr>
        <p:txBody>
          <a:bodyPr/>
          <a:lstStyle/>
          <a:p>
            <a:r>
              <a:rPr lang="hr-HR" dirty="0">
                <a:solidFill>
                  <a:srgbClr val="665EA2"/>
                </a:solidFill>
              </a:rPr>
              <a:t>Zakoni, norme i propisi</a:t>
            </a:r>
            <a:endParaRPr lang="hr-HR" dirty="0">
              <a:solidFill>
                <a:srgbClr val="665EA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89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530024"/>
            <a:ext cx="7920000" cy="5328000"/>
          </a:xfrm>
        </p:spPr>
        <p:txBody>
          <a:bodyPr>
            <a:noAutofit/>
          </a:bodyPr>
          <a:lstStyle/>
          <a:p>
            <a:pPr lvl="1"/>
            <a:r>
              <a:rPr lang="hr-HR" sz="2200" dirty="0"/>
              <a:t>HRN HD 384.4.42 S1: 1999 – Električne instalacije zgrada – 4. dio: Sigurnosna zaštita - 42. poglavlje: Zaštita od toplinskih učinaka (IEC 60364-4-42: 1980, MOD;</a:t>
            </a:r>
          </a:p>
          <a:p>
            <a:pPr lvl="1"/>
            <a:r>
              <a:rPr lang="hr-HR" sz="2200" dirty="0" smtClean="0"/>
              <a:t>HRN </a:t>
            </a:r>
            <a:r>
              <a:rPr lang="hr-HR" sz="2200" dirty="0"/>
              <a:t>EN 60446:2008 Osnovna i sigurnosna načela za sučelje čovjek – stroj, obilježavanje i prepoznavanje – Prepoznavanje vodiča po bojama ili po slovima i brojkama (alfanumerički) (IEC 60446:2007; EN 60446:2007) </a:t>
            </a:r>
          </a:p>
          <a:p>
            <a:pPr lvl="1"/>
            <a:r>
              <a:rPr lang="hr-HR" sz="2200" dirty="0" smtClean="0"/>
              <a:t>HRN </a:t>
            </a:r>
            <a:r>
              <a:rPr lang="hr-HR" sz="2200" dirty="0"/>
              <a:t>HD 384.4.482 S1: 1999 – Električne instalacije zgrada – 4. dio: Sigurnosna zaštita – 48. poglavlje: Odabir zaštitnih mjera ovisno o vanjskim utjecajima – 482. odjeljak: Zaštita od požara gdje postoje posebne opasnosti ili pogibelj</a:t>
            </a:r>
          </a:p>
          <a:p>
            <a:pPr lvl="1"/>
            <a:r>
              <a:rPr lang="hr-HR" sz="2200" dirty="0" smtClean="0"/>
              <a:t>HRN </a:t>
            </a:r>
            <a:r>
              <a:rPr lang="hr-HR" sz="2200" dirty="0"/>
              <a:t>HD 384.7.714 S1: 2001 – Električne instalacije zgrada – 7. dio: Zahtjevi za posebne instalacije ili prostore – 714. odjeljak: Instalacije vanjske </a:t>
            </a:r>
            <a:r>
              <a:rPr lang="hr-HR" sz="2200" dirty="0" smtClean="0"/>
              <a:t>rasvjete</a:t>
            </a:r>
            <a:endParaRPr lang="hr-HR" sz="22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95948" y="188640"/>
            <a:ext cx="8153400" cy="990600"/>
          </a:xfrm>
        </p:spPr>
        <p:txBody>
          <a:bodyPr/>
          <a:lstStyle/>
          <a:p>
            <a:r>
              <a:rPr lang="hr-HR" dirty="0">
                <a:solidFill>
                  <a:srgbClr val="665EA2"/>
                </a:solidFill>
              </a:rPr>
              <a:t>Zakoni, norme i propisi</a:t>
            </a:r>
            <a:endParaRPr lang="hr-HR" dirty="0">
              <a:solidFill>
                <a:srgbClr val="665EA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86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30024"/>
            <a:ext cx="7920000" cy="5328000"/>
          </a:xfrm>
        </p:spPr>
        <p:txBody>
          <a:bodyPr>
            <a:noAutofit/>
          </a:bodyPr>
          <a:lstStyle/>
          <a:p>
            <a:pPr lvl="1"/>
            <a:r>
              <a:rPr lang="hr-HR" sz="2200" dirty="0"/>
              <a:t>HRN EN 50164-1:2011 Sastavnice sustava zaštite od munje (LPC) - 1. dio: Zahtjevi za spojne elemente (EN 50164-1:2008)</a:t>
            </a:r>
          </a:p>
          <a:p>
            <a:pPr lvl="1"/>
            <a:r>
              <a:rPr lang="hr-HR" sz="2200" dirty="0" smtClean="0"/>
              <a:t>Zaštita </a:t>
            </a:r>
            <a:r>
              <a:rPr lang="hr-HR" sz="2200" dirty="0"/>
              <a:t>od munje – Opća načela (HRN EN 62305-1)</a:t>
            </a:r>
          </a:p>
          <a:p>
            <a:pPr lvl="1"/>
            <a:r>
              <a:rPr lang="hr-HR" sz="2200" dirty="0" smtClean="0"/>
              <a:t>Zaštita </a:t>
            </a:r>
            <a:r>
              <a:rPr lang="hr-HR" sz="2200" dirty="0"/>
              <a:t>od munje – Upravljanje rizikom (HRN EN 62305-2)</a:t>
            </a:r>
          </a:p>
          <a:p>
            <a:pPr lvl="1"/>
            <a:r>
              <a:rPr lang="hr-HR" sz="2200" dirty="0" smtClean="0"/>
              <a:t>Zaštita </a:t>
            </a:r>
            <a:r>
              <a:rPr lang="hr-HR" sz="2200" dirty="0"/>
              <a:t>od munje – Materijalne štete na građevinama i opasnost za život (HRN EN 62305-3)</a:t>
            </a:r>
          </a:p>
          <a:p>
            <a:pPr lvl="1"/>
            <a:r>
              <a:rPr lang="hr-HR" sz="2200" dirty="0" smtClean="0"/>
              <a:t>Zaštita </a:t>
            </a:r>
            <a:r>
              <a:rPr lang="hr-HR" sz="2200" dirty="0"/>
              <a:t>od munje – Električni i elektronički sustav unutar građevina (HRN EN 62305-4)</a:t>
            </a:r>
          </a:p>
          <a:p>
            <a:pPr lvl="1"/>
            <a:r>
              <a:rPr lang="hr-HR" sz="2200" dirty="0" smtClean="0"/>
              <a:t>Zaštita </a:t>
            </a:r>
            <a:r>
              <a:rPr lang="hr-HR" sz="2200" dirty="0"/>
              <a:t>od munje – Telekomunikacijski vodovi - Instalacije s optičkim vlaknima (HRN EN 61663-1)</a:t>
            </a:r>
          </a:p>
          <a:p>
            <a:pPr lvl="1"/>
            <a:r>
              <a:rPr lang="hr-HR" sz="2200" dirty="0" smtClean="0"/>
              <a:t>Zaštita </a:t>
            </a:r>
            <a:r>
              <a:rPr lang="hr-HR" sz="2200" dirty="0"/>
              <a:t>od munje – Telekomunikacijski vodovi - Vodovi s kovinskim vodičima  (HRN EN 61663-2)</a:t>
            </a:r>
          </a:p>
          <a:p>
            <a:pPr lvl="1"/>
            <a:r>
              <a:rPr lang="hr-HR" sz="2200" dirty="0" smtClean="0"/>
              <a:t>Pravilnik </a:t>
            </a:r>
            <a:r>
              <a:rPr lang="hr-HR" sz="2200" dirty="0"/>
              <a:t>o tehničkim normativima za izgradnju nadzemnih elektroenergetskih vodova nazivnog napona od 1kv do 400 </a:t>
            </a:r>
            <a:r>
              <a:rPr lang="hr-HR" sz="2200" dirty="0" smtClean="0"/>
              <a:t>kV</a:t>
            </a:r>
            <a:endParaRPr lang="hr-HR" sz="22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95948" y="188640"/>
            <a:ext cx="8153400" cy="990600"/>
          </a:xfrm>
        </p:spPr>
        <p:txBody>
          <a:bodyPr/>
          <a:lstStyle/>
          <a:p>
            <a:r>
              <a:rPr lang="hr-HR" dirty="0">
                <a:solidFill>
                  <a:srgbClr val="665EA2"/>
                </a:solidFill>
              </a:rPr>
              <a:t>Zakoni, norme i propisi</a:t>
            </a:r>
            <a:endParaRPr lang="hr-HR" dirty="0">
              <a:solidFill>
                <a:srgbClr val="665EA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99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2648" y="142852"/>
            <a:ext cx="8153400" cy="990600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rgbClr val="665EA2"/>
                </a:solidFill>
              </a:rPr>
              <a:t>Literatura</a:t>
            </a:r>
            <a:endParaRPr lang="hr-HR" dirty="0">
              <a:solidFill>
                <a:srgbClr val="665EA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30024"/>
            <a:ext cx="7920000" cy="532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r-HR" sz="1400" dirty="0" smtClean="0">
                <a:latin typeface="+mj-lt"/>
              </a:rPr>
              <a:t>[1]</a:t>
            </a:r>
            <a:r>
              <a:rPr lang="hr-HR" sz="1400" dirty="0" smtClean="0">
                <a:latin typeface="+mj-lt"/>
                <a:cs typeface="Arial" pitchFamily="34" charset="0"/>
              </a:rPr>
              <a:t>h</a:t>
            </a:r>
            <a:r>
              <a:rPr lang="en-US" sz="1400" dirty="0" smtClean="0">
                <a:latin typeface="+mj-lt"/>
                <a:cs typeface="Arial" pitchFamily="34" charset="0"/>
              </a:rPr>
              <a:t>ttp://www.fsb.unizg.hr/kziha/shipconstruction/main/norme/NormWebCro/HTML/Uvod/NORME.doc</a:t>
            </a:r>
            <a:endParaRPr lang="hr-HR" sz="1400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hr-HR" sz="1400" dirty="0" smtClean="0">
                <a:latin typeface="+mj-lt"/>
              </a:rPr>
              <a:t>[2] http://www.zakon.hr/z/518/Zakon-o-normizaciji</a:t>
            </a:r>
          </a:p>
          <a:p>
            <a:pPr>
              <a:buNone/>
            </a:pPr>
            <a:r>
              <a:rPr lang="hr-HR" sz="1400" dirty="0" smtClean="0">
                <a:latin typeface="+mj-lt"/>
              </a:rPr>
              <a:t>[3] http://</a:t>
            </a:r>
            <a:r>
              <a:rPr lang="en-US" sz="1400" dirty="0" smtClean="0">
                <a:latin typeface="+mj-lt"/>
              </a:rPr>
              <a:t>www.ho-cired.hr/referati-umag2010/SO1-15.pd</a:t>
            </a:r>
            <a:r>
              <a:rPr lang="hr-HR" sz="1400" dirty="0" smtClean="0">
                <a:latin typeface="+mj-lt"/>
              </a:rPr>
              <a:t>f</a:t>
            </a:r>
          </a:p>
          <a:p>
            <a:pPr lvl="1">
              <a:buNone/>
            </a:pPr>
            <a:endParaRPr lang="hr-H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948" y="188640"/>
            <a:ext cx="8153400" cy="990600"/>
          </a:xfrm>
        </p:spPr>
        <p:txBody>
          <a:bodyPr/>
          <a:lstStyle/>
          <a:p>
            <a:r>
              <a:rPr lang="hr-HR" dirty="0">
                <a:solidFill>
                  <a:srgbClr val="665EA2"/>
                </a:solidFill>
              </a:rPr>
              <a:t>Zakoni, norme i propisi</a:t>
            </a:r>
            <a:endParaRPr lang="hr-HR" dirty="0">
              <a:solidFill>
                <a:srgbClr val="665EA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8762"/>
            <a:ext cx="7920000" cy="5329238"/>
          </a:xfrm>
        </p:spPr>
        <p:txBody>
          <a:bodyPr anchor="t">
            <a:noAutofit/>
          </a:bodyPr>
          <a:lstStyle/>
          <a:p>
            <a:r>
              <a:rPr lang="hr-HR" sz="2500" dirty="0" smtClean="0"/>
              <a:t>Propis</a:t>
            </a:r>
            <a:r>
              <a:rPr lang="hr-HR" sz="1100" dirty="0" smtClean="0"/>
              <a:t>[1]</a:t>
            </a:r>
          </a:p>
          <a:p>
            <a:pPr lvl="1"/>
            <a:r>
              <a:rPr lang="hr-HR" sz="2200" dirty="0" smtClean="0"/>
              <a:t>dokument koji sadrži obvezna zakonska pravila propisana od vlasti</a:t>
            </a:r>
          </a:p>
          <a:p>
            <a:r>
              <a:rPr lang="hr-HR" sz="2500" dirty="0" smtClean="0"/>
              <a:t>Tehnički propis</a:t>
            </a:r>
            <a:r>
              <a:rPr lang="hr-HR" sz="1100" dirty="0" smtClean="0"/>
              <a:t>[1]</a:t>
            </a:r>
          </a:p>
          <a:p>
            <a:pPr lvl="1"/>
            <a:r>
              <a:rPr lang="hr-HR" sz="2200" dirty="0" smtClean="0"/>
              <a:t>propis koji propisuje tehničke zahtjeve bilo izravno bilo upućivanjem na normu, tehničku specifikaciju ili praktičnu uputu, odnosno uključivanjem u sebe tih dokumenata</a:t>
            </a:r>
          </a:p>
          <a:p>
            <a:r>
              <a:rPr lang="hr-HR" sz="2500" dirty="0" smtClean="0"/>
              <a:t>Norma</a:t>
            </a:r>
            <a:r>
              <a:rPr lang="hr-HR" sz="1100" dirty="0" smtClean="0"/>
              <a:t>[1]</a:t>
            </a:r>
            <a:endParaRPr lang="hr-HR" sz="2500" dirty="0" smtClean="0"/>
          </a:p>
          <a:p>
            <a:pPr lvl="1"/>
            <a:r>
              <a:rPr lang="hr-HR" sz="2200" dirty="0" smtClean="0"/>
              <a:t>dokument donesen konsenzusom i odobren od mjerodavnog tijela koji za opću i višekratnu uporabu daje pravila, upute ili značajke za aktivnosti i njihove rezultate te jamči najbolji stupanj uređenosti u datim uvjetima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8786"/>
            <a:ext cx="7920000" cy="5329214"/>
          </a:xfrm>
        </p:spPr>
        <p:txBody>
          <a:bodyPr>
            <a:noAutofit/>
          </a:bodyPr>
          <a:lstStyle/>
          <a:p>
            <a:r>
              <a:rPr lang="hr-HR" sz="2500" dirty="0" smtClean="0"/>
              <a:t>Međunarodna norma</a:t>
            </a:r>
            <a:r>
              <a:rPr lang="hr-HR" sz="1100" dirty="0" smtClean="0"/>
              <a:t>[2]</a:t>
            </a:r>
            <a:endParaRPr lang="hr-HR" sz="2500" dirty="0" smtClean="0"/>
          </a:p>
          <a:p>
            <a:pPr lvl="1"/>
            <a:r>
              <a:rPr lang="hr-HR" sz="2200" dirty="0" smtClean="0"/>
              <a:t>norma dostupna javnosti koju je prihvatila koja međunarodna normizacijska/normirna organizacija</a:t>
            </a:r>
          </a:p>
          <a:p>
            <a:r>
              <a:rPr lang="hr-HR" sz="2500" dirty="0" smtClean="0"/>
              <a:t>Europska norma</a:t>
            </a:r>
            <a:r>
              <a:rPr lang="hr-HR" sz="1100" dirty="0" smtClean="0"/>
              <a:t>[2]</a:t>
            </a:r>
          </a:p>
          <a:p>
            <a:pPr lvl="1"/>
            <a:r>
              <a:rPr lang="hr-HR" sz="2200" dirty="0" smtClean="0"/>
              <a:t>norma dostupna javnosti koju je prihvatila europska organizacija zadužena za normizaciju</a:t>
            </a:r>
          </a:p>
          <a:p>
            <a:r>
              <a:rPr lang="hr-HR" sz="2500" dirty="0" smtClean="0"/>
              <a:t>Nacionalna norma</a:t>
            </a:r>
            <a:r>
              <a:rPr lang="hr-HR" sz="1100" dirty="0" smtClean="0"/>
              <a:t>[2]</a:t>
            </a:r>
          </a:p>
          <a:p>
            <a:pPr lvl="1"/>
            <a:r>
              <a:rPr lang="hr-HR" sz="2200" dirty="0" smtClean="0"/>
              <a:t>norma dostupna javnosti koju je prihvatilo nacionalno tijelo određene države zaduženo za normizaciju</a:t>
            </a:r>
          </a:p>
          <a:p>
            <a:r>
              <a:rPr lang="hr-HR" sz="2500" dirty="0" smtClean="0"/>
              <a:t>Hrvatska norma</a:t>
            </a:r>
            <a:r>
              <a:rPr lang="hr-HR" sz="1100" dirty="0" smtClean="0"/>
              <a:t>[2]</a:t>
            </a:r>
          </a:p>
          <a:p>
            <a:pPr lvl="1"/>
            <a:r>
              <a:rPr lang="hr-HR" sz="2200" dirty="0" smtClean="0"/>
              <a:t>norma dostupna javnosti koju je prihvatilo ili donijelo hrvatsko nacionalno tijelo za normizaciju – Hrvatski zavod za norme</a:t>
            </a:r>
            <a:endParaRPr lang="hr-HR" sz="22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95948" y="188640"/>
            <a:ext cx="8153400" cy="990600"/>
          </a:xfrm>
        </p:spPr>
        <p:txBody>
          <a:bodyPr/>
          <a:lstStyle/>
          <a:p>
            <a:r>
              <a:rPr lang="hr-HR" dirty="0">
                <a:solidFill>
                  <a:srgbClr val="665EA2"/>
                </a:solidFill>
              </a:rPr>
              <a:t>Zakoni, norme i propisi</a:t>
            </a:r>
            <a:endParaRPr lang="hr-HR" dirty="0">
              <a:solidFill>
                <a:srgbClr val="665EA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30024"/>
            <a:ext cx="7920000" cy="5328000"/>
          </a:xfrm>
        </p:spPr>
        <p:txBody>
          <a:bodyPr>
            <a:noAutofit/>
          </a:bodyPr>
          <a:lstStyle/>
          <a:p>
            <a:r>
              <a:rPr lang="hr-HR" sz="2500" dirty="0" smtClean="0"/>
              <a:t>Konsenzus</a:t>
            </a:r>
            <a:r>
              <a:rPr lang="hr-HR" sz="1100" dirty="0" smtClean="0"/>
              <a:t>[2]</a:t>
            </a:r>
            <a:endParaRPr lang="hr-HR" sz="2500" dirty="0" smtClean="0"/>
          </a:p>
          <a:p>
            <a:pPr lvl="1"/>
            <a:r>
              <a:rPr lang="hr-HR" sz="2200" dirty="0" smtClean="0"/>
              <a:t>opće slaganje koje se odlikuje odsutnošću razlika u bitnim pitanjima između većine zainteresiranih strana, u kojem se nastoje uzeti u obzir gledišta svih zainteresiranih strana te uskladiti oprečna stajališta</a:t>
            </a:r>
          </a:p>
          <a:p>
            <a:r>
              <a:rPr lang="hr-HR" sz="2500" dirty="0" smtClean="0"/>
              <a:t>Tehnička specifikacija</a:t>
            </a:r>
            <a:r>
              <a:rPr lang="hr-HR" sz="1100" dirty="0" smtClean="0"/>
              <a:t> [3]</a:t>
            </a:r>
            <a:endParaRPr lang="hr-HR" sz="2500" dirty="0" smtClean="0"/>
          </a:p>
          <a:p>
            <a:pPr lvl="1"/>
            <a:r>
              <a:rPr lang="hr-HR" sz="2200" dirty="0" smtClean="0"/>
              <a:t>dokument koji propisuje tehničke zahtjeve kojima mora udovoljiti proizvod, proces ili usluga</a:t>
            </a:r>
          </a:p>
          <a:p>
            <a:pPr lvl="1"/>
            <a:r>
              <a:rPr lang="hr-HR" sz="2200" dirty="0" smtClean="0"/>
              <a:t>Napomena: Ako je potreba, tehnička specifikacija treba naznačiti postupke pomoću kojih se može saznati je li udovoljeno danim zahtjevima. Tehnička specifikacija može biti norma, dijelom norme ili samostalnim dokumentom</a:t>
            </a:r>
            <a:endParaRPr lang="hr-HR" sz="22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95948" y="188640"/>
            <a:ext cx="8153400" cy="990600"/>
          </a:xfrm>
        </p:spPr>
        <p:txBody>
          <a:bodyPr/>
          <a:lstStyle/>
          <a:p>
            <a:r>
              <a:rPr lang="hr-HR" dirty="0">
                <a:solidFill>
                  <a:srgbClr val="665EA2"/>
                </a:solidFill>
              </a:rPr>
              <a:t>Zakoni, norme i propisi</a:t>
            </a:r>
            <a:endParaRPr lang="hr-HR" dirty="0">
              <a:solidFill>
                <a:srgbClr val="665EA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30024"/>
            <a:ext cx="7920000" cy="5328000"/>
          </a:xfrm>
        </p:spPr>
        <p:txBody>
          <a:bodyPr>
            <a:noAutofit/>
          </a:bodyPr>
          <a:lstStyle/>
          <a:p>
            <a:r>
              <a:rPr lang="hr-HR" sz="2500" dirty="0" smtClean="0"/>
              <a:t>Pravila prakse</a:t>
            </a:r>
          </a:p>
          <a:p>
            <a:pPr lvl="1"/>
            <a:r>
              <a:rPr lang="hr-HR" sz="2200" dirty="0" smtClean="0"/>
              <a:t>dokument koji preporučuje tehnička pravila ili postupke projektiranja, proizvodnje, montaže, održavanja ili uporabe opreme, konstrukcije ili proizvoda</a:t>
            </a:r>
          </a:p>
          <a:p>
            <a:pPr lvl="1"/>
            <a:r>
              <a:rPr lang="hr-HR" sz="2200" dirty="0" smtClean="0"/>
              <a:t>Napomena: Pravila prakse mogu biti norma, dijelovi norme ili samostalnim dokumentima</a:t>
            </a:r>
          </a:p>
          <a:p>
            <a:r>
              <a:rPr lang="hr-HR" sz="2500" dirty="0" smtClean="0"/>
              <a:t>Normizacija</a:t>
            </a:r>
            <a:r>
              <a:rPr lang="hr-HR" sz="1100" dirty="0" smtClean="0"/>
              <a:t>[2]</a:t>
            </a:r>
            <a:endParaRPr lang="hr-HR" sz="2500" dirty="0" smtClean="0"/>
          </a:p>
          <a:p>
            <a:pPr lvl="1"/>
            <a:r>
              <a:rPr lang="hr-HR" sz="2200" dirty="0" smtClean="0"/>
              <a:t>djelatnost kojom se postiže optimalni stupanj sređenosti u određenom području putem utvrđivanja odredbi za opću i višekratnu uporabu realno postojećih ili mogućih problema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95948" y="188640"/>
            <a:ext cx="8153400" cy="990600"/>
          </a:xfrm>
        </p:spPr>
        <p:txBody>
          <a:bodyPr/>
          <a:lstStyle/>
          <a:p>
            <a:r>
              <a:rPr lang="hr-HR" dirty="0">
                <a:solidFill>
                  <a:srgbClr val="665EA2"/>
                </a:solidFill>
              </a:rPr>
              <a:t>Zakoni, norme i propisi</a:t>
            </a:r>
            <a:endParaRPr lang="hr-HR" dirty="0">
              <a:solidFill>
                <a:srgbClr val="665EA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30024"/>
            <a:ext cx="7920000" cy="4059216"/>
          </a:xfrm>
        </p:spPr>
        <p:txBody>
          <a:bodyPr>
            <a:noAutofit/>
          </a:bodyPr>
          <a:lstStyle/>
          <a:p>
            <a:r>
              <a:rPr lang="hr-HR" sz="2500" dirty="0" smtClean="0"/>
              <a:t>Stanje tehnike</a:t>
            </a:r>
            <a:r>
              <a:rPr lang="hr-HR" sz="1100" dirty="0" smtClean="0"/>
              <a:t> [3]</a:t>
            </a:r>
            <a:endParaRPr lang="hr-HR" sz="2500" dirty="0" smtClean="0"/>
          </a:p>
          <a:p>
            <a:pPr lvl="1"/>
            <a:r>
              <a:rPr lang="hr-HR" sz="2200" dirty="0" smtClean="0"/>
              <a:t>stupanj razvitka tehničke sposobnosti u određeno vrijeme, koji se odnosi na proizvode, procese ili usluge, zasnovan je na provjerenim otkrićima znanosti, tehnologije i iskustva</a:t>
            </a:r>
            <a:endParaRPr lang="hr-HR" dirty="0" smtClean="0"/>
          </a:p>
          <a:p>
            <a:r>
              <a:rPr lang="hr-HR" sz="2500" dirty="0" smtClean="0"/>
              <a:t>Priznato tehničko Pravilo</a:t>
            </a:r>
          </a:p>
          <a:p>
            <a:pPr lvl="1"/>
            <a:r>
              <a:rPr lang="hr-HR" sz="2200" dirty="0" smtClean="0"/>
              <a:t>tehnička odredba koju većina poznatih stručnjaka prihvaća kao onu koja iskazuje stanje tehnike</a:t>
            </a:r>
          </a:p>
          <a:p>
            <a:r>
              <a:rPr lang="hr-HR" sz="2500" dirty="0" smtClean="0"/>
              <a:t>Normativni dokument</a:t>
            </a:r>
          </a:p>
          <a:p>
            <a:pPr lvl="1"/>
            <a:r>
              <a:rPr lang="hr-HR" sz="2200" dirty="0" smtClean="0"/>
              <a:t>dokument koji određuje pravila, odrednice ili obilježja djelatnosti ili njihovih rezultata</a:t>
            </a:r>
            <a:endParaRPr lang="hr-HR" sz="22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95948" y="188640"/>
            <a:ext cx="8153400" cy="990600"/>
          </a:xfrm>
        </p:spPr>
        <p:txBody>
          <a:bodyPr/>
          <a:lstStyle/>
          <a:p>
            <a:r>
              <a:rPr lang="hr-HR" dirty="0">
                <a:solidFill>
                  <a:srgbClr val="665EA2"/>
                </a:solidFill>
              </a:rPr>
              <a:t>Zakoni, norme i propisi</a:t>
            </a:r>
            <a:endParaRPr lang="hr-HR" dirty="0">
              <a:solidFill>
                <a:srgbClr val="665EA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30024"/>
            <a:ext cx="7920000" cy="5328000"/>
          </a:xfrm>
        </p:spPr>
        <p:txBody>
          <a:bodyPr>
            <a:noAutofit/>
          </a:bodyPr>
          <a:lstStyle/>
          <a:p>
            <a:r>
              <a:rPr lang="hr-HR" sz="2500" dirty="0" smtClean="0"/>
              <a:t>Propisi o tehničkim normativima</a:t>
            </a:r>
          </a:p>
          <a:p>
            <a:pPr lvl="1"/>
            <a:r>
              <a:rPr lang="hr-HR" sz="2200" dirty="0" smtClean="0"/>
              <a:t>određuju tehnički normativ, uključujući norme kvalitete materijala, konstrukcije i izrade proizvoda i norme kvalitete radova, odnosno usluga, kao i postupaka osiguranja kvalitete proizvoda i radova, odnosno usluga o kojima ovisi tehnička i konstrukcijska sigurnost, i to:</a:t>
            </a:r>
          </a:p>
          <a:p>
            <a:pPr marL="1154430" lvl="2" indent="-514350">
              <a:buClr>
                <a:schemeClr val="accent1"/>
              </a:buClr>
              <a:buFont typeface="+mj-lt"/>
              <a:buAutoNum type="arabicParenR"/>
            </a:pPr>
            <a:r>
              <a:rPr lang="hr-HR" sz="2200" dirty="0" smtClean="0"/>
              <a:t>za izradu tehničke dokumentacije</a:t>
            </a:r>
          </a:p>
          <a:p>
            <a:pPr marL="1154430" lvl="2" indent="-514350">
              <a:buClr>
                <a:schemeClr val="accent1"/>
              </a:buClr>
              <a:buFont typeface="+mj-lt"/>
              <a:buAutoNum type="arabicParenR"/>
            </a:pPr>
            <a:r>
              <a:rPr lang="hr-HR" sz="2200" dirty="0" smtClean="0"/>
              <a:t>za izgradnju objekata, proizvodnju proizvoda i izvođenje radova, odnosno vršenje usluga</a:t>
            </a:r>
          </a:p>
          <a:p>
            <a:pPr marL="1154430" lvl="2" indent="-514350">
              <a:buClr>
                <a:schemeClr val="accent1"/>
              </a:buClr>
              <a:buFont typeface="+mj-lt"/>
              <a:buAutoNum type="arabicParenR"/>
            </a:pPr>
            <a:r>
              <a:rPr lang="hr-HR" sz="2200" dirty="0" smtClean="0"/>
              <a:t>za puštanje u rad, probni rad, redovni pogon, odnosno uporabu, održavanje, popravke, prepravke ili promjenu namjene, prekida i prestanka rada ili uporaba određenih objekata, postrojenja, uređaja, opreme i drugih sredstava rada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95948" y="188640"/>
            <a:ext cx="8153400" cy="990600"/>
          </a:xfrm>
        </p:spPr>
        <p:txBody>
          <a:bodyPr/>
          <a:lstStyle/>
          <a:p>
            <a:r>
              <a:rPr lang="hr-HR" dirty="0">
                <a:solidFill>
                  <a:srgbClr val="665EA2"/>
                </a:solidFill>
              </a:rPr>
              <a:t>Zakoni, norme i propisi</a:t>
            </a:r>
            <a:endParaRPr lang="hr-HR" dirty="0">
              <a:solidFill>
                <a:srgbClr val="665EA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30024"/>
            <a:ext cx="7920000" cy="5328000"/>
          </a:xfrm>
        </p:spPr>
        <p:txBody>
          <a:bodyPr>
            <a:noAutofit/>
          </a:bodyPr>
          <a:lstStyle/>
          <a:p>
            <a:pPr marL="1143000" lvl="2" indent="-457200">
              <a:buFont typeface="+mj-lt"/>
              <a:buAutoNum type="arabicParenR" startAt="4"/>
            </a:pPr>
            <a:r>
              <a:rPr lang="hr-HR" sz="2200" dirty="0" smtClean="0"/>
              <a:t>za rukovanje, prijenos, prijevoz, odnosno transport određenih proizvoda, skladištenje i čuvanje proizvoda, kao i za trajno odlaganje i skladištenje potencijalno opasnih materijala</a:t>
            </a:r>
          </a:p>
          <a:p>
            <a:pPr lvl="1"/>
            <a:r>
              <a:rPr lang="hr-HR" sz="2200" dirty="0" smtClean="0"/>
              <a:t>Propisima se može odrediti:</a:t>
            </a:r>
          </a:p>
          <a:p>
            <a:pPr marL="1143000" lvl="2" indent="-457200">
              <a:buFont typeface="+mj-lt"/>
              <a:buAutoNum type="arabicParenR"/>
            </a:pPr>
            <a:r>
              <a:rPr lang="hr-HR" sz="2200" dirty="0" smtClean="0"/>
              <a:t>da se određeni objekt, postrojenja, uređaji, oprema i druga sredstva rada mogu izgrađivati, odnosno proizvoditi i koristiti samo na temelju tehničke dokumentacije za koju je utvrđeno da zadovoljava propisanje uvjete (odobrena tehnička dokumentacija)</a:t>
            </a:r>
          </a:p>
          <a:p>
            <a:pPr marL="1143000" lvl="2" indent="-457200">
              <a:buFont typeface="+mj-lt"/>
              <a:buAutoNum type="arabicParenR"/>
            </a:pPr>
            <a:r>
              <a:rPr lang="hr-HR" sz="2200" dirty="0" smtClean="0"/>
              <a:t>da određeni objekti, postrojenja, uređaji, oprema ili druga sredstva rada moraju biti tijekom izgradnje, odnosno proizvodnje, prometa i uporabe opskrbljeni određenim ispravama</a:t>
            </a:r>
          </a:p>
          <a:p>
            <a:pPr marL="548640" indent="-457200">
              <a:buNone/>
            </a:pPr>
            <a:endParaRPr lang="hr-HR" sz="2800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95948" y="188640"/>
            <a:ext cx="8153400" cy="990600"/>
          </a:xfrm>
        </p:spPr>
        <p:txBody>
          <a:bodyPr/>
          <a:lstStyle/>
          <a:p>
            <a:r>
              <a:rPr lang="hr-HR" dirty="0">
                <a:solidFill>
                  <a:srgbClr val="665EA2"/>
                </a:solidFill>
              </a:rPr>
              <a:t>Zakoni, norme i propisi</a:t>
            </a:r>
            <a:endParaRPr lang="hr-HR" dirty="0">
              <a:solidFill>
                <a:srgbClr val="665EA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9122</TotalTime>
  <Words>2198</Words>
  <Application>Microsoft Office PowerPoint</Application>
  <PresentationFormat>On-screen Show (4:3)</PresentationFormat>
  <Paragraphs>194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Calibri</vt:lpstr>
      <vt:lpstr>Times New Roman</vt:lpstr>
      <vt:lpstr>Tw Cen MT</vt:lpstr>
      <vt:lpstr>Wingdings</vt:lpstr>
      <vt:lpstr>Wingdings 2</vt:lpstr>
      <vt:lpstr>Median</vt:lpstr>
      <vt:lpstr>PowerPoint Presentation</vt:lpstr>
      <vt:lpstr>Zakoni, norme i propisi</vt:lpstr>
      <vt:lpstr>Zakoni, norme i propisi</vt:lpstr>
      <vt:lpstr>Zakoni, norme i propisi</vt:lpstr>
      <vt:lpstr>Zakoni, norme i propisi</vt:lpstr>
      <vt:lpstr>Zakoni, norme i propisi</vt:lpstr>
      <vt:lpstr>Zakoni, norme i propisi</vt:lpstr>
      <vt:lpstr>Zakoni, norme i propisi</vt:lpstr>
      <vt:lpstr>Zakoni, norme i propisi</vt:lpstr>
      <vt:lpstr>Zakoni, norme i propisi</vt:lpstr>
      <vt:lpstr>Zakoni, norme i propisi</vt:lpstr>
      <vt:lpstr>Zakoni, norme i propisi</vt:lpstr>
      <vt:lpstr>Zakoni, norme i propisi</vt:lpstr>
      <vt:lpstr>Zakoni, norme i propisi</vt:lpstr>
      <vt:lpstr>Zakoni, norme i propisi</vt:lpstr>
      <vt:lpstr>Zakoni, norme i propisi</vt:lpstr>
      <vt:lpstr>Zakoni, norme i propisi</vt:lpstr>
      <vt:lpstr>Zakoni, norme i propisi</vt:lpstr>
      <vt:lpstr>Tehnički propisi i norme</vt:lpstr>
      <vt:lpstr>Tehnički propisi i norme</vt:lpstr>
      <vt:lpstr>Iniciranje izgradnje objekta</vt:lpstr>
      <vt:lpstr>Zakoni, norme i propisi</vt:lpstr>
      <vt:lpstr>Zakoni, norme i propisi</vt:lpstr>
      <vt:lpstr>Zakoni, norme i propisi</vt:lpstr>
      <vt:lpstr>Zakoni, norme i propisi</vt:lpstr>
      <vt:lpstr>Zakoni, norme i propisi</vt:lpstr>
      <vt:lpstr>Zakoni, norme i propisi</vt:lpstr>
      <vt:lpstr>Zakoni, norme i propisi</vt:lpstr>
      <vt:lpstr>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</dc:title>
  <dc:creator>Konjarević, Koš, Vulić</dc:creator>
  <cp:lastModifiedBy>zvonimir klaic</cp:lastModifiedBy>
  <cp:revision>748</cp:revision>
  <dcterms:created xsi:type="dcterms:W3CDTF">2010-05-26T15:22:35Z</dcterms:created>
  <dcterms:modified xsi:type="dcterms:W3CDTF">2019-03-06T10:37:11Z</dcterms:modified>
</cp:coreProperties>
</file>