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030DD5-2C58-4964-8DE3-22F1EA508098}" type="doc">
      <dgm:prSet loTypeId="urn:microsoft.com/office/officeart/2005/8/layout/arrow2" loCatId="process" qsTypeId="urn:microsoft.com/office/officeart/2005/8/quickstyle/simple2" qsCatId="simple" csTypeId="urn:microsoft.com/office/officeart/2005/8/colors/accent1_1" csCatId="accent1" phldr="1"/>
      <dgm:spPr/>
    </dgm:pt>
    <dgm:pt modelId="{C4626870-49FA-45E3-8C73-5421714EEC6F}">
      <dgm:prSet phldrT="[Text]" custT="1"/>
      <dgm:spPr/>
      <dgm:t>
        <a:bodyPr/>
        <a:lstStyle/>
        <a:p>
          <a:pPr algn="ctr"/>
          <a:r>
            <a:rPr lang="hr-HR" sz="2000" b="1" dirty="0"/>
            <a:t>GDJE SMO?</a:t>
          </a:r>
        </a:p>
      </dgm:t>
    </dgm:pt>
    <dgm:pt modelId="{5D5B50B9-08EC-4833-AE1C-EB01749E1477}" type="parTrans" cxnId="{6A9594D2-E0BF-4BE6-846E-D2C92FFB3E55}">
      <dgm:prSet/>
      <dgm:spPr/>
      <dgm:t>
        <a:bodyPr/>
        <a:lstStyle/>
        <a:p>
          <a:pPr algn="ctr"/>
          <a:endParaRPr lang="hr-HR"/>
        </a:p>
      </dgm:t>
    </dgm:pt>
    <dgm:pt modelId="{A681B043-C96A-4386-BA7F-3B8249AF4A73}" type="sibTrans" cxnId="{6A9594D2-E0BF-4BE6-846E-D2C92FFB3E55}">
      <dgm:prSet/>
      <dgm:spPr/>
      <dgm:t>
        <a:bodyPr/>
        <a:lstStyle/>
        <a:p>
          <a:pPr algn="ctr"/>
          <a:endParaRPr lang="hr-HR"/>
        </a:p>
      </dgm:t>
    </dgm:pt>
    <dgm:pt modelId="{1BFBDB02-7C31-4D28-B22F-4F04F07F0495}">
      <dgm:prSet phldrT="[Text]" custT="1"/>
      <dgm:spPr/>
      <dgm:t>
        <a:bodyPr/>
        <a:lstStyle/>
        <a:p>
          <a:pPr algn="ctr"/>
          <a:r>
            <a:rPr lang="hr-HR" sz="1800" b="1" dirty="0"/>
            <a:t>KAKO </a:t>
          </a:r>
          <a:r>
            <a:rPr lang="hr-HR" sz="1800" dirty="0"/>
            <a:t>ostvariti postavljene ciljeve?</a:t>
          </a:r>
        </a:p>
        <a:p>
          <a:pPr algn="ctr"/>
          <a:r>
            <a:rPr lang="hr-HR" sz="1800" b="1" dirty="0"/>
            <a:t>KADA</a:t>
          </a:r>
          <a:r>
            <a:rPr lang="hr-HR" sz="1800" dirty="0"/>
            <a:t> želimo ostvariti te ciljeve?</a:t>
          </a:r>
        </a:p>
        <a:p>
          <a:pPr algn="ctr"/>
          <a:r>
            <a:rPr lang="hr-HR" sz="1800" b="1" dirty="0"/>
            <a:t>TKO</a:t>
          </a:r>
          <a:r>
            <a:rPr lang="hr-HR" sz="1800" dirty="0"/>
            <a:t> je odgovoran za ostvarivanje?</a:t>
          </a:r>
        </a:p>
        <a:p>
          <a:pPr algn="ctr"/>
          <a:r>
            <a:rPr lang="hr-HR" sz="1800" b="1" dirty="0"/>
            <a:t>KOJI</a:t>
          </a:r>
          <a:r>
            <a:rPr lang="hr-HR" sz="1800" dirty="0"/>
            <a:t> su nam resursi potrebni?</a:t>
          </a:r>
        </a:p>
      </dgm:t>
    </dgm:pt>
    <dgm:pt modelId="{06EF7A20-3B6E-4640-A158-D0DF3E9355B0}" type="parTrans" cxnId="{DEE1AF5D-B00F-40EA-B244-3DDED0D9C441}">
      <dgm:prSet/>
      <dgm:spPr/>
      <dgm:t>
        <a:bodyPr/>
        <a:lstStyle/>
        <a:p>
          <a:pPr algn="ctr"/>
          <a:endParaRPr lang="hr-HR"/>
        </a:p>
      </dgm:t>
    </dgm:pt>
    <dgm:pt modelId="{CD896918-8569-44E5-8253-BA16F0F8A7BA}" type="sibTrans" cxnId="{DEE1AF5D-B00F-40EA-B244-3DDED0D9C441}">
      <dgm:prSet/>
      <dgm:spPr/>
      <dgm:t>
        <a:bodyPr/>
        <a:lstStyle/>
        <a:p>
          <a:pPr algn="ctr"/>
          <a:endParaRPr lang="hr-HR"/>
        </a:p>
      </dgm:t>
    </dgm:pt>
    <dgm:pt modelId="{6C50E4B7-D755-45C5-BEDB-6E6257965D22}">
      <dgm:prSet phldrT="[Text]" custT="1"/>
      <dgm:spPr/>
      <dgm:t>
        <a:bodyPr/>
        <a:lstStyle/>
        <a:p>
          <a:pPr algn="ctr"/>
          <a:r>
            <a:rPr lang="hr-HR" sz="2000" b="1" dirty="0"/>
            <a:t>GDJE ŽELIMO STIĆI?</a:t>
          </a:r>
        </a:p>
      </dgm:t>
    </dgm:pt>
    <dgm:pt modelId="{2F4F97F1-4B75-4814-B5ED-D3D2F0CCBC89}" type="parTrans" cxnId="{9F4652F8-A1E9-4251-A99F-5DAC4087F56A}">
      <dgm:prSet/>
      <dgm:spPr/>
      <dgm:t>
        <a:bodyPr/>
        <a:lstStyle/>
        <a:p>
          <a:pPr algn="ctr"/>
          <a:endParaRPr lang="hr-HR"/>
        </a:p>
      </dgm:t>
    </dgm:pt>
    <dgm:pt modelId="{15D85A84-C55C-4E01-9CC0-EB5FF89570A5}" type="sibTrans" cxnId="{9F4652F8-A1E9-4251-A99F-5DAC4087F56A}">
      <dgm:prSet/>
      <dgm:spPr/>
      <dgm:t>
        <a:bodyPr/>
        <a:lstStyle/>
        <a:p>
          <a:pPr algn="ctr"/>
          <a:endParaRPr lang="hr-HR"/>
        </a:p>
      </dgm:t>
    </dgm:pt>
    <dgm:pt modelId="{82D15CD0-541F-4A62-801A-7DA0CC7E8C5C}" type="pres">
      <dgm:prSet presAssocID="{08030DD5-2C58-4964-8DE3-22F1EA508098}" presName="arrowDiagram" presStyleCnt="0">
        <dgm:presLayoutVars>
          <dgm:chMax val="5"/>
          <dgm:dir/>
          <dgm:resizeHandles val="exact"/>
        </dgm:presLayoutVars>
      </dgm:prSet>
      <dgm:spPr/>
    </dgm:pt>
    <dgm:pt modelId="{2341F9CC-4F6F-40FA-A7E5-3EDC06037B68}" type="pres">
      <dgm:prSet presAssocID="{08030DD5-2C58-4964-8DE3-22F1EA508098}" presName="arrow" presStyleLbl="bgShp" presStyleIdx="0" presStyleCnt="1"/>
      <dgm:spPr/>
    </dgm:pt>
    <dgm:pt modelId="{01D15201-3003-41F6-B514-42AFAFA3E6E1}" type="pres">
      <dgm:prSet presAssocID="{08030DD5-2C58-4964-8DE3-22F1EA508098}" presName="arrowDiagram3" presStyleCnt="0"/>
      <dgm:spPr/>
    </dgm:pt>
    <dgm:pt modelId="{4BD744D4-E0B7-4E48-BE62-6715A6B6708F}" type="pres">
      <dgm:prSet presAssocID="{C4626870-49FA-45E3-8C73-5421714EEC6F}" presName="bullet3a" presStyleLbl="node1" presStyleIdx="0" presStyleCnt="3"/>
      <dgm:spPr/>
    </dgm:pt>
    <dgm:pt modelId="{06A9DF67-0A98-47BC-9EF5-EA01FC064D63}" type="pres">
      <dgm:prSet presAssocID="{C4626870-49FA-45E3-8C73-5421714EEC6F}" presName="textBox3a" presStyleLbl="revTx" presStyleIdx="0" presStyleCnt="3" custScaleX="186660" custLinFactNeighborX="-798" custLinFactNeighborY="720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CC71158-2031-4D37-AB65-028C09EF9D6A}" type="pres">
      <dgm:prSet presAssocID="{1BFBDB02-7C31-4D28-B22F-4F04F07F0495}" presName="bullet3b" presStyleLbl="node1" presStyleIdx="1" presStyleCnt="3"/>
      <dgm:spPr/>
    </dgm:pt>
    <dgm:pt modelId="{C492BEC9-C4AB-4851-BC3E-DA873E899E26}" type="pres">
      <dgm:prSet presAssocID="{1BFBDB02-7C31-4D28-B22F-4F04F07F0495}" presName="textBox3b" presStyleLbl="revTx" presStyleIdx="1" presStyleCnt="3" custScaleX="222685" custScaleY="71552" custLinFactNeighborX="45935" custLinFactNeighborY="-428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F8B95B1-17D0-4FD7-B4CE-2A5BC9200B9C}" type="pres">
      <dgm:prSet presAssocID="{6C50E4B7-D755-45C5-BEDB-6E6257965D22}" presName="bullet3c" presStyleLbl="node1" presStyleIdx="2" presStyleCnt="3"/>
      <dgm:spPr/>
    </dgm:pt>
    <dgm:pt modelId="{E441A41E-7590-4F66-A338-386206FCECDA}" type="pres">
      <dgm:prSet presAssocID="{6C50E4B7-D755-45C5-BEDB-6E6257965D22}" presName="textBox3c" presStyleLbl="revTx" presStyleIdx="2" presStyleCnt="3" custScaleX="205829" custScaleY="22919" custLinFactNeighborX="13345" custLinFactNeighborY="-2769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EE1AF5D-B00F-40EA-B244-3DDED0D9C441}" srcId="{08030DD5-2C58-4964-8DE3-22F1EA508098}" destId="{1BFBDB02-7C31-4D28-B22F-4F04F07F0495}" srcOrd="1" destOrd="0" parTransId="{06EF7A20-3B6E-4640-A158-D0DF3E9355B0}" sibTransId="{CD896918-8569-44E5-8253-BA16F0F8A7BA}"/>
    <dgm:cxn modelId="{6A9594D2-E0BF-4BE6-846E-D2C92FFB3E55}" srcId="{08030DD5-2C58-4964-8DE3-22F1EA508098}" destId="{C4626870-49FA-45E3-8C73-5421714EEC6F}" srcOrd="0" destOrd="0" parTransId="{5D5B50B9-08EC-4833-AE1C-EB01749E1477}" sibTransId="{A681B043-C96A-4386-BA7F-3B8249AF4A73}"/>
    <dgm:cxn modelId="{F7908299-0DDE-44C9-9A7A-F4F16F9DC6F4}" type="presOf" srcId="{08030DD5-2C58-4964-8DE3-22F1EA508098}" destId="{82D15CD0-541F-4A62-801A-7DA0CC7E8C5C}" srcOrd="0" destOrd="0" presId="urn:microsoft.com/office/officeart/2005/8/layout/arrow2"/>
    <dgm:cxn modelId="{9F4652F8-A1E9-4251-A99F-5DAC4087F56A}" srcId="{08030DD5-2C58-4964-8DE3-22F1EA508098}" destId="{6C50E4B7-D755-45C5-BEDB-6E6257965D22}" srcOrd="2" destOrd="0" parTransId="{2F4F97F1-4B75-4814-B5ED-D3D2F0CCBC89}" sibTransId="{15D85A84-C55C-4E01-9CC0-EB5FF89570A5}"/>
    <dgm:cxn modelId="{1BA5B177-C3D4-4A18-A5E8-714A3768D01D}" type="presOf" srcId="{6C50E4B7-D755-45C5-BEDB-6E6257965D22}" destId="{E441A41E-7590-4F66-A338-386206FCECDA}" srcOrd="0" destOrd="0" presId="urn:microsoft.com/office/officeart/2005/8/layout/arrow2"/>
    <dgm:cxn modelId="{F99F2A59-4950-4701-BB46-88B1E120E9BE}" type="presOf" srcId="{1BFBDB02-7C31-4D28-B22F-4F04F07F0495}" destId="{C492BEC9-C4AB-4851-BC3E-DA873E899E26}" srcOrd="0" destOrd="0" presId="urn:microsoft.com/office/officeart/2005/8/layout/arrow2"/>
    <dgm:cxn modelId="{66EFF616-215D-4653-AEE7-651E3BE69911}" type="presOf" srcId="{C4626870-49FA-45E3-8C73-5421714EEC6F}" destId="{06A9DF67-0A98-47BC-9EF5-EA01FC064D63}" srcOrd="0" destOrd="0" presId="urn:microsoft.com/office/officeart/2005/8/layout/arrow2"/>
    <dgm:cxn modelId="{7A56285E-A72B-4F43-B010-1ACBCD4E8318}" type="presParOf" srcId="{82D15CD0-541F-4A62-801A-7DA0CC7E8C5C}" destId="{2341F9CC-4F6F-40FA-A7E5-3EDC06037B68}" srcOrd="0" destOrd="0" presId="urn:microsoft.com/office/officeart/2005/8/layout/arrow2"/>
    <dgm:cxn modelId="{F4A16977-7D03-4050-8AE8-AC6128368F05}" type="presParOf" srcId="{82D15CD0-541F-4A62-801A-7DA0CC7E8C5C}" destId="{01D15201-3003-41F6-B514-42AFAFA3E6E1}" srcOrd="1" destOrd="0" presId="urn:microsoft.com/office/officeart/2005/8/layout/arrow2"/>
    <dgm:cxn modelId="{BB09C5F7-F7CD-49AB-84F3-AE531B34BB97}" type="presParOf" srcId="{01D15201-3003-41F6-B514-42AFAFA3E6E1}" destId="{4BD744D4-E0B7-4E48-BE62-6715A6B6708F}" srcOrd="0" destOrd="0" presId="urn:microsoft.com/office/officeart/2005/8/layout/arrow2"/>
    <dgm:cxn modelId="{0E5B32FF-A219-415D-BDC0-753DB91CD879}" type="presParOf" srcId="{01D15201-3003-41F6-B514-42AFAFA3E6E1}" destId="{06A9DF67-0A98-47BC-9EF5-EA01FC064D63}" srcOrd="1" destOrd="0" presId="urn:microsoft.com/office/officeart/2005/8/layout/arrow2"/>
    <dgm:cxn modelId="{4140A26E-0791-4C1A-BE7B-293305764F99}" type="presParOf" srcId="{01D15201-3003-41F6-B514-42AFAFA3E6E1}" destId="{3CC71158-2031-4D37-AB65-028C09EF9D6A}" srcOrd="2" destOrd="0" presId="urn:microsoft.com/office/officeart/2005/8/layout/arrow2"/>
    <dgm:cxn modelId="{1D12922F-4D27-41C6-9E7C-7227B4CA21AD}" type="presParOf" srcId="{01D15201-3003-41F6-B514-42AFAFA3E6E1}" destId="{C492BEC9-C4AB-4851-BC3E-DA873E899E26}" srcOrd="3" destOrd="0" presId="urn:microsoft.com/office/officeart/2005/8/layout/arrow2"/>
    <dgm:cxn modelId="{26A3FAE8-8CF4-4D37-BCCC-AE09D4C5B680}" type="presParOf" srcId="{01D15201-3003-41F6-B514-42AFAFA3E6E1}" destId="{7F8B95B1-17D0-4FD7-B4CE-2A5BC9200B9C}" srcOrd="4" destOrd="0" presId="urn:microsoft.com/office/officeart/2005/8/layout/arrow2"/>
    <dgm:cxn modelId="{592D7CDE-0BAD-4813-BAC1-30337EBAB38D}" type="presParOf" srcId="{01D15201-3003-41F6-B514-42AFAFA3E6E1}" destId="{E441A41E-7590-4F66-A338-386206FCECD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1F9CC-4F6F-40FA-A7E5-3EDC06037B68}">
      <dsp:nvSpPr>
        <dsp:cNvPr id="0" name=""/>
        <dsp:cNvSpPr/>
      </dsp:nvSpPr>
      <dsp:spPr>
        <a:xfrm>
          <a:off x="266860" y="0"/>
          <a:ext cx="7995443" cy="499715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744D4-E0B7-4E48-BE62-6715A6B6708F}">
      <dsp:nvSpPr>
        <dsp:cNvPr id="0" name=""/>
        <dsp:cNvSpPr/>
      </dsp:nvSpPr>
      <dsp:spPr>
        <a:xfrm>
          <a:off x="1282281" y="3449034"/>
          <a:ext cx="207881" cy="2078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6A9DF67-0A98-47BC-9EF5-EA01FC064D63}">
      <dsp:nvSpPr>
        <dsp:cNvPr id="0" name=""/>
        <dsp:cNvSpPr/>
      </dsp:nvSpPr>
      <dsp:spPr>
        <a:xfrm>
          <a:off x="564144" y="3552975"/>
          <a:ext cx="3477360" cy="144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152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/>
            <a:t>GDJE SMO?</a:t>
          </a:r>
        </a:p>
      </dsp:txBody>
      <dsp:txXfrm>
        <a:off x="564144" y="3552975"/>
        <a:ext cx="3477360" cy="1444176"/>
      </dsp:txXfrm>
    </dsp:sp>
    <dsp:sp modelId="{3CC71158-2031-4D37-AB65-028C09EF9D6A}">
      <dsp:nvSpPr>
        <dsp:cNvPr id="0" name=""/>
        <dsp:cNvSpPr/>
      </dsp:nvSpPr>
      <dsp:spPr>
        <a:xfrm>
          <a:off x="3117235" y="2090808"/>
          <a:ext cx="375785" cy="3757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492BEC9-C4AB-4851-BC3E-DA873E899E26}">
      <dsp:nvSpPr>
        <dsp:cNvPr id="0" name=""/>
        <dsp:cNvSpPr/>
      </dsp:nvSpPr>
      <dsp:spPr>
        <a:xfrm>
          <a:off x="3009473" y="2548888"/>
          <a:ext cx="4273116" cy="1945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21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/>
            <a:t>KAKO </a:t>
          </a:r>
          <a:r>
            <a:rPr lang="hr-HR" sz="1800" kern="1200" dirty="0"/>
            <a:t>ostvariti postavljene ciljeve?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/>
            <a:t>KADA</a:t>
          </a:r>
          <a:r>
            <a:rPr lang="hr-HR" sz="1800" kern="1200" dirty="0"/>
            <a:t> želimo ostvariti te ciljeve?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/>
            <a:t>TKO</a:t>
          </a:r>
          <a:r>
            <a:rPr lang="hr-HR" sz="1800" kern="1200" dirty="0"/>
            <a:t> je odgovoran za ostvarivanje?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/>
            <a:t>KOJI</a:t>
          </a:r>
          <a:r>
            <a:rPr lang="hr-HR" sz="1800" kern="1200" dirty="0"/>
            <a:t> su nam resursi potrebni?</a:t>
          </a:r>
        </a:p>
      </dsp:txBody>
      <dsp:txXfrm>
        <a:off x="3009473" y="2548888"/>
        <a:ext cx="4273116" cy="1945105"/>
      </dsp:txXfrm>
    </dsp:sp>
    <dsp:sp modelId="{7F8B95B1-17D0-4FD7-B4CE-2A5BC9200B9C}">
      <dsp:nvSpPr>
        <dsp:cNvPr id="0" name=""/>
        <dsp:cNvSpPr/>
      </dsp:nvSpPr>
      <dsp:spPr>
        <a:xfrm>
          <a:off x="5323977" y="1264279"/>
          <a:ext cx="519703" cy="5197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441A41E-7590-4F66-A338-386206FCECDA}">
      <dsp:nvSpPr>
        <dsp:cNvPr id="0" name=""/>
        <dsp:cNvSpPr/>
      </dsp:nvSpPr>
      <dsp:spPr>
        <a:xfrm>
          <a:off x="4824528" y="1900797"/>
          <a:ext cx="3949665" cy="795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38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/>
            <a:t>GDJE ŽELIMO STIĆI?</a:t>
          </a:r>
        </a:p>
      </dsp:txBody>
      <dsp:txXfrm>
        <a:off x="4824528" y="1900797"/>
        <a:ext cx="3949665" cy="795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82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309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260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405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44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904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768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94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987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954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853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0B2E25-E6F6-41EA-B7E7-D4AAD4B2A3C4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ECFBF4E-1510-4BE1-A099-EA8C6A8E6CEF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74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Strateško planiranje</a:t>
            </a:r>
            <a:endParaRPr lang="hr-HR" sz="4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266" y="4455621"/>
            <a:ext cx="2619375" cy="174307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4" y="6477408"/>
            <a:ext cx="8382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28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s://encrypted-tbn3.gstatic.com/images?q=tbn:ANd9GcSSRk7JhoaL_KZ13BcTKHJcRRA_l-kRA3DqJaX3O0k5asw4BUD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763" y="4061144"/>
            <a:ext cx="2771775" cy="206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itle 1"/>
          <p:cNvSpPr>
            <a:spLocks noGrp="1" noChangeArrowheads="1"/>
          </p:cNvSpPr>
          <p:nvPr>
            <p:ph type="title"/>
          </p:nvPr>
        </p:nvSpPr>
        <p:spPr>
          <a:xfrm>
            <a:off x="2135188" y="260350"/>
            <a:ext cx="7772400" cy="1143000"/>
          </a:xfrm>
        </p:spPr>
        <p:txBody>
          <a:bodyPr/>
          <a:lstStyle/>
          <a:p>
            <a:pPr eaLnBrk="1" hangingPunct="1"/>
            <a:r>
              <a:rPr lang="hr-HR" altLang="sr-Latn-RS" b="1" i="1" smtClean="0"/>
              <a:t>Strateško planiranje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>
          <a:xfrm>
            <a:off x="915988" y="1883138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b="1" i="1" dirty="0"/>
              <a:t>Cilj:</a:t>
            </a:r>
            <a:r>
              <a:rPr lang="hr-HR" dirty="0"/>
              <a:t> </a:t>
            </a:r>
            <a:endParaRPr lang="hr-HR" dirty="0" smtClean="0"/>
          </a:p>
          <a:p>
            <a:pPr eaLnBrk="1" hangingPunct="1">
              <a:defRPr/>
            </a:pPr>
            <a:r>
              <a:rPr lang="hr-HR" dirty="0" smtClean="0"/>
              <a:t>- utvrditi </a:t>
            </a:r>
            <a:r>
              <a:rPr lang="hr-HR" dirty="0"/>
              <a:t>poslove kojima će se poduzeće baviti u dužem razdoblju na svim razinama i za sve </a:t>
            </a:r>
            <a:r>
              <a:rPr lang="hr-HR" dirty="0" smtClean="0"/>
              <a:t>odjele</a:t>
            </a:r>
          </a:p>
          <a:p>
            <a:pPr eaLnBrk="1" hangingPunct="1">
              <a:defRPr/>
            </a:pPr>
            <a:r>
              <a:rPr lang="hr-HR" dirty="0" smtClean="0"/>
              <a:t>- profitabilnost i rast u dugom roku</a:t>
            </a:r>
            <a:endParaRPr lang="hr-HR" dirty="0"/>
          </a:p>
          <a:p>
            <a:pPr eaLnBrk="1" hangingPunct="1">
              <a:defRPr/>
            </a:pPr>
            <a:endParaRPr lang="hr-HR" dirty="0"/>
          </a:p>
          <a:p>
            <a:pPr eaLnBrk="1" hangingPunct="1">
              <a:defRPr/>
            </a:pPr>
            <a:r>
              <a:rPr lang="hr-HR" dirty="0"/>
              <a:t>Strateško planiranje veže se uz viziju i misiju poduzeća</a:t>
            </a:r>
          </a:p>
          <a:p>
            <a:pPr eaLnBrk="1" hangingPunct="1">
              <a:defRPr/>
            </a:pPr>
            <a:endParaRPr lang="hr-HR" dirty="0"/>
          </a:p>
          <a:p>
            <a:pPr eaLnBrk="1" hangingPunct="1">
              <a:defRPr/>
            </a:pPr>
            <a:r>
              <a:rPr lang="hr-HR" dirty="0"/>
              <a:t>Marketinška strategija mora biti u skladu sa strategijom poslovanja</a:t>
            </a:r>
          </a:p>
        </p:txBody>
      </p:sp>
    </p:spTree>
    <p:extLst>
      <p:ext uri="{BB962C8B-B14F-4D97-AF65-F5344CB8AC3E}">
        <p14:creationId xmlns:p14="http://schemas.microsoft.com/office/powerpoint/2010/main" val="2139995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itle 1"/>
          <p:cNvSpPr>
            <a:spLocks noGrp="1" noChangeArrowheads="1"/>
          </p:cNvSpPr>
          <p:nvPr>
            <p:ph type="title"/>
          </p:nvPr>
        </p:nvSpPr>
        <p:spPr>
          <a:xfrm>
            <a:off x="2208213" y="260350"/>
            <a:ext cx="7772400" cy="1143000"/>
          </a:xfrm>
        </p:spPr>
        <p:txBody>
          <a:bodyPr/>
          <a:lstStyle/>
          <a:p>
            <a:pPr eaLnBrk="1" hangingPunct="1"/>
            <a:r>
              <a:rPr lang="hr-HR" altLang="sr-Latn-RS" b="1" i="1" smtClean="0"/>
              <a:t>Strateško planiranje</a:t>
            </a:r>
          </a:p>
        </p:txBody>
      </p:sp>
      <p:graphicFrame>
        <p:nvGraphicFramePr>
          <p:cNvPr id="4" name="Content Placeholder 3">
            <a:extLst/>
          </p:cNvPr>
          <p:cNvGraphicFramePr>
            <a:graphicFrameLocks noGrp="1"/>
          </p:cNvGraphicFramePr>
          <p:nvPr>
            <p:ph idx="1"/>
          </p:nvPr>
        </p:nvGraphicFramePr>
        <p:xfrm>
          <a:off x="1524000" y="1412776"/>
          <a:ext cx="8784976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rved Down Arrow 4">
            <a:extLst/>
          </p:cNvPr>
          <p:cNvSpPr/>
          <p:nvPr/>
        </p:nvSpPr>
        <p:spPr>
          <a:xfrm rot="20042954">
            <a:off x="1954214" y="1938338"/>
            <a:ext cx="5513387" cy="20875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6" name="Rounded Rectangle 5">
            <a:extLst/>
          </p:cNvPr>
          <p:cNvSpPr/>
          <p:nvPr/>
        </p:nvSpPr>
        <p:spPr>
          <a:xfrm>
            <a:off x="4943475" y="3860801"/>
            <a:ext cx="3600450" cy="1584325"/>
          </a:xfrm>
          <a:prstGeom prst="round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3327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itle 1"/>
          <p:cNvSpPr>
            <a:spLocks noGrp="1" noChangeArrowheads="1"/>
          </p:cNvSpPr>
          <p:nvPr>
            <p:ph type="title"/>
          </p:nvPr>
        </p:nvSpPr>
        <p:spPr>
          <a:xfrm>
            <a:off x="2063750" y="260350"/>
            <a:ext cx="7772400" cy="1143000"/>
          </a:xfrm>
        </p:spPr>
        <p:txBody>
          <a:bodyPr/>
          <a:lstStyle/>
          <a:p>
            <a:pPr eaLnBrk="1" hangingPunct="1"/>
            <a:r>
              <a:rPr lang="hr-HR" altLang="sr-Latn-RS" b="1" i="1" smtClean="0"/>
              <a:t>Strateško planiranje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>
          <a:xfrm>
            <a:off x="825592" y="1906951"/>
            <a:ext cx="5813425" cy="41957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hr-HR" sz="3000" b="1" dirty="0">
                <a:solidFill>
                  <a:schemeClr val="accent1"/>
                </a:solidFill>
              </a:rPr>
              <a:t>VIZIJA</a:t>
            </a:r>
          </a:p>
          <a:p>
            <a:pPr lvl="1" eaLnBrk="1" hangingPunct="1">
              <a:defRPr/>
            </a:pPr>
            <a:r>
              <a:rPr lang="hr-HR" sz="3300" dirty="0"/>
              <a:t>slika budućnosti kakvu poduzeće želi</a:t>
            </a:r>
          </a:p>
          <a:p>
            <a:pPr lvl="1" eaLnBrk="1" hangingPunct="1">
              <a:defRPr/>
            </a:pPr>
            <a:r>
              <a:rPr lang="hr-HR" sz="3300" dirty="0"/>
              <a:t>odgovara na pitanje što želimo postići u budućnosti?</a:t>
            </a:r>
          </a:p>
          <a:p>
            <a:pPr lvl="1" eaLnBrk="1" hangingPunct="1">
              <a:defRPr/>
            </a:pPr>
            <a:r>
              <a:rPr lang="hr-HR" sz="3300" dirty="0"/>
              <a:t>jasna, jednostavna i pamtljiva svima (vlasniku, zaposlenicima, dionicima, kupcima, dobavljačima, javnosti i sl.)</a:t>
            </a:r>
          </a:p>
          <a:p>
            <a:pPr lvl="1" eaLnBrk="1" hangingPunct="1">
              <a:defRPr/>
            </a:pPr>
            <a:r>
              <a:rPr lang="hr-HR" sz="3300" dirty="0"/>
              <a:t>mora biti ostvariva, vremenski ograničena i provjerljiva</a:t>
            </a:r>
          </a:p>
          <a:p>
            <a:pPr eaLnBrk="1" hangingPunct="1">
              <a:defRPr/>
            </a:pPr>
            <a:endParaRPr lang="hr-HR" dirty="0"/>
          </a:p>
        </p:txBody>
      </p:sp>
      <p:sp>
        <p:nvSpPr>
          <p:cNvPr id="4" name="Rectangle 3">
            <a:extLst/>
          </p:cNvPr>
          <p:cNvSpPr/>
          <p:nvPr/>
        </p:nvSpPr>
        <p:spPr>
          <a:xfrm>
            <a:off x="7026291" y="2055858"/>
            <a:ext cx="433965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hr-HR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charset="0"/>
              </a:rPr>
              <a:t>Prisjetimo se!</a:t>
            </a:r>
            <a:endParaRPr lang="en-U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79874" name="Picture 2" descr="http://danblackonleadership.info/wp-content/uploads/2013/02/Vision.jpg">
            <a:extLst/>
          </p:cNvPr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 rot="771720">
            <a:off x="8051458" y="3539011"/>
            <a:ext cx="2681475" cy="177407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3991785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http://www.mateus.hr/media/images/articles/9/large/ab3db6a35b8f6626b45a252b5da45955.jpg">
            <a:extLst/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339634" y="531224"/>
            <a:ext cx="3528392" cy="5002891"/>
          </a:xfrm>
          <a:prstGeom prst="rect">
            <a:avLst/>
          </a:prstGeom>
          <a:noFill/>
          <a:extLst/>
        </p:spPr>
      </p:pic>
      <p:sp>
        <p:nvSpPr>
          <p:cNvPr id="4" name="Content Placeholder 2">
            <a:extLst/>
          </p:cNvPr>
          <p:cNvSpPr txBox="1">
            <a:spLocks/>
          </p:cNvSpPr>
          <p:nvPr/>
        </p:nvSpPr>
        <p:spPr>
          <a:xfrm>
            <a:off x="4426765" y="606994"/>
            <a:ext cx="6694488" cy="5184775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hr-HR" sz="5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MISIJA</a:t>
            </a:r>
          </a:p>
          <a:p>
            <a:pPr>
              <a:defRPr/>
            </a:pPr>
            <a:r>
              <a:rPr lang="hr-HR" sz="3800" dirty="0"/>
              <a:t>osnovna svrha postojanja koja odgovara na pitanje </a:t>
            </a:r>
            <a:endParaRPr lang="hr-HR" sz="3800" dirty="0" smtClean="0"/>
          </a:p>
          <a:p>
            <a:pPr marL="0" indent="0">
              <a:buNone/>
              <a:defRPr/>
            </a:pPr>
            <a:r>
              <a:rPr lang="hr-HR" sz="3800" dirty="0" smtClean="0">
                <a:solidFill>
                  <a:schemeClr val="accent1"/>
                </a:solidFill>
              </a:rPr>
              <a:t>ŠTO </a:t>
            </a:r>
            <a:r>
              <a:rPr lang="hr-HR" sz="3800" dirty="0">
                <a:solidFill>
                  <a:schemeClr val="accent1"/>
                </a:solidFill>
              </a:rPr>
              <a:t>PODUZEĆE RADI KAKO BI OSTVARILO VIZIJU?</a:t>
            </a:r>
          </a:p>
          <a:p>
            <a:pPr>
              <a:defRPr/>
            </a:pPr>
            <a:r>
              <a:rPr lang="hr-HR" sz="3800" dirty="0"/>
              <a:t>daje odgovor na tri pitanja:</a:t>
            </a:r>
          </a:p>
          <a:p>
            <a:pPr lvl="1">
              <a:defRPr/>
            </a:pPr>
            <a:r>
              <a:rPr lang="hr-HR" sz="3800" b="1" dirty="0"/>
              <a:t>Što radimo?</a:t>
            </a:r>
            <a:r>
              <a:rPr lang="hr-HR" sz="3800" dirty="0"/>
              <a:t> – koje potrebe i želje kupaca zadovoljavamo </a:t>
            </a:r>
          </a:p>
          <a:p>
            <a:pPr lvl="1">
              <a:defRPr/>
            </a:pPr>
            <a:r>
              <a:rPr lang="hr-HR" sz="3800" b="1" dirty="0"/>
              <a:t>Kako to radimo?</a:t>
            </a:r>
            <a:r>
              <a:rPr lang="hr-HR" sz="3800" dirty="0"/>
              <a:t> – po čemu se poduzeće razlikuje od konkurencije </a:t>
            </a:r>
          </a:p>
          <a:p>
            <a:pPr lvl="1">
              <a:defRPr/>
            </a:pPr>
            <a:r>
              <a:rPr lang="hr-HR" sz="3800" b="1" dirty="0"/>
              <a:t>Za koga to radimo?</a:t>
            </a:r>
            <a:r>
              <a:rPr lang="hr-HR" sz="3800" dirty="0"/>
              <a:t> – kupci, vlasnici, zaposlenici</a:t>
            </a:r>
          </a:p>
          <a:p>
            <a:pPr>
              <a:defRPr/>
            </a:pPr>
            <a:r>
              <a:rPr lang="hr-HR" sz="3800" dirty="0"/>
              <a:t>iz nje proizlaze ciljevi, strategija i planovi</a:t>
            </a:r>
          </a:p>
          <a:p>
            <a:pPr>
              <a:defRPr/>
            </a:pPr>
            <a:r>
              <a:rPr lang="hr-HR" sz="3800" dirty="0"/>
              <a:t>mora biti ostvariva, realna i razumljiva svima unutar i izvan poduzeća</a:t>
            </a:r>
          </a:p>
          <a:p>
            <a:pPr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41919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i="1" dirty="0" smtClean="0"/>
              <a:t>Poslovni ciljevi</a:t>
            </a:r>
            <a:endParaRPr lang="hr-HR" sz="4000" i="1" dirty="0"/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dirty="0" smtClean="0"/>
              <a:t>dobro </a:t>
            </a:r>
            <a:r>
              <a:rPr lang="hr-HR" dirty="0"/>
              <a:t>postavljeni ciljevi moraju biti u pisanom obliku i moraju biti </a:t>
            </a:r>
            <a:r>
              <a:rPr lang="hr-HR" dirty="0" smtClean="0"/>
              <a:t>SMART</a:t>
            </a:r>
            <a:endParaRPr lang="hr-HR" dirty="0"/>
          </a:p>
          <a:p>
            <a:pPr eaLnBrk="1" hangingPunct="1">
              <a:defRPr/>
            </a:pPr>
            <a:r>
              <a:rPr lang="hr-HR" dirty="0"/>
              <a:t>SMART je akronim engleskih riječi: </a:t>
            </a:r>
          </a:p>
          <a:p>
            <a:pPr lvl="1" eaLnBrk="1" hangingPunct="1">
              <a:defRPr/>
            </a:pPr>
            <a:r>
              <a:rPr lang="en-US" sz="2800" b="1" dirty="0">
                <a:solidFill>
                  <a:schemeClr val="accent1"/>
                </a:solidFill>
              </a:rPr>
              <a:t>S</a:t>
            </a:r>
            <a:r>
              <a:rPr lang="en-US" dirty="0"/>
              <a:t>pecific </a:t>
            </a:r>
            <a:r>
              <a:rPr lang="hr-HR" dirty="0"/>
              <a:t>- specifičan </a:t>
            </a:r>
          </a:p>
          <a:p>
            <a:pPr lvl="1" eaLnBrk="1" hangingPunct="1">
              <a:defRPr/>
            </a:pPr>
            <a:r>
              <a:rPr lang="en-US" sz="2800" b="1" dirty="0">
                <a:solidFill>
                  <a:schemeClr val="accent1"/>
                </a:solidFill>
              </a:rPr>
              <a:t>M</a:t>
            </a:r>
            <a:r>
              <a:rPr lang="en-US" dirty="0"/>
              <a:t>easurable </a:t>
            </a:r>
            <a:r>
              <a:rPr lang="hr-HR" dirty="0"/>
              <a:t> - mjerljiv </a:t>
            </a:r>
          </a:p>
          <a:p>
            <a:pPr lvl="1" eaLnBrk="1" hangingPunct="1">
              <a:defRPr/>
            </a:pPr>
            <a:r>
              <a:rPr lang="en-US" sz="2800" b="1" dirty="0">
                <a:solidFill>
                  <a:schemeClr val="accent1"/>
                </a:solidFill>
              </a:rPr>
              <a:t>A</a:t>
            </a:r>
            <a:r>
              <a:rPr lang="en-US" dirty="0"/>
              <a:t>ligned </a:t>
            </a:r>
            <a:r>
              <a:rPr lang="hr-HR" dirty="0"/>
              <a:t>- usklađen </a:t>
            </a:r>
          </a:p>
          <a:p>
            <a:pPr lvl="1" eaLnBrk="1" hangingPunct="1">
              <a:defRPr/>
            </a:pPr>
            <a:r>
              <a:rPr lang="en-US" sz="2800" b="1" dirty="0">
                <a:solidFill>
                  <a:schemeClr val="accent1"/>
                </a:solidFill>
              </a:rPr>
              <a:t>R</a:t>
            </a:r>
            <a:r>
              <a:rPr lang="en-US" dirty="0"/>
              <a:t>eachable </a:t>
            </a:r>
            <a:r>
              <a:rPr lang="hr-HR" dirty="0"/>
              <a:t>- ostvariv </a:t>
            </a:r>
          </a:p>
          <a:p>
            <a:pPr lvl="1" eaLnBrk="1" hangingPunct="1">
              <a:defRPr/>
            </a:pPr>
            <a:r>
              <a:rPr lang="en-US" sz="2800" b="1" dirty="0">
                <a:solidFill>
                  <a:schemeClr val="accent1"/>
                </a:solidFill>
              </a:rPr>
              <a:t>T</a:t>
            </a:r>
            <a:r>
              <a:rPr lang="en-US" dirty="0"/>
              <a:t>ime bound </a:t>
            </a:r>
            <a:r>
              <a:rPr lang="hr-HR" dirty="0"/>
              <a:t>- vremenski određen</a:t>
            </a:r>
          </a:p>
          <a:p>
            <a:pPr marL="0" indent="0">
              <a:buNone/>
              <a:defRPr/>
            </a:pPr>
            <a:endParaRPr lang="hr-HR" dirty="0"/>
          </a:p>
        </p:txBody>
      </p:sp>
      <p:pic>
        <p:nvPicPr>
          <p:cNvPr id="83970" name="Picture 2" descr="http://virtuelnimentor.com/blog/wp-content/uploads/2011/03/targeted_life_cycle1.jpg">
            <a:extLst/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7964178" y="2838116"/>
            <a:ext cx="2381250" cy="255270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952097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</TotalTime>
  <Words>242</Words>
  <Application>Microsoft Office PowerPoint</Application>
  <PresentationFormat>Široki zaslon</PresentationFormat>
  <Paragraphs>40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Retrospektiva</vt:lpstr>
      <vt:lpstr>Strateško planiranje</vt:lpstr>
      <vt:lpstr>Strateško planiranje</vt:lpstr>
      <vt:lpstr>Strateško planiranje</vt:lpstr>
      <vt:lpstr>Strateško planiranje</vt:lpstr>
      <vt:lpstr>PowerPoint prezentacija</vt:lpstr>
      <vt:lpstr>Poslovni ciljevi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Strateško planiranje</dc:title>
  <dc:creator>Korisnik</dc:creator>
  <cp:lastModifiedBy> </cp:lastModifiedBy>
  <cp:revision>2</cp:revision>
  <dcterms:created xsi:type="dcterms:W3CDTF">2020-05-24T09:41:08Z</dcterms:created>
  <dcterms:modified xsi:type="dcterms:W3CDTF">2020-05-24T09:53:45Z</dcterms:modified>
</cp:coreProperties>
</file>