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3" r:id="rId1"/>
  </p:sldMasterIdLst>
  <p:notesMasterIdLst>
    <p:notesMasterId r:id="rId25"/>
  </p:notesMasterIdLst>
  <p:sldIdLst>
    <p:sldId id="256" r:id="rId2"/>
    <p:sldId id="433" r:id="rId3"/>
    <p:sldId id="434" r:id="rId4"/>
    <p:sldId id="456" r:id="rId5"/>
    <p:sldId id="472" r:id="rId6"/>
    <p:sldId id="457" r:id="rId7"/>
    <p:sldId id="458" r:id="rId8"/>
    <p:sldId id="471" r:id="rId9"/>
    <p:sldId id="442" r:id="rId10"/>
    <p:sldId id="444" r:id="rId11"/>
    <p:sldId id="459" r:id="rId12"/>
    <p:sldId id="443" r:id="rId13"/>
    <p:sldId id="461" r:id="rId14"/>
    <p:sldId id="462" r:id="rId15"/>
    <p:sldId id="460" r:id="rId16"/>
    <p:sldId id="463" r:id="rId17"/>
    <p:sldId id="465" r:id="rId18"/>
    <p:sldId id="466" r:id="rId19"/>
    <p:sldId id="464" r:id="rId20"/>
    <p:sldId id="469" r:id="rId21"/>
    <p:sldId id="468" r:id="rId22"/>
    <p:sldId id="470" r:id="rId23"/>
    <p:sldId id="467" r:id="rId24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46" autoAdjust="0"/>
    <p:restoredTop sz="94660"/>
  </p:normalViewPr>
  <p:slideViewPr>
    <p:cSldViewPr>
      <p:cViewPr>
        <p:scale>
          <a:sx n="66" d="100"/>
          <a:sy n="66" d="100"/>
        </p:scale>
        <p:origin x="-1128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A62E8-7302-402D-A665-A50F22F1593F}" type="datetimeFigureOut">
              <a:rPr lang="sr-Latn-CS" smtClean="0"/>
              <a:pPr/>
              <a:t>23.11.2016.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F6631-6253-4B48-9DB4-FA05808F98B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06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EE0E97-2746-47FA-95DD-965EA6EA2B9E}" type="datetime1">
              <a:rPr lang="sr-Latn-CS" smtClean="0"/>
              <a:t>23.11.2016.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EE0E97-2746-47FA-95DD-965EA6EA2B9E}" type="datetime1">
              <a:rPr lang="sr-Latn-CS" smtClean="0"/>
              <a:t>23.11.2016.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EE0E97-2746-47FA-95DD-965EA6EA2B9E}" type="datetime1">
              <a:rPr lang="sr-Latn-CS" smtClean="0"/>
              <a:t>23.11.2016.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EE0E97-2746-47FA-95DD-965EA6EA2B9E}" type="datetime1">
              <a:rPr lang="sr-Latn-CS" smtClean="0"/>
              <a:t>23.11.2016.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EE0E97-2746-47FA-95DD-965EA6EA2B9E}" type="datetime1">
              <a:rPr lang="sr-Latn-CS" smtClean="0"/>
              <a:t>23.11.2016.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EE0E97-2746-47FA-95DD-965EA6EA2B9E}" type="datetime1">
              <a:rPr lang="sr-Latn-CS" smtClean="0"/>
              <a:t>23.11.2016.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EE0E97-2746-47FA-95DD-965EA6EA2B9E}" type="datetime1">
              <a:rPr lang="sr-Latn-CS" smtClean="0"/>
              <a:t>23.11.2016.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EE0E97-2746-47FA-95DD-965EA6EA2B9E}" type="datetime1">
              <a:rPr lang="sr-Latn-CS" smtClean="0"/>
              <a:t>23.11.2016.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EE0E97-2746-47FA-95DD-965EA6EA2B9E}" type="datetime1">
              <a:rPr lang="sr-Latn-CS" smtClean="0"/>
              <a:t>23.11.2016.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EE0E97-2746-47FA-95DD-965EA6EA2B9E}" type="datetime1">
              <a:rPr lang="sr-Latn-CS" smtClean="0"/>
              <a:t>23.11.2016.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EE0E97-2746-47FA-95DD-965EA6EA2B9E}" type="datetime1">
              <a:rPr lang="sr-Latn-CS" smtClean="0"/>
              <a:t>23.11.2016.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DFEE0E97-2746-47FA-95DD-965EA6EA2B9E}" type="datetime1">
              <a:rPr lang="sr-Latn-CS" smtClean="0"/>
              <a:t>23.11.2016.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79512" y="2924944"/>
            <a:ext cx="8458200" cy="1222375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r-HR" sz="4000" dirty="0" smtClean="0"/>
              <a:t>Sklop za zbrajanje dva višeznamenkasta binarna broja</a:t>
            </a:r>
            <a:endParaRPr lang="hr-H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4282" y="457200"/>
            <a:ext cx="8777318" cy="838200"/>
          </a:xfrm>
        </p:spPr>
        <p:txBody>
          <a:bodyPr>
            <a:normAutofit/>
          </a:bodyPr>
          <a:lstStyle/>
          <a:p>
            <a:r>
              <a:rPr lang="hr-HR" smtClean="0"/>
              <a:t>zbrajaNJE dva bita + prijenos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482042" cy="4525962"/>
          </a:xfrm>
        </p:spPr>
        <p:txBody>
          <a:bodyPr/>
          <a:lstStyle/>
          <a:p>
            <a:pPr algn="just"/>
            <a:r>
              <a:rPr lang="hr-HR" smtClean="0"/>
              <a:t>Ako se želi zbrajati dva višeznamenkasta binarna broja tada osim pribrojnika u obzir treba uzeti i </a:t>
            </a:r>
            <a:r>
              <a:rPr lang="hr-HR" b="1" smtClean="0"/>
              <a:t>prijenos sa susjednih znamenaka niže težinske vrijednosti.</a:t>
            </a:r>
            <a:endParaRPr lang="hr-HR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10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2000229" y="3786190"/>
          <a:ext cx="5572167" cy="2212026"/>
        </p:xfrm>
        <a:graphic>
          <a:graphicData uri="http://schemas.openxmlformats.org/drawingml/2006/table">
            <a:tbl>
              <a:tblPr/>
              <a:tblGrid>
                <a:gridCol w="1415781"/>
                <a:gridCol w="692731"/>
                <a:gridCol w="692731"/>
                <a:gridCol w="692731"/>
                <a:gridCol w="692731"/>
                <a:gridCol w="692731"/>
                <a:gridCol w="692731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hr-HR" sz="280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prijenos</a:t>
                      </a:r>
                      <a:r>
                        <a:rPr lang="hr-HR" sz="280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hr-HR" sz="2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hr-HR" sz="3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hr-HR" sz="3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hr-HR" sz="3200">
                        <a:solidFill>
                          <a:srgbClr val="FF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hr-HR" sz="3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hr-HR" sz="3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hr-HR" sz="3200">
                        <a:solidFill>
                          <a:srgbClr val="FF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2302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hr-HR" sz="3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hr-HR" sz="3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2302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hr-HR" sz="3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hr-HR" sz="3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2302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hr-HR" sz="32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4282" y="457200"/>
            <a:ext cx="8777318" cy="838200"/>
          </a:xfrm>
        </p:spPr>
        <p:txBody>
          <a:bodyPr>
            <a:normAutofit/>
          </a:bodyPr>
          <a:lstStyle/>
          <a:p>
            <a:r>
              <a:rPr lang="hr-HR" smtClean="0"/>
              <a:t>zbrajaNJE dva bita + prijenos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3552820" cy="3089283"/>
          </a:xfrm>
        </p:spPr>
        <p:txBody>
          <a:bodyPr/>
          <a:lstStyle/>
          <a:p>
            <a:pPr algn="just"/>
            <a:r>
              <a:rPr lang="hr-HR" smtClean="0"/>
              <a:t>Tablica stanja za zbrajanje </a:t>
            </a:r>
            <a:r>
              <a:rPr lang="hr-HR" b="1" smtClean="0"/>
              <a:t>tri binarna broja A, B, C </a:t>
            </a:r>
            <a:r>
              <a:rPr lang="hr-HR" smtClean="0"/>
              <a:t>čiji je </a:t>
            </a:r>
            <a:r>
              <a:rPr lang="hr-HR" b="1" smtClean="0"/>
              <a:t>rezultat</a:t>
            </a:r>
            <a:r>
              <a:rPr lang="hr-HR" smtClean="0"/>
              <a:t> označen </a:t>
            </a:r>
            <a:r>
              <a:rPr lang="hr-HR" b="1" smtClean="0"/>
              <a:t>s Y</a:t>
            </a:r>
            <a:r>
              <a:rPr lang="hr-HR" smtClean="0"/>
              <a:t> </a:t>
            </a:r>
            <a:br>
              <a:rPr lang="hr-HR" smtClean="0"/>
            </a:br>
            <a:r>
              <a:rPr lang="hr-HR" smtClean="0"/>
              <a:t>a </a:t>
            </a:r>
            <a:r>
              <a:rPr lang="hr-HR" b="1" smtClean="0"/>
              <a:t>prijenos</a:t>
            </a:r>
            <a:r>
              <a:rPr lang="hr-HR" smtClean="0"/>
              <a:t> (1 dalje) s </a:t>
            </a:r>
            <a:r>
              <a:rPr lang="hr-HR" b="1" smtClean="0"/>
              <a:t>C1.</a:t>
            </a:r>
            <a:endParaRPr lang="hr-HR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11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4357686" y="1357298"/>
          <a:ext cx="3780000" cy="4968907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756000"/>
                <a:gridCol w="756000"/>
                <a:gridCol w="756000"/>
                <a:gridCol w="756000"/>
                <a:gridCol w="756000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C1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Logički izraz za y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12</a:t>
            </a:fld>
            <a:endParaRPr lang="hr-HR"/>
          </a:p>
        </p:txBody>
      </p:sp>
      <p:graphicFrame>
        <p:nvGraphicFramePr>
          <p:cNvPr id="7" name="Tablica 6"/>
          <p:cNvGraphicFramePr>
            <a:graphicFrameLocks noGrp="1"/>
          </p:cNvGraphicFramePr>
          <p:nvPr/>
        </p:nvGraphicFramePr>
        <p:xfrm>
          <a:off x="1785918" y="1500174"/>
          <a:ext cx="3024000" cy="4968907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756000"/>
                <a:gridCol w="756000"/>
                <a:gridCol w="756000"/>
                <a:gridCol w="756000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ica 7"/>
          <p:cNvGraphicFramePr>
            <a:graphicFrameLocks noGrp="1"/>
          </p:cNvGraphicFramePr>
          <p:nvPr/>
        </p:nvGraphicFramePr>
        <p:xfrm>
          <a:off x="5072066" y="2786058"/>
          <a:ext cx="2571768" cy="3689693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</a:tblPr>
              <a:tblGrid>
                <a:gridCol w="2571768"/>
              </a:tblGrid>
              <a:tr h="5270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  <a:tr h="5270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  <a:tr h="5270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r-HR" sz="2800" b="0" kern="12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b">
                    <a:noFill/>
                  </a:tcPr>
                </a:tc>
              </a:tr>
              <a:tr h="5270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  <a:tr h="5270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r-HR" sz="2800" b="0" kern="12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b">
                    <a:noFill/>
                  </a:tcPr>
                </a:tc>
              </a:tr>
              <a:tr h="5270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r-HR" sz="2800" b="0" kern="12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b">
                    <a:noFill/>
                  </a:tcPr>
                </a:tc>
              </a:tr>
              <a:tr h="5270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cxnSp>
        <p:nvCxnSpPr>
          <p:cNvPr id="9" name="Ravni poveznik 8"/>
          <p:cNvCxnSpPr/>
          <p:nvPr/>
        </p:nvCxnSpPr>
        <p:spPr>
          <a:xfrm rot="10800000">
            <a:off x="5676820" y="3391290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9"/>
          <p:cNvCxnSpPr/>
          <p:nvPr/>
        </p:nvCxnSpPr>
        <p:spPr>
          <a:xfrm rot="10800000">
            <a:off x="6165863" y="2872259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10"/>
          <p:cNvCxnSpPr/>
          <p:nvPr/>
        </p:nvCxnSpPr>
        <p:spPr>
          <a:xfrm rot="10800000">
            <a:off x="5643570" y="2857496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 rot="10800000">
            <a:off x="6143636" y="4429132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/>
          <p:cNvCxnSpPr/>
          <p:nvPr/>
        </p:nvCxnSpPr>
        <p:spPr>
          <a:xfrm rot="10800000">
            <a:off x="6734096" y="3402767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13"/>
          <p:cNvCxnSpPr/>
          <p:nvPr/>
        </p:nvCxnSpPr>
        <p:spPr>
          <a:xfrm rot="10800000">
            <a:off x="6707629" y="4467069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Logički izraz za y</a:t>
            </a:r>
            <a:endParaRPr lang="hr-HR"/>
          </a:p>
        </p:txBody>
      </p:sp>
      <p:sp>
        <p:nvSpPr>
          <p:cNvPr id="27" name="Rezervirano mjesto sadržaja 2"/>
          <p:cNvSpPr>
            <a:spLocks noGrp="1"/>
          </p:cNvSpPr>
          <p:nvPr>
            <p:ph idx="1"/>
          </p:nvPr>
        </p:nvSpPr>
        <p:spPr>
          <a:xfrm>
            <a:off x="642910" y="4286256"/>
            <a:ext cx="7839100" cy="1660523"/>
          </a:xfrm>
        </p:spPr>
        <p:txBody>
          <a:bodyPr/>
          <a:lstStyle/>
          <a:p>
            <a:pPr algn="just"/>
            <a:r>
              <a:rPr lang="hr-HR" smtClean="0"/>
              <a:t>Izraz je sveden na ovaj oblik da bi ga se moglo zapisati uz pomoć logičkog izraza za poluzbrajač </a:t>
            </a:r>
            <a:br>
              <a:rPr lang="hr-HR" smtClean="0"/>
            </a:br>
            <a:r>
              <a:rPr lang="hr-HR" smtClean="0"/>
              <a:t>(izlaz poluzbrajača bit će označen s Y</a:t>
            </a:r>
            <a:r>
              <a:rPr lang="hr-HR" baseline="-25000" smtClean="0"/>
              <a:t>AB</a:t>
            </a:r>
            <a:r>
              <a:rPr lang="hr-HR" smtClean="0"/>
              <a:t> ).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13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357158" y="1714488"/>
          <a:ext cx="8572560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572560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26" name="Grupa 25"/>
          <p:cNvGrpSpPr/>
          <p:nvPr/>
        </p:nvGrpSpPr>
        <p:grpSpPr>
          <a:xfrm>
            <a:off x="1214414" y="1928802"/>
            <a:ext cx="5643602" cy="1588"/>
            <a:chOff x="1214414" y="1928802"/>
            <a:chExt cx="5643602" cy="1588"/>
          </a:xfrm>
        </p:grpSpPr>
        <p:cxnSp>
          <p:nvCxnSpPr>
            <p:cNvPr id="7" name="Ravni poveznik 6"/>
            <p:cNvCxnSpPr/>
            <p:nvPr/>
          </p:nvCxnSpPr>
          <p:spPr>
            <a:xfrm rot="10800000">
              <a:off x="1214414" y="1928802"/>
              <a:ext cx="214314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avni poveznik 8"/>
            <p:cNvCxnSpPr/>
            <p:nvPr/>
          </p:nvCxnSpPr>
          <p:spPr>
            <a:xfrm rot="10800000">
              <a:off x="1857356" y="1928802"/>
              <a:ext cx="214314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avni poveznik 9"/>
            <p:cNvCxnSpPr/>
            <p:nvPr/>
          </p:nvCxnSpPr>
          <p:spPr>
            <a:xfrm rot="10800000">
              <a:off x="4572000" y="1928802"/>
              <a:ext cx="214314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avni poveznik 10"/>
            <p:cNvCxnSpPr/>
            <p:nvPr/>
          </p:nvCxnSpPr>
          <p:spPr>
            <a:xfrm rot="10800000">
              <a:off x="3214678" y="1928802"/>
              <a:ext cx="214314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avni poveznik 11"/>
            <p:cNvCxnSpPr/>
            <p:nvPr/>
          </p:nvCxnSpPr>
          <p:spPr>
            <a:xfrm rot="10800000">
              <a:off x="5929322" y="1928802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vni poveznik 12"/>
            <p:cNvCxnSpPr/>
            <p:nvPr/>
          </p:nvCxnSpPr>
          <p:spPr>
            <a:xfrm rot="10800000">
              <a:off x="6572264" y="1928802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5" name="Tablica 14"/>
          <p:cNvGraphicFramePr>
            <a:graphicFrameLocks noGrp="1"/>
          </p:cNvGraphicFramePr>
          <p:nvPr/>
        </p:nvGraphicFramePr>
        <p:xfrm>
          <a:off x="357158" y="2928934"/>
          <a:ext cx="8572560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572560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</a:t>
                      </a:r>
                      <a:r>
                        <a:rPr kumimoji="0" lang="hr-HR" sz="36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hr-HR" sz="3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(A </a:t>
                      </a:r>
                      <a:r>
                        <a:rPr lang="hr-HR" sz="3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+ A </a:t>
                      </a:r>
                      <a:r>
                        <a:rPr lang="hr-HR" sz="3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B) </a:t>
                      </a:r>
                      <a:r>
                        <a:rPr lang="hr-HR" sz="3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</a:t>
                      </a:r>
                      <a:r>
                        <a:rPr lang="hr-HR" sz="3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(A </a:t>
                      </a:r>
                      <a:r>
                        <a:rPr lang="hr-HR" sz="3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</a:t>
                      </a:r>
                      <a:r>
                        <a:rPr lang="hr-HR" sz="3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A </a:t>
                      </a:r>
                      <a:r>
                        <a:rPr lang="hr-HR" sz="3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B)</a:t>
                      </a:r>
                      <a:endParaRPr kumimoji="0" lang="hr-HR" sz="3600" b="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25" name="Grupa 24"/>
          <p:cNvGrpSpPr/>
          <p:nvPr/>
        </p:nvGrpSpPr>
        <p:grpSpPr>
          <a:xfrm>
            <a:off x="1428728" y="3143248"/>
            <a:ext cx="5572164" cy="1588"/>
            <a:chOff x="1428728" y="3143248"/>
            <a:chExt cx="5572164" cy="1588"/>
          </a:xfrm>
        </p:grpSpPr>
        <p:cxnSp>
          <p:nvCxnSpPr>
            <p:cNvPr id="16" name="Ravni poveznik 15"/>
            <p:cNvCxnSpPr/>
            <p:nvPr/>
          </p:nvCxnSpPr>
          <p:spPr>
            <a:xfrm rot="10800000">
              <a:off x="1428728" y="3143248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avni poveznik 16"/>
            <p:cNvCxnSpPr/>
            <p:nvPr/>
          </p:nvCxnSpPr>
          <p:spPr>
            <a:xfrm rot="10800000">
              <a:off x="2143108" y="3143248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avni poveznik 17"/>
            <p:cNvCxnSpPr/>
            <p:nvPr/>
          </p:nvCxnSpPr>
          <p:spPr>
            <a:xfrm rot="10800000">
              <a:off x="4286248" y="3143248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avni poveznik 18"/>
            <p:cNvCxnSpPr/>
            <p:nvPr/>
          </p:nvCxnSpPr>
          <p:spPr>
            <a:xfrm rot="10800000">
              <a:off x="5929322" y="3143248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avni poveznik 19"/>
            <p:cNvCxnSpPr/>
            <p:nvPr/>
          </p:nvCxnSpPr>
          <p:spPr>
            <a:xfrm rot="10800000">
              <a:off x="6715140" y="3143248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14</a:t>
            </a:fld>
            <a:endParaRPr lang="hr-HR"/>
          </a:p>
        </p:txBody>
      </p:sp>
      <p:graphicFrame>
        <p:nvGraphicFramePr>
          <p:cNvPr id="9" name="Tablica 8"/>
          <p:cNvGraphicFramePr>
            <a:graphicFrameLocks noGrp="1"/>
          </p:cNvGraphicFramePr>
          <p:nvPr/>
        </p:nvGraphicFramePr>
        <p:xfrm>
          <a:off x="214282" y="500042"/>
          <a:ext cx="8572560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572560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kumimoji="0" lang="hr-HR" sz="3600" b="0" kern="1200" baseline="-250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AB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(A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B)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12" name="Grupa 11"/>
          <p:cNvGrpSpPr/>
          <p:nvPr/>
        </p:nvGrpSpPr>
        <p:grpSpPr>
          <a:xfrm>
            <a:off x="3786182" y="714356"/>
            <a:ext cx="2357454" cy="1588"/>
            <a:chOff x="3786182" y="3143248"/>
            <a:chExt cx="2357454" cy="1588"/>
          </a:xfrm>
        </p:grpSpPr>
        <p:cxnSp>
          <p:nvCxnSpPr>
            <p:cNvPr id="10" name="Ravni poveznik 9"/>
            <p:cNvCxnSpPr/>
            <p:nvPr/>
          </p:nvCxnSpPr>
          <p:spPr>
            <a:xfrm rot="10800000">
              <a:off x="5857884" y="3143248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avni poveznik 10"/>
            <p:cNvCxnSpPr/>
            <p:nvPr/>
          </p:nvCxnSpPr>
          <p:spPr>
            <a:xfrm rot="10800000">
              <a:off x="3786182" y="3143248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3" name="Tablica 12"/>
          <p:cNvGraphicFramePr>
            <a:graphicFrameLocks noGrp="1"/>
          </p:cNvGraphicFramePr>
          <p:nvPr/>
        </p:nvGraphicFramePr>
        <p:xfrm>
          <a:off x="214282" y="1643050"/>
          <a:ext cx="8572560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572560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kumimoji="0" lang="hr-HR" sz="3600" b="0" kern="1200" baseline="-250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AB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(A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B)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47" name="Grupa 46"/>
          <p:cNvGrpSpPr/>
          <p:nvPr/>
        </p:nvGrpSpPr>
        <p:grpSpPr>
          <a:xfrm>
            <a:off x="3786182" y="1857364"/>
            <a:ext cx="2357454" cy="73026"/>
            <a:chOff x="3714744" y="3071810"/>
            <a:chExt cx="2357454" cy="73026"/>
          </a:xfrm>
        </p:grpSpPr>
        <p:grpSp>
          <p:nvGrpSpPr>
            <p:cNvPr id="14" name="Grupa 13"/>
            <p:cNvGrpSpPr/>
            <p:nvPr/>
          </p:nvGrpSpPr>
          <p:grpSpPr>
            <a:xfrm>
              <a:off x="3714744" y="3143248"/>
              <a:ext cx="2357454" cy="1588"/>
              <a:chOff x="3786182" y="3143248"/>
              <a:chExt cx="2357454" cy="1588"/>
            </a:xfrm>
          </p:grpSpPr>
          <p:cxnSp>
            <p:nvCxnSpPr>
              <p:cNvPr id="15" name="Ravni poveznik 14"/>
              <p:cNvCxnSpPr/>
              <p:nvPr/>
            </p:nvCxnSpPr>
            <p:spPr>
              <a:xfrm rot="10800000">
                <a:off x="5857884" y="3143248"/>
                <a:ext cx="285752" cy="1588"/>
              </a:xfrm>
              <a:prstGeom prst="line">
                <a:avLst/>
              </a:prstGeom>
              <a:ln w="38100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Ravni poveznik 15"/>
              <p:cNvCxnSpPr/>
              <p:nvPr/>
            </p:nvCxnSpPr>
            <p:spPr>
              <a:xfrm rot="10800000">
                <a:off x="3786182" y="3143248"/>
                <a:ext cx="285752" cy="1588"/>
              </a:xfrm>
              <a:prstGeom prst="line">
                <a:avLst/>
              </a:prstGeom>
              <a:ln w="38100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" name="Ravni poveznik 16"/>
            <p:cNvCxnSpPr/>
            <p:nvPr/>
          </p:nvCxnSpPr>
          <p:spPr>
            <a:xfrm rot="10800000">
              <a:off x="3714744" y="3071810"/>
              <a:ext cx="2357454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1" name="Tablica 20"/>
          <p:cNvGraphicFramePr>
            <a:graphicFrameLocks noGrp="1"/>
          </p:cNvGraphicFramePr>
          <p:nvPr/>
        </p:nvGraphicFramePr>
        <p:xfrm>
          <a:off x="214282" y="2786058"/>
          <a:ext cx="8572560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572560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kumimoji="0" lang="hr-HR" sz="3600" b="0" kern="1200" baseline="-250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AB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(A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B) = (A + B)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(A + B)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30" name="Grupa 29"/>
          <p:cNvGrpSpPr/>
          <p:nvPr/>
        </p:nvGrpSpPr>
        <p:grpSpPr>
          <a:xfrm>
            <a:off x="2143108" y="2928934"/>
            <a:ext cx="5069735" cy="73026"/>
            <a:chOff x="3786182" y="4286256"/>
            <a:chExt cx="5069735" cy="73026"/>
          </a:xfrm>
        </p:grpSpPr>
        <p:cxnSp>
          <p:nvCxnSpPr>
            <p:cNvPr id="23" name="Ravni poveznik 22"/>
            <p:cNvCxnSpPr/>
            <p:nvPr/>
          </p:nvCxnSpPr>
          <p:spPr>
            <a:xfrm rot="10800000">
              <a:off x="3786182" y="4286256"/>
              <a:ext cx="928694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Ravni poveznik 23"/>
            <p:cNvCxnSpPr/>
            <p:nvPr/>
          </p:nvCxnSpPr>
          <p:spPr>
            <a:xfrm rot="10800000">
              <a:off x="3786182" y="4357694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Ravni poveznik 27"/>
            <p:cNvCxnSpPr/>
            <p:nvPr/>
          </p:nvCxnSpPr>
          <p:spPr>
            <a:xfrm rot="10800000">
              <a:off x="5857884" y="4357694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Ravni poveznik 28"/>
            <p:cNvCxnSpPr/>
            <p:nvPr/>
          </p:nvCxnSpPr>
          <p:spPr>
            <a:xfrm rot="10800000">
              <a:off x="5214942" y="4286256"/>
              <a:ext cx="928694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Ravni poveznik 30"/>
            <p:cNvCxnSpPr/>
            <p:nvPr/>
          </p:nvCxnSpPr>
          <p:spPr>
            <a:xfrm rot="10800000">
              <a:off x="7550834" y="4331226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Ravni poveznik 31"/>
            <p:cNvCxnSpPr/>
            <p:nvPr/>
          </p:nvCxnSpPr>
          <p:spPr>
            <a:xfrm rot="10800000">
              <a:off x="8570165" y="4331227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Ravni poveznik 32"/>
          <p:cNvCxnSpPr/>
          <p:nvPr/>
        </p:nvCxnSpPr>
        <p:spPr>
          <a:xfrm rot="10800000">
            <a:off x="857224" y="3000372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Tablica 35"/>
          <p:cNvGraphicFramePr>
            <a:graphicFrameLocks noGrp="1"/>
          </p:cNvGraphicFramePr>
          <p:nvPr/>
        </p:nvGraphicFramePr>
        <p:xfrm>
          <a:off x="214282" y="3929066"/>
          <a:ext cx="8572560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572560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kumimoji="0" lang="hr-HR" sz="3600" b="0" kern="1200" baseline="-250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AB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+ B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46" name="Grupa 45"/>
          <p:cNvGrpSpPr/>
          <p:nvPr/>
        </p:nvGrpSpPr>
        <p:grpSpPr>
          <a:xfrm>
            <a:off x="3000364" y="4143380"/>
            <a:ext cx="3929090" cy="1588"/>
            <a:chOff x="3000364" y="5500702"/>
            <a:chExt cx="3929090" cy="1588"/>
          </a:xfrm>
        </p:grpSpPr>
        <p:cxnSp>
          <p:nvCxnSpPr>
            <p:cNvPr id="41" name="Ravni poveznik 40"/>
            <p:cNvCxnSpPr/>
            <p:nvPr/>
          </p:nvCxnSpPr>
          <p:spPr>
            <a:xfrm>
              <a:off x="3000364" y="5500702"/>
              <a:ext cx="28575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Ravni poveznik 41"/>
            <p:cNvCxnSpPr/>
            <p:nvPr/>
          </p:nvCxnSpPr>
          <p:spPr>
            <a:xfrm>
              <a:off x="5214942" y="5500702"/>
              <a:ext cx="28575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Ravni poveznik 42"/>
            <p:cNvCxnSpPr/>
            <p:nvPr/>
          </p:nvCxnSpPr>
          <p:spPr>
            <a:xfrm>
              <a:off x="5857884" y="5500702"/>
              <a:ext cx="28575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Ravni poveznik 43"/>
            <p:cNvCxnSpPr/>
            <p:nvPr/>
          </p:nvCxnSpPr>
          <p:spPr>
            <a:xfrm>
              <a:off x="6643702" y="5500702"/>
              <a:ext cx="28575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8" name="Tablica 47"/>
          <p:cNvGraphicFramePr>
            <a:graphicFrameLocks noGrp="1"/>
          </p:cNvGraphicFramePr>
          <p:nvPr/>
        </p:nvGraphicFramePr>
        <p:xfrm>
          <a:off x="285720" y="5143512"/>
          <a:ext cx="8572560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572560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kumimoji="0" lang="hr-HR" sz="3600" b="0" kern="1200" baseline="-250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AB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49" name="Ravni poveznik 48"/>
          <p:cNvCxnSpPr/>
          <p:nvPr/>
        </p:nvCxnSpPr>
        <p:spPr>
          <a:xfrm rot="10800000">
            <a:off x="2571736" y="1857364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avni poveznik 49"/>
          <p:cNvCxnSpPr/>
          <p:nvPr/>
        </p:nvCxnSpPr>
        <p:spPr>
          <a:xfrm rot="10800000">
            <a:off x="5286380" y="5357826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avni poveznik 50"/>
          <p:cNvCxnSpPr/>
          <p:nvPr/>
        </p:nvCxnSpPr>
        <p:spPr>
          <a:xfrm rot="10800000">
            <a:off x="5929322" y="5357826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avni poveznik 51"/>
          <p:cNvCxnSpPr/>
          <p:nvPr/>
        </p:nvCxnSpPr>
        <p:spPr>
          <a:xfrm rot="10800000">
            <a:off x="2786050" y="5357826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ni poveznik 34"/>
          <p:cNvCxnSpPr/>
          <p:nvPr/>
        </p:nvCxnSpPr>
        <p:spPr>
          <a:xfrm rot="10800000">
            <a:off x="1214414" y="4143380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Logički izraz za y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15</a:t>
            </a:fld>
            <a:endParaRPr lang="hr-HR"/>
          </a:p>
        </p:txBody>
      </p:sp>
      <p:graphicFrame>
        <p:nvGraphicFramePr>
          <p:cNvPr id="8" name="Tablica 7"/>
          <p:cNvGraphicFramePr>
            <a:graphicFrameLocks noGrp="1"/>
          </p:cNvGraphicFramePr>
          <p:nvPr/>
        </p:nvGraphicFramePr>
        <p:xfrm>
          <a:off x="285720" y="1785926"/>
          <a:ext cx="8572560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572560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B)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hr-HR" sz="3600" b="1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)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9" name="Grupa 8"/>
          <p:cNvGrpSpPr/>
          <p:nvPr/>
        </p:nvGrpSpPr>
        <p:grpSpPr>
          <a:xfrm>
            <a:off x="1357290" y="2000240"/>
            <a:ext cx="5572164" cy="1588"/>
            <a:chOff x="1428728" y="3143248"/>
            <a:chExt cx="5572164" cy="1588"/>
          </a:xfrm>
        </p:grpSpPr>
        <p:cxnSp>
          <p:nvCxnSpPr>
            <p:cNvPr id="10" name="Ravni poveznik 9"/>
            <p:cNvCxnSpPr/>
            <p:nvPr/>
          </p:nvCxnSpPr>
          <p:spPr>
            <a:xfrm rot="10800000">
              <a:off x="1428728" y="3143248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avni poveznik 10"/>
            <p:cNvCxnSpPr/>
            <p:nvPr/>
          </p:nvCxnSpPr>
          <p:spPr>
            <a:xfrm rot="10800000">
              <a:off x="2143108" y="3143248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avni poveznik 11"/>
            <p:cNvCxnSpPr/>
            <p:nvPr/>
          </p:nvCxnSpPr>
          <p:spPr>
            <a:xfrm rot="10800000">
              <a:off x="4286248" y="3143248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vni poveznik 12"/>
            <p:cNvCxnSpPr/>
            <p:nvPr/>
          </p:nvCxnSpPr>
          <p:spPr>
            <a:xfrm rot="10800000">
              <a:off x="5929322" y="3143248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avni poveznik 13"/>
            <p:cNvCxnSpPr/>
            <p:nvPr/>
          </p:nvCxnSpPr>
          <p:spPr>
            <a:xfrm rot="10800000">
              <a:off x="6715140" y="3143248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5" name="Tablica 14"/>
          <p:cNvGraphicFramePr>
            <a:graphicFrameLocks noGrp="1"/>
          </p:cNvGraphicFramePr>
          <p:nvPr/>
        </p:nvGraphicFramePr>
        <p:xfrm>
          <a:off x="5000628" y="3000372"/>
          <a:ext cx="3643338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643338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kumimoji="0" lang="hr-HR" sz="3600" b="0" kern="1200" baseline="-250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AB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ica 15"/>
          <p:cNvGraphicFramePr>
            <a:graphicFrameLocks noGrp="1"/>
          </p:cNvGraphicFramePr>
          <p:nvPr/>
        </p:nvGraphicFramePr>
        <p:xfrm>
          <a:off x="571472" y="3000372"/>
          <a:ext cx="3705252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705252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kumimoji="0" lang="hr-HR" sz="3600" b="0" kern="1200" baseline="-250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AB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7" name="Ravni poveznik 16"/>
          <p:cNvCxnSpPr/>
          <p:nvPr/>
        </p:nvCxnSpPr>
        <p:spPr>
          <a:xfrm rot="10800000">
            <a:off x="1714480" y="3214686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 rot="10800000">
            <a:off x="3857620" y="3214686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19"/>
          <p:cNvCxnSpPr/>
          <p:nvPr/>
        </p:nvCxnSpPr>
        <p:spPr>
          <a:xfrm rot="10800000">
            <a:off x="6072198" y="3214686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ni poveznik 20"/>
          <p:cNvCxnSpPr/>
          <p:nvPr/>
        </p:nvCxnSpPr>
        <p:spPr>
          <a:xfrm rot="10800000">
            <a:off x="5072066" y="3214686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21"/>
          <p:cNvCxnSpPr/>
          <p:nvPr/>
        </p:nvCxnSpPr>
        <p:spPr>
          <a:xfrm rot="10800000">
            <a:off x="6786578" y="3214686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Tablica 22"/>
          <p:cNvGraphicFramePr>
            <a:graphicFrameLocks noGrp="1"/>
          </p:cNvGraphicFramePr>
          <p:nvPr/>
        </p:nvGraphicFramePr>
        <p:xfrm>
          <a:off x="2357422" y="4286256"/>
          <a:ext cx="4500562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500562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kumimoji="0" lang="hr-HR" sz="3600" b="0" kern="1200" baseline="-250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AB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kumimoji="0" lang="hr-HR" sz="3600" b="0" kern="1200" baseline="-250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AB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25" name="Ravni poveznik 24"/>
          <p:cNvCxnSpPr/>
          <p:nvPr/>
        </p:nvCxnSpPr>
        <p:spPr>
          <a:xfrm rot="10800000">
            <a:off x="5786446" y="4500570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vni poveznik 25"/>
          <p:cNvCxnSpPr/>
          <p:nvPr/>
        </p:nvCxnSpPr>
        <p:spPr>
          <a:xfrm rot="10800000">
            <a:off x="3500430" y="4500570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Logički izraz za C1 (PRIJENOS)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16</a:t>
            </a:fld>
            <a:endParaRPr lang="hr-HR"/>
          </a:p>
        </p:txBody>
      </p:sp>
      <p:graphicFrame>
        <p:nvGraphicFramePr>
          <p:cNvPr id="7" name="Tablica 6"/>
          <p:cNvGraphicFramePr>
            <a:graphicFrameLocks noGrp="1"/>
          </p:cNvGraphicFramePr>
          <p:nvPr/>
        </p:nvGraphicFramePr>
        <p:xfrm>
          <a:off x="1785918" y="1500174"/>
          <a:ext cx="3024000" cy="4968907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756000"/>
                <a:gridCol w="756000"/>
                <a:gridCol w="756000"/>
                <a:gridCol w="756000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C1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ica 7"/>
          <p:cNvGraphicFramePr>
            <a:graphicFrameLocks noGrp="1"/>
          </p:cNvGraphicFramePr>
          <p:nvPr/>
        </p:nvGraphicFramePr>
        <p:xfrm>
          <a:off x="5072066" y="3857628"/>
          <a:ext cx="2571768" cy="2635495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</a:tblPr>
              <a:tblGrid>
                <a:gridCol w="2571768"/>
              </a:tblGrid>
              <a:tr h="5270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  <a:tr h="5270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r-HR" sz="2800" b="0" kern="12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b">
                    <a:noFill/>
                  </a:tcPr>
                </a:tc>
              </a:tr>
              <a:tr h="5270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  <a:tr h="5270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  <a:tr h="5270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cxnSp>
        <p:nvCxnSpPr>
          <p:cNvPr id="11" name="Ravni poveznik 10"/>
          <p:cNvCxnSpPr/>
          <p:nvPr/>
        </p:nvCxnSpPr>
        <p:spPr>
          <a:xfrm rot="10800000">
            <a:off x="5643570" y="3929066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 rot="10800000">
            <a:off x="6143636" y="5000636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13"/>
          <p:cNvCxnSpPr/>
          <p:nvPr/>
        </p:nvCxnSpPr>
        <p:spPr>
          <a:xfrm rot="10800000">
            <a:off x="6715140" y="5500702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Logički izraz za C1</a:t>
            </a:r>
            <a:endParaRPr lang="hr-HR"/>
          </a:p>
        </p:txBody>
      </p:sp>
      <p:sp>
        <p:nvSpPr>
          <p:cNvPr id="27" name="Rezervirano mjesto sadržaja 2"/>
          <p:cNvSpPr>
            <a:spLocks noGrp="1"/>
          </p:cNvSpPr>
          <p:nvPr>
            <p:ph idx="1"/>
          </p:nvPr>
        </p:nvSpPr>
        <p:spPr>
          <a:xfrm>
            <a:off x="642910" y="4286256"/>
            <a:ext cx="7839100" cy="1660523"/>
          </a:xfrm>
        </p:spPr>
        <p:txBody>
          <a:bodyPr/>
          <a:lstStyle/>
          <a:p>
            <a:pPr algn="just"/>
            <a:r>
              <a:rPr lang="hr-HR" smtClean="0"/>
              <a:t>Izraz je sveden na ovaj oblik da bi ga se moglo zapisati uz pomoć logičkog izraza za poluzbrajač </a:t>
            </a:r>
            <a:br>
              <a:rPr lang="hr-HR" smtClean="0"/>
            </a:br>
            <a:r>
              <a:rPr lang="hr-HR" smtClean="0"/>
              <a:t>(izlazi poluzbrajača bit će označeni s Y</a:t>
            </a:r>
            <a:r>
              <a:rPr lang="hr-HR" baseline="-25000" smtClean="0"/>
              <a:t>AB</a:t>
            </a:r>
            <a:r>
              <a:rPr lang="hr-HR" smtClean="0"/>
              <a:t> i C</a:t>
            </a:r>
            <a:r>
              <a:rPr lang="hr-HR" baseline="-25000" smtClean="0"/>
              <a:t>AB</a:t>
            </a:r>
            <a:r>
              <a:rPr lang="hr-HR" smtClean="0"/>
              <a:t>).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17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214282" y="1714488"/>
          <a:ext cx="8929718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929718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C1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3" name="Grupa 25"/>
          <p:cNvGrpSpPr/>
          <p:nvPr/>
        </p:nvGrpSpPr>
        <p:grpSpPr>
          <a:xfrm>
            <a:off x="1428728" y="1928802"/>
            <a:ext cx="5643602" cy="1588"/>
            <a:chOff x="1214414" y="1928802"/>
            <a:chExt cx="5643602" cy="1588"/>
          </a:xfrm>
        </p:grpSpPr>
        <p:cxnSp>
          <p:nvCxnSpPr>
            <p:cNvPr id="7" name="Ravni poveznik 6"/>
            <p:cNvCxnSpPr/>
            <p:nvPr/>
          </p:nvCxnSpPr>
          <p:spPr>
            <a:xfrm rot="10800000">
              <a:off x="1214414" y="1928802"/>
              <a:ext cx="214314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avni poveznik 10"/>
            <p:cNvCxnSpPr/>
            <p:nvPr/>
          </p:nvCxnSpPr>
          <p:spPr>
            <a:xfrm rot="10800000">
              <a:off x="3929058" y="1928802"/>
              <a:ext cx="214314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vni poveznik 12"/>
            <p:cNvCxnSpPr/>
            <p:nvPr/>
          </p:nvCxnSpPr>
          <p:spPr>
            <a:xfrm rot="10800000">
              <a:off x="6572264" y="1928802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5" name="Tablica 14"/>
          <p:cNvGraphicFramePr>
            <a:graphicFrameLocks noGrp="1"/>
          </p:cNvGraphicFramePr>
          <p:nvPr/>
        </p:nvGraphicFramePr>
        <p:xfrm>
          <a:off x="357158" y="2928934"/>
          <a:ext cx="8572560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572560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C1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B)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(C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C)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8" name="Grupa 24"/>
          <p:cNvGrpSpPr/>
          <p:nvPr/>
        </p:nvGrpSpPr>
        <p:grpSpPr>
          <a:xfrm>
            <a:off x="2571736" y="3143248"/>
            <a:ext cx="2428892" cy="1588"/>
            <a:chOff x="2143108" y="3143248"/>
            <a:chExt cx="2428892" cy="1588"/>
          </a:xfrm>
        </p:grpSpPr>
        <p:cxnSp>
          <p:nvCxnSpPr>
            <p:cNvPr id="17" name="Ravni poveznik 16"/>
            <p:cNvCxnSpPr/>
            <p:nvPr/>
          </p:nvCxnSpPr>
          <p:spPr>
            <a:xfrm rot="10800000">
              <a:off x="2143108" y="3143248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avni poveznik 17"/>
            <p:cNvCxnSpPr/>
            <p:nvPr/>
          </p:nvCxnSpPr>
          <p:spPr>
            <a:xfrm rot="10800000">
              <a:off x="4286248" y="3143248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Ravni poveznik 20"/>
          <p:cNvCxnSpPr/>
          <p:nvPr/>
        </p:nvCxnSpPr>
        <p:spPr>
          <a:xfrm rot="10800000">
            <a:off x="7143768" y="3143248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Logički izraz za C1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18</a:t>
            </a:fld>
            <a:endParaRPr lang="hr-HR"/>
          </a:p>
        </p:txBody>
      </p:sp>
      <p:graphicFrame>
        <p:nvGraphicFramePr>
          <p:cNvPr id="15" name="Tablica 14"/>
          <p:cNvGraphicFramePr>
            <a:graphicFrameLocks noGrp="1"/>
          </p:cNvGraphicFramePr>
          <p:nvPr/>
        </p:nvGraphicFramePr>
        <p:xfrm>
          <a:off x="5000628" y="3000372"/>
          <a:ext cx="3643338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643338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kumimoji="0" lang="hr-HR" sz="3600" b="0" kern="1200" baseline="-250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AB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ica 15"/>
          <p:cNvGraphicFramePr>
            <a:graphicFrameLocks noGrp="1"/>
          </p:cNvGraphicFramePr>
          <p:nvPr/>
        </p:nvGraphicFramePr>
        <p:xfrm>
          <a:off x="571472" y="3000372"/>
          <a:ext cx="3705252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705252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kumimoji="0" lang="hr-HR" sz="3600" b="0" kern="1200" baseline="-250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AB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7" name="Ravni poveznik 16"/>
          <p:cNvCxnSpPr/>
          <p:nvPr/>
        </p:nvCxnSpPr>
        <p:spPr>
          <a:xfrm rot="10800000">
            <a:off x="1714480" y="3214686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 rot="10800000">
            <a:off x="3857620" y="3214686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Tablica 22"/>
          <p:cNvGraphicFramePr>
            <a:graphicFrameLocks noGrp="1"/>
          </p:cNvGraphicFramePr>
          <p:nvPr/>
        </p:nvGraphicFramePr>
        <p:xfrm>
          <a:off x="2357422" y="4286256"/>
          <a:ext cx="4500562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500562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C1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kumimoji="0" lang="hr-HR" sz="3600" b="0" kern="1200" baseline="-250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AB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kumimoji="0" lang="hr-HR" sz="3600" b="0" kern="1200" baseline="-250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AB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Tablica 30"/>
          <p:cNvGraphicFramePr>
            <a:graphicFrameLocks noGrp="1"/>
          </p:cNvGraphicFramePr>
          <p:nvPr/>
        </p:nvGraphicFramePr>
        <p:xfrm>
          <a:off x="357158" y="1714488"/>
          <a:ext cx="8572560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572560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C1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B)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32" name="Grupa 24"/>
          <p:cNvGrpSpPr/>
          <p:nvPr/>
        </p:nvGrpSpPr>
        <p:grpSpPr>
          <a:xfrm>
            <a:off x="3500430" y="1928802"/>
            <a:ext cx="2428892" cy="1588"/>
            <a:chOff x="2143108" y="3143248"/>
            <a:chExt cx="2428892" cy="1588"/>
          </a:xfrm>
        </p:grpSpPr>
        <p:cxnSp>
          <p:nvCxnSpPr>
            <p:cNvPr id="33" name="Ravni poveznik 32"/>
            <p:cNvCxnSpPr/>
            <p:nvPr/>
          </p:nvCxnSpPr>
          <p:spPr>
            <a:xfrm rot="10800000">
              <a:off x="2143108" y="3143248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Ravni poveznik 33"/>
            <p:cNvCxnSpPr/>
            <p:nvPr/>
          </p:nvCxnSpPr>
          <p:spPr>
            <a:xfrm rot="10800000">
              <a:off x="4286248" y="3143248"/>
              <a:ext cx="285752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Puni zbrajač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19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714348" y="2428868"/>
          <a:ext cx="3571900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71900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C1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kumimoji="0" lang="hr-HR" sz="3600" b="0" kern="1200" baseline="-250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AB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kumimoji="0" lang="hr-HR" sz="3600" b="0" kern="1200" baseline="-250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AB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ica 9"/>
          <p:cNvGraphicFramePr>
            <a:graphicFrameLocks noGrp="1"/>
          </p:cNvGraphicFramePr>
          <p:nvPr/>
        </p:nvGraphicFramePr>
        <p:xfrm>
          <a:off x="500034" y="1428736"/>
          <a:ext cx="4071966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071966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kumimoji="0" lang="hr-HR" sz="3600" b="0" kern="1200" baseline="-250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AB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kumimoji="0" lang="hr-HR" sz="3600" b="0" kern="1200" baseline="-250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AB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1" name="Ravni poveznik 10"/>
          <p:cNvCxnSpPr/>
          <p:nvPr/>
        </p:nvCxnSpPr>
        <p:spPr>
          <a:xfrm rot="10800000">
            <a:off x="3714744" y="1643050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 rot="10800000">
            <a:off x="1500166" y="1643050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Slika 12" descr="FU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257510"/>
            <a:ext cx="4500562" cy="6109345"/>
          </a:xfrm>
          <a:prstGeom prst="rect">
            <a:avLst/>
          </a:prstGeom>
        </p:spPr>
      </p:pic>
      <p:pic>
        <p:nvPicPr>
          <p:cNvPr id="15" name="Slika 14" descr="FULL1.JPG"/>
          <p:cNvPicPr>
            <a:picLocks noChangeAspect="1"/>
          </p:cNvPicPr>
          <p:nvPr/>
        </p:nvPicPr>
        <p:blipFill>
          <a:blip r:embed="rId3">
            <a:lum bright="-10000" contrast="20000"/>
          </a:blip>
          <a:stretch>
            <a:fillRect/>
          </a:stretch>
        </p:blipFill>
        <p:spPr>
          <a:xfrm>
            <a:off x="271679" y="3643314"/>
            <a:ext cx="3728817" cy="2143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mtClean="0"/>
              <a:t>Poluzbrajač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482042" cy="1731961"/>
          </a:xfrm>
        </p:spPr>
        <p:txBody>
          <a:bodyPr/>
          <a:lstStyle/>
          <a:p>
            <a:pPr algn="just"/>
            <a:r>
              <a:rPr lang="hr-HR" smtClean="0"/>
              <a:t>Prvi korak ka sklopu za zbrajanje višeznamenkastih binarnih brojeva je </a:t>
            </a:r>
            <a:r>
              <a:rPr lang="hr-HR" b="1" smtClean="0"/>
              <a:t>sklop koji zbraja dva jednoznamenkasta binarna broja - poluzbrajač</a:t>
            </a:r>
            <a:r>
              <a:rPr lang="hr-HR" smtClean="0"/>
              <a:t>. 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</a:t>
            </a:fld>
            <a:endParaRPr lang="hr-HR"/>
          </a:p>
        </p:txBody>
      </p:sp>
      <p:graphicFrame>
        <p:nvGraphicFramePr>
          <p:cNvPr id="7" name="Tablica 6"/>
          <p:cNvGraphicFramePr>
            <a:graphicFrameLocks noGrp="1"/>
          </p:cNvGraphicFramePr>
          <p:nvPr/>
        </p:nvGraphicFramePr>
        <p:xfrm>
          <a:off x="928662" y="3286124"/>
          <a:ext cx="4608000" cy="30600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152000"/>
                <a:gridCol w="1152000"/>
                <a:gridCol w="1152000"/>
                <a:gridCol w="1152000"/>
              </a:tblGrid>
              <a:tr h="612000"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kumimoji="0" lang="hr-HR" sz="2800" b="1" kern="1200" smtClean="0">
                          <a:solidFill>
                            <a:schemeClr val="lt1"/>
                          </a:solidFill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endParaRPr kumimoji="0" lang="hr-HR" sz="2800" b="1" kern="1200">
                        <a:solidFill>
                          <a:schemeClr val="lt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800" smtClean="0">
                          <a:latin typeface="+mn-lt"/>
                          <a:ea typeface="Calibri"/>
                          <a:cs typeface="Times New Roman"/>
                        </a:rPr>
                        <a:t>B</a:t>
                      </a:r>
                      <a:endParaRPr lang="hr-HR" sz="2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800" smtClean="0">
                          <a:latin typeface="+mn-lt"/>
                          <a:ea typeface="Calibri"/>
                          <a:cs typeface="Times New Roman"/>
                        </a:rPr>
                        <a:t>Y</a:t>
                      </a:r>
                      <a:endParaRPr lang="hr-HR" sz="2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800" smtClean="0">
                          <a:latin typeface="+mn-lt"/>
                          <a:ea typeface="Calibri"/>
                          <a:cs typeface="Times New Roman"/>
                        </a:rPr>
                        <a:t>C</a:t>
                      </a:r>
                      <a:endParaRPr lang="hr-HR" sz="2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00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32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32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hr-HR" sz="32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32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32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2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32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00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32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32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hr-HR" sz="32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32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32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2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32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00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32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32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hr-HR" sz="32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32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32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2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32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00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32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32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hr-HR" sz="32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32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32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2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32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zervirano mjesto sadržaja 2"/>
          <p:cNvSpPr txBox="1">
            <a:spLocks/>
          </p:cNvSpPr>
          <p:nvPr/>
        </p:nvSpPr>
        <p:spPr bwMode="auto">
          <a:xfrm>
            <a:off x="6000760" y="3643314"/>
            <a:ext cx="2714708" cy="1731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10000"/>
              </a:lnSpc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130000"/>
              <a:buFont typeface="Wingdings" pitchFamily="2" charset="2"/>
              <a:buChar char="§"/>
              <a:tabLst/>
              <a:defRPr/>
            </a:pPr>
            <a:r>
              <a:rPr lang="hr-HR" sz="2800" b="1" smtClean="0">
                <a:solidFill>
                  <a:schemeClr val="tx2"/>
                </a:solidFill>
                <a:latin typeface="+mn-lt"/>
                <a:cs typeface="+mn-cs"/>
              </a:rPr>
              <a:t>Y</a:t>
            </a:r>
            <a:r>
              <a:rPr kumimoji="0" lang="hr-H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je </a:t>
            </a:r>
            <a:r>
              <a:rPr lang="hr-HR" sz="2800" b="1" smtClean="0">
                <a:solidFill>
                  <a:schemeClr val="tx2"/>
                </a:solidFill>
                <a:latin typeface="+mn-lt"/>
                <a:cs typeface="+mn-cs"/>
              </a:rPr>
              <a:t>rezultat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10000"/>
              </a:lnSpc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130000"/>
              <a:buFont typeface="Wingdings" pitchFamily="2" charset="2"/>
              <a:buChar char="§"/>
              <a:tabLst/>
              <a:defRPr/>
            </a:pPr>
            <a:r>
              <a:rPr lang="hr-HR" sz="2800" b="1" smtClean="0">
                <a:solidFill>
                  <a:schemeClr val="tx2"/>
                </a:solidFill>
                <a:latin typeface="+mn-lt"/>
                <a:cs typeface="+mn-cs"/>
              </a:rPr>
              <a:t>C</a:t>
            </a:r>
            <a:r>
              <a:rPr lang="hr-HR" sz="2800" smtClean="0">
                <a:solidFill>
                  <a:schemeClr val="tx2"/>
                </a:solidFill>
                <a:latin typeface="+mn-lt"/>
                <a:cs typeface="+mn-cs"/>
              </a:rPr>
              <a:t> je </a:t>
            </a:r>
            <a:r>
              <a:rPr lang="hr-HR" sz="2800" b="1" smtClean="0">
                <a:solidFill>
                  <a:schemeClr val="tx2"/>
                </a:solidFill>
                <a:latin typeface="+mn-lt"/>
                <a:cs typeface="+mn-cs"/>
              </a:rPr>
              <a:t>prijenos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130000"/>
              <a:tabLst/>
              <a:defRPr/>
            </a:pPr>
            <a:r>
              <a:rPr lang="hr-HR" sz="2800" b="1" smtClean="0">
                <a:solidFill>
                  <a:schemeClr val="tx2"/>
                </a:solidFill>
                <a:latin typeface="+mn-lt"/>
                <a:cs typeface="+mn-cs"/>
              </a:rPr>
              <a:t>	</a:t>
            </a:r>
            <a:r>
              <a:rPr lang="hr-HR" sz="2800" smtClean="0">
                <a:solidFill>
                  <a:schemeClr val="tx2"/>
                </a:solidFill>
                <a:latin typeface="+mn-lt"/>
                <a:cs typeface="+mn-cs"/>
              </a:rPr>
              <a:t> (1 dalje)</a:t>
            </a:r>
            <a:endParaRPr kumimoji="0" lang="hr-HR" sz="28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20</a:t>
            </a:fld>
            <a:endParaRPr lang="hr-HR"/>
          </a:p>
        </p:txBody>
      </p:sp>
      <p:pic>
        <p:nvPicPr>
          <p:cNvPr id="7" name="Slika 6" descr="FULL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3143248"/>
            <a:ext cx="6898984" cy="3214710"/>
          </a:xfrm>
          <a:prstGeom prst="rect">
            <a:avLst/>
          </a:prstGeom>
        </p:spPr>
      </p:pic>
      <p:pic>
        <p:nvPicPr>
          <p:cNvPr id="8" name="Slika 7" descr="FULL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04" y="285728"/>
            <a:ext cx="5929354" cy="26994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Puni zbrajač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71538" y="5286388"/>
            <a:ext cx="2214578" cy="571504"/>
          </a:xfrm>
        </p:spPr>
        <p:txBody>
          <a:bodyPr/>
          <a:lstStyle/>
          <a:p>
            <a:r>
              <a:rPr lang="hr-HR" smtClean="0"/>
              <a:t>Simbol: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21</a:t>
            </a:fld>
            <a:endParaRPr lang="hr-HR"/>
          </a:p>
        </p:txBody>
      </p:sp>
      <p:sp>
        <p:nvSpPr>
          <p:cNvPr id="8" name="Rezervirano mjesto sadržaja 2"/>
          <p:cNvSpPr txBox="1">
            <a:spLocks/>
          </p:cNvSpPr>
          <p:nvPr/>
        </p:nvSpPr>
        <p:spPr bwMode="auto">
          <a:xfrm>
            <a:off x="428596" y="1428736"/>
            <a:ext cx="828680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10000"/>
              </a:lnSpc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130000"/>
              <a:buFont typeface="Wingdings" pitchFamily="2" charset="2"/>
              <a:buChar char="§"/>
              <a:tabLst/>
              <a:defRPr/>
            </a:pPr>
            <a:r>
              <a:rPr kumimoji="0" lang="hr-H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Logički sklop koji odgovara navedenim izrazima naziva se </a:t>
            </a:r>
            <a:r>
              <a:rPr kumimoji="0" lang="hr-H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puni zbrajač</a:t>
            </a:r>
            <a:r>
              <a:rPr kumimoji="0" lang="hr-H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(engl. </a:t>
            </a:r>
            <a:r>
              <a:rPr kumimoji="0" lang="hr-HR" sz="2800" b="0" i="1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full adder</a:t>
            </a:r>
            <a:r>
              <a:rPr kumimoji="0" lang="hr-H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). </a:t>
            </a:r>
          </a:p>
        </p:txBody>
      </p:sp>
      <p:pic>
        <p:nvPicPr>
          <p:cNvPr id="11" name="Slika 10" descr="BOL_8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500306"/>
            <a:ext cx="5857916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Slika 9" descr="s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488" y="4929198"/>
            <a:ext cx="3467100" cy="1724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9940" y="457200"/>
            <a:ext cx="8901659" cy="838200"/>
          </a:xfrm>
        </p:spPr>
        <p:txBody>
          <a:bodyPr>
            <a:noAutofit/>
          </a:bodyPr>
          <a:lstStyle/>
          <a:p>
            <a:r>
              <a:rPr lang="hr-HR" smtClean="0"/>
              <a:t>zbrajanje višeznamenkastih binarnih brojeva</a:t>
            </a:r>
            <a:endParaRPr lang="hr-HR"/>
          </a:p>
        </p:txBody>
      </p:sp>
      <p:sp>
        <p:nvSpPr>
          <p:cNvPr id="6" name="Rezervirano mjesto sadržaja 2"/>
          <p:cNvSpPr>
            <a:spLocks noGrp="1"/>
          </p:cNvSpPr>
          <p:nvPr>
            <p:ph idx="1"/>
          </p:nvPr>
        </p:nvSpPr>
        <p:spPr>
          <a:xfrm>
            <a:off x="285720" y="1857364"/>
            <a:ext cx="8482042" cy="2232027"/>
          </a:xfrm>
        </p:spPr>
        <p:txBody>
          <a:bodyPr/>
          <a:lstStyle/>
          <a:p>
            <a:pPr algn="just"/>
            <a:r>
              <a:rPr lang="hr-HR" smtClean="0"/>
              <a:t>Sklop koji zbraja dva višeznamenkasta binarna broja moguće je izraditi uporabom poluzbrajača i punih zbrajača.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22</a:t>
            </a:fld>
            <a:endParaRPr lang="hr-HR"/>
          </a:p>
        </p:txBody>
      </p:sp>
      <p:graphicFrame>
        <p:nvGraphicFramePr>
          <p:cNvPr id="7" name="Tablica 6"/>
          <p:cNvGraphicFramePr>
            <a:graphicFrameLocks noGrp="1"/>
          </p:cNvGraphicFramePr>
          <p:nvPr/>
        </p:nvGraphicFramePr>
        <p:xfrm>
          <a:off x="1785918" y="3571876"/>
          <a:ext cx="5786475" cy="2428892"/>
        </p:xfrm>
        <a:graphic>
          <a:graphicData uri="http://schemas.openxmlformats.org/drawingml/2006/table">
            <a:tbl>
              <a:tblPr/>
              <a:tblGrid>
                <a:gridCol w="667963"/>
                <a:gridCol w="674287"/>
                <a:gridCol w="674287"/>
                <a:gridCol w="674287"/>
                <a:gridCol w="674287"/>
                <a:gridCol w="2421364"/>
              </a:tblGrid>
              <a:tr h="607223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>
                          <a:latin typeface="+mj-lt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hr-HR" sz="2400" baseline="-25000">
                          <a:latin typeface="+mj-lt"/>
                          <a:ea typeface="Calibri"/>
                          <a:cs typeface="Times New Roman"/>
                        </a:rPr>
                        <a:t>3</a:t>
                      </a:r>
                      <a:endParaRPr lang="hr-HR" sz="24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>
                          <a:latin typeface="+mj-lt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hr-HR" sz="2400" baseline="-25000">
                          <a:latin typeface="+mj-lt"/>
                          <a:ea typeface="Calibri"/>
                          <a:cs typeface="Times New Roman"/>
                        </a:rPr>
                        <a:t>2</a:t>
                      </a:r>
                      <a:endParaRPr lang="hr-HR" sz="24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>
                          <a:latin typeface="+mj-lt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hr-HR" sz="2400" baseline="-25000">
                          <a:latin typeface="+mj-lt"/>
                          <a:ea typeface="Calibri"/>
                          <a:cs typeface="Times New Roman"/>
                        </a:rPr>
                        <a:t>1</a:t>
                      </a:r>
                      <a:endParaRPr lang="hr-HR" sz="24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>
                          <a:latin typeface="+mj-lt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hr-HR" sz="2400" baseline="-25000">
                          <a:latin typeface="+mj-lt"/>
                          <a:ea typeface="Calibri"/>
                          <a:cs typeface="Times New Roman"/>
                        </a:rPr>
                        <a:t>0</a:t>
                      </a:r>
                      <a:endParaRPr lang="hr-HR" sz="24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hr-HR" sz="24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j-lt"/>
                          <a:ea typeface="Calibri"/>
                          <a:cs typeface="Times New Roman"/>
                        </a:rPr>
                        <a:t>prijenos</a:t>
                      </a:r>
                      <a:endParaRPr lang="hr-HR" sz="24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7223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>
                          <a:latin typeface="+mj-lt"/>
                          <a:ea typeface="Calibri"/>
                          <a:cs typeface="Times New Roman"/>
                        </a:rPr>
                        <a:t>…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>
                          <a:latin typeface="+mj-lt"/>
                          <a:ea typeface="Calibri"/>
                          <a:cs typeface="Times New Roman"/>
                        </a:rPr>
                        <a:t>…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>
                          <a:latin typeface="+mj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hr-HR" sz="2400" baseline="-25000">
                          <a:latin typeface="+mj-lt"/>
                          <a:ea typeface="Calibri"/>
                          <a:cs typeface="Times New Roman"/>
                        </a:rPr>
                        <a:t>2</a:t>
                      </a:r>
                      <a:endParaRPr lang="hr-HR" sz="24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>
                          <a:latin typeface="+mj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hr-HR" sz="2400" baseline="-25000">
                          <a:latin typeface="+mj-lt"/>
                          <a:ea typeface="Calibri"/>
                          <a:cs typeface="Times New Roman"/>
                        </a:rPr>
                        <a:t>1</a:t>
                      </a:r>
                      <a:endParaRPr lang="hr-HR" sz="24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>
                          <a:latin typeface="+mj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hr-HR" sz="2400" baseline="-25000">
                          <a:latin typeface="+mj-lt"/>
                          <a:ea typeface="Calibri"/>
                          <a:cs typeface="Times New Roman"/>
                        </a:rPr>
                        <a:t>0</a:t>
                      </a:r>
                      <a:endParaRPr lang="hr-HR" sz="24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j-lt"/>
                          <a:ea typeface="Calibri"/>
                          <a:cs typeface="Times New Roman"/>
                        </a:rPr>
                        <a:t>pribrojnik </a:t>
                      </a:r>
                      <a:r>
                        <a:rPr lang="hr-HR" sz="2400">
                          <a:latin typeface="+mj-lt"/>
                          <a:ea typeface="Calibri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7223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>
                          <a:latin typeface="+mj-lt"/>
                          <a:ea typeface="Calibri"/>
                          <a:cs typeface="Times New Roman"/>
                        </a:rPr>
                        <a:t>…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>
                          <a:latin typeface="+mj-lt"/>
                          <a:ea typeface="Calibri"/>
                          <a:cs typeface="Times New Roman"/>
                        </a:rPr>
                        <a:t>…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>
                          <a:latin typeface="+mj-lt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hr-HR" sz="2400" baseline="-25000">
                          <a:latin typeface="+mj-lt"/>
                          <a:ea typeface="Calibri"/>
                          <a:cs typeface="Times New Roman"/>
                        </a:rPr>
                        <a:t>2</a:t>
                      </a:r>
                      <a:endParaRPr lang="hr-HR" sz="24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>
                          <a:latin typeface="+mj-lt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hr-HR" sz="2400" baseline="-25000">
                          <a:latin typeface="+mj-lt"/>
                          <a:ea typeface="Calibri"/>
                          <a:cs typeface="Times New Roman"/>
                        </a:rPr>
                        <a:t>1</a:t>
                      </a:r>
                      <a:endParaRPr lang="hr-HR" sz="24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>
                          <a:latin typeface="+mj-lt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hr-HR" sz="2400" baseline="-25000">
                          <a:latin typeface="+mj-lt"/>
                          <a:ea typeface="Calibri"/>
                          <a:cs typeface="Times New Roman"/>
                        </a:rPr>
                        <a:t>0</a:t>
                      </a:r>
                      <a:endParaRPr lang="hr-HR" sz="24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j-lt"/>
                          <a:ea typeface="Calibri"/>
                          <a:cs typeface="Times New Roman"/>
                        </a:rPr>
                        <a:t>pribrojnik </a:t>
                      </a:r>
                      <a:r>
                        <a:rPr lang="hr-HR" sz="2400">
                          <a:latin typeface="+mj-lt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223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>
                          <a:latin typeface="+mj-lt"/>
                          <a:ea typeface="Calibri"/>
                          <a:cs typeface="Times New Roman"/>
                        </a:rPr>
                        <a:t>…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>
                          <a:latin typeface="+mj-lt"/>
                          <a:ea typeface="Calibri"/>
                          <a:cs typeface="Times New Roman"/>
                        </a:rPr>
                        <a:t>Y</a:t>
                      </a:r>
                      <a:r>
                        <a:rPr lang="hr-HR" sz="2400" baseline="-25000">
                          <a:latin typeface="+mj-lt"/>
                          <a:ea typeface="Calibri"/>
                          <a:cs typeface="Times New Roman"/>
                        </a:rPr>
                        <a:t>3</a:t>
                      </a:r>
                      <a:endParaRPr lang="hr-HR" sz="24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>
                          <a:latin typeface="+mj-lt"/>
                          <a:ea typeface="Calibri"/>
                          <a:cs typeface="Times New Roman"/>
                        </a:rPr>
                        <a:t>Y</a:t>
                      </a:r>
                      <a:r>
                        <a:rPr lang="hr-HR" sz="2400" baseline="-25000">
                          <a:latin typeface="+mj-lt"/>
                          <a:ea typeface="Calibri"/>
                          <a:cs typeface="Times New Roman"/>
                        </a:rPr>
                        <a:t>2</a:t>
                      </a:r>
                      <a:endParaRPr lang="hr-HR" sz="24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>
                          <a:latin typeface="+mj-lt"/>
                          <a:ea typeface="Calibri"/>
                          <a:cs typeface="Times New Roman"/>
                        </a:rPr>
                        <a:t>Y</a:t>
                      </a:r>
                      <a:r>
                        <a:rPr lang="hr-HR" sz="2400" baseline="-25000">
                          <a:latin typeface="+mj-lt"/>
                          <a:ea typeface="Calibri"/>
                          <a:cs typeface="Times New Roman"/>
                        </a:rPr>
                        <a:t>1</a:t>
                      </a:r>
                      <a:endParaRPr lang="hr-HR" sz="24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>
                          <a:latin typeface="+mj-lt"/>
                          <a:ea typeface="Calibri"/>
                          <a:cs typeface="Times New Roman"/>
                        </a:rPr>
                        <a:t>Y</a:t>
                      </a:r>
                      <a:r>
                        <a:rPr lang="hr-HR" sz="2400" baseline="-25000">
                          <a:latin typeface="+mj-lt"/>
                          <a:ea typeface="Calibri"/>
                          <a:cs typeface="Times New Roman"/>
                        </a:rPr>
                        <a:t>0</a:t>
                      </a:r>
                      <a:endParaRPr lang="hr-HR" sz="24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j-lt"/>
                          <a:ea typeface="Calibri"/>
                          <a:cs typeface="Times New Roman"/>
                        </a:rPr>
                        <a:t>rezultat</a:t>
                      </a:r>
                      <a:endParaRPr lang="hr-HR" sz="24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4911" y="457200"/>
            <a:ext cx="8856689" cy="838200"/>
          </a:xfrm>
        </p:spPr>
        <p:txBody>
          <a:bodyPr>
            <a:noAutofit/>
          </a:bodyPr>
          <a:lstStyle/>
          <a:p>
            <a:r>
              <a:rPr lang="hr-HR" smtClean="0"/>
              <a:t>zbrajanje višeznamenkastih binarnih brojeva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23</a:t>
            </a:fld>
            <a:endParaRPr lang="hr-HR"/>
          </a:p>
        </p:txBody>
      </p:sp>
      <p:pic>
        <p:nvPicPr>
          <p:cNvPr id="7" name="Slika 6" descr="BOL_9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857364"/>
            <a:ext cx="8286808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9921" y="457200"/>
            <a:ext cx="9024079" cy="838200"/>
          </a:xfrm>
        </p:spPr>
        <p:txBody>
          <a:bodyPr>
            <a:normAutofit/>
          </a:bodyPr>
          <a:lstStyle/>
          <a:p>
            <a:r>
              <a:rPr lang="hr-HR" smtClean="0"/>
              <a:t>Logički izraz za y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3</a:t>
            </a:fld>
            <a:endParaRPr lang="hr-HR"/>
          </a:p>
        </p:txBody>
      </p:sp>
      <p:graphicFrame>
        <p:nvGraphicFramePr>
          <p:cNvPr id="9" name="Tablica 8"/>
          <p:cNvGraphicFramePr>
            <a:graphicFrameLocks noGrp="1"/>
          </p:cNvGraphicFramePr>
          <p:nvPr/>
        </p:nvGraphicFramePr>
        <p:xfrm>
          <a:off x="1785918" y="1571612"/>
          <a:ext cx="2571769" cy="2841643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59428"/>
                <a:gridCol w="659428"/>
                <a:gridCol w="1252913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lica 9"/>
          <p:cNvGraphicFramePr>
            <a:graphicFrameLocks noGrp="1"/>
          </p:cNvGraphicFramePr>
          <p:nvPr/>
        </p:nvGraphicFramePr>
        <p:xfrm>
          <a:off x="4643438" y="2857496"/>
          <a:ext cx="2571768" cy="107157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</a:tblPr>
              <a:tblGrid>
                <a:gridCol w="2571768"/>
              </a:tblGrid>
              <a:tr h="5357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 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cxnSp>
        <p:nvCxnSpPr>
          <p:cNvPr id="11" name="Ravni poveznik 10"/>
          <p:cNvCxnSpPr/>
          <p:nvPr/>
        </p:nvCxnSpPr>
        <p:spPr>
          <a:xfrm rot="10800000">
            <a:off x="5466958" y="2941585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 rot="10800000">
            <a:off x="6000760" y="3500438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upa 16"/>
          <p:cNvGrpSpPr/>
          <p:nvPr/>
        </p:nvGrpSpPr>
        <p:grpSpPr>
          <a:xfrm>
            <a:off x="2500298" y="4857760"/>
            <a:ext cx="4143404" cy="928694"/>
            <a:chOff x="2500298" y="4857760"/>
            <a:chExt cx="4143404" cy="928694"/>
          </a:xfrm>
        </p:grpSpPr>
        <p:graphicFrame>
          <p:nvGraphicFramePr>
            <p:cNvPr id="13" name="Rezervirano mjesto sadržaja 5"/>
            <p:cNvGraphicFramePr>
              <a:graphicFrameLocks/>
            </p:cNvGraphicFramePr>
            <p:nvPr/>
          </p:nvGraphicFramePr>
          <p:xfrm>
            <a:off x="2500298" y="4857760"/>
            <a:ext cx="4143404" cy="928694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4143404"/>
                </a:tblGrid>
                <a:tr h="928694">
                  <a:tc>
                    <a:txBody>
                      <a:bodyPr/>
                      <a:lstStyle/>
                      <a:p>
                        <a:pPr indent="-226695" algn="ctr">
                          <a:spcAft>
                            <a:spcPts val="0"/>
                          </a:spcAft>
                          <a:tabLst>
                            <a:tab pos="947420" algn="l"/>
                          </a:tabLst>
                        </a:pPr>
                        <a:r>
                          <a:rPr kumimoji="0" lang="hr-HR" sz="3600" b="0" kern="120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+mn-lt"/>
                            <a:ea typeface="Times New Roman"/>
                            <a:cs typeface="Times New Roman"/>
                          </a:rPr>
                          <a:t>Y = A </a:t>
                        </a:r>
                        <a:r>
                          <a:rPr lang="hr-HR" sz="3600" b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+mn-lt"/>
                            <a:ea typeface="Times New Roman"/>
                            <a:cs typeface="Times New Roman"/>
                            <a:sym typeface="Wingdings"/>
                          </a:rPr>
                          <a:t></a:t>
                        </a:r>
                        <a:r>
                          <a:rPr kumimoji="0" lang="hr-HR" sz="3600" b="0" kern="120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+mn-lt"/>
                            <a:ea typeface="Times New Roman"/>
                            <a:cs typeface="Times New Roman"/>
                          </a:rPr>
                          <a:t> B + A </a:t>
                        </a:r>
                        <a:r>
                          <a:rPr lang="hr-HR" sz="3600" b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+mn-lt"/>
                            <a:ea typeface="Times New Roman"/>
                            <a:cs typeface="Times New Roman"/>
                            <a:sym typeface="Wingdings"/>
                          </a:rPr>
                          <a:t></a:t>
                        </a:r>
                        <a:r>
                          <a:rPr kumimoji="0" lang="hr-HR" sz="3600" b="0" kern="120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+mn-lt"/>
                            <a:ea typeface="Times New Roman"/>
                            <a:cs typeface="Times New Roman"/>
                          </a:rPr>
                          <a:t> B</a:t>
                        </a:r>
                        <a:endParaRPr kumimoji="0" lang="hr-HR" sz="36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endParaRP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a:tcPr>
                  </a:tc>
                </a:tr>
              </a:tbl>
            </a:graphicData>
          </a:graphic>
        </p:graphicFrame>
        <p:cxnSp>
          <p:nvCxnSpPr>
            <p:cNvPr id="14" name="Ravni poveznik 13"/>
            <p:cNvCxnSpPr/>
            <p:nvPr/>
          </p:nvCxnSpPr>
          <p:spPr>
            <a:xfrm rot="10800000">
              <a:off x="3626681" y="5097595"/>
              <a:ext cx="357190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avni poveznik 14"/>
            <p:cNvCxnSpPr/>
            <p:nvPr/>
          </p:nvCxnSpPr>
          <p:spPr>
            <a:xfrm rot="10800000">
              <a:off x="5763249" y="5082604"/>
              <a:ext cx="357190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/>
              <a:t>Logički sklop</a:t>
            </a:r>
            <a:r>
              <a:rPr lang="hr-HR" sz="4000" dirty="0" smtClean="0"/>
              <a:t>: </a:t>
            </a:r>
            <a:r>
              <a:rPr lang="hr-HR" sz="4000" dirty="0" smtClean="0">
                <a:solidFill>
                  <a:schemeClr val="accent1">
                    <a:lumMod val="50000"/>
                  </a:schemeClr>
                </a:solidFill>
                <a:ea typeface="Times New Roman"/>
                <a:cs typeface="Times New Roman"/>
              </a:rPr>
              <a:t>Y = A </a:t>
            </a:r>
            <a:r>
              <a:rPr lang="hr-HR" sz="4000" dirty="0" smtClean="0">
                <a:solidFill>
                  <a:schemeClr val="accent1">
                    <a:lumMod val="50000"/>
                  </a:schemeClr>
                </a:solidFill>
                <a:ea typeface="Times New Roman"/>
                <a:cs typeface="Times New Roman"/>
                <a:sym typeface="Wingdings"/>
              </a:rPr>
              <a:t></a:t>
            </a:r>
            <a:r>
              <a:rPr lang="hr-HR" sz="4000" dirty="0" smtClean="0">
                <a:solidFill>
                  <a:schemeClr val="accent1">
                    <a:lumMod val="50000"/>
                  </a:schemeClr>
                </a:solidFill>
                <a:ea typeface="Times New Roman"/>
                <a:cs typeface="Times New Roman"/>
              </a:rPr>
              <a:t> B + A </a:t>
            </a:r>
            <a:r>
              <a:rPr lang="hr-HR" sz="4000" dirty="0" smtClean="0">
                <a:solidFill>
                  <a:schemeClr val="accent1">
                    <a:lumMod val="50000"/>
                  </a:schemeClr>
                </a:solidFill>
                <a:ea typeface="Times New Roman"/>
                <a:cs typeface="Times New Roman"/>
                <a:sym typeface="Wingdings"/>
              </a:rPr>
              <a:t></a:t>
            </a:r>
            <a:r>
              <a:rPr lang="hr-HR" sz="4000" dirty="0" smtClean="0">
                <a:solidFill>
                  <a:schemeClr val="accent1">
                    <a:lumMod val="50000"/>
                  </a:schemeClr>
                </a:solidFill>
                <a:ea typeface="Times New Roman"/>
                <a:cs typeface="Times New Roman"/>
              </a:rPr>
              <a:t> B</a:t>
            </a:r>
            <a:r>
              <a:rPr lang="hr-HR" sz="4000" dirty="0" smtClean="0"/>
              <a:t> </a:t>
            </a:r>
            <a:endParaRPr lang="hr-HR" sz="4000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4</a:t>
            </a:fld>
            <a:endParaRPr lang="hr-HR"/>
          </a:p>
        </p:txBody>
      </p:sp>
      <p:cxnSp>
        <p:nvCxnSpPr>
          <p:cNvPr id="6" name="Ravni poveznik 5"/>
          <p:cNvCxnSpPr/>
          <p:nvPr/>
        </p:nvCxnSpPr>
        <p:spPr>
          <a:xfrm rot="10800000">
            <a:off x="4786314" y="642918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ni poveznik 6"/>
          <p:cNvCxnSpPr/>
          <p:nvPr/>
        </p:nvCxnSpPr>
        <p:spPr>
          <a:xfrm rot="10800000">
            <a:off x="6300192" y="641330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Slika 7" descr="proba_1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857364"/>
            <a:ext cx="7643866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mtClean="0"/>
              <a:t>xor sklop</a:t>
            </a:r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>
          <a:xfrm>
            <a:off x="0" y="6453336"/>
            <a:ext cx="1383432" cy="360040"/>
          </a:xfrm>
        </p:spPr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5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571472" y="3143248"/>
          <a:ext cx="4143405" cy="326026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381135"/>
                <a:gridCol w="1381135"/>
                <a:gridCol w="1381135"/>
              </a:tblGrid>
              <a:tr h="612000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endParaRPr lang="hr-HR" sz="3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 smtClean="0">
                          <a:latin typeface="+mn-lt"/>
                          <a:ea typeface="Calibri"/>
                          <a:cs typeface="Times New Roman"/>
                        </a:rPr>
                        <a:t> B</a:t>
                      </a:r>
                      <a:endParaRPr lang="hr-HR" sz="3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3200" smtClean="0">
                          <a:latin typeface="+mn-lt"/>
                          <a:ea typeface="Calibri"/>
                          <a:cs typeface="Times New Roman"/>
                        </a:rPr>
                        <a:t>A </a:t>
                      </a:r>
                      <a:r>
                        <a:rPr lang="hr-HR" sz="3200" smtClean="0">
                          <a:latin typeface="+mn-lt"/>
                          <a:ea typeface="Calibri"/>
                          <a:cs typeface="Times New Roman"/>
                          <a:sym typeface="Symbol"/>
                        </a:rPr>
                        <a:t></a:t>
                      </a:r>
                      <a:r>
                        <a:rPr lang="hr-HR" sz="3200" smtClean="0">
                          <a:latin typeface="+mn-lt"/>
                          <a:ea typeface="Calibri"/>
                          <a:cs typeface="Times New Roman"/>
                        </a:rPr>
                        <a:t> B</a:t>
                      </a:r>
                      <a:endParaRPr lang="hr-HR" sz="3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32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32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32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32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2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32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32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32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32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32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2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32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32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32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32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32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2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32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32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32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32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32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2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32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Rezervirano mjesto sadržaja 5"/>
          <p:cNvGraphicFramePr>
            <a:graphicFrameLocks/>
          </p:cNvGraphicFramePr>
          <p:nvPr/>
        </p:nvGraphicFramePr>
        <p:xfrm>
          <a:off x="5072066" y="3214686"/>
          <a:ext cx="3571900" cy="78581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71900"/>
              </a:tblGrid>
              <a:tr h="78581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Symbol"/>
                        </a:rPr>
                        <a:t>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9" name="Slika 8" descr="saa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8" y="4643446"/>
            <a:ext cx="2571768" cy="1272627"/>
          </a:xfrm>
          <a:prstGeom prst="rect">
            <a:avLst/>
          </a:prstGeom>
        </p:spPr>
      </p:pic>
      <p:grpSp>
        <p:nvGrpSpPr>
          <p:cNvPr id="10" name="Grupa 9"/>
          <p:cNvGrpSpPr/>
          <p:nvPr/>
        </p:nvGrpSpPr>
        <p:grpSpPr>
          <a:xfrm>
            <a:off x="2143108" y="1643050"/>
            <a:ext cx="4143404" cy="928694"/>
            <a:chOff x="2500298" y="4857760"/>
            <a:chExt cx="4143404" cy="928694"/>
          </a:xfrm>
        </p:grpSpPr>
        <p:graphicFrame>
          <p:nvGraphicFramePr>
            <p:cNvPr id="11" name="Rezervirano mjesto sadržaja 5"/>
            <p:cNvGraphicFramePr>
              <a:graphicFrameLocks/>
            </p:cNvGraphicFramePr>
            <p:nvPr/>
          </p:nvGraphicFramePr>
          <p:xfrm>
            <a:off x="2500298" y="4857760"/>
            <a:ext cx="4143404" cy="928694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4143404"/>
                </a:tblGrid>
                <a:tr h="928694">
                  <a:tc>
                    <a:txBody>
                      <a:bodyPr/>
                      <a:lstStyle/>
                      <a:p>
                        <a:pPr indent="-226695" algn="ctr">
                          <a:spcAft>
                            <a:spcPts val="0"/>
                          </a:spcAft>
                          <a:tabLst>
                            <a:tab pos="947420" algn="l"/>
                          </a:tabLst>
                        </a:pPr>
                        <a:r>
                          <a:rPr kumimoji="0" lang="hr-HR" sz="3600" b="0" kern="120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+mn-lt"/>
                            <a:ea typeface="Times New Roman"/>
                            <a:cs typeface="Times New Roman"/>
                          </a:rPr>
                          <a:t>Y = A </a:t>
                        </a:r>
                        <a:r>
                          <a:rPr lang="hr-HR" sz="3600" b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+mn-lt"/>
                            <a:ea typeface="Times New Roman"/>
                            <a:cs typeface="Times New Roman"/>
                            <a:sym typeface="Wingdings"/>
                          </a:rPr>
                          <a:t></a:t>
                        </a:r>
                        <a:r>
                          <a:rPr kumimoji="0" lang="hr-HR" sz="3600" b="0" kern="120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+mn-lt"/>
                            <a:ea typeface="Times New Roman"/>
                            <a:cs typeface="Times New Roman"/>
                          </a:rPr>
                          <a:t> B + A </a:t>
                        </a:r>
                        <a:r>
                          <a:rPr lang="hr-HR" sz="3600" b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+mn-lt"/>
                            <a:ea typeface="Times New Roman"/>
                            <a:cs typeface="Times New Roman"/>
                            <a:sym typeface="Wingdings"/>
                          </a:rPr>
                          <a:t></a:t>
                        </a:r>
                        <a:r>
                          <a:rPr kumimoji="0" lang="hr-HR" sz="3600" b="0" kern="120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+mn-lt"/>
                            <a:ea typeface="Times New Roman"/>
                            <a:cs typeface="Times New Roman"/>
                          </a:rPr>
                          <a:t> B</a:t>
                        </a:r>
                        <a:endParaRPr kumimoji="0" lang="hr-HR" sz="36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endParaRP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a:tcPr>
                  </a:tc>
                </a:tr>
              </a:tbl>
            </a:graphicData>
          </a:graphic>
        </p:graphicFrame>
        <p:cxnSp>
          <p:nvCxnSpPr>
            <p:cNvPr id="12" name="Ravni poveznik 11"/>
            <p:cNvCxnSpPr/>
            <p:nvPr/>
          </p:nvCxnSpPr>
          <p:spPr>
            <a:xfrm rot="10800000">
              <a:off x="3626681" y="5097595"/>
              <a:ext cx="357190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vni poveznik 12"/>
            <p:cNvCxnSpPr/>
            <p:nvPr/>
          </p:nvCxnSpPr>
          <p:spPr>
            <a:xfrm rot="10800000">
              <a:off x="5763249" y="5082604"/>
              <a:ext cx="357190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9921" y="457200"/>
            <a:ext cx="9024079" cy="838200"/>
          </a:xfrm>
        </p:spPr>
        <p:txBody>
          <a:bodyPr>
            <a:normAutofit/>
          </a:bodyPr>
          <a:lstStyle/>
          <a:p>
            <a:r>
              <a:rPr lang="hr-HR" smtClean="0"/>
              <a:t>Logički izraz i logički sklop za c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6</a:t>
            </a:fld>
            <a:endParaRPr lang="hr-HR"/>
          </a:p>
        </p:txBody>
      </p:sp>
      <p:graphicFrame>
        <p:nvGraphicFramePr>
          <p:cNvPr id="9" name="Tablica 8"/>
          <p:cNvGraphicFramePr>
            <a:graphicFrameLocks noGrp="1"/>
          </p:cNvGraphicFramePr>
          <p:nvPr/>
        </p:nvGraphicFramePr>
        <p:xfrm>
          <a:off x="785786" y="1571612"/>
          <a:ext cx="2571769" cy="2841643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59428"/>
                <a:gridCol w="659428"/>
                <a:gridCol w="1252913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ica 9"/>
          <p:cNvGraphicFramePr>
            <a:graphicFrameLocks noGrp="1"/>
          </p:cNvGraphicFramePr>
          <p:nvPr/>
        </p:nvGraphicFramePr>
        <p:xfrm>
          <a:off x="3643306" y="3857628"/>
          <a:ext cx="2571768" cy="535785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</a:tblPr>
              <a:tblGrid>
                <a:gridCol w="2571768"/>
              </a:tblGrid>
              <a:tr h="5357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Rezervirano mjesto sadržaja 5"/>
          <p:cNvGraphicFramePr>
            <a:graphicFrameLocks/>
          </p:cNvGraphicFramePr>
          <p:nvPr/>
        </p:nvGraphicFramePr>
        <p:xfrm>
          <a:off x="1500166" y="5143512"/>
          <a:ext cx="2500330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500330"/>
              </a:tblGrid>
              <a:tr h="928694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 =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6" name="Slika 15" descr="proba_1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4857760"/>
            <a:ext cx="2928958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mtClean="0"/>
              <a:t>Logički sklop koji zbraja dva bita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624918" cy="946143"/>
          </a:xfrm>
        </p:spPr>
        <p:txBody>
          <a:bodyPr/>
          <a:lstStyle/>
          <a:p>
            <a:r>
              <a:rPr lang="hr-HR" smtClean="0"/>
              <a:t>Povežu li se ova dva sklopa u jedan, dobiva se složeni sklop: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7</a:t>
            </a:fld>
            <a:endParaRPr lang="hr-HR"/>
          </a:p>
        </p:txBody>
      </p:sp>
      <p:pic>
        <p:nvPicPr>
          <p:cNvPr id="7" name="Slika 6" descr="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56" y="2285992"/>
            <a:ext cx="5786478" cy="42615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Logički sklop koji zbraja dva bita</a:t>
            </a:r>
            <a:endParaRPr lang="hr-HR"/>
          </a:p>
        </p:txBody>
      </p:sp>
      <p:pic>
        <p:nvPicPr>
          <p:cNvPr id="8" name="Rezervirano mjesto sadržaja 7" descr="sa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60032" y="3429000"/>
            <a:ext cx="3437127" cy="2165390"/>
          </a:xfrm>
        </p:spPr>
      </p:pic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8</a:t>
            </a:fld>
            <a:endParaRPr lang="hr-HR"/>
          </a:p>
        </p:txBody>
      </p:sp>
      <p:pic>
        <p:nvPicPr>
          <p:cNvPr id="9" name="Slika 8" descr="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2786058"/>
            <a:ext cx="4286280" cy="3156736"/>
          </a:xfrm>
          <a:prstGeom prst="rect">
            <a:avLst/>
          </a:prstGeom>
        </p:spPr>
      </p:pic>
      <p:sp>
        <p:nvSpPr>
          <p:cNvPr id="10" name="Rezervirano mjesto sadržaja 2"/>
          <p:cNvSpPr txBox="1">
            <a:spLocks/>
          </p:cNvSpPr>
          <p:nvPr/>
        </p:nvSpPr>
        <p:spPr bwMode="auto">
          <a:xfrm>
            <a:off x="304800" y="1554163"/>
            <a:ext cx="8624918" cy="946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10000"/>
              </a:lnSpc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130000"/>
              <a:buFont typeface="Wingdings" pitchFamily="2" charset="2"/>
              <a:buChar char="§"/>
              <a:tabLst/>
              <a:defRPr/>
            </a:pPr>
            <a:r>
              <a:rPr kumimoji="0" lang="hr-H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Ovaj se složeni sklop može prikazati i</a:t>
            </a:r>
            <a:r>
              <a:rPr kumimoji="0" lang="hr-HR" sz="28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korištenjem </a:t>
            </a:r>
            <a:r>
              <a:rPr lang="hr-HR" sz="2800" b="1" smtClean="0">
                <a:solidFill>
                  <a:schemeClr val="tx2"/>
                </a:solidFill>
                <a:latin typeface="+mn-lt"/>
                <a:cs typeface="+mn-cs"/>
              </a:rPr>
              <a:t>simbola za XOR sklop</a:t>
            </a:r>
            <a:r>
              <a:rPr kumimoji="0" lang="hr-HR" sz="2800" b="0" i="0" u="none" strike="noStrike" kern="120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hr-HR" sz="28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Logički sklop koji zbraja dva bita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517647"/>
          </a:xfrm>
        </p:spPr>
        <p:txBody>
          <a:bodyPr/>
          <a:lstStyle/>
          <a:p>
            <a:r>
              <a:rPr lang="hr-HR" b="1" smtClean="0"/>
              <a:t>Izlazi</a:t>
            </a:r>
            <a:r>
              <a:rPr lang="hr-HR" smtClean="0"/>
              <a:t> ovog sklopa odgovaraju </a:t>
            </a:r>
            <a:r>
              <a:rPr lang="hr-HR" b="1" smtClean="0"/>
              <a:t>zbroju dva bita A i B</a:t>
            </a:r>
            <a:r>
              <a:rPr lang="hr-HR" smtClean="0"/>
              <a:t>, pa se  on stoga naziva </a:t>
            </a:r>
            <a:r>
              <a:rPr lang="hr-HR" b="1" smtClean="0"/>
              <a:t>poluzbrajač</a:t>
            </a:r>
            <a:r>
              <a:rPr lang="hr-HR" smtClean="0"/>
              <a:t> (engl. </a:t>
            </a:r>
            <a:r>
              <a:rPr lang="hr-HR" i="1" smtClean="0"/>
              <a:t>half adder</a:t>
            </a:r>
            <a:r>
              <a:rPr lang="hr-HR" smtClean="0"/>
              <a:t>). </a:t>
            </a:r>
          </a:p>
          <a:p>
            <a:r>
              <a:rPr lang="hr-HR" b="1" smtClean="0"/>
              <a:t>Simbol </a:t>
            </a:r>
            <a:r>
              <a:rPr lang="hr-HR" smtClean="0"/>
              <a:t>poluzbrajača: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9</a:t>
            </a:fld>
            <a:endParaRPr lang="hr-HR"/>
          </a:p>
        </p:txBody>
      </p:sp>
      <p:pic>
        <p:nvPicPr>
          <p:cNvPr id="7" name="Slika 6" descr="BOL_7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3643314"/>
            <a:ext cx="3643338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2915</TotalTime>
  <Words>901</Words>
  <Application>Microsoft Office PowerPoint</Application>
  <PresentationFormat>On-screen Show (4:3)</PresentationFormat>
  <Paragraphs>320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Adjacency</vt:lpstr>
      <vt:lpstr>Sklop za zbrajanje dva višeznamenkasta binarna broja</vt:lpstr>
      <vt:lpstr>Poluzbrajač</vt:lpstr>
      <vt:lpstr>Logički izraz za y</vt:lpstr>
      <vt:lpstr>Logički sklop: Y = A  B + A  B </vt:lpstr>
      <vt:lpstr>xor sklop</vt:lpstr>
      <vt:lpstr>Logički izraz i logički sklop za c</vt:lpstr>
      <vt:lpstr>Logički sklop koji zbraja dva bita</vt:lpstr>
      <vt:lpstr>Logički sklop koji zbraja dva bita</vt:lpstr>
      <vt:lpstr>Logički sklop koji zbraja dva bita</vt:lpstr>
      <vt:lpstr>zbrajaNJE dva bita + prijenos</vt:lpstr>
      <vt:lpstr>zbrajaNJE dva bita + prijenos</vt:lpstr>
      <vt:lpstr>Logički izraz za y</vt:lpstr>
      <vt:lpstr>Logički izraz za y</vt:lpstr>
      <vt:lpstr>PowerPoint Presentation</vt:lpstr>
      <vt:lpstr>Logički izraz za y</vt:lpstr>
      <vt:lpstr>Logički izraz za C1 (PRIJENOS)</vt:lpstr>
      <vt:lpstr>Logički izraz za C1</vt:lpstr>
      <vt:lpstr>Logički izraz za C1</vt:lpstr>
      <vt:lpstr>Puni zbrajač</vt:lpstr>
      <vt:lpstr>PowerPoint Presentation</vt:lpstr>
      <vt:lpstr>Puni zbrajač</vt:lpstr>
      <vt:lpstr>zbrajanje višeznamenkastih binarnih brojeva</vt:lpstr>
      <vt:lpstr>zbrajanje višeznamenkastih binarnih brojeva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Optički mediji</dc:title>
  <dc:creator>Sanda</dc:creator>
  <cp:lastModifiedBy>zoran</cp:lastModifiedBy>
  <cp:revision>260</cp:revision>
  <dcterms:created xsi:type="dcterms:W3CDTF">2012-03-18T17:34:57Z</dcterms:created>
  <dcterms:modified xsi:type="dcterms:W3CDTF">2016-11-23T09:29:42Z</dcterms:modified>
</cp:coreProperties>
</file>