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8"/>
  </p:notesMasterIdLst>
  <p:handoutMasterIdLst>
    <p:handoutMasterId r:id="rId39"/>
  </p:handoutMasterIdLst>
  <p:sldIdLst>
    <p:sldId id="279" r:id="rId2"/>
    <p:sldId id="261" r:id="rId3"/>
    <p:sldId id="262" r:id="rId4"/>
    <p:sldId id="263" r:id="rId5"/>
    <p:sldId id="264" r:id="rId6"/>
    <p:sldId id="284" r:id="rId7"/>
    <p:sldId id="265" r:id="rId8"/>
    <p:sldId id="267" r:id="rId9"/>
    <p:sldId id="269" r:id="rId10"/>
    <p:sldId id="270" r:id="rId11"/>
    <p:sldId id="271" r:id="rId12"/>
    <p:sldId id="283" r:id="rId13"/>
    <p:sldId id="272" r:id="rId14"/>
    <p:sldId id="274" r:id="rId15"/>
    <p:sldId id="273" r:id="rId16"/>
    <p:sldId id="275" r:id="rId17"/>
    <p:sldId id="276" r:id="rId18"/>
    <p:sldId id="277" r:id="rId19"/>
    <p:sldId id="278" r:id="rId20"/>
    <p:sldId id="286" r:id="rId21"/>
    <p:sldId id="287" r:id="rId22"/>
    <p:sldId id="294" r:id="rId23"/>
    <p:sldId id="289" r:id="rId24"/>
    <p:sldId id="293" r:id="rId25"/>
    <p:sldId id="291" r:id="rId26"/>
    <p:sldId id="292" r:id="rId27"/>
    <p:sldId id="302" r:id="rId28"/>
    <p:sldId id="295" r:id="rId29"/>
    <p:sldId id="282" r:id="rId30"/>
    <p:sldId id="296" r:id="rId31"/>
    <p:sldId id="297" r:id="rId32"/>
    <p:sldId id="298" r:id="rId33"/>
    <p:sldId id="299" r:id="rId34"/>
    <p:sldId id="300" r:id="rId35"/>
    <p:sldId id="301" r:id="rId36"/>
    <p:sldId id="281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18" autoAdjust="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587F943-40A7-4114-B462-63D9E2A293DE}" type="datetime1">
              <a:rPr lang="en-US"/>
              <a:pPr>
                <a:defRPr/>
              </a:pPr>
              <a:t>1/21/2019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DBD0172-C1B6-4846-BD68-418CB8C91E2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48780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A81D299-925E-4404-92D8-39CE79486AD6}" type="datetime1">
              <a:rPr lang="en-US"/>
              <a:pPr>
                <a:defRPr/>
              </a:pPr>
              <a:t>1/21/2019</a:t>
            </a:fld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8E2B632-274B-4367-8821-E583ED87C677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00514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r-HR" altLang="sr-Latn-R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50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drzavno14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E2B632-274B-4367-8821-E583ED87C677}" type="slidenum">
              <a:rPr lang="en-US" altLang="sr-Latn-RS" smtClean="0"/>
              <a:pPr>
                <a:defRPr/>
              </a:pPr>
              <a:t>31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82595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4627652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405146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48438891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C9DFF-79F2-4E62-B3F3-AC6E973A7B41}" type="datetime1">
              <a:rPr lang="hr-HR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E82C5-6778-4B6A-B331-58F17162C5A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0423500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94051-0940-4F47-9C15-477089328D72}" type="datetime1">
              <a:rPr lang="hr-HR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3C346-C092-4C48-BDE6-0B3921196D28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83525212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1016607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5389825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5262032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5313569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9500261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661935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31667762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0857879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 smtClean="0"/>
              <a:t>Haga clic para modificar el estilo de texto del patrón</a:t>
            </a:r>
          </a:p>
          <a:p>
            <a:pPr lvl="1"/>
            <a:r>
              <a:rPr lang="es-ES" altLang="sr-Latn-RS" smtClean="0"/>
              <a:t>Segundo nivel</a:t>
            </a:r>
          </a:p>
          <a:p>
            <a:pPr lvl="2"/>
            <a:r>
              <a:rPr lang="es-ES" altLang="sr-Latn-RS" smtClean="0"/>
              <a:t>Tercer nivel</a:t>
            </a:r>
          </a:p>
          <a:p>
            <a:pPr lvl="3"/>
            <a:r>
              <a:rPr lang="es-ES" altLang="sr-Latn-RS" smtClean="0"/>
              <a:t>Cuarto nivel</a:t>
            </a:r>
          </a:p>
          <a:p>
            <a:pPr lvl="4"/>
            <a:r>
              <a:rPr lang="es-ES" altLang="sr-Latn-R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8CB3BA1A-7860-4659-840F-1670CDB9D25A}" type="datetime1">
              <a:rPr lang="hr-HR" smtClean="0"/>
              <a:pPr>
                <a:defRPr/>
              </a:pPr>
              <a:t>21.1.2019.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ime i prezime predavača: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85006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88912"/>
            <a:ext cx="7051675" cy="1581149"/>
          </a:xfrm>
        </p:spPr>
        <p:txBody>
          <a:bodyPr/>
          <a:lstStyle/>
          <a:p>
            <a:pPr eaLnBrk="1" hangingPunct="1"/>
            <a:r>
              <a:rPr lang="hr-HR" altLang="sr-Latn-RS" dirty="0" smtClean="0"/>
              <a:t>ABECEDA RAČUNALA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628775"/>
            <a:ext cx="6400800" cy="792163"/>
          </a:xfrm>
        </p:spPr>
        <p:txBody>
          <a:bodyPr/>
          <a:lstStyle/>
          <a:p>
            <a:pPr eaLnBrk="1" hangingPunct="1">
              <a:defRPr/>
            </a:pPr>
            <a:r>
              <a:rPr lang="hr-HR" sz="360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BROJEVNI SUSTAVI</a:t>
            </a:r>
          </a:p>
          <a:p>
            <a:pPr eaLnBrk="1" hangingPunct="1">
              <a:defRPr/>
            </a:pPr>
            <a:endParaRPr lang="hr-HR" smtClean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E01C8D-3DDC-41B8-A1C8-5F2042CE8D50}" type="datetime1">
              <a:rPr lang="hr-HR" altLang="sr-Latn-RS" sz="1400" smtClean="0"/>
              <a:pPr>
                <a:spcBef>
                  <a:spcPct val="0"/>
                </a:spcBef>
                <a:buFontTx/>
                <a:buNone/>
              </a:pPr>
              <a:t>21.1.2019.</a:t>
            </a:fld>
            <a:endParaRPr lang="en-US" altLang="sr-Latn-RS" sz="1400" smtClean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hr-HR" sz="36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5849938" y="3330575"/>
            <a:ext cx="347662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5435600" y="3330575"/>
            <a:ext cx="346075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5849938" y="2924175"/>
            <a:ext cx="347662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5435600" y="2924175"/>
            <a:ext cx="346075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5849938" y="3736975"/>
            <a:ext cx="347662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6889750" y="3330575"/>
            <a:ext cx="346075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80" name="Oval 12"/>
          <p:cNvSpPr>
            <a:spLocks noChangeArrowheads="1"/>
          </p:cNvSpPr>
          <p:nvPr/>
        </p:nvSpPr>
        <p:spPr bwMode="auto">
          <a:xfrm>
            <a:off x="6473825" y="3330575"/>
            <a:ext cx="347663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6889750" y="2924175"/>
            <a:ext cx="346075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6473825" y="2924175"/>
            <a:ext cx="347663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sp>
        <p:nvSpPr>
          <p:cNvPr id="32783" name="Oval 15"/>
          <p:cNvSpPr>
            <a:spLocks noChangeArrowheads="1"/>
          </p:cNvSpPr>
          <p:nvPr/>
        </p:nvSpPr>
        <p:spPr bwMode="auto">
          <a:xfrm>
            <a:off x="6473825" y="3736975"/>
            <a:ext cx="347663" cy="3397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hr-HR">
              <a:latin typeface="Arial" charset="0"/>
            </a:endParaRPr>
          </a:p>
        </p:txBody>
      </p:sp>
      <p:grpSp>
        <p:nvGrpSpPr>
          <p:cNvPr id="5137" name="Group 16"/>
          <p:cNvGrpSpPr>
            <a:grpSpLocks/>
          </p:cNvGrpSpPr>
          <p:nvPr/>
        </p:nvGrpSpPr>
        <p:grpSpPr bwMode="auto">
          <a:xfrm>
            <a:off x="2700338" y="2781300"/>
            <a:ext cx="2247900" cy="531813"/>
            <a:chOff x="1020" y="2523"/>
            <a:chExt cx="1134" cy="272"/>
          </a:xfrm>
        </p:grpSpPr>
        <p:sp>
          <p:nvSpPr>
            <p:cNvPr id="5147" name="Line 17"/>
            <p:cNvSpPr>
              <a:spLocks noChangeShapeType="1"/>
            </p:cNvSpPr>
            <p:nvPr/>
          </p:nvSpPr>
          <p:spPr bwMode="auto">
            <a:xfrm>
              <a:off x="1156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48" name="Line 18"/>
            <p:cNvSpPr>
              <a:spLocks noChangeShapeType="1"/>
            </p:cNvSpPr>
            <p:nvPr/>
          </p:nvSpPr>
          <p:spPr bwMode="auto">
            <a:xfrm>
              <a:off x="1247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49" name="Line 19"/>
            <p:cNvSpPr>
              <a:spLocks noChangeShapeType="1"/>
            </p:cNvSpPr>
            <p:nvPr/>
          </p:nvSpPr>
          <p:spPr bwMode="auto">
            <a:xfrm>
              <a:off x="1338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0" name="Line 20"/>
            <p:cNvSpPr>
              <a:spLocks noChangeShapeType="1"/>
            </p:cNvSpPr>
            <p:nvPr/>
          </p:nvSpPr>
          <p:spPr bwMode="auto">
            <a:xfrm>
              <a:off x="1429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1" name="Line 21"/>
            <p:cNvSpPr>
              <a:spLocks noChangeShapeType="1"/>
            </p:cNvSpPr>
            <p:nvPr/>
          </p:nvSpPr>
          <p:spPr bwMode="auto">
            <a:xfrm>
              <a:off x="1020" y="2659"/>
              <a:ext cx="499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2" name="Line 22"/>
            <p:cNvSpPr>
              <a:spLocks noChangeShapeType="1"/>
            </p:cNvSpPr>
            <p:nvPr/>
          </p:nvSpPr>
          <p:spPr bwMode="auto">
            <a:xfrm>
              <a:off x="1791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3" name="Line 23"/>
            <p:cNvSpPr>
              <a:spLocks noChangeShapeType="1"/>
            </p:cNvSpPr>
            <p:nvPr/>
          </p:nvSpPr>
          <p:spPr bwMode="auto">
            <a:xfrm>
              <a:off x="1882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4" name="Line 24"/>
            <p:cNvSpPr>
              <a:spLocks noChangeShapeType="1"/>
            </p:cNvSpPr>
            <p:nvPr/>
          </p:nvSpPr>
          <p:spPr bwMode="auto">
            <a:xfrm>
              <a:off x="1973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5" name="Line 25"/>
            <p:cNvSpPr>
              <a:spLocks noChangeShapeType="1"/>
            </p:cNvSpPr>
            <p:nvPr/>
          </p:nvSpPr>
          <p:spPr bwMode="auto">
            <a:xfrm>
              <a:off x="2064" y="2523"/>
              <a:ext cx="0" cy="2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5156" name="Line 26"/>
            <p:cNvSpPr>
              <a:spLocks noChangeShapeType="1"/>
            </p:cNvSpPr>
            <p:nvPr/>
          </p:nvSpPr>
          <p:spPr bwMode="auto">
            <a:xfrm>
              <a:off x="1655" y="2659"/>
              <a:ext cx="499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</p:grpSp>
      <p:grpSp>
        <p:nvGrpSpPr>
          <p:cNvPr id="5138" name="Group 28"/>
          <p:cNvGrpSpPr>
            <a:grpSpLocks/>
          </p:cNvGrpSpPr>
          <p:nvPr/>
        </p:nvGrpSpPr>
        <p:grpSpPr bwMode="auto">
          <a:xfrm>
            <a:off x="4716463" y="4292600"/>
            <a:ext cx="1511300" cy="1443038"/>
            <a:chOff x="3288" y="2205"/>
            <a:chExt cx="1724" cy="1633"/>
          </a:xfrm>
        </p:grpSpPr>
        <p:sp>
          <p:nvSpPr>
            <p:cNvPr id="5142" name="Rectangle 29"/>
            <p:cNvSpPr>
              <a:spLocks noChangeArrowheads="1"/>
            </p:cNvSpPr>
            <p:nvPr/>
          </p:nvSpPr>
          <p:spPr bwMode="auto">
            <a:xfrm>
              <a:off x="3288" y="2205"/>
              <a:ext cx="1724" cy="16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r-HR" altLang="sr-Latn-RS" sz="1800"/>
            </a:p>
          </p:txBody>
        </p:sp>
        <p:graphicFrame>
          <p:nvGraphicFramePr>
            <p:cNvPr id="5143" name="Object 30"/>
            <p:cNvGraphicFramePr>
              <a:graphicFrameLocks noChangeAspect="1"/>
            </p:cNvGraphicFramePr>
            <p:nvPr/>
          </p:nvGraphicFramePr>
          <p:xfrm>
            <a:off x="4014" y="2387"/>
            <a:ext cx="59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3" name="Bitmap Image" r:id="rId4" imgW="504762" imgH="352474" progId="Paint.Picture">
                    <p:embed/>
                  </p:oleObj>
                </mc:Choice>
                <mc:Fallback>
                  <p:oleObj name="Bitmap Image" r:id="rId4" imgW="504762" imgH="352474" progId="Paint.Picture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4" y="2387"/>
                          <a:ext cx="59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44" name="Object 31"/>
            <p:cNvGraphicFramePr>
              <a:graphicFrameLocks noChangeAspect="1"/>
            </p:cNvGraphicFramePr>
            <p:nvPr/>
          </p:nvGraphicFramePr>
          <p:xfrm>
            <a:off x="4241" y="2795"/>
            <a:ext cx="418" cy="6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4" name="Bitmap Image" r:id="rId6" imgW="428798" imgH="657317" progId="Paint.Picture">
                    <p:embed/>
                  </p:oleObj>
                </mc:Choice>
                <mc:Fallback>
                  <p:oleObj name="Bitmap Image" r:id="rId6" imgW="428798" imgH="657317" progId="Paint.Picture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1" y="2795"/>
                          <a:ext cx="418" cy="6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45" name="Object 32"/>
            <p:cNvGraphicFramePr>
              <a:graphicFrameLocks noChangeAspect="1"/>
            </p:cNvGraphicFramePr>
            <p:nvPr/>
          </p:nvGraphicFramePr>
          <p:xfrm>
            <a:off x="3742" y="2387"/>
            <a:ext cx="222" cy="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5" name="Bitmap Image" r:id="rId8" imgW="352474" imgH="866896" progId="Paint.Picture">
                    <p:embed/>
                  </p:oleObj>
                </mc:Choice>
                <mc:Fallback>
                  <p:oleObj name="Bitmap Image" r:id="rId8" imgW="352474" imgH="866896" progId="Paint.Picture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2" y="2387"/>
                          <a:ext cx="222" cy="5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46" name="Object 33"/>
            <p:cNvGraphicFramePr>
              <a:graphicFrameLocks noChangeAspect="1"/>
            </p:cNvGraphicFramePr>
            <p:nvPr/>
          </p:nvGraphicFramePr>
          <p:xfrm>
            <a:off x="3606" y="3067"/>
            <a:ext cx="545" cy="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6" name="Bitmap Image" r:id="rId10" imgW="628571" imgH="590476" progId="Paint.Picture">
                    <p:embed/>
                  </p:oleObj>
                </mc:Choice>
                <mc:Fallback>
                  <p:oleObj name="Bitmap Image" r:id="rId10" imgW="628571" imgH="590476" progId="Paint.Picture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6" y="3067"/>
                          <a:ext cx="545" cy="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139" name="Picture 3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716338"/>
            <a:ext cx="29146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6588125" y="4437063"/>
            <a:ext cx="1943100" cy="1436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r-HR" sz="16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1010</a:t>
            </a:r>
            <a:r>
              <a:rPr lang="hr-HR" sz="1600" b="1" baseline="-25000">
                <a:solidFill>
                  <a:schemeClr val="accent2"/>
                </a:solidFill>
                <a:latin typeface="Comic Sans MS" pitchFamily="66" charset="0"/>
              </a:rPr>
              <a:t>(2)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hr-HR" sz="16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12</a:t>
            </a:r>
            <a:r>
              <a:rPr lang="hr-HR" sz="1600" b="1" baseline="-25000">
                <a:solidFill>
                  <a:schemeClr val="accent2"/>
                </a:solidFill>
                <a:latin typeface="Arial" charset="0"/>
              </a:rPr>
              <a:t>(8)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hr-HR" sz="16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</a:t>
            </a:r>
            <a:r>
              <a:rPr lang="hr-HR" sz="1600" b="1" baseline="-25000">
                <a:solidFill>
                  <a:schemeClr val="accent2"/>
                </a:solidFill>
                <a:latin typeface="Arial" charset="0"/>
              </a:rPr>
              <a:t>(16)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hr-HR" sz="16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5141" name="Picture 3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85938"/>
            <a:ext cx="1208088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400" b="1" smtClean="0">
                <a:solidFill>
                  <a:schemeClr val="accent2"/>
                </a:solidFill>
              </a:rPr>
              <a:t>Pretvorba </a:t>
            </a:r>
            <a:r>
              <a:rPr lang="hr-HR" altLang="sr-Latn-RS" sz="2400" b="1" u="sng" smtClean="0">
                <a:solidFill>
                  <a:schemeClr val="accent2"/>
                </a:solidFill>
              </a:rPr>
              <a:t>cjelobrojne vrijednosti</a:t>
            </a:r>
            <a:r>
              <a:rPr lang="hr-HR" altLang="sr-Latn-RS" sz="2400" b="1" smtClean="0">
                <a:solidFill>
                  <a:schemeClr val="accent2"/>
                </a:solidFill>
              </a:rPr>
              <a:t> iz dekadskog brojevnog sustava u neki drugi</a:t>
            </a:r>
          </a:p>
        </p:txBody>
      </p:sp>
      <p:pic>
        <p:nvPicPr>
          <p:cNvPr id="16409" name="Picture 24" descr="pisanj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3500438"/>
            <a:ext cx="1104900" cy="825500"/>
          </a:xfrm>
          <a:noFill/>
        </p:spPr>
      </p:pic>
      <p:sp>
        <p:nvSpPr>
          <p:cNvPr id="163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30F55F-90F0-4D07-BD39-22D1E47C7348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sr-Latn-RS" sz="140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498975" y="4748213"/>
            <a:ext cx="360363" cy="358775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684213" y="1916113"/>
            <a:ext cx="73787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 i="1" u="sng">
                <a:solidFill>
                  <a:schemeClr val="tx2"/>
                </a:solidFill>
              </a:rPr>
              <a:t>Primjer 1. </a:t>
            </a:r>
            <a:r>
              <a:rPr lang="hr-HR" altLang="sr-Latn-RS" sz="2000">
                <a:solidFill>
                  <a:schemeClr val="tx2"/>
                </a:solidFill>
              </a:rPr>
              <a:t> Broj </a:t>
            </a:r>
            <a:r>
              <a:rPr lang="hr-HR" altLang="sr-Latn-RS" sz="2000">
                <a:solidFill>
                  <a:schemeClr val="tx2"/>
                </a:solidFill>
                <a:cs typeface="Times New Roman" panose="02020603050405020304" pitchFamily="18" charset="0"/>
              </a:rPr>
              <a:t>77</a:t>
            </a:r>
            <a:r>
              <a:rPr lang="hr-HR" altLang="sr-Latn-RS" sz="2000" baseline="-30000">
                <a:solidFill>
                  <a:schemeClr val="tx2"/>
                </a:solidFill>
                <a:cs typeface="Times New Roman" panose="02020603050405020304" pitchFamily="18" charset="0"/>
              </a:rPr>
              <a:t>(10)</a:t>
            </a:r>
            <a:r>
              <a:rPr lang="hr-HR" altLang="sr-Latn-RS" sz="20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hr-HR" altLang="sr-Latn-RS" sz="2000">
                <a:solidFill>
                  <a:schemeClr val="tx2"/>
                </a:solidFill>
              </a:rPr>
              <a:t>zapiši binarno.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331913" y="263683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hr-HR" altLang="sr-Latn-RS" sz="2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sr-Latn-RS" sz="20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795963" y="306863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AU" altLang="sr-Latn-RS" sz="2000">
              <a:latin typeface="Times New Roman" panose="02020603050405020304" pitchFamily="18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549650" y="2732088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77 : </a:t>
            </a:r>
            <a:r>
              <a:rPr lang="hr-HR" altLang="sr-Latn-RS" sz="20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= 38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5795963" y="273208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49650" y="3068638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38 : 2 = 19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676650" y="3405188"/>
            <a:ext cx="115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19 : 2 = 9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5795963" y="340518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803650" y="3740150"/>
            <a:ext cx="1031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9 : 2 = 4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795963" y="374015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3694113" y="4076700"/>
            <a:ext cx="1141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4 : 2 = 2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95963" y="40767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AU" altLang="sr-Latn-RS" sz="2000">
              <a:latin typeface="Times New Roman" panose="02020603050405020304" pitchFamily="18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3765550" y="4413250"/>
            <a:ext cx="1069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2 : 2 = 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5795963" y="441325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AU" altLang="sr-Latn-RS" sz="2000">
              <a:latin typeface="Times New Roman" panose="02020603050405020304" pitchFamily="18" charset="0"/>
            </a:endParaRP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2698750" y="4748213"/>
            <a:ext cx="2136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  1 : 2 =  </a:t>
            </a:r>
            <a:r>
              <a:rPr lang="hr-HR" altLang="sr-Latn-R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AU" altLang="sr-Latn-R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5795963" y="4748213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V="1">
            <a:off x="6477000" y="3827463"/>
            <a:ext cx="0" cy="12192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5562600" y="2532063"/>
            <a:ext cx="1219200" cy="2819400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2411413" y="5300663"/>
            <a:ext cx="2592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1001101 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altLang="sr-Latn-R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 flipH="1">
            <a:off x="3924300" y="3068638"/>
            <a:ext cx="576263" cy="144462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7" grpId="0" autoUpdateAnimBg="0"/>
      <p:bldP spid="23558" grpId="0" autoUpdateAnimBg="0"/>
      <p:bldP spid="23559" grpId="0" autoUpdateAnimBg="0"/>
      <p:bldP spid="23560" grpId="0" autoUpdateAnimBg="0"/>
      <p:bldP spid="23561" grpId="0" autoUpdateAnimBg="0"/>
      <p:bldP spid="23562" grpId="0" autoUpdateAnimBg="0"/>
      <p:bldP spid="23563" grpId="0" autoUpdateAnimBg="0"/>
      <p:bldP spid="23564" grpId="0" autoUpdateAnimBg="0"/>
      <p:bldP spid="23565" grpId="0" autoUpdateAnimBg="0"/>
      <p:bldP spid="23566" grpId="0" autoUpdateAnimBg="0"/>
      <p:bldP spid="23567" grpId="0" autoUpdateAnimBg="0"/>
      <p:bldP spid="23568" grpId="0" autoUpdateAnimBg="0"/>
      <p:bldP spid="23569" grpId="0" autoUpdateAnimBg="0"/>
      <p:bldP spid="23570" grpId="0" autoUpdateAnimBg="0"/>
      <p:bldP spid="23571" grpId="0" autoUpdateAnimBg="0"/>
      <p:bldP spid="23572" grpId="0" animBg="1"/>
      <p:bldP spid="23573" grpId="0" animBg="1"/>
      <p:bldP spid="23574" grpId="0" autoUpdateAnimBg="0"/>
      <p:bldP spid="235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D5B692-6CF5-48A3-96D6-60456A0E3347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sr-Latn-RS" sz="140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427538" y="2228850"/>
            <a:ext cx="360362" cy="358775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539750" y="765175"/>
            <a:ext cx="73787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 i="1" u="sng">
                <a:solidFill>
                  <a:schemeClr val="tx2"/>
                </a:solidFill>
              </a:rPr>
              <a:t>Primjer 2. </a:t>
            </a:r>
            <a:r>
              <a:rPr lang="hr-HR" altLang="sr-Latn-RS" sz="2000">
                <a:solidFill>
                  <a:schemeClr val="tx2"/>
                </a:solidFill>
              </a:rPr>
              <a:t> Broj </a:t>
            </a:r>
            <a:r>
              <a:rPr lang="hr-HR" altLang="sr-Latn-RS" sz="2000">
                <a:solidFill>
                  <a:schemeClr val="tx2"/>
                </a:solidFill>
                <a:cs typeface="Times New Roman" panose="02020603050405020304" pitchFamily="18" charset="0"/>
              </a:rPr>
              <a:t>77</a:t>
            </a:r>
            <a:r>
              <a:rPr lang="hr-HR" altLang="sr-Latn-RS" sz="2000" baseline="-30000">
                <a:solidFill>
                  <a:schemeClr val="tx2"/>
                </a:solidFill>
                <a:cs typeface="Times New Roman" panose="02020603050405020304" pitchFamily="18" charset="0"/>
              </a:rPr>
              <a:t>(10)</a:t>
            </a:r>
            <a:r>
              <a:rPr lang="hr-HR" altLang="sr-Latn-RS" sz="20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hr-HR" altLang="sr-Latn-RS" sz="2000">
                <a:solidFill>
                  <a:schemeClr val="tx2"/>
                </a:solidFill>
              </a:rPr>
              <a:t>zapiši oktalno. 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331913" y="143668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r>
              <a:rPr lang="hr-HR" altLang="sr-Latn-RS" sz="2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sr-Latn-RS" sz="20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5795963" y="186848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altLang="sr-Latn-RS" sz="2000">
              <a:latin typeface="Times New Roman" panose="02020603050405020304" pitchFamily="18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549650" y="1531938"/>
            <a:ext cx="115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77 : </a:t>
            </a:r>
            <a:r>
              <a:rPr lang="hr-HR" altLang="sr-Latn-RS" sz="20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= 9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795963" y="153193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676650" y="1868488"/>
            <a:ext cx="1031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9 : 8 = 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676650" y="2205038"/>
            <a:ext cx="1031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 : 8 = </a:t>
            </a:r>
            <a:r>
              <a:rPr lang="hr-HR" altLang="sr-Latn-R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AU" altLang="sr-Latn-R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5795963" y="220503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V="1">
            <a:off x="6300788" y="1557338"/>
            <a:ext cx="0" cy="93662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5562600" y="1331913"/>
            <a:ext cx="1219200" cy="1257300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2555875" y="2708275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115 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r>
              <a:rPr lang="en-US" altLang="sr-Latn-R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572000" y="4941888"/>
            <a:ext cx="360363" cy="358775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539750" y="3500438"/>
            <a:ext cx="73787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 i="1" u="sng">
                <a:solidFill>
                  <a:schemeClr val="tx2"/>
                </a:solidFill>
              </a:rPr>
              <a:t>Primjer 3. </a:t>
            </a:r>
            <a:r>
              <a:rPr lang="hr-HR" altLang="sr-Latn-RS" sz="2000">
                <a:solidFill>
                  <a:schemeClr val="tx2"/>
                </a:solidFill>
              </a:rPr>
              <a:t> Broj </a:t>
            </a:r>
            <a:r>
              <a:rPr lang="hr-HR" altLang="sr-Latn-RS" sz="2000">
                <a:solidFill>
                  <a:schemeClr val="tx2"/>
                </a:solidFill>
                <a:cs typeface="Times New Roman" panose="02020603050405020304" pitchFamily="18" charset="0"/>
              </a:rPr>
              <a:t>77</a:t>
            </a:r>
            <a:r>
              <a:rPr lang="hr-HR" altLang="sr-Latn-RS" sz="2000" baseline="-30000">
                <a:solidFill>
                  <a:schemeClr val="tx2"/>
                </a:solidFill>
                <a:cs typeface="Times New Roman" panose="02020603050405020304" pitchFamily="18" charset="0"/>
              </a:rPr>
              <a:t>(10)</a:t>
            </a:r>
            <a:r>
              <a:rPr lang="hr-HR" altLang="sr-Latn-RS" sz="20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hr-HR" altLang="sr-Latn-RS" sz="2000">
                <a:solidFill>
                  <a:schemeClr val="tx2"/>
                </a:solidFill>
              </a:rPr>
              <a:t>zapiši heksadekadski. 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1331913" y="45085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r>
              <a:rPr lang="hr-HR" altLang="sr-Latn-RS" sz="2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sr-Latn-RS" sz="20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5795963" y="49403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AU" altLang="sr-Latn-RS" sz="2000">
              <a:latin typeface="Times New Roman" panose="02020603050405020304" pitchFamily="18" charset="0"/>
            </a:endParaRP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3549650" y="4603750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77 : 16 = 4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5795963" y="460375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AU" altLang="sr-Latn-R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3676650" y="4940300"/>
            <a:ext cx="115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hr-HR" altLang="sr-Latn-RS" sz="2000">
                <a:latin typeface="Times New Roman" panose="02020603050405020304" pitchFamily="18" charset="0"/>
                <a:cs typeface="Times New Roman" panose="02020603050405020304" pitchFamily="18" charset="0"/>
              </a:rPr>
              <a:t>4 : 16 = </a:t>
            </a:r>
            <a:r>
              <a:rPr lang="hr-HR" altLang="sr-Latn-R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AU" altLang="sr-Latn-R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V="1">
            <a:off x="6659563" y="4652963"/>
            <a:ext cx="0" cy="6477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5562600" y="4403725"/>
            <a:ext cx="1219200" cy="1041400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2555875" y="5661025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r>
              <a:rPr lang="hr-HR" altLang="sr-Latn-R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4D </a:t>
            </a:r>
            <a:r>
              <a:rPr lang="hr-HR" altLang="sr-Latn-RS" sz="2400" baseline="-30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r>
              <a:rPr lang="en-US" altLang="sr-Latn-R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6227763" y="460375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20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AU" altLang="sr-Latn-RS" sz="2000" b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80" grpId="0" autoUpdateAnimBg="0"/>
      <p:bldP spid="24581" grpId="0" autoUpdateAnimBg="0"/>
      <p:bldP spid="24582" grpId="0" autoUpdateAnimBg="0"/>
      <p:bldP spid="24583" grpId="0" autoUpdateAnimBg="0"/>
      <p:bldP spid="24584" grpId="0" autoUpdateAnimBg="0"/>
      <p:bldP spid="24585" grpId="0" autoUpdateAnimBg="0"/>
      <p:bldP spid="24586" grpId="0" autoUpdateAnimBg="0"/>
      <p:bldP spid="24587" grpId="0" animBg="1"/>
      <p:bldP spid="24588" grpId="0" animBg="1"/>
      <p:bldP spid="24589" grpId="0" autoUpdateAnimBg="0"/>
      <p:bldP spid="24590" grpId="0" animBg="1"/>
      <p:bldP spid="24591" grpId="0"/>
      <p:bldP spid="24592" grpId="0" autoUpdateAnimBg="0"/>
      <p:bldP spid="24593" grpId="0" autoUpdateAnimBg="0"/>
      <p:bldP spid="24594" grpId="0" autoUpdateAnimBg="0"/>
      <p:bldP spid="24595" grpId="0" autoUpdateAnimBg="0"/>
      <p:bldP spid="24596" grpId="0" autoUpdateAnimBg="0"/>
      <p:bldP spid="24597" grpId="0" animBg="1"/>
      <p:bldP spid="24598" grpId="0" animBg="1"/>
      <p:bldP spid="24599" grpId="0" autoUpdateAnimBg="0"/>
      <p:bldP spid="2460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mtClean="0"/>
              <a:t>Pretvorba u dekadski sustav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8EFE31-FA95-4705-A810-C28332D91A72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sr-Latn-RS" sz="140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84213" y="3429000"/>
            <a:ext cx="82089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    115</a:t>
            </a:r>
            <a:r>
              <a:rPr lang="hr-HR" altLang="sr-Latn-RS" sz="2000" b="1" baseline="-25000">
                <a:solidFill>
                  <a:srgbClr val="CC3300"/>
                </a:solidFill>
              </a:rPr>
              <a:t>(8)</a:t>
            </a:r>
            <a:r>
              <a:rPr lang="hr-HR" altLang="sr-Latn-RS" sz="2000" b="1"/>
              <a:t> =1·</a:t>
            </a:r>
            <a:r>
              <a:rPr lang="hr-HR" altLang="sr-Latn-RS" sz="2000" b="1">
                <a:solidFill>
                  <a:srgbClr val="CC3300"/>
                </a:solidFill>
              </a:rPr>
              <a:t>8</a:t>
            </a:r>
            <a:r>
              <a:rPr lang="hr-HR" altLang="sr-Latn-RS" sz="2000" b="1" baseline="30000"/>
              <a:t>2</a:t>
            </a:r>
            <a:r>
              <a:rPr lang="hr-HR" altLang="sr-Latn-RS" sz="2000" b="1"/>
              <a:t> + 1·</a:t>
            </a:r>
            <a:r>
              <a:rPr lang="hr-HR" altLang="sr-Latn-RS" sz="2000" b="1">
                <a:solidFill>
                  <a:srgbClr val="CC3300"/>
                </a:solidFill>
              </a:rPr>
              <a:t>8</a:t>
            </a:r>
            <a:r>
              <a:rPr lang="hr-HR" altLang="sr-Latn-RS" sz="2000" b="1" baseline="30000"/>
              <a:t>1</a:t>
            </a:r>
            <a:r>
              <a:rPr lang="hr-HR" altLang="sr-Latn-RS" sz="2000" b="1"/>
              <a:t> + 5·</a:t>
            </a:r>
            <a:r>
              <a:rPr lang="hr-HR" altLang="sr-Latn-RS" sz="2000" b="1">
                <a:solidFill>
                  <a:srgbClr val="CC3300"/>
                </a:solidFill>
              </a:rPr>
              <a:t>8</a:t>
            </a:r>
            <a:r>
              <a:rPr lang="hr-HR" altLang="sr-Latn-RS" sz="2000" b="1" baseline="30000"/>
              <a:t>0</a:t>
            </a:r>
            <a:r>
              <a:rPr lang="hr-HR" altLang="sr-Latn-RS" sz="2000" b="1"/>
              <a:t> = 1·64 + 1·8 + 5·1 =  64 + 8 + 5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	= 77</a:t>
            </a:r>
            <a:r>
              <a:rPr lang="hr-HR" altLang="sr-Latn-RS" sz="2000" b="1" baseline="-25000"/>
              <a:t>(10)</a:t>
            </a:r>
            <a:r>
              <a:rPr lang="hr-HR" altLang="sr-Latn-RS" sz="2000" b="1"/>
              <a:t> 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hr-HR" altLang="sr-Latn-RS" sz="2000" b="1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900113" y="1484313"/>
            <a:ext cx="78486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1001101</a:t>
            </a:r>
            <a:r>
              <a:rPr lang="hr-HR" altLang="sr-Latn-RS" sz="2000" b="1" baseline="-25000">
                <a:solidFill>
                  <a:srgbClr val="CC3300"/>
                </a:solidFill>
              </a:rPr>
              <a:t>(2)</a:t>
            </a:r>
            <a:r>
              <a:rPr lang="hr-HR" altLang="sr-Latn-RS" sz="2000" b="1"/>
              <a:t> = 1·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6</a:t>
            </a:r>
            <a:r>
              <a:rPr lang="hr-HR" altLang="sr-Latn-RS" sz="2000" b="1"/>
              <a:t>+0·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5</a:t>
            </a:r>
            <a:r>
              <a:rPr lang="hr-HR" altLang="sr-Latn-RS" sz="2000" b="1"/>
              <a:t>+0·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4</a:t>
            </a:r>
            <a:r>
              <a:rPr lang="hr-HR" altLang="sr-Latn-RS" sz="2000" b="1"/>
              <a:t>+1·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3</a:t>
            </a:r>
            <a:r>
              <a:rPr lang="hr-HR" altLang="sr-Latn-RS" sz="2000" b="1"/>
              <a:t>+1·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2</a:t>
            </a:r>
            <a:r>
              <a:rPr lang="hr-HR" altLang="sr-Latn-RS" sz="2000" b="1"/>
              <a:t>+0·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1</a:t>
            </a:r>
            <a:r>
              <a:rPr lang="hr-HR" altLang="sr-Latn-RS" sz="2000" b="1"/>
              <a:t>+1·</a:t>
            </a:r>
            <a:r>
              <a:rPr lang="hr-HR" altLang="sr-Latn-RS" sz="2000" b="1">
                <a:solidFill>
                  <a:srgbClr val="CC3300"/>
                </a:solidFill>
              </a:rPr>
              <a:t>2</a:t>
            </a:r>
            <a:r>
              <a:rPr lang="hr-HR" altLang="sr-Latn-RS" sz="2000" b="1" baseline="30000"/>
              <a:t>0</a:t>
            </a:r>
            <a:r>
              <a:rPr lang="hr-HR" altLang="sr-Latn-RS" sz="2000" b="1"/>
              <a:t> =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= 1·64+0·32+0·16+1·8+1·4+0·2+1·1 =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= 64+8+4+1 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= 77</a:t>
            </a:r>
            <a:r>
              <a:rPr lang="hr-HR" altLang="sr-Latn-RS" sz="2000" b="1" baseline="-25000"/>
              <a:t>(10)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55650" y="4652963"/>
            <a:ext cx="78486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4D</a:t>
            </a:r>
            <a:r>
              <a:rPr lang="hr-HR" altLang="sr-Latn-RS" sz="2000" b="1" baseline="-25000"/>
              <a:t> </a:t>
            </a:r>
            <a:r>
              <a:rPr lang="hr-HR" altLang="sr-Latn-RS" sz="2000" b="1" baseline="-25000">
                <a:solidFill>
                  <a:srgbClr val="CC3300"/>
                </a:solidFill>
              </a:rPr>
              <a:t>(16)</a:t>
            </a:r>
            <a:r>
              <a:rPr lang="hr-HR" altLang="sr-Latn-RS" sz="2000" b="1"/>
              <a:t> = 4·</a:t>
            </a:r>
            <a:r>
              <a:rPr lang="hr-HR" altLang="sr-Latn-RS" sz="2000" b="1">
                <a:solidFill>
                  <a:srgbClr val="CC3300"/>
                </a:solidFill>
              </a:rPr>
              <a:t>16</a:t>
            </a:r>
            <a:r>
              <a:rPr lang="hr-HR" altLang="sr-Latn-RS" sz="2000" b="1" baseline="30000"/>
              <a:t>1</a:t>
            </a:r>
            <a:r>
              <a:rPr lang="hr-HR" altLang="sr-Latn-RS" sz="2000" b="1"/>
              <a:t> + 13·</a:t>
            </a:r>
            <a:r>
              <a:rPr lang="hr-HR" altLang="sr-Latn-RS" sz="2000" b="1">
                <a:solidFill>
                  <a:srgbClr val="CC3300"/>
                </a:solidFill>
              </a:rPr>
              <a:t>16</a:t>
            </a:r>
            <a:r>
              <a:rPr lang="hr-HR" altLang="sr-Latn-RS" sz="2000" b="1" baseline="30000"/>
              <a:t>0</a:t>
            </a:r>
            <a:r>
              <a:rPr lang="hr-HR" altLang="sr-Latn-RS" sz="2000" b="1"/>
              <a:t> =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               =  4·16 + 13·1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	  = 64 + 13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/>
              <a:t>	  = 77</a:t>
            </a:r>
            <a:r>
              <a:rPr lang="hr-HR" altLang="sr-Latn-RS" sz="2000" b="1" baseline="-25000"/>
              <a:t>(10)</a:t>
            </a:r>
            <a:r>
              <a:rPr lang="hr-HR" altLang="sr-Latn-RS" sz="2000" b="1"/>
              <a:t> 	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/>
      <p:bldP spid="194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404813"/>
            <a:ext cx="61214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hr-HR" altLang="sr-Latn-RS" sz="2400" smtClean="0">
                <a:solidFill>
                  <a:schemeClr val="accent2"/>
                </a:solidFill>
              </a:rPr>
              <a:t>Pretvorba broja iz binarnog </a:t>
            </a:r>
            <a:r>
              <a:rPr lang="hr-HR" altLang="sr-Latn-RS" sz="2400" smtClean="0">
                <a:solidFill>
                  <a:schemeClr val="hlink"/>
                </a:solidFill>
              </a:rPr>
              <a:t>brojevnog</a:t>
            </a:r>
            <a:r>
              <a:rPr lang="hr-HR" altLang="sr-Latn-RS" sz="2400" smtClean="0">
                <a:solidFill>
                  <a:schemeClr val="accent2"/>
                </a:solidFill>
              </a:rPr>
              <a:t> sustava </a:t>
            </a:r>
            <a:r>
              <a:rPr lang="hr-HR" altLang="sr-Latn-RS" sz="2400" smtClean="0">
                <a:solidFill>
                  <a:schemeClr val="hlink"/>
                </a:solidFill>
              </a:rPr>
              <a:t>u oktalni</a:t>
            </a:r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B52586-559A-46EC-BA95-B70214928CAF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sr-Latn-RS" sz="140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755650" y="1484313"/>
            <a:ext cx="74168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0"/>
              </a:spcBef>
              <a:buFont typeface="Times New Roman" panose="02020603050405020304" pitchFamily="18" charset="0"/>
              <a:buAutoNum type="arabicPeriod"/>
            </a:pPr>
            <a:r>
              <a:rPr lang="hr-HR" altLang="sr-Latn-RS" sz="1800" b="1" dirty="0"/>
              <a:t>grupiramo</a:t>
            </a:r>
            <a:r>
              <a:rPr lang="hr-HR" altLang="sr-Latn-RS" sz="1800" dirty="0"/>
              <a:t> </a:t>
            </a:r>
            <a:r>
              <a:rPr lang="hr-HR" altLang="sr-Latn-RS" sz="1800" b="1" dirty="0"/>
              <a:t>binarne</a:t>
            </a:r>
            <a:r>
              <a:rPr lang="hr-HR" altLang="sr-Latn-RS" sz="1800" dirty="0"/>
              <a:t> </a:t>
            </a:r>
            <a:r>
              <a:rPr lang="hr-HR" altLang="sr-Latn-RS" sz="1800" b="1" dirty="0"/>
              <a:t>znamenke</a:t>
            </a:r>
            <a:r>
              <a:rPr lang="hr-HR" altLang="sr-Latn-RS" sz="1800" dirty="0"/>
              <a:t> u skupine </a:t>
            </a:r>
            <a:r>
              <a:rPr lang="hr-HR" altLang="sr-Latn-RS" sz="1800" b="1" dirty="0"/>
              <a:t>po tri </a:t>
            </a:r>
            <a:r>
              <a:rPr lang="hr-HR" altLang="sr-Latn-RS" sz="1800" dirty="0"/>
              <a:t>počevši </a:t>
            </a:r>
            <a:r>
              <a:rPr lang="hr-HR" altLang="sr-Latn-RS" sz="1800" b="1" dirty="0"/>
              <a:t>zdesna</a:t>
            </a:r>
          </a:p>
          <a:p>
            <a:pPr lvl="1" eaLnBrk="1" hangingPunct="1">
              <a:spcBef>
                <a:spcPct val="50000"/>
              </a:spcBef>
              <a:buFont typeface="Times New Roman" panose="02020603050405020304" pitchFamily="18" charset="0"/>
              <a:buAutoNum type="arabicPeriod"/>
            </a:pPr>
            <a:r>
              <a:rPr lang="hr-HR" altLang="sr-Latn-RS" sz="1800" b="1" dirty="0"/>
              <a:t>svaku</a:t>
            </a:r>
            <a:r>
              <a:rPr lang="hr-HR" altLang="sr-Latn-RS" sz="1800" dirty="0"/>
              <a:t> </a:t>
            </a:r>
            <a:r>
              <a:rPr lang="hr-HR" altLang="sr-Latn-RS" sz="1800" b="1" dirty="0"/>
              <a:t>grupu</a:t>
            </a:r>
            <a:r>
              <a:rPr lang="hr-HR" altLang="sr-Latn-RS" sz="1800" dirty="0"/>
              <a:t> binarnih znamenki </a:t>
            </a:r>
            <a:r>
              <a:rPr lang="hr-HR" altLang="sr-Latn-RS" sz="1800" b="1" dirty="0"/>
              <a:t>zamijenimo</a:t>
            </a:r>
            <a:r>
              <a:rPr lang="hr-HR" altLang="sr-Latn-RS" sz="1800" dirty="0"/>
              <a:t> odgovarajućom </a:t>
            </a:r>
            <a:r>
              <a:rPr lang="hr-HR" altLang="sr-Latn-RS" sz="1800" b="1" dirty="0" err="1"/>
              <a:t>oktalnom</a:t>
            </a:r>
            <a:r>
              <a:rPr lang="hr-HR" altLang="sr-Latn-RS" sz="1800" b="1" dirty="0"/>
              <a:t> znamenkom</a:t>
            </a:r>
            <a:r>
              <a:rPr lang="hr-HR" altLang="sr-Latn-RS" sz="1800" b="1" dirty="0">
                <a:solidFill>
                  <a:srgbClr val="0000FF"/>
                </a:solidFill>
                <a:latin typeface="Comic Sans MS" panose="030F0702030302020204" pitchFamily="66" charset="0"/>
              </a:rPr>
              <a:t>	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27088" y="4292600"/>
            <a:ext cx="7200900" cy="1200150"/>
            <a:chOff x="476" y="2387"/>
            <a:chExt cx="4536" cy="756"/>
          </a:xfrm>
        </p:grpSpPr>
        <p:sp>
          <p:nvSpPr>
            <p:cNvPr id="19463" name="Rectangle 5"/>
            <p:cNvSpPr>
              <a:spLocks noChangeArrowheads="1"/>
            </p:cNvSpPr>
            <p:nvPr/>
          </p:nvSpPr>
          <p:spPr bwMode="auto">
            <a:xfrm>
              <a:off x="476" y="2387"/>
              <a:ext cx="4536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indent="-4572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indent="-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indent="-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indent="-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indent="-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hr-HR" altLang="sr-Latn-RS" sz="1800" i="1"/>
                <a:t>Primjer:  </a:t>
              </a:r>
              <a:r>
                <a:rPr lang="hr-HR" altLang="sr-Latn-RS" sz="1800"/>
                <a:t>Broj </a:t>
              </a:r>
              <a:r>
                <a:rPr lang="hr-HR" altLang="sr-Latn-RS" sz="1800" b="1"/>
                <a:t>1001101</a:t>
              </a:r>
              <a:r>
                <a:rPr lang="hr-HR" altLang="sr-Latn-RS" sz="1800" baseline="-25000"/>
                <a:t>(2)</a:t>
              </a:r>
              <a:r>
                <a:rPr lang="hr-HR" altLang="sr-Latn-RS" sz="1800"/>
                <a:t> zapišimo oktalno.</a:t>
              </a:r>
            </a:p>
            <a:p>
              <a:pPr lvl="4" eaLnBrk="1" hangingPunct="1">
                <a:spcBef>
                  <a:spcPct val="50000"/>
                </a:spcBef>
                <a:buFontTx/>
                <a:buNone/>
              </a:pPr>
              <a:r>
                <a:rPr lang="hr-HR" altLang="sr-Latn-RS" sz="1800" b="1">
                  <a:solidFill>
                    <a:schemeClr val="hlink"/>
                  </a:solidFill>
                  <a:latin typeface="Comic Sans MS" panose="030F0702030302020204" pitchFamily="66" charset="0"/>
                </a:rPr>
                <a:t>00</a:t>
              </a:r>
              <a:r>
                <a:rPr lang="hr-HR" altLang="sr-Latn-RS" sz="1800" b="1">
                  <a:latin typeface="Comic Sans MS" panose="030F0702030302020204" pitchFamily="66" charset="0"/>
                </a:rPr>
                <a:t>1  001 101	</a:t>
              </a:r>
              <a:r>
                <a:rPr lang="hr-HR" altLang="sr-Latn-RS" sz="1800" b="1">
                  <a:solidFill>
                    <a:schemeClr val="hlink"/>
                  </a:solidFill>
                </a:rPr>
                <a:t>→</a:t>
              </a:r>
              <a:r>
                <a:rPr lang="hr-HR" altLang="sr-Latn-RS" sz="1800">
                  <a:solidFill>
                    <a:srgbClr val="339966"/>
                  </a:solidFill>
                </a:rPr>
                <a:t> </a:t>
              </a:r>
              <a:r>
                <a:rPr lang="hr-HR" altLang="sr-Latn-RS" sz="1800" b="1">
                  <a:latin typeface="Comic Sans MS" panose="030F0702030302020204" pitchFamily="66" charset="0"/>
                </a:rPr>
                <a:t>  =115</a:t>
              </a:r>
              <a:r>
                <a:rPr lang="hr-HR" altLang="sr-Latn-RS" sz="1800" b="1" baseline="-25000">
                  <a:latin typeface="Comic Sans MS" panose="030F0702030302020204" pitchFamily="66" charset="0"/>
                </a:rPr>
                <a:t>(8)</a:t>
              </a:r>
              <a:r>
                <a:rPr lang="hr-HR" altLang="sr-Latn-RS" sz="1800" b="1">
                  <a:latin typeface="Comic Sans MS" panose="030F0702030302020204" pitchFamily="66" charset="0"/>
                </a:rPr>
                <a:t>	</a:t>
              </a:r>
              <a:endParaRPr lang="hr-HR" altLang="sr-Latn-RS" sz="1800"/>
            </a:p>
            <a:p>
              <a:pPr lvl="4" eaLnBrk="1" hangingPunct="1">
                <a:spcBef>
                  <a:spcPct val="50000"/>
                </a:spcBef>
                <a:buFontTx/>
                <a:buNone/>
              </a:pPr>
              <a:r>
                <a:rPr lang="hr-HR" altLang="sr-Latn-RS" sz="1800" b="1">
                  <a:solidFill>
                    <a:srgbClr val="0000FF"/>
                  </a:solidFill>
                  <a:latin typeface="Comic Sans MS" panose="030F0702030302020204" pitchFamily="66" charset="0"/>
                </a:rPr>
                <a:t>  1	   1    5 		</a:t>
              </a:r>
              <a:endParaRPr lang="hr-HR" altLang="sr-Latn-RS" sz="1800"/>
            </a:p>
          </p:txBody>
        </p:sp>
        <p:sp>
          <p:nvSpPr>
            <p:cNvPr id="19464" name="Line 6"/>
            <p:cNvSpPr>
              <a:spLocks noChangeShapeType="1"/>
            </p:cNvSpPr>
            <p:nvPr/>
          </p:nvSpPr>
          <p:spPr bwMode="auto">
            <a:xfrm>
              <a:off x="1655" y="2840"/>
              <a:ext cx="31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19465" name="Line 7"/>
            <p:cNvSpPr>
              <a:spLocks noChangeShapeType="1"/>
            </p:cNvSpPr>
            <p:nvPr/>
          </p:nvSpPr>
          <p:spPr bwMode="auto">
            <a:xfrm>
              <a:off x="2018" y="2840"/>
              <a:ext cx="31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</p:grpSp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3922713" y="5011738"/>
            <a:ext cx="5048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2" advAuto="2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404813"/>
            <a:ext cx="61214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hr-HR" altLang="sr-Latn-RS" sz="2400" smtClean="0">
                <a:solidFill>
                  <a:schemeClr val="accent2"/>
                </a:solidFill>
              </a:rPr>
              <a:t>Pretvorba broja iz </a:t>
            </a:r>
            <a:r>
              <a:rPr lang="hr-HR" altLang="sr-Latn-RS" sz="2400" smtClean="0">
                <a:solidFill>
                  <a:schemeClr val="hlink"/>
                </a:solidFill>
              </a:rPr>
              <a:t>binarnog brojevnog</a:t>
            </a:r>
            <a:r>
              <a:rPr lang="hr-HR" altLang="sr-Latn-RS" sz="2400" smtClean="0">
                <a:solidFill>
                  <a:schemeClr val="accent2"/>
                </a:solidFill>
              </a:rPr>
              <a:t> sustava </a:t>
            </a:r>
            <a:r>
              <a:rPr lang="hr-HR" altLang="sr-Latn-RS" sz="2400" smtClean="0">
                <a:solidFill>
                  <a:schemeClr val="hlink"/>
                </a:solidFill>
              </a:rPr>
              <a:t>u heksadekadski</a:t>
            </a: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BC6651-5DEC-42F1-BAAF-AAFF5A30FF95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sr-Latn-RS" sz="140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55650" y="1484313"/>
            <a:ext cx="74168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0"/>
              </a:spcBef>
              <a:buFont typeface="Times New Roman" panose="02020603050405020304" pitchFamily="18" charset="0"/>
              <a:buAutoNum type="arabicPeriod"/>
            </a:pPr>
            <a:r>
              <a:rPr lang="hr-HR" altLang="sr-Latn-RS" sz="1800"/>
              <a:t>grupiramo binarne znamenke u skupine po četiri počevši zdesna</a:t>
            </a:r>
          </a:p>
          <a:p>
            <a:pPr lvl="1" eaLnBrk="1" hangingPunct="1">
              <a:spcBef>
                <a:spcPct val="50000"/>
              </a:spcBef>
              <a:buFont typeface="Times New Roman" panose="02020603050405020304" pitchFamily="18" charset="0"/>
              <a:buAutoNum type="arabicPeriod"/>
            </a:pPr>
            <a:r>
              <a:rPr lang="hr-HR" altLang="sr-Latn-RS" sz="1800"/>
              <a:t>svaku grupu binarnih znamenki zamijenimo odgovarajućom heksadekadskom znamenkom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827088" y="4292600"/>
            <a:ext cx="72009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i="1"/>
              <a:t>Primjer:  </a:t>
            </a:r>
            <a:r>
              <a:rPr lang="hr-HR" altLang="sr-Latn-RS" sz="1800"/>
              <a:t>Broj </a:t>
            </a:r>
            <a:r>
              <a:rPr lang="hr-HR" altLang="sr-Latn-RS" sz="1800" b="1"/>
              <a:t>1001101</a:t>
            </a:r>
            <a:r>
              <a:rPr lang="hr-HR" altLang="sr-Latn-RS" sz="1800" baseline="-25000"/>
              <a:t>(2)</a:t>
            </a:r>
            <a:r>
              <a:rPr lang="hr-HR" altLang="sr-Latn-RS" sz="1800"/>
              <a:t> zapišimo heksadekadski.</a:t>
            </a:r>
          </a:p>
          <a:p>
            <a:pPr lvl="4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chemeClr val="hlink"/>
                </a:solidFill>
                <a:latin typeface="Comic Sans MS" panose="030F0702030302020204" pitchFamily="66" charset="0"/>
              </a:rPr>
              <a:t>0</a:t>
            </a:r>
            <a:r>
              <a:rPr lang="hr-HR" altLang="sr-Latn-RS" sz="1800" b="1">
                <a:latin typeface="Comic Sans MS" panose="030F0702030302020204" pitchFamily="66" charset="0"/>
              </a:rPr>
              <a:t>100	 1101	</a:t>
            </a:r>
            <a:r>
              <a:rPr lang="hr-HR" altLang="sr-Latn-RS" sz="1800" b="1">
                <a:solidFill>
                  <a:schemeClr val="hlink"/>
                </a:solidFill>
              </a:rPr>
              <a:t>→</a:t>
            </a:r>
            <a:r>
              <a:rPr lang="hr-HR" altLang="sr-Latn-RS" sz="1800">
                <a:solidFill>
                  <a:srgbClr val="339966"/>
                </a:solidFill>
              </a:rPr>
              <a:t> </a:t>
            </a:r>
            <a:r>
              <a:rPr lang="hr-HR" altLang="sr-Latn-RS" sz="1800" b="1">
                <a:latin typeface="Comic Sans MS" panose="030F0702030302020204" pitchFamily="66" charset="0"/>
              </a:rPr>
              <a:t> </a:t>
            </a:r>
            <a:r>
              <a:rPr lang="hr-HR" altLang="sr-Latn-RS" sz="1800" b="1"/>
              <a:t>1001101 </a:t>
            </a:r>
            <a:r>
              <a:rPr lang="hr-HR" altLang="sr-Latn-RS" sz="1800" b="1" baseline="-25000">
                <a:latin typeface="Comic Sans MS" panose="030F0702030302020204" pitchFamily="66" charset="0"/>
              </a:rPr>
              <a:t>(2)</a:t>
            </a:r>
            <a:r>
              <a:rPr lang="hr-HR" altLang="sr-Latn-RS" sz="1800" b="1">
                <a:latin typeface="Comic Sans MS" panose="030F0702030302020204" pitchFamily="66" charset="0"/>
              </a:rPr>
              <a:t> =4D</a:t>
            </a:r>
            <a:r>
              <a:rPr lang="hr-HR" altLang="sr-Latn-RS" sz="1800" b="1" baseline="-25000">
                <a:latin typeface="Comic Sans MS" panose="030F0702030302020204" pitchFamily="66" charset="0"/>
              </a:rPr>
              <a:t>(16)</a:t>
            </a:r>
            <a:r>
              <a:rPr lang="hr-HR" altLang="sr-Latn-RS" sz="1800" b="1">
                <a:latin typeface="Comic Sans MS" panose="030F0702030302020204" pitchFamily="66" charset="0"/>
              </a:rPr>
              <a:t>	</a:t>
            </a:r>
            <a:endParaRPr lang="hr-HR" altLang="sr-Latn-RS" sz="1800"/>
          </a:p>
          <a:p>
            <a:pPr lvl="4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  4	  	  D(13)		</a:t>
            </a:r>
            <a:endParaRPr lang="hr-HR" altLang="sr-Latn-RS" sz="180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700338" y="5013325"/>
            <a:ext cx="6477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708400" y="5013325"/>
            <a:ext cx="719138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bldLvl="2" advAuto="1500"/>
      <p:bldP spid="27652" grpId="0"/>
      <p:bldP spid="27653" grpId="0" animBg="1"/>
      <p:bldP spid="276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2" name="Group 8"/>
          <p:cNvGraphicFramePr>
            <a:graphicFrameLocks noGrp="1"/>
          </p:cNvGraphicFramePr>
          <p:nvPr>
            <p:ph/>
          </p:nvPr>
        </p:nvGraphicFramePr>
        <p:xfrm>
          <a:off x="6659563" y="2565400"/>
          <a:ext cx="1739900" cy="3313113"/>
        </p:xfrm>
        <a:graphic>
          <a:graphicData uri="http://schemas.openxmlformats.org/drawingml/2006/table">
            <a:tbl>
              <a:tblPr/>
              <a:tblGrid>
                <a:gridCol w="865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binarni zapis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oktalni zapis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0C706A-42C9-4522-9429-5D2CFD4D1BE7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sr-Latn-RS" sz="140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143000" y="500063"/>
            <a:ext cx="2503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hlink"/>
                </a:solidFill>
              </a:rPr>
              <a:t>Oktalni -&gt;binarni: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39750" y="1341438"/>
            <a:ext cx="6048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dirty="0"/>
              <a:t>	</a:t>
            </a:r>
            <a:r>
              <a:rPr lang="hr-HR" altLang="sr-Latn-RS" sz="1800" b="1" dirty="0"/>
              <a:t>Svaku </a:t>
            </a:r>
            <a:r>
              <a:rPr lang="hr-HR" altLang="sr-Latn-RS" sz="1800" b="1" dirty="0" err="1"/>
              <a:t>oktalnu</a:t>
            </a:r>
            <a:r>
              <a:rPr lang="hr-HR" altLang="sr-Latn-RS" sz="1800" b="1" dirty="0"/>
              <a:t> znamenku</a:t>
            </a:r>
            <a:r>
              <a:rPr lang="hr-HR" altLang="sr-Latn-RS" sz="1800" dirty="0"/>
              <a:t> </a:t>
            </a:r>
            <a:r>
              <a:rPr lang="hr-HR" altLang="sr-Latn-RS" sz="1800" b="1" dirty="0" smtClean="0"/>
              <a:t>zapišemo </a:t>
            </a:r>
            <a:r>
              <a:rPr lang="hr-HR" altLang="sr-Latn-RS" sz="1800" b="1" dirty="0"/>
              <a:t>pomoću tri binarne znamenke</a:t>
            </a:r>
            <a:r>
              <a:rPr lang="hr-HR" altLang="sr-Latn-RS" sz="1800" dirty="0"/>
              <a:t>; vodeće nule izbacimo</a:t>
            </a:r>
            <a:endParaRPr lang="hr-HR" altLang="sr-Latn-RS" sz="1800" i="1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i="1" dirty="0"/>
              <a:t>Primjer: </a:t>
            </a:r>
            <a:r>
              <a:rPr lang="hr-HR" altLang="sr-Latn-RS" sz="1800" dirty="0"/>
              <a:t> Broj 115</a:t>
            </a:r>
            <a:r>
              <a:rPr lang="hr-HR" altLang="sr-Latn-RS" sz="1800" baseline="-25000" dirty="0"/>
              <a:t>(8)</a:t>
            </a:r>
            <a:r>
              <a:rPr lang="hr-HR" altLang="sr-Latn-RS" sz="1800" dirty="0"/>
              <a:t> zapišimo binarno.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hr-HR" altLang="sr-Latn-RS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 dirty="0">
                <a:latin typeface="Comic Sans MS" panose="030F0702030302020204" pitchFamily="66" charset="0"/>
              </a:rPr>
              <a:t>	1   	  1     5	</a:t>
            </a:r>
            <a:r>
              <a:rPr lang="hr-HR" altLang="sr-Latn-RS" sz="1800" dirty="0">
                <a:solidFill>
                  <a:srgbClr val="339966"/>
                </a:solidFill>
              </a:rPr>
              <a:t>→ </a:t>
            </a:r>
            <a:r>
              <a:rPr lang="hr-HR" altLang="sr-Latn-RS" sz="1800" b="1" dirty="0">
                <a:latin typeface="Comic Sans MS" panose="030F0702030302020204" pitchFamily="66" charset="0"/>
              </a:rPr>
              <a:t> 115</a:t>
            </a:r>
            <a:r>
              <a:rPr lang="hr-HR" altLang="sr-Latn-RS" sz="1800" b="1" baseline="-25000" dirty="0">
                <a:latin typeface="Comic Sans MS" panose="030F0702030302020204" pitchFamily="66" charset="0"/>
              </a:rPr>
              <a:t>(8)</a:t>
            </a:r>
            <a:r>
              <a:rPr lang="hr-HR" altLang="sr-Latn-RS" sz="1800" b="1" dirty="0">
                <a:latin typeface="Comic Sans MS" panose="030F0702030302020204" pitchFamily="66" charset="0"/>
              </a:rPr>
              <a:t> =1001101</a:t>
            </a:r>
            <a:r>
              <a:rPr lang="hr-HR" altLang="sr-Latn-RS" sz="1800" b="1" baseline="-25000" dirty="0">
                <a:latin typeface="Comic Sans MS" panose="030F0702030302020204" pitchFamily="66" charset="0"/>
              </a:rPr>
              <a:t>(2)</a:t>
            </a:r>
            <a:r>
              <a:rPr lang="hr-HR" altLang="sr-Latn-RS" sz="1800" b="1" dirty="0">
                <a:latin typeface="Comic Sans MS" panose="030F0702030302020204" pitchFamily="66" charset="0"/>
              </a:rPr>
              <a:t> 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 dirty="0">
                <a:solidFill>
                  <a:srgbClr val="0000FF"/>
                </a:solidFill>
                <a:latin typeface="Comic Sans MS" panose="030F0702030302020204" pitchFamily="66" charset="0"/>
              </a:rPr>
              <a:t>    </a:t>
            </a:r>
            <a:r>
              <a:rPr lang="hr-HR" altLang="sr-Latn-RS" sz="1800" b="1" dirty="0">
                <a:solidFill>
                  <a:schemeClr val="hlink"/>
                </a:solidFill>
                <a:latin typeface="Comic Sans MS" panose="030F0702030302020204" pitchFamily="66" charset="0"/>
              </a:rPr>
              <a:t>00</a:t>
            </a:r>
            <a:r>
              <a:rPr lang="hr-HR" altLang="sr-Latn-RS" sz="1800" b="1" dirty="0">
                <a:solidFill>
                  <a:srgbClr val="0000FF"/>
                </a:solidFill>
                <a:latin typeface="Comic Sans MS" panose="030F0702030302020204" pitchFamily="66" charset="0"/>
              </a:rPr>
              <a:t>1  001  101		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42988" y="4149725"/>
            <a:ext cx="1730375" cy="0"/>
            <a:chOff x="657" y="2614"/>
            <a:chExt cx="1090" cy="0"/>
          </a:xfrm>
        </p:grpSpPr>
        <p:sp>
          <p:nvSpPr>
            <p:cNvPr id="21542" name="Line 5"/>
            <p:cNvSpPr>
              <a:spLocks noChangeShapeType="1"/>
            </p:cNvSpPr>
            <p:nvPr/>
          </p:nvSpPr>
          <p:spPr bwMode="auto">
            <a:xfrm>
              <a:off x="657" y="2614"/>
              <a:ext cx="31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21543" name="Line 6"/>
            <p:cNvSpPr>
              <a:spLocks noChangeShapeType="1"/>
            </p:cNvSpPr>
            <p:nvPr/>
          </p:nvSpPr>
          <p:spPr bwMode="auto">
            <a:xfrm>
              <a:off x="1020" y="2614"/>
              <a:ext cx="31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  <p:sp>
          <p:nvSpPr>
            <p:cNvPr id="21544" name="Line 7"/>
            <p:cNvSpPr>
              <a:spLocks noChangeShapeType="1"/>
            </p:cNvSpPr>
            <p:nvPr/>
          </p:nvSpPr>
          <p:spPr bwMode="auto">
            <a:xfrm>
              <a:off x="1429" y="2614"/>
              <a:ext cx="31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hr-HR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0068BF-AA28-4AA2-BC14-E70627A93C9B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sr-Latn-RS" sz="140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1143000" y="500063"/>
            <a:ext cx="1597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chemeClr val="hlink"/>
                </a:solidFill>
              </a:rPr>
              <a:t>Hex -&gt;bin:</a:t>
            </a:r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1547813" y="1412875"/>
            <a:ext cx="6048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/>
              <a:t>	Svaku heksadekadsku znamenku zadanog broja zapišemo pomoću četiri binarne znamenke</a:t>
            </a:r>
            <a:endParaRPr lang="hr-HR" altLang="sr-Latn-RS" sz="1800" i="1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i="1"/>
              <a:t>Primjer: </a:t>
            </a:r>
            <a:r>
              <a:rPr lang="hr-HR" altLang="sr-Latn-RS" sz="1800"/>
              <a:t> Broj 4D</a:t>
            </a:r>
            <a:r>
              <a:rPr lang="hr-HR" altLang="sr-Latn-RS" sz="1800" baseline="-25000"/>
              <a:t>(16)</a:t>
            </a:r>
            <a:r>
              <a:rPr lang="hr-HR" altLang="sr-Latn-RS" sz="1800"/>
              <a:t> zapišimo binarno.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hr-HR" altLang="sr-Latn-RS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latin typeface="Comic Sans MS" panose="030F0702030302020204" pitchFamily="66" charset="0"/>
              </a:rPr>
              <a:t>	 4      D	</a:t>
            </a:r>
            <a:r>
              <a:rPr lang="hr-HR" altLang="sr-Latn-RS" sz="1800">
                <a:solidFill>
                  <a:srgbClr val="339966"/>
                </a:solidFill>
              </a:rPr>
              <a:t>→ </a:t>
            </a:r>
            <a:r>
              <a:rPr lang="hr-HR" altLang="sr-Latn-RS" sz="1800" b="1">
                <a:latin typeface="Comic Sans MS" panose="030F0702030302020204" pitchFamily="66" charset="0"/>
              </a:rPr>
              <a:t> 263</a:t>
            </a:r>
            <a:r>
              <a:rPr lang="hr-HR" altLang="sr-Latn-RS" sz="1800" b="1" baseline="-25000">
                <a:latin typeface="Comic Sans MS" panose="030F0702030302020204" pitchFamily="66" charset="0"/>
              </a:rPr>
              <a:t>(16)</a:t>
            </a:r>
            <a:r>
              <a:rPr lang="hr-HR" altLang="sr-Latn-RS" sz="1800" b="1">
                <a:latin typeface="Comic Sans MS" panose="030F0702030302020204" pitchFamily="66" charset="0"/>
              </a:rPr>
              <a:t> =1001101</a:t>
            </a:r>
            <a:r>
              <a:rPr lang="hr-HR" altLang="sr-Latn-RS" sz="1800" b="1" baseline="-25000">
                <a:latin typeface="Comic Sans MS" panose="030F0702030302020204" pitchFamily="66" charset="0"/>
              </a:rPr>
              <a:t>(2)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    </a:t>
            </a:r>
            <a:r>
              <a:rPr lang="hr-HR" altLang="sr-Latn-RS" sz="1800" b="1">
                <a:solidFill>
                  <a:schemeClr val="hlink"/>
                </a:solidFill>
                <a:latin typeface="Comic Sans MS" panose="030F0702030302020204" pitchFamily="66" charset="0"/>
              </a:rPr>
              <a:t>0</a:t>
            </a: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100  1101		</a:t>
            </a: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2051050" y="4221163"/>
            <a:ext cx="5048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>
            <a:off x="2843213" y="4221163"/>
            <a:ext cx="5048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Group 2"/>
          <p:cNvGraphicFramePr>
            <a:graphicFrameLocks noGrp="1"/>
          </p:cNvGraphicFramePr>
          <p:nvPr>
            <p:ph/>
          </p:nvPr>
        </p:nvGraphicFramePr>
        <p:xfrm>
          <a:off x="611188" y="1125538"/>
          <a:ext cx="7993062" cy="3870402"/>
        </p:xfrm>
        <a:graphic>
          <a:graphicData uri="http://schemas.openxmlformats.org/drawingml/2006/table">
            <a:tbl>
              <a:tblPr/>
              <a:tblGrid>
                <a:gridCol w="199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8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0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binarni zapis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Heksadekadski</a:t>
                      </a:r>
                      <a:endParaRPr kumimoji="0" lang="hr-H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zapis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binarni zapis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heksadekadski zapis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7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90C159-FE37-4E86-96B7-C1E8C1AEA5EE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sr-Latn-RS" sz="14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5" name="Picture 5" descr="olovka">
            <a:hlinkClick r:id="" action="ppaction://hlinkshowjump?jump=nextslide"/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950" y="2921000"/>
            <a:ext cx="546100" cy="558800"/>
          </a:xfrm>
        </p:spPr>
      </p:pic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A26639-8C4F-4BDC-BCB1-18AB267975C9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sr-Latn-R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11188" y="836613"/>
            <a:ext cx="73787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hr-HR" altLang="sr-Latn-RS" sz="2800">
                <a:solidFill>
                  <a:schemeClr val="hlink"/>
                </a:solidFill>
              </a:rPr>
              <a:t>Pretvorba broja iz oktalnog brojevnog sustava u heksadekadski i obrnuto</a:t>
            </a: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3492500" y="2852738"/>
            <a:ext cx="4824413" cy="1871662"/>
          </a:xfrm>
          <a:prstGeom prst="wedgeEllipseCallout">
            <a:avLst>
              <a:gd name="adj1" fmla="val -53620"/>
              <a:gd name="adj2" fmla="val 515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hr-HR" sz="24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charset="0"/>
              </a:rPr>
              <a:t>koristimo</a:t>
            </a:r>
          </a:p>
          <a:p>
            <a:pPr algn="ctr" eaLnBrk="1" hangingPunct="1">
              <a:defRPr/>
            </a:pPr>
            <a:r>
              <a:rPr lang="hr-HR" sz="240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charset="0"/>
              </a:rPr>
              <a:t> binarni brojevni sustav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835150" y="4510088"/>
            <a:ext cx="1116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b="1">
                <a:solidFill>
                  <a:srgbClr val="CC3300"/>
                </a:solidFill>
              </a:rPr>
              <a:t>Kako?</a:t>
            </a: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1187450" y="2133600"/>
            <a:ext cx="6121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 i="1"/>
              <a:t>Zadatak:</a:t>
            </a:r>
            <a:r>
              <a:rPr lang="hr-HR" altLang="sr-Latn-RS" sz="1800" i="1"/>
              <a:t>  </a:t>
            </a:r>
            <a:r>
              <a:rPr lang="hr-HR" altLang="sr-Latn-RS" sz="1800"/>
              <a:t>Broj 237</a:t>
            </a:r>
            <a:r>
              <a:rPr lang="hr-HR" altLang="sr-Latn-RS" sz="1800" baseline="-25000"/>
              <a:t>(8)</a:t>
            </a:r>
            <a:r>
              <a:rPr lang="hr-HR" altLang="sr-Latn-RS" sz="1800"/>
              <a:t> zapiši heksadekadski.</a:t>
            </a:r>
          </a:p>
          <a:p>
            <a:pPr lvl="4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	</a:t>
            </a:r>
            <a:endParaRPr lang="hr-HR" altLang="sr-Latn-RS" sz="18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2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4" grpId="0"/>
      <p:bldP spid="30724" grpId="1"/>
      <p:bldP spid="204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854533-2A70-4841-A12A-8A858C9FB5FE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sr-Latn-RS" sz="140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827088" y="2349500"/>
            <a:ext cx="6049962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4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  </a:t>
            </a:r>
            <a:r>
              <a:rPr lang="hr-HR" altLang="sr-Latn-RS" b="1">
                <a:solidFill>
                  <a:srgbClr val="0000FF"/>
                </a:solidFill>
                <a:latin typeface="Comic Sans MS" panose="030F0702030302020204" pitchFamily="66" charset="0"/>
              </a:rPr>
              <a:t>2   3    7</a:t>
            </a:r>
            <a:endParaRPr lang="hr-HR" altLang="sr-Latn-RS" b="1">
              <a:latin typeface="Comic Sans MS" panose="030F0702030302020204" pitchFamily="66" charset="0"/>
            </a:endParaRPr>
          </a:p>
          <a:p>
            <a:pPr lvl="4" eaLnBrk="1" hangingPunct="1">
              <a:spcBef>
                <a:spcPct val="50000"/>
              </a:spcBef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</a:rPr>
              <a:t>010 011 111	</a:t>
            </a:r>
            <a:endParaRPr lang="hr-HR" altLang="sr-Latn-RS" b="1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1187450" y="1700213"/>
            <a:ext cx="612140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 i="1"/>
              <a:t>Zadatak:</a:t>
            </a:r>
            <a:r>
              <a:rPr lang="hr-HR" altLang="sr-Latn-RS" sz="1800" i="1"/>
              <a:t>  </a:t>
            </a:r>
            <a:r>
              <a:rPr lang="hr-HR" altLang="sr-Latn-RS" sz="1800"/>
              <a:t>Broj 237</a:t>
            </a:r>
            <a:r>
              <a:rPr lang="hr-HR" altLang="sr-Latn-RS" sz="1800" baseline="-25000"/>
              <a:t>(8)</a:t>
            </a:r>
            <a:r>
              <a:rPr lang="hr-HR" altLang="sr-Latn-RS" sz="1800"/>
              <a:t> zapiši heksadekadski.</a:t>
            </a:r>
          </a:p>
          <a:p>
            <a:pPr lvl="4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	</a:t>
            </a:r>
            <a:endParaRPr lang="hr-HR" altLang="sr-Latn-RS" sz="1800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124075" y="3429000"/>
            <a:ext cx="25193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   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0     9   F(15)</a:t>
            </a: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		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059113" y="4437063"/>
            <a:ext cx="4608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>
                <a:latin typeface="Comic Sans MS" panose="030F0702030302020204" pitchFamily="66" charset="0"/>
              </a:rPr>
              <a:t>237</a:t>
            </a:r>
            <a:r>
              <a:rPr lang="hr-HR" altLang="sr-Latn-RS" sz="2000" b="1" baseline="-25000">
                <a:latin typeface="Comic Sans MS" panose="030F0702030302020204" pitchFamily="66" charset="0"/>
              </a:rPr>
              <a:t>(8)</a:t>
            </a:r>
            <a:r>
              <a:rPr lang="hr-HR" altLang="sr-Latn-RS" sz="2000" b="1">
                <a:latin typeface="Comic Sans MS" panose="030F0702030302020204" pitchFamily="66" charset="0"/>
              </a:rPr>
              <a:t> = 10011111</a:t>
            </a:r>
            <a:r>
              <a:rPr lang="hr-HR" altLang="sr-Latn-RS" sz="2000" b="1" baseline="-25000">
                <a:latin typeface="Comic Sans MS" panose="030F0702030302020204" pitchFamily="66" charset="0"/>
              </a:rPr>
              <a:t>(2) </a:t>
            </a:r>
            <a:r>
              <a:rPr lang="hr-HR" altLang="sr-Latn-RS" sz="2000" b="1"/>
              <a:t>= </a:t>
            </a:r>
            <a:r>
              <a:rPr lang="hr-HR" altLang="sr-Latn-RS" sz="2000" b="1">
                <a:latin typeface="Comic Sans MS" panose="030F0702030302020204" pitchFamily="66" charset="0"/>
              </a:rPr>
              <a:t>9F</a:t>
            </a:r>
            <a:r>
              <a:rPr lang="hr-HR" altLang="sr-Latn-RS" sz="2000" b="1" baseline="-25000">
                <a:latin typeface="Comic Sans MS" panose="030F0702030302020204" pitchFamily="66" charset="0"/>
              </a:rPr>
              <a:t>(16)</a:t>
            </a:r>
            <a:endParaRPr lang="hr-HR" altLang="sr-Latn-RS" sz="2000" b="1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195513" y="3068638"/>
            <a:ext cx="2160587" cy="288925"/>
            <a:chOff x="1429" y="1889"/>
            <a:chExt cx="1224" cy="136"/>
          </a:xfrm>
        </p:grpSpPr>
        <p:sp>
          <p:nvSpPr>
            <p:cNvPr id="25610" name="AutoShape 7"/>
            <p:cNvSpPr>
              <a:spLocks/>
            </p:cNvSpPr>
            <p:nvPr/>
          </p:nvSpPr>
          <p:spPr bwMode="auto">
            <a:xfrm rot="-5400000">
              <a:off x="2381" y="1753"/>
              <a:ext cx="136" cy="408"/>
            </a:xfrm>
            <a:prstGeom prst="leftBrace">
              <a:avLst>
                <a:gd name="adj1" fmla="val 25000"/>
                <a:gd name="adj2" fmla="val 52449"/>
              </a:avLst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r-HR" altLang="sr-Latn-RS" sz="1800"/>
            </a:p>
          </p:txBody>
        </p:sp>
        <p:sp>
          <p:nvSpPr>
            <p:cNvPr id="25611" name="AutoShape 8"/>
            <p:cNvSpPr>
              <a:spLocks/>
            </p:cNvSpPr>
            <p:nvPr/>
          </p:nvSpPr>
          <p:spPr bwMode="auto">
            <a:xfrm rot="-5400000">
              <a:off x="1973" y="1753"/>
              <a:ext cx="136" cy="408"/>
            </a:xfrm>
            <a:prstGeom prst="leftBrace">
              <a:avLst>
                <a:gd name="adj1" fmla="val 25000"/>
                <a:gd name="adj2" fmla="val 52449"/>
              </a:avLst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r-HR" altLang="sr-Latn-RS" sz="1800"/>
            </a:p>
          </p:txBody>
        </p:sp>
        <p:sp>
          <p:nvSpPr>
            <p:cNvPr id="25612" name="AutoShape 9"/>
            <p:cNvSpPr>
              <a:spLocks/>
            </p:cNvSpPr>
            <p:nvPr/>
          </p:nvSpPr>
          <p:spPr bwMode="auto">
            <a:xfrm rot="-5400000">
              <a:off x="1565" y="1753"/>
              <a:ext cx="136" cy="408"/>
            </a:xfrm>
            <a:prstGeom prst="leftBrace">
              <a:avLst>
                <a:gd name="adj1" fmla="val 25000"/>
                <a:gd name="adj2" fmla="val 52449"/>
              </a:avLst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r-HR" altLang="sr-Latn-RS" sz="1800"/>
            </a:p>
          </p:txBody>
        </p:sp>
      </p:grp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1116013" y="4365625"/>
            <a:ext cx="1223962" cy="503238"/>
          </a:xfrm>
          <a:prstGeom prst="rightArrow">
            <a:avLst>
              <a:gd name="adj1" fmla="val 50000"/>
              <a:gd name="adj2" fmla="val 60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71875" y="5357813"/>
            <a:ext cx="4506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Obrnutim postupkom provjeri svoj rezultat!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8" grpId="0"/>
      <p:bldP spid="31749" grpId="0"/>
      <p:bldP spid="31754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hr-HR" altLang="sr-Latn-RS" smtClean="0"/>
              <a:t>Brojevi i njihov zapis </a:t>
            </a:r>
          </a:p>
        </p:txBody>
      </p:sp>
      <p:pic>
        <p:nvPicPr>
          <p:cNvPr id="7174" name="Picture 5" descr="1-egipatski brojevi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79" y="1257042"/>
            <a:ext cx="4038600" cy="1715989"/>
          </a:xfrm>
        </p:spPr>
      </p:pic>
      <p:pic>
        <p:nvPicPr>
          <p:cNvPr id="7175" name="Picture 6" descr="1_3_Egipatski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7421" y="3007308"/>
            <a:ext cx="857250" cy="895350"/>
          </a:xfrm>
        </p:spPr>
      </p:pic>
      <p:pic>
        <p:nvPicPr>
          <p:cNvPr id="7176" name="Picture 7" descr="276_Egipatski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4290" y="2873958"/>
            <a:ext cx="771525" cy="1162050"/>
          </a:xfrm>
        </p:spPr>
      </p:pic>
      <p:pic>
        <p:nvPicPr>
          <p:cNvPr id="7177" name="Picture 8" descr="42400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6350" y="1499491"/>
            <a:ext cx="2933700" cy="895350"/>
          </a:xfrm>
        </p:spPr>
      </p:pic>
      <p:sp>
        <p:nvSpPr>
          <p:cNvPr id="717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B84549-6B6B-4978-886C-05969C1738B0}" type="slidenum">
              <a:rPr lang="en-US" altLang="sr-Latn-RS" smtClean="0"/>
              <a:pPr/>
              <a:t>2</a:t>
            </a:fld>
            <a:endParaRPr lang="en-US" altLang="sr-Latn-RS"/>
          </a:p>
        </p:txBody>
      </p:sp>
      <p:pic>
        <p:nvPicPr>
          <p:cNvPr id="7178" name="Picture 9" descr="Kineski zapis broj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673" y="2990948"/>
            <a:ext cx="16827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0" descr="3-may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025338"/>
            <a:ext cx="2779713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0" name="Text Box 11"/>
          <p:cNvSpPr txBox="1">
            <a:spLocks noChangeArrowheads="1"/>
          </p:cNvSpPr>
          <p:nvPr/>
        </p:nvSpPr>
        <p:spPr bwMode="auto">
          <a:xfrm>
            <a:off x="950913" y="4600575"/>
            <a:ext cx="1289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/>
              <a:t>EGIPĆANI</a:t>
            </a:r>
          </a:p>
        </p:txBody>
      </p:sp>
      <p:sp>
        <p:nvSpPr>
          <p:cNvPr id="7181" name="Text Box 12"/>
          <p:cNvSpPr txBox="1">
            <a:spLocks noChangeArrowheads="1"/>
          </p:cNvSpPr>
          <p:nvPr/>
        </p:nvSpPr>
        <p:spPr bwMode="auto">
          <a:xfrm>
            <a:off x="6892925" y="2606319"/>
            <a:ext cx="145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/>
              <a:t>BABILONCI</a:t>
            </a:r>
          </a:p>
        </p:txBody>
      </p:sp>
      <p:sp>
        <p:nvSpPr>
          <p:cNvPr id="7182" name="Text Box 13"/>
          <p:cNvSpPr txBox="1">
            <a:spLocks noChangeArrowheads="1"/>
          </p:cNvSpPr>
          <p:nvPr/>
        </p:nvSpPr>
        <p:spPr bwMode="auto">
          <a:xfrm>
            <a:off x="2915816" y="5878513"/>
            <a:ext cx="933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/>
              <a:t>KINEZI</a:t>
            </a:r>
          </a:p>
        </p:txBody>
      </p:sp>
      <p:sp>
        <p:nvSpPr>
          <p:cNvPr id="7183" name="Text Box 14"/>
          <p:cNvSpPr txBox="1">
            <a:spLocks noChangeArrowheads="1"/>
          </p:cNvSpPr>
          <p:nvPr/>
        </p:nvSpPr>
        <p:spPr bwMode="auto">
          <a:xfrm>
            <a:off x="6084888" y="6092825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/>
              <a:t>INDIJANCI (MAYA)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Zapis broja četvorkom bitova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44824"/>
          </a:xfrm>
        </p:spPr>
        <p:txBody>
          <a:bodyPr/>
          <a:lstStyle/>
          <a:p>
            <a:r>
              <a:rPr lang="hr-HR" dirty="0" smtClean="0"/>
              <a:t>Četiri učenika drže svaki po jednu kartu (potencije broja 2)</a:t>
            </a:r>
          </a:p>
          <a:p>
            <a:r>
              <a:rPr lang="hr-HR" dirty="0" smtClean="0"/>
              <a:t>Zapisati broj 7</a:t>
            </a:r>
          </a:p>
          <a:p>
            <a:r>
              <a:rPr lang="hr-HR" dirty="0" smtClean="0"/>
              <a:t>Zadatak: prikazati ostalima karte tako da se vidi 7 točaka, na tom mjestu pišemo 1</a:t>
            </a:r>
          </a:p>
          <a:p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581128"/>
            <a:ext cx="5643324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90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30487" y="0"/>
            <a:ext cx="8229600" cy="1143000"/>
          </a:xfrm>
        </p:spPr>
        <p:txBody>
          <a:bodyPr/>
          <a:lstStyle/>
          <a:p>
            <a:r>
              <a:rPr lang="hr-HR" dirty="0" smtClean="0"/>
              <a:t>Zapis broja četvorkom bitova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5073427"/>
          </a:xfrm>
        </p:spPr>
        <p:txBody>
          <a:bodyPr/>
          <a:lstStyle/>
          <a:p>
            <a:r>
              <a:rPr lang="hr-HR" dirty="0" smtClean="0"/>
              <a:t>Zadaci </a:t>
            </a:r>
          </a:p>
          <a:p>
            <a:pPr lvl="1"/>
            <a:r>
              <a:rPr lang="hr-HR" dirty="0" smtClean="0"/>
              <a:t>Zapisati broj 4</a:t>
            </a:r>
          </a:p>
          <a:p>
            <a:pPr lvl="1"/>
            <a:r>
              <a:rPr lang="hr-HR" dirty="0" smtClean="0"/>
              <a:t>Zapisati najmanji broj (koji je to broj?)</a:t>
            </a:r>
          </a:p>
          <a:p>
            <a:pPr lvl="1"/>
            <a:r>
              <a:rPr lang="hr-HR" dirty="0" smtClean="0"/>
              <a:t>Zapisati najveći broj (koji je to broj?)</a:t>
            </a:r>
          </a:p>
          <a:p>
            <a:pPr lvl="1"/>
            <a:r>
              <a:rPr lang="hr-HR" dirty="0" smtClean="0"/>
              <a:t>Može li se zapisati broj 35? Koju(e) karte je potrebno dodati za taj zapis</a:t>
            </a:r>
          </a:p>
          <a:p>
            <a:pPr lvl="1"/>
            <a:r>
              <a:rPr lang="hr-HR" dirty="0" smtClean="0"/>
              <a:t>Koji broj zapisujemo kao 1010?</a:t>
            </a:r>
          </a:p>
          <a:p>
            <a:pPr lvl="1"/>
            <a:r>
              <a:rPr lang="hr-HR" dirty="0" smtClean="0"/>
              <a:t>Na koliko načina se može zapisati broj 3?</a:t>
            </a:r>
          </a:p>
          <a:p>
            <a:pPr lvl="1"/>
            <a:r>
              <a:rPr lang="hr-HR" dirty="0" smtClean="0"/>
              <a:t>Brojiti od 0 do 15</a:t>
            </a:r>
          </a:p>
          <a:p>
            <a:pPr lvl="1"/>
            <a:endParaRPr lang="hr-H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027" y="5273824"/>
            <a:ext cx="465994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58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Zapis sa 8 bitova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Minimum 0000 0000 = 0</a:t>
            </a:r>
          </a:p>
          <a:p>
            <a:r>
              <a:rPr lang="hr-HR" dirty="0" smtClean="0"/>
              <a:t>Maksimum 1111 1111=255 (2</a:t>
            </a:r>
            <a:r>
              <a:rPr lang="hr-HR" baseline="30000" dirty="0" smtClean="0"/>
              <a:t>8</a:t>
            </a:r>
            <a:r>
              <a:rPr lang="hr-HR" dirty="0" smtClean="0"/>
              <a:t>-1)</a:t>
            </a:r>
          </a:p>
          <a:p>
            <a:r>
              <a:rPr lang="hr-HR" dirty="0" smtClean="0"/>
              <a:t>Općenito vrijedi </a:t>
            </a:r>
            <a:r>
              <a:rPr lang="hr-HR" dirty="0" err="1" smtClean="0"/>
              <a:t>max</a:t>
            </a:r>
            <a:r>
              <a:rPr lang="hr-HR" dirty="0" smtClean="0"/>
              <a:t> =2</a:t>
            </a:r>
            <a:r>
              <a:rPr lang="hr-HR" baseline="30000" dirty="0" smtClean="0"/>
              <a:t>n</a:t>
            </a:r>
            <a:r>
              <a:rPr lang="hr-HR" dirty="0" smtClean="0"/>
              <a:t>-1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22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1170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Koliko jedinica ima broj 8+4+1?</a:t>
            </a:r>
          </a:p>
          <a:p>
            <a:r>
              <a:rPr lang="hr-HR" dirty="0" smtClean="0"/>
              <a:t>Da li je 1001</a:t>
            </a:r>
            <a:r>
              <a:rPr lang="hr-HR" baseline="-25000" dirty="0" smtClean="0"/>
              <a:t>2 </a:t>
            </a:r>
            <a:r>
              <a:rPr lang="hr-HR" dirty="0" smtClean="0"/>
              <a:t>veće od 12</a:t>
            </a:r>
            <a:r>
              <a:rPr lang="hr-HR" baseline="-25000" dirty="0" smtClean="0"/>
              <a:t>10</a:t>
            </a:r>
            <a:r>
              <a:rPr lang="hr-HR" dirty="0" smtClean="0"/>
              <a:t>?</a:t>
            </a:r>
          </a:p>
          <a:p>
            <a:r>
              <a:rPr lang="hr-HR" dirty="0" smtClean="0"/>
              <a:t>Da li je 1001 paran broj?</a:t>
            </a:r>
          </a:p>
          <a:p>
            <a:r>
              <a:rPr lang="hr-HR" dirty="0" smtClean="0"/>
              <a:t>Koji od brojeva 1010 i 1001 je veći?</a:t>
            </a:r>
          </a:p>
        </p:txBody>
      </p:sp>
    </p:spTree>
    <p:extLst>
      <p:ext uri="{BB962C8B-B14F-4D97-AF65-F5344CB8AC3E}">
        <p14:creationId xmlns:p14="http://schemas.microsoft.com/office/powerpoint/2010/main" val="24049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Pretvori 67 u binarni, </a:t>
            </a:r>
            <a:r>
              <a:rPr lang="hr-HR" dirty="0" err="1" smtClean="0"/>
              <a:t>oktalni</a:t>
            </a:r>
            <a:r>
              <a:rPr lang="hr-HR" dirty="0" smtClean="0"/>
              <a:t> i </a:t>
            </a:r>
            <a:r>
              <a:rPr lang="hr-HR" dirty="0" err="1" smtClean="0"/>
              <a:t>heksadekadski</a:t>
            </a:r>
            <a:r>
              <a:rPr lang="hr-HR" dirty="0" smtClean="0"/>
              <a:t> sustav</a:t>
            </a:r>
          </a:p>
          <a:p>
            <a:r>
              <a:rPr lang="hr-HR" dirty="0" smtClean="0"/>
              <a:t>Iz binarnog, </a:t>
            </a:r>
            <a:r>
              <a:rPr lang="hr-HR" dirty="0" err="1" smtClean="0"/>
              <a:t>oktalnog</a:t>
            </a:r>
            <a:r>
              <a:rPr lang="hr-HR" dirty="0" smtClean="0"/>
              <a:t> i </a:t>
            </a:r>
            <a:r>
              <a:rPr lang="hr-HR" dirty="0" err="1" smtClean="0"/>
              <a:t>heksadekadskog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 smtClean="0"/>
              <a:t>pretvori u dekadski</a:t>
            </a:r>
          </a:p>
          <a:p>
            <a:r>
              <a:rPr lang="hr-HR" dirty="0" smtClean="0"/>
              <a:t>Iz binarnog pretvori u </a:t>
            </a:r>
            <a:r>
              <a:rPr lang="hr-HR" dirty="0" err="1" smtClean="0"/>
              <a:t>oktalni</a:t>
            </a:r>
            <a:r>
              <a:rPr lang="hr-HR" dirty="0" smtClean="0"/>
              <a:t> i </a:t>
            </a:r>
            <a:r>
              <a:rPr lang="hr-HR" dirty="0" err="1" smtClean="0"/>
              <a:t>heksadekadski</a:t>
            </a:r>
            <a:endParaRPr lang="hr-HR" dirty="0" smtClean="0"/>
          </a:p>
          <a:p>
            <a:r>
              <a:rPr lang="hr-HR" dirty="0" smtClean="0"/>
              <a:t>Iz </a:t>
            </a:r>
            <a:r>
              <a:rPr lang="hr-HR" dirty="0" err="1" smtClean="0"/>
              <a:t>heksadekadskog</a:t>
            </a:r>
            <a:r>
              <a:rPr lang="hr-HR" dirty="0" smtClean="0"/>
              <a:t> i </a:t>
            </a:r>
            <a:r>
              <a:rPr lang="hr-HR" dirty="0" err="1" smtClean="0"/>
              <a:t>oktalnog</a:t>
            </a:r>
            <a:r>
              <a:rPr lang="hr-HR" dirty="0" smtClean="0"/>
              <a:t> pretvori u binarni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24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951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Binarno brojanje prstima</a:t>
            </a:r>
            <a:endParaRPr lang="hr-HR" dirty="0"/>
          </a:p>
        </p:txBody>
      </p:sp>
      <p:pic>
        <p:nvPicPr>
          <p:cNvPr id="7170" name="Picture 2" descr="http://blogoscoped.com/files/finger-flip-flo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88840"/>
            <a:ext cx="4392488" cy="424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4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Binarno brojanje prstima</a:t>
            </a:r>
            <a:endParaRPr lang="hr-HR" dirty="0"/>
          </a:p>
        </p:txBody>
      </p:sp>
      <p:pic>
        <p:nvPicPr>
          <p:cNvPr id="3074" name="Picture 2" descr="http://www.thewiredhomeschool.com/wp-content/uploads/2012/10/bit-hands2-570x4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1556792"/>
            <a:ext cx="6578913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12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Djeljivost u </a:t>
            </a:r>
            <a:r>
              <a:rPr lang="hr-HR" dirty="0" err="1" smtClean="0"/>
              <a:t>heksadekadskom</a:t>
            </a:r>
            <a:r>
              <a:rPr lang="hr-HR" dirty="0" smtClean="0"/>
              <a:t> </a:t>
            </a:r>
            <a:r>
              <a:rPr lang="hr-HR" dirty="0" err="1" smtClean="0"/>
              <a:t>b.s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 smtClean="0"/>
              <a:t>Sa </a:t>
            </a:r>
            <a:r>
              <a:rPr lang="en-US" sz="2800" dirty="0" smtClean="0"/>
              <a:t>2 </a:t>
            </a:r>
            <a:r>
              <a:rPr lang="hr-HR" sz="2800" dirty="0" smtClean="0"/>
              <a:t>ako je zadnja znamenka parna</a:t>
            </a:r>
          </a:p>
          <a:p>
            <a:r>
              <a:rPr lang="hr-HR" sz="2800" dirty="0" smtClean="0"/>
              <a:t>Sa </a:t>
            </a:r>
            <a:r>
              <a:rPr lang="en-US" sz="2800" dirty="0" smtClean="0"/>
              <a:t>3 </a:t>
            </a:r>
            <a:r>
              <a:rPr lang="hr-HR" sz="2800" dirty="0" smtClean="0"/>
              <a:t>suma znamenaka djeljiva s </a:t>
            </a:r>
            <a:r>
              <a:rPr lang="en-US" sz="2800" dirty="0" smtClean="0"/>
              <a:t>3</a:t>
            </a:r>
            <a:r>
              <a:rPr lang="en-US" sz="2800" dirty="0"/>
              <a:t>.</a:t>
            </a:r>
          </a:p>
          <a:p>
            <a:r>
              <a:rPr lang="hr-HR" sz="2800" dirty="0" smtClean="0"/>
              <a:t>Sa </a:t>
            </a:r>
            <a:r>
              <a:rPr lang="en-US" sz="2800" dirty="0" smtClean="0"/>
              <a:t> </a:t>
            </a:r>
            <a:r>
              <a:rPr lang="en-US" sz="2800" dirty="0"/>
              <a:t>4 </a:t>
            </a:r>
            <a:r>
              <a:rPr lang="hr-HR" sz="2800" dirty="0" smtClean="0"/>
              <a:t>zadnja znamenka </a:t>
            </a:r>
            <a:r>
              <a:rPr lang="en-US" sz="2800" dirty="0" smtClean="0"/>
              <a:t>0</a:t>
            </a:r>
            <a:r>
              <a:rPr lang="en-US" sz="2800" dirty="0"/>
              <a:t>, 4, 8, </a:t>
            </a:r>
            <a:r>
              <a:rPr lang="hr-HR" sz="2800" dirty="0" smtClean="0"/>
              <a:t>ili</a:t>
            </a:r>
            <a:r>
              <a:rPr lang="en-US" sz="2800" dirty="0" smtClean="0"/>
              <a:t> </a:t>
            </a:r>
            <a:r>
              <a:rPr lang="en-US" sz="2800" dirty="0"/>
              <a:t>C.</a:t>
            </a:r>
          </a:p>
          <a:p>
            <a:r>
              <a:rPr lang="en-US" sz="2800" i="1" dirty="0" smtClean="0"/>
              <a:t>S</a:t>
            </a:r>
            <a:r>
              <a:rPr lang="hr-HR" sz="2800" i="1" dirty="0" smtClean="0"/>
              <a:t>a </a:t>
            </a:r>
            <a:r>
              <a:rPr lang="en-US" sz="2800" dirty="0" smtClean="0"/>
              <a:t>5 </a:t>
            </a:r>
            <a:r>
              <a:rPr lang="hr-HR" sz="2800" dirty="0" smtClean="0"/>
              <a:t>suma znamenaka je djeljiva s</a:t>
            </a:r>
            <a:r>
              <a:rPr lang="en-US" sz="2800" dirty="0" smtClean="0"/>
              <a:t> </a:t>
            </a:r>
            <a:r>
              <a:rPr lang="en-US" sz="2800" dirty="0"/>
              <a:t>5.</a:t>
            </a:r>
          </a:p>
          <a:p>
            <a:r>
              <a:rPr lang="en-US" sz="2800" i="1" dirty="0" smtClean="0"/>
              <a:t>S</a:t>
            </a:r>
            <a:r>
              <a:rPr lang="hr-HR" sz="2800" i="1" dirty="0" smtClean="0"/>
              <a:t>a </a:t>
            </a:r>
            <a:r>
              <a:rPr lang="en-US" sz="2800" dirty="0" smtClean="0"/>
              <a:t>6 </a:t>
            </a:r>
            <a:r>
              <a:rPr lang="hr-HR" sz="2800" dirty="0" smtClean="0"/>
              <a:t>djeljiv s</a:t>
            </a:r>
            <a:r>
              <a:rPr lang="en-US" sz="2800" dirty="0" smtClean="0"/>
              <a:t> </a:t>
            </a:r>
            <a:r>
              <a:rPr lang="en-US" sz="2800" dirty="0"/>
              <a:t>2 </a:t>
            </a:r>
            <a:r>
              <a:rPr lang="hr-H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/>
              <a:t>3.</a:t>
            </a:r>
          </a:p>
          <a:p>
            <a:r>
              <a:rPr lang="en-US" sz="2800" i="1" dirty="0" smtClean="0"/>
              <a:t>S</a:t>
            </a:r>
            <a:r>
              <a:rPr lang="hr-HR" sz="2800" i="1" dirty="0" smtClean="0"/>
              <a:t>a </a:t>
            </a:r>
            <a:r>
              <a:rPr lang="en-US" sz="2800" dirty="0" smtClean="0"/>
              <a:t>8 </a:t>
            </a:r>
            <a:r>
              <a:rPr lang="hr-HR" sz="2800" dirty="0" smtClean="0"/>
              <a:t>završava s </a:t>
            </a:r>
            <a:r>
              <a:rPr lang="en-US" sz="2800" dirty="0" smtClean="0"/>
              <a:t>0 </a:t>
            </a:r>
            <a:r>
              <a:rPr lang="hr-HR" sz="2800" dirty="0" smtClean="0"/>
              <a:t>ili</a:t>
            </a:r>
            <a:r>
              <a:rPr lang="en-US" sz="2800" dirty="0" smtClean="0"/>
              <a:t> </a:t>
            </a:r>
            <a:r>
              <a:rPr lang="en-US" sz="2800" dirty="0"/>
              <a:t>8.</a:t>
            </a:r>
          </a:p>
          <a:p>
            <a:r>
              <a:rPr lang="en-US" sz="2800" i="1" dirty="0" smtClean="0"/>
              <a:t>S</a:t>
            </a:r>
            <a:r>
              <a:rPr lang="hr-HR" sz="2800" i="1" dirty="0" smtClean="0"/>
              <a:t>a </a:t>
            </a:r>
            <a:r>
              <a:rPr lang="en-US" sz="2800" dirty="0" smtClean="0"/>
              <a:t>A </a:t>
            </a:r>
            <a:r>
              <a:rPr lang="hr-HR" sz="2800" dirty="0" smtClean="0"/>
              <a:t>djeljiv s </a:t>
            </a:r>
            <a:r>
              <a:rPr lang="en-US" sz="2800" dirty="0" smtClean="0"/>
              <a:t>2 </a:t>
            </a:r>
            <a:r>
              <a:rPr lang="hr-HR" sz="2800" dirty="0" smtClean="0"/>
              <a:t>i </a:t>
            </a:r>
            <a:r>
              <a:rPr lang="en-US" sz="2800" dirty="0" smtClean="0"/>
              <a:t>5</a:t>
            </a:r>
            <a:r>
              <a:rPr lang="en-US" sz="2800" dirty="0"/>
              <a:t>.</a:t>
            </a:r>
          </a:p>
          <a:p>
            <a:r>
              <a:rPr lang="en-US" sz="2800" i="1" dirty="0" smtClean="0"/>
              <a:t>S</a:t>
            </a:r>
            <a:r>
              <a:rPr lang="hr-HR" sz="2800" i="1" dirty="0" smtClean="0"/>
              <a:t>a </a:t>
            </a:r>
            <a:r>
              <a:rPr lang="en-US" sz="2800" dirty="0" smtClean="0"/>
              <a:t>F </a:t>
            </a:r>
            <a:r>
              <a:rPr lang="hr-HR" sz="2800" dirty="0" smtClean="0"/>
              <a:t>suma znamenaka djeljiva s </a:t>
            </a:r>
            <a:r>
              <a:rPr lang="en-US" sz="2800" dirty="0" smtClean="0"/>
              <a:t>F</a:t>
            </a:r>
            <a:r>
              <a:rPr lang="en-US" sz="2800" dirty="0"/>
              <a:t>.</a:t>
            </a:r>
          </a:p>
          <a:p>
            <a:r>
              <a:rPr lang="en-US" sz="2800" i="1" dirty="0" smtClean="0"/>
              <a:t>S</a:t>
            </a:r>
            <a:r>
              <a:rPr lang="hr-HR" sz="2800" i="1" dirty="0" smtClean="0"/>
              <a:t>a </a:t>
            </a:r>
            <a:r>
              <a:rPr lang="en-US" sz="2800" dirty="0" smtClean="0"/>
              <a:t>10 (</a:t>
            </a:r>
            <a:r>
              <a:rPr lang="hr-HR" sz="2800" dirty="0" smtClean="0"/>
              <a:t>16 dekadski)</a:t>
            </a:r>
            <a:r>
              <a:rPr lang="en-US" sz="2800" dirty="0" smtClean="0"/>
              <a:t> </a:t>
            </a:r>
            <a:r>
              <a:rPr lang="hr-HR" sz="2800" dirty="0" smtClean="0"/>
              <a:t>ako je </a:t>
            </a:r>
            <a:r>
              <a:rPr lang="hr-HR" sz="2800" smtClean="0"/>
              <a:t>zadnja znamenka </a:t>
            </a:r>
            <a:r>
              <a:rPr lang="en-US" sz="2800" smtClean="0"/>
              <a:t>0</a:t>
            </a:r>
            <a:r>
              <a:rPr lang="en-US" sz="2800" dirty="0"/>
              <a:t>.</a:t>
            </a:r>
          </a:p>
          <a:p>
            <a:endParaRPr lang="hr-HR" sz="28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27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480890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Domaća zadaća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Pretvori </a:t>
            </a:r>
            <a:r>
              <a:rPr lang="hr-HR" b="1" dirty="0" smtClean="0"/>
              <a:t>dva broja između 20 i 70 </a:t>
            </a:r>
            <a:r>
              <a:rPr lang="hr-HR" dirty="0" smtClean="0"/>
              <a:t>u binarni, </a:t>
            </a:r>
            <a:r>
              <a:rPr lang="hr-HR" dirty="0" err="1" smtClean="0"/>
              <a:t>oktalni</a:t>
            </a:r>
            <a:r>
              <a:rPr lang="hr-HR" dirty="0" smtClean="0"/>
              <a:t> i </a:t>
            </a:r>
            <a:r>
              <a:rPr lang="hr-HR" dirty="0" err="1" smtClean="0"/>
              <a:t>heksadekadski</a:t>
            </a:r>
            <a:r>
              <a:rPr lang="hr-HR" dirty="0" smtClean="0"/>
              <a:t> sustav</a:t>
            </a:r>
          </a:p>
          <a:p>
            <a:r>
              <a:rPr lang="hr-HR" dirty="0" smtClean="0"/>
              <a:t>Iz binarnog, </a:t>
            </a:r>
            <a:r>
              <a:rPr lang="hr-HR" dirty="0" err="1" smtClean="0"/>
              <a:t>oktalnog</a:t>
            </a:r>
            <a:r>
              <a:rPr lang="hr-HR" dirty="0" smtClean="0"/>
              <a:t> i </a:t>
            </a:r>
            <a:r>
              <a:rPr lang="hr-HR" dirty="0" err="1" smtClean="0"/>
              <a:t>heksadekadskog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 smtClean="0"/>
              <a:t>pretvori u dekadski</a:t>
            </a:r>
          </a:p>
          <a:p>
            <a:r>
              <a:rPr lang="hr-HR" dirty="0" smtClean="0"/>
              <a:t>Iz binarnog pretvori u </a:t>
            </a:r>
            <a:r>
              <a:rPr lang="hr-HR" dirty="0" err="1" smtClean="0"/>
              <a:t>oktalni</a:t>
            </a:r>
            <a:r>
              <a:rPr lang="hr-HR" dirty="0" smtClean="0"/>
              <a:t> i </a:t>
            </a:r>
            <a:r>
              <a:rPr lang="hr-HR" dirty="0" err="1" smtClean="0"/>
              <a:t>heksadekadski</a:t>
            </a:r>
            <a:endParaRPr lang="hr-HR" dirty="0" smtClean="0"/>
          </a:p>
          <a:p>
            <a:r>
              <a:rPr lang="hr-HR" dirty="0" smtClean="0"/>
              <a:t>Iz </a:t>
            </a:r>
            <a:r>
              <a:rPr lang="hr-HR" dirty="0" err="1" smtClean="0"/>
              <a:t>heksadekadskog</a:t>
            </a:r>
            <a:r>
              <a:rPr lang="hr-HR" dirty="0" smtClean="0"/>
              <a:t> i </a:t>
            </a:r>
            <a:r>
              <a:rPr lang="hr-HR" dirty="0" err="1" smtClean="0"/>
              <a:t>oktalnog</a:t>
            </a:r>
            <a:r>
              <a:rPr lang="hr-HR" dirty="0" smtClean="0"/>
              <a:t> pretvori u binarni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28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6339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" y="1752600"/>
            <a:ext cx="8186738" cy="232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hr-HR" sz="2800" kern="0" dirty="0">
                <a:latin typeface="+mn-lt"/>
              </a:rPr>
              <a:t>Broj 234</a:t>
            </a:r>
            <a:r>
              <a:rPr lang="hr-HR" sz="2800" kern="0" baseline="-25000" dirty="0">
                <a:latin typeface="+mn-lt"/>
              </a:rPr>
              <a:t>(10) </a:t>
            </a:r>
          </a:p>
          <a:p>
            <a:pPr marL="914400" lvl="1" indent="-514350" eaLnBrk="1" hangingPunct="1">
              <a:spcBef>
                <a:spcPct val="20000"/>
              </a:spcBef>
              <a:buFont typeface="+mj-lt"/>
              <a:buAutoNum type="alphaLcParenR"/>
              <a:defRPr/>
            </a:pPr>
            <a:r>
              <a:rPr lang="hr-HR" sz="2800" kern="0" dirty="0">
                <a:latin typeface="+mn-lt"/>
              </a:rPr>
              <a:t>binarno zapisujemo kao _____________ .</a:t>
            </a:r>
          </a:p>
          <a:p>
            <a:pPr marL="914400" lvl="1" indent="-514350" eaLnBrk="1" hangingPunct="1">
              <a:spcBef>
                <a:spcPct val="20000"/>
              </a:spcBef>
              <a:buFont typeface="+mj-lt"/>
              <a:buAutoNum type="alphaLcParenR"/>
              <a:defRPr/>
            </a:pPr>
            <a:r>
              <a:rPr lang="hr-HR" sz="2800" kern="0" dirty="0" err="1">
                <a:latin typeface="+mn-lt"/>
              </a:rPr>
              <a:t>oktalno</a:t>
            </a:r>
            <a:r>
              <a:rPr lang="hr-HR" sz="2800" kern="0" dirty="0">
                <a:latin typeface="+mn-lt"/>
              </a:rPr>
              <a:t> zapisujemo kao _____________ .</a:t>
            </a:r>
          </a:p>
          <a:p>
            <a:pPr marL="914400" lvl="1" indent="-514350" eaLnBrk="1" hangingPunct="1">
              <a:spcBef>
                <a:spcPct val="20000"/>
              </a:spcBef>
              <a:buFont typeface="+mj-lt"/>
              <a:buAutoNum type="alphaLcParenR"/>
              <a:defRPr/>
            </a:pPr>
            <a:r>
              <a:rPr lang="hr-HR" sz="2800" kern="0" dirty="0" err="1">
                <a:latin typeface="+mn-lt"/>
              </a:rPr>
              <a:t>heksadekadski</a:t>
            </a:r>
            <a:r>
              <a:rPr lang="hr-HR" sz="2800" kern="0" dirty="0">
                <a:latin typeface="+mn-lt"/>
              </a:rPr>
              <a:t> zapisujemo kao _______ .</a:t>
            </a:r>
          </a:p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  <a:defRPr/>
            </a:pPr>
            <a:endParaRPr lang="hr-HR" sz="3200" kern="0" dirty="0">
              <a:latin typeface="+mn-lt"/>
            </a:endParaRPr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i="1" dirty="0" smtClean="0"/>
              <a:t>Zadaci</a:t>
            </a:r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>
          <a:xfrm>
            <a:off x="500063" y="4071938"/>
            <a:ext cx="8186737" cy="1214437"/>
          </a:xfrm>
        </p:spPr>
        <p:txBody>
          <a:bodyPr/>
          <a:lstStyle/>
          <a:p>
            <a:pPr marL="514350" indent="-514350" eaLnBrk="1" hangingPunct="1">
              <a:buFontTx/>
              <a:buAutoNum type="arabicPeriod" startAt="2"/>
            </a:pPr>
            <a:r>
              <a:rPr lang="hr-HR" altLang="sr-Latn-RS" sz="2800" dirty="0" smtClean="0"/>
              <a:t>Koji je od navedenih brojeva najveći</a:t>
            </a:r>
          </a:p>
          <a:p>
            <a:pPr marL="914400" lvl="1" indent="-514350" eaLnBrk="1" hangingPunct="1">
              <a:buFontTx/>
              <a:buNone/>
            </a:pPr>
            <a:r>
              <a:rPr lang="hr-HR" altLang="sr-Latn-RS" dirty="0" smtClean="0"/>
              <a:t>	45</a:t>
            </a:r>
            <a:r>
              <a:rPr lang="hr-HR" altLang="sr-Latn-RS" baseline="-25000" dirty="0" smtClean="0"/>
              <a:t>(10)</a:t>
            </a:r>
            <a:r>
              <a:rPr lang="hr-HR" altLang="sr-Latn-RS" dirty="0" smtClean="0"/>
              <a:t>, 110111</a:t>
            </a:r>
            <a:r>
              <a:rPr lang="hr-HR" altLang="sr-Latn-RS" baseline="-25000" dirty="0" smtClean="0"/>
              <a:t>(2)</a:t>
            </a:r>
            <a:r>
              <a:rPr lang="hr-HR" altLang="sr-Latn-RS" dirty="0" smtClean="0"/>
              <a:t>, 77</a:t>
            </a:r>
            <a:r>
              <a:rPr lang="hr-HR" altLang="sr-Latn-RS" baseline="-25000" dirty="0" smtClean="0"/>
              <a:t>(8)</a:t>
            </a:r>
            <a:r>
              <a:rPr lang="hr-HR" altLang="sr-Latn-RS" dirty="0" smtClean="0"/>
              <a:t>, 2C</a:t>
            </a:r>
            <a:r>
              <a:rPr lang="hr-HR" altLang="sr-Latn-RS" baseline="-25000" dirty="0" smtClean="0"/>
              <a:t>(16)</a:t>
            </a:r>
            <a:r>
              <a:rPr lang="hr-HR" altLang="sr-Latn-RS" dirty="0" smtClean="0"/>
              <a:t>?</a:t>
            </a:r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517B9E-E19B-44DA-B493-224E62F324DA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sr-Latn-RS" sz="1400"/>
          </a:p>
        </p:txBody>
      </p:sp>
      <p:sp>
        <p:nvSpPr>
          <p:cNvPr id="23558" name="TextBox 4"/>
          <p:cNvSpPr txBox="1">
            <a:spLocks noChangeArrowheads="1"/>
          </p:cNvSpPr>
          <p:nvPr/>
        </p:nvSpPr>
        <p:spPr bwMode="auto">
          <a:xfrm>
            <a:off x="6072188" y="2357438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11101010</a:t>
            </a:r>
          </a:p>
        </p:txBody>
      </p:sp>
      <p:sp>
        <p:nvSpPr>
          <p:cNvPr id="23559" name="TextBox 5"/>
          <p:cNvSpPr txBox="1">
            <a:spLocks noChangeArrowheads="1"/>
          </p:cNvSpPr>
          <p:nvPr/>
        </p:nvSpPr>
        <p:spPr bwMode="auto">
          <a:xfrm>
            <a:off x="6072188" y="2857500"/>
            <a:ext cx="1643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352</a:t>
            </a:r>
          </a:p>
        </p:txBody>
      </p:sp>
      <p:sp>
        <p:nvSpPr>
          <p:cNvPr id="23560" name="TextBox 6"/>
          <p:cNvSpPr txBox="1">
            <a:spLocks noChangeArrowheads="1"/>
          </p:cNvSpPr>
          <p:nvPr/>
        </p:nvSpPr>
        <p:spPr bwMode="auto">
          <a:xfrm>
            <a:off x="6357938" y="3429000"/>
            <a:ext cx="1643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EA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000250" y="5286375"/>
            <a:ext cx="1817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110111</a:t>
            </a:r>
            <a:r>
              <a:rPr lang="hr-HR" altLang="sr-Latn-RS" sz="1800" b="1" baseline="-25000">
                <a:solidFill>
                  <a:srgbClr val="FF0000"/>
                </a:solidFill>
              </a:rPr>
              <a:t>(2)</a:t>
            </a:r>
            <a:r>
              <a:rPr lang="hr-HR" altLang="sr-Latn-RS" sz="1800" b="1">
                <a:solidFill>
                  <a:srgbClr val="FF0000"/>
                </a:solidFill>
              </a:rPr>
              <a:t>= 55</a:t>
            </a:r>
            <a:r>
              <a:rPr lang="hr-HR" altLang="sr-Latn-RS" sz="1800" b="1" baseline="-25000">
                <a:solidFill>
                  <a:srgbClr val="FF0000"/>
                </a:solidFill>
              </a:rPr>
              <a:t>(10)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43125" y="5715000"/>
            <a:ext cx="1355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77</a:t>
            </a:r>
            <a:r>
              <a:rPr lang="hr-HR" altLang="sr-Latn-RS" sz="1800" b="1" baseline="-25000">
                <a:solidFill>
                  <a:srgbClr val="FF0000"/>
                </a:solidFill>
              </a:rPr>
              <a:t>(8)</a:t>
            </a:r>
            <a:r>
              <a:rPr lang="hr-HR" altLang="sr-Latn-RS" sz="1800" b="1">
                <a:solidFill>
                  <a:srgbClr val="FF0000"/>
                </a:solidFill>
              </a:rPr>
              <a:t>= 63</a:t>
            </a:r>
            <a:r>
              <a:rPr lang="hr-HR" altLang="sr-Latn-RS" sz="1800" b="1" baseline="-25000">
                <a:solidFill>
                  <a:srgbClr val="FF0000"/>
                </a:solidFill>
              </a:rPr>
              <a:t>(10)</a:t>
            </a:r>
            <a:endParaRPr lang="hr-HR" altLang="sr-Latn-RS" sz="1800" b="1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00500" y="5429250"/>
            <a:ext cx="1522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</a:rPr>
              <a:t>2C</a:t>
            </a:r>
            <a:r>
              <a:rPr lang="hr-HR" altLang="sr-Latn-RS" sz="1800" b="1" baseline="-25000">
                <a:solidFill>
                  <a:srgbClr val="FF0000"/>
                </a:solidFill>
              </a:rPr>
              <a:t>(16) </a:t>
            </a:r>
            <a:r>
              <a:rPr lang="hr-HR" altLang="sr-Latn-RS" sz="1800" b="1">
                <a:solidFill>
                  <a:srgbClr val="FF0000"/>
                </a:solidFill>
              </a:rPr>
              <a:t>= 44</a:t>
            </a:r>
            <a:r>
              <a:rPr lang="hr-HR" altLang="sr-Latn-RS" sz="1800" b="1" baseline="-25000">
                <a:solidFill>
                  <a:srgbClr val="FF0000"/>
                </a:solidFill>
              </a:rPr>
              <a:t>(10)</a:t>
            </a:r>
            <a:endParaRPr lang="hr-HR" altLang="sr-Latn-RS" sz="1800" b="1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b="1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071563" y="5214938"/>
            <a:ext cx="5500687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000500" y="4429125"/>
            <a:ext cx="1000125" cy="100012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  <p:bldP spid="23558" grpId="0"/>
      <p:bldP spid="23559" grpId="0"/>
      <p:bldP spid="23560" grpId="0"/>
      <p:bldP spid="9" grpId="0"/>
      <p:bldP spid="10" grpId="0"/>
      <p:bldP spid="11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3429000"/>
            <a:ext cx="7772400" cy="10715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hr-HR" b="1" smtClean="0"/>
              <a:t>Brojevni sustav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435475"/>
            <a:ext cx="6400800" cy="1752600"/>
          </a:xfrm>
        </p:spPr>
        <p:txBody>
          <a:bodyPr/>
          <a:lstStyle/>
          <a:p>
            <a:pPr eaLnBrk="1" hangingPunct="1"/>
            <a:r>
              <a:rPr lang="hr-HR" altLang="sr-Latn-RS" smtClean="0"/>
              <a:t>= način zapisivanja i tumačenja brojeva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FCFD8D-7365-4241-A633-C02F0FB4BE42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sr-Latn-RS" sz="1400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1285875" y="428625"/>
            <a:ext cx="51117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hr-HR" altLang="sr-Latn-RS" sz="2400"/>
              <a:t>Uobičajeni simboli (</a:t>
            </a:r>
            <a:r>
              <a:rPr lang="hr-HR" altLang="sr-Latn-RS" sz="2400">
                <a:solidFill>
                  <a:srgbClr val="CC3300"/>
                </a:solidFill>
              </a:rPr>
              <a:t>znamenke</a:t>
            </a:r>
            <a:r>
              <a:rPr lang="hr-HR" altLang="sr-Latn-RS" sz="2400"/>
              <a:t>)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971550" y="1557338"/>
            <a:ext cx="34559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hr-HR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rimski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348038" y="2206625"/>
            <a:ext cx="44656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hr-HR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0,1,2,3,4,5,6,7,8,9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140200" y="1557338"/>
            <a:ext cx="34559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hr-HR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I,V,X,L,C,D,M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827088" y="2206625"/>
            <a:ext cx="3455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hr-HR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arapski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142331" y="2070894"/>
            <a:ext cx="1571625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4375" y="2143125"/>
            <a:ext cx="7358063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5C0AC-710F-4289-9146-70237E1B9F0D}" type="slidenum">
              <a:rPr lang="en-US" altLang="sr-Latn-RS" smtClean="0"/>
              <a:pPr>
                <a:defRPr/>
              </a:pPr>
              <a:t>30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4116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24136"/>
          </a:xfrm>
        </p:spPr>
        <p:txBody>
          <a:bodyPr>
            <a:noAutofit/>
          </a:bodyPr>
          <a:lstStyle/>
          <a:p>
            <a:r>
              <a:rPr lang="hr-HR" sz="2800" dirty="0" smtClean="0"/>
              <a:t>Koliko </a:t>
            </a:r>
            <a:r>
              <a:rPr lang="hr-HR" sz="2800" dirty="0"/>
              <a:t>brojeva između 100</a:t>
            </a:r>
            <a:r>
              <a:rPr lang="hr-HR" sz="2800" baseline="-25000" dirty="0"/>
              <a:t>16</a:t>
            </a:r>
            <a:r>
              <a:rPr lang="hr-HR" sz="2800" dirty="0"/>
              <a:t> i 200</a:t>
            </a:r>
            <a:r>
              <a:rPr lang="hr-HR" sz="2800" baseline="-25000" dirty="0"/>
              <a:t>16</a:t>
            </a:r>
            <a:r>
              <a:rPr lang="hr-HR" sz="2800" dirty="0"/>
              <a:t>  ima točno dvije znamenke 7 u svom </a:t>
            </a:r>
            <a:r>
              <a:rPr lang="hr-HR" sz="2800" dirty="0" err="1"/>
              <a:t>oktalnom</a:t>
            </a:r>
            <a:r>
              <a:rPr lang="hr-HR" sz="2800" dirty="0"/>
              <a:t> </a:t>
            </a:r>
            <a:r>
              <a:rPr lang="hr-HR" sz="2800" dirty="0" smtClean="0"/>
              <a:t>prikazu?</a:t>
            </a:r>
            <a:endParaRPr lang="hr-HR" sz="2800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611560" y="1988840"/>
            <a:ext cx="7992888" cy="2952328"/>
          </a:xfrm>
        </p:spPr>
        <p:txBody>
          <a:bodyPr wrap="square">
            <a:normAutofit fontScale="85000" lnSpcReduction="20000"/>
          </a:bodyPr>
          <a:lstStyle/>
          <a:p>
            <a:r>
              <a:rPr lang="hr-HR" dirty="0" smtClean="0"/>
              <a:t>100</a:t>
            </a:r>
            <a:r>
              <a:rPr lang="hr-HR" baseline="-25000" dirty="0" smtClean="0"/>
              <a:t>16</a:t>
            </a:r>
            <a:r>
              <a:rPr lang="hr-HR" dirty="0" smtClean="0"/>
              <a:t> </a:t>
            </a:r>
            <a:r>
              <a:rPr lang="hr-HR" dirty="0"/>
              <a:t>= </a:t>
            </a:r>
            <a:r>
              <a:rPr lang="hr-HR" dirty="0" smtClean="0"/>
              <a:t>1|0000|0000</a:t>
            </a:r>
            <a:r>
              <a:rPr lang="hr-HR" baseline="-25000" dirty="0" smtClean="0"/>
              <a:t>2 </a:t>
            </a:r>
            <a:r>
              <a:rPr lang="hr-HR" dirty="0" smtClean="0"/>
              <a:t>= 100|000|000</a:t>
            </a:r>
            <a:r>
              <a:rPr lang="hr-HR" baseline="-25000" dirty="0" smtClean="0"/>
              <a:t>2</a:t>
            </a:r>
            <a:r>
              <a:rPr lang="hr-HR" dirty="0" smtClean="0"/>
              <a:t>=400</a:t>
            </a:r>
            <a:r>
              <a:rPr lang="hr-HR" baseline="-25000" dirty="0" smtClean="0"/>
              <a:t>8</a:t>
            </a:r>
          </a:p>
          <a:p>
            <a:r>
              <a:rPr lang="hr-HR" dirty="0" smtClean="0"/>
              <a:t>200</a:t>
            </a:r>
            <a:r>
              <a:rPr lang="hr-HR" baseline="-25000" dirty="0" smtClean="0"/>
              <a:t>16</a:t>
            </a:r>
            <a:r>
              <a:rPr lang="hr-HR" dirty="0" smtClean="0"/>
              <a:t> </a:t>
            </a:r>
            <a:r>
              <a:rPr lang="hr-HR" dirty="0"/>
              <a:t>= </a:t>
            </a:r>
            <a:r>
              <a:rPr lang="hr-HR" dirty="0" smtClean="0"/>
              <a:t>10|0000|0000</a:t>
            </a:r>
            <a:r>
              <a:rPr lang="hr-HR" baseline="-25000" dirty="0" smtClean="0"/>
              <a:t>2</a:t>
            </a:r>
            <a:r>
              <a:rPr lang="hr-HR" dirty="0" smtClean="0"/>
              <a:t>= 1|000|</a:t>
            </a:r>
            <a:r>
              <a:rPr lang="hr-HR" dirty="0" err="1" smtClean="0"/>
              <a:t>000</a:t>
            </a:r>
            <a:r>
              <a:rPr lang="hr-HR" dirty="0" smtClean="0"/>
              <a:t>|000</a:t>
            </a:r>
            <a:r>
              <a:rPr lang="hr-HR" baseline="-25000" dirty="0" smtClean="0"/>
              <a:t>2</a:t>
            </a:r>
            <a:r>
              <a:rPr lang="hr-HR" dirty="0" smtClean="0"/>
              <a:t>=1000</a:t>
            </a:r>
            <a:r>
              <a:rPr lang="hr-HR" baseline="-25000" dirty="0" smtClean="0"/>
              <a:t>8</a:t>
            </a:r>
            <a:endParaRPr lang="hr-HR" baseline="-25000" dirty="0"/>
          </a:p>
          <a:p>
            <a:r>
              <a:rPr lang="hr-HR" dirty="0" smtClean="0"/>
              <a:t>Tražimo sve kombinacije </a:t>
            </a:r>
            <a:r>
              <a:rPr lang="hr-HR" dirty="0" err="1" smtClean="0"/>
              <a:t>oktalnog</a:t>
            </a:r>
            <a:r>
              <a:rPr lang="hr-HR" dirty="0" smtClean="0"/>
              <a:t> broja sa dvije znamenke 7 koje su &gt;400 i &lt;1000 :</a:t>
            </a:r>
            <a:endParaRPr lang="hr-HR" baseline="-25000" dirty="0"/>
          </a:p>
          <a:p>
            <a:r>
              <a:rPr lang="hr-HR" dirty="0" smtClean="0"/>
              <a:t>477, 577, 677, 707, 717, 727….767, 770, </a:t>
            </a:r>
            <a:r>
              <a:rPr lang="hr-HR" dirty="0" err="1" smtClean="0"/>
              <a:t>771</a:t>
            </a:r>
            <a:r>
              <a:rPr lang="hr-HR" dirty="0" smtClean="0"/>
              <a:t>….776</a:t>
            </a:r>
          </a:p>
          <a:p>
            <a:r>
              <a:rPr lang="hr-HR" dirty="0" smtClean="0"/>
              <a:t>Brojeva je: 3 + 7 + </a:t>
            </a:r>
            <a:r>
              <a:rPr lang="hr-HR" dirty="0" err="1" smtClean="0"/>
              <a:t>7</a:t>
            </a:r>
            <a:r>
              <a:rPr lang="hr-HR" dirty="0" smtClean="0"/>
              <a:t> =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EB19-3704-4DA4-A0B5-35F181160CA5}" type="slidenum">
              <a:rPr lang="hr-HR" smtClean="0"/>
              <a:pPr/>
              <a:t>31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>
          <a:xfrm>
            <a:off x="611560" y="4900518"/>
            <a:ext cx="3312368" cy="760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800" dirty="0" smtClean="0">
                <a:solidFill>
                  <a:srgbClr val="0070C0"/>
                </a:solidFill>
              </a:rPr>
              <a:t> = 17</a:t>
            </a:r>
            <a:endParaRPr lang="hr-H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08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692696"/>
            <a:ext cx="8579296" cy="1224136"/>
          </a:xfrm>
        </p:spPr>
        <p:txBody>
          <a:bodyPr>
            <a:noAutofit/>
          </a:bodyPr>
          <a:lstStyle/>
          <a:p>
            <a:r>
              <a:rPr lang="hr-HR" sz="2800" dirty="0" smtClean="0"/>
              <a:t>Ako </a:t>
            </a:r>
            <a:r>
              <a:rPr lang="hr-HR" sz="2800" dirty="0"/>
              <a:t>broj 35 pomnožimo sa 3 i rezultat uvećamo za 4, dobijemo broj 201</a:t>
            </a:r>
            <a:r>
              <a:rPr lang="hr-HR" sz="2800" dirty="0" smtClean="0"/>
              <a:t>. U kojoj bazi su zapisani brojevi?</a:t>
            </a:r>
            <a:endParaRPr lang="hr-HR" sz="2800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611560" y="1988840"/>
            <a:ext cx="7992888" cy="2952328"/>
          </a:xfrm>
        </p:spPr>
        <p:txBody>
          <a:bodyPr wrap="square">
            <a:normAutofit fontScale="85000" lnSpcReduction="10000"/>
          </a:bodyPr>
          <a:lstStyle/>
          <a:p>
            <a:r>
              <a:rPr lang="hr-HR" dirty="0" smtClean="0"/>
              <a:t>Pretvorba broja u dekadski brojevni sustav:</a:t>
            </a:r>
          </a:p>
          <a:p>
            <a:r>
              <a:rPr lang="hr-HR" dirty="0" smtClean="0"/>
              <a:t>(3∙x + 5)∙3 + 4 = 2∙x</a:t>
            </a:r>
            <a:r>
              <a:rPr lang="hr-HR" baseline="30000" dirty="0" smtClean="0"/>
              <a:t>2</a:t>
            </a:r>
            <a:r>
              <a:rPr lang="hr-HR" dirty="0" smtClean="0"/>
              <a:t> + 0∙x + 1</a:t>
            </a:r>
            <a:endParaRPr lang="hr-HR" baseline="-25000" dirty="0" smtClean="0"/>
          </a:p>
          <a:p>
            <a:r>
              <a:rPr lang="hr-HR" dirty="0" smtClean="0"/>
              <a:t>Rješavanjem dobivamo kvadratnu jednadžbu:</a:t>
            </a:r>
            <a:endParaRPr lang="hr-HR" baseline="-25000" dirty="0"/>
          </a:p>
          <a:p>
            <a:r>
              <a:rPr lang="hr-HR" dirty="0"/>
              <a:t>2∙x</a:t>
            </a:r>
            <a:r>
              <a:rPr lang="hr-HR" baseline="30000" dirty="0"/>
              <a:t>2</a:t>
            </a:r>
            <a:r>
              <a:rPr lang="hr-HR" dirty="0"/>
              <a:t> </a:t>
            </a:r>
            <a:r>
              <a:rPr lang="hr-HR" dirty="0" smtClean="0"/>
              <a:t>– 9</a:t>
            </a:r>
            <a:r>
              <a:rPr lang="hr-HR" dirty="0"/>
              <a:t> ∙</a:t>
            </a:r>
            <a:r>
              <a:rPr lang="hr-HR" dirty="0" smtClean="0"/>
              <a:t>x – 18 = 0</a:t>
            </a:r>
          </a:p>
          <a:p>
            <a:r>
              <a:rPr lang="hr-HR" dirty="0" smtClean="0"/>
              <a:t>Rješavanjem dobivamo x</a:t>
            </a:r>
            <a:r>
              <a:rPr lang="hr-HR" baseline="-25000" dirty="0" smtClean="0"/>
              <a:t>1</a:t>
            </a:r>
            <a:r>
              <a:rPr lang="hr-HR" dirty="0" smtClean="0"/>
              <a:t>=6 i x</a:t>
            </a:r>
            <a:r>
              <a:rPr lang="hr-HR" baseline="-25000" dirty="0" smtClean="0"/>
              <a:t>2</a:t>
            </a:r>
            <a:r>
              <a:rPr lang="hr-HR" dirty="0" smtClean="0"/>
              <a:t>= -3</a:t>
            </a:r>
          </a:p>
          <a:p>
            <a:r>
              <a:rPr lang="hr-HR" dirty="0" smtClean="0"/>
              <a:t>Baza ne može biti negativna pa je rješenje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EB19-3704-4DA4-A0B5-35F181160CA5}" type="slidenum">
              <a:rPr lang="hr-HR" smtClean="0"/>
              <a:pPr/>
              <a:t>32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>
          <a:xfrm>
            <a:off x="660485" y="4961493"/>
            <a:ext cx="3312368" cy="760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800" dirty="0" smtClean="0">
                <a:solidFill>
                  <a:srgbClr val="0070C0"/>
                </a:solidFill>
              </a:rPr>
              <a:t> 6</a:t>
            </a:r>
            <a:endParaRPr lang="hr-H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37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24136"/>
          </a:xfrm>
        </p:spPr>
        <p:txBody>
          <a:bodyPr>
            <a:noAutofit/>
          </a:bodyPr>
          <a:lstStyle/>
          <a:p>
            <a:r>
              <a:rPr lang="hr-HR" sz="2800" dirty="0" smtClean="0"/>
              <a:t>U </a:t>
            </a:r>
            <a:r>
              <a:rPr lang="hr-HR" sz="2800" dirty="0"/>
              <a:t>jednadžbi x</a:t>
            </a:r>
            <a:r>
              <a:rPr lang="hr-HR" sz="2800" baseline="-25000" dirty="0"/>
              <a:t>8</a:t>
            </a:r>
            <a:r>
              <a:rPr lang="hr-HR" sz="2800" dirty="0"/>
              <a:t> + y</a:t>
            </a:r>
            <a:r>
              <a:rPr lang="hr-HR" sz="2800" baseline="-25000" dirty="0"/>
              <a:t>4</a:t>
            </a:r>
            <a:r>
              <a:rPr lang="hr-HR" sz="2800" dirty="0"/>
              <a:t> = z</a:t>
            </a:r>
            <a:r>
              <a:rPr lang="hr-HR" sz="2800" baseline="-25000" dirty="0"/>
              <a:t>16  </a:t>
            </a:r>
            <a:r>
              <a:rPr lang="hr-HR" sz="2800" dirty="0"/>
              <a:t>, x i z su najveći mogući dvoznamenkasti brojevi u zadanim </a:t>
            </a:r>
            <a:r>
              <a:rPr lang="hr-HR" sz="2800" dirty="0" smtClean="0"/>
              <a:t>bazama. Odredi y.</a:t>
            </a:r>
            <a:endParaRPr lang="hr-HR" sz="2800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611560" y="1988840"/>
            <a:ext cx="7992888" cy="1944216"/>
          </a:xfrm>
        </p:spPr>
        <p:txBody>
          <a:bodyPr wrap="square">
            <a:normAutofit/>
          </a:bodyPr>
          <a:lstStyle/>
          <a:p>
            <a:r>
              <a:rPr lang="hr-HR" dirty="0" smtClean="0"/>
              <a:t>77</a:t>
            </a:r>
            <a:r>
              <a:rPr lang="hr-HR" baseline="-25000" dirty="0" smtClean="0"/>
              <a:t>8</a:t>
            </a:r>
            <a:r>
              <a:rPr lang="hr-HR" dirty="0" smtClean="0"/>
              <a:t> + y</a:t>
            </a:r>
            <a:r>
              <a:rPr lang="hr-HR" baseline="-25000" dirty="0" smtClean="0"/>
              <a:t>4</a:t>
            </a:r>
            <a:r>
              <a:rPr lang="hr-HR" dirty="0" smtClean="0"/>
              <a:t> = FF</a:t>
            </a:r>
            <a:r>
              <a:rPr lang="hr-HR" baseline="-25000" dirty="0" smtClean="0"/>
              <a:t>16</a:t>
            </a:r>
          </a:p>
          <a:p>
            <a:r>
              <a:rPr lang="hr-HR" dirty="0" smtClean="0"/>
              <a:t>77</a:t>
            </a:r>
            <a:r>
              <a:rPr lang="hr-HR" baseline="-25000" dirty="0" smtClean="0"/>
              <a:t>8 </a:t>
            </a:r>
            <a:r>
              <a:rPr lang="hr-HR" dirty="0" smtClean="0"/>
              <a:t>= 111111</a:t>
            </a:r>
            <a:r>
              <a:rPr lang="hr-HR" baseline="-25000" dirty="0"/>
              <a:t>2</a:t>
            </a:r>
            <a:r>
              <a:rPr lang="hr-HR" dirty="0" smtClean="0"/>
              <a:t> </a:t>
            </a:r>
            <a:r>
              <a:rPr lang="hr-HR" dirty="0"/>
              <a:t>= 3</a:t>
            </a:r>
            <a:r>
              <a:rPr lang="hr-HR" dirty="0" smtClean="0"/>
              <a:t>F</a:t>
            </a:r>
            <a:r>
              <a:rPr lang="hr-HR" baseline="-25000" dirty="0" smtClean="0"/>
              <a:t>16</a:t>
            </a:r>
            <a:endParaRPr lang="hr-HR" baseline="-25000" dirty="0"/>
          </a:p>
          <a:p>
            <a:r>
              <a:rPr lang="hr-HR" dirty="0"/>
              <a:t>y</a:t>
            </a:r>
            <a:r>
              <a:rPr lang="hr-HR" baseline="-25000" dirty="0"/>
              <a:t>4</a:t>
            </a:r>
            <a:r>
              <a:rPr lang="hr-HR" dirty="0"/>
              <a:t> </a:t>
            </a:r>
            <a:r>
              <a:rPr lang="hr-HR" dirty="0" smtClean="0"/>
              <a:t>= FF</a:t>
            </a:r>
            <a:r>
              <a:rPr lang="hr-HR" baseline="-25000" dirty="0" smtClean="0"/>
              <a:t>16</a:t>
            </a:r>
            <a:r>
              <a:rPr lang="hr-HR" dirty="0" smtClean="0"/>
              <a:t> - 3F</a:t>
            </a:r>
            <a:r>
              <a:rPr lang="hr-HR" baseline="-25000" dirty="0" smtClean="0"/>
              <a:t>16 </a:t>
            </a:r>
            <a:r>
              <a:rPr lang="hr-HR" dirty="0" smtClean="0"/>
              <a:t>= C0</a:t>
            </a:r>
            <a:r>
              <a:rPr lang="hr-HR" baseline="-25000" dirty="0"/>
              <a:t>16 </a:t>
            </a:r>
            <a:r>
              <a:rPr lang="hr-HR" dirty="0"/>
              <a:t>= </a:t>
            </a:r>
            <a:r>
              <a:rPr lang="hr-HR" dirty="0" smtClean="0"/>
              <a:t>11000000</a:t>
            </a:r>
            <a:r>
              <a:rPr lang="hr-HR" baseline="-25000" dirty="0" smtClean="0"/>
              <a:t>2</a:t>
            </a:r>
            <a:r>
              <a:rPr lang="hr-HR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EB19-3704-4DA4-A0B5-35F181160CA5}" type="slidenum">
              <a:rPr lang="hr-HR" smtClean="0"/>
              <a:pPr/>
              <a:t>33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>
          <a:xfrm>
            <a:off x="467544" y="3933056"/>
            <a:ext cx="3312368" cy="760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800" dirty="0" smtClean="0">
                <a:solidFill>
                  <a:srgbClr val="0070C0"/>
                </a:solidFill>
              </a:rPr>
              <a:t> </a:t>
            </a:r>
            <a:r>
              <a:rPr lang="hr-HR" sz="2800" dirty="0">
                <a:solidFill>
                  <a:srgbClr val="0070C0"/>
                </a:solidFill>
              </a:rPr>
              <a:t>y</a:t>
            </a:r>
            <a:r>
              <a:rPr lang="hr-HR" sz="2800" baseline="-25000" dirty="0">
                <a:solidFill>
                  <a:srgbClr val="0070C0"/>
                </a:solidFill>
              </a:rPr>
              <a:t>4</a:t>
            </a:r>
            <a:r>
              <a:rPr lang="hr-HR" sz="2800" dirty="0">
                <a:solidFill>
                  <a:srgbClr val="0070C0"/>
                </a:solidFill>
              </a:rPr>
              <a:t> = </a:t>
            </a:r>
            <a:r>
              <a:rPr lang="hr-HR" sz="2800" dirty="0" smtClean="0">
                <a:solidFill>
                  <a:srgbClr val="0070C0"/>
                </a:solidFill>
              </a:rPr>
              <a:t>3000</a:t>
            </a:r>
            <a:r>
              <a:rPr lang="hr-HR" sz="2800" baseline="-25000" dirty="0" smtClean="0">
                <a:solidFill>
                  <a:srgbClr val="0070C0"/>
                </a:solidFill>
              </a:rPr>
              <a:t>4</a:t>
            </a:r>
            <a:endParaRPr lang="hr-HR" sz="28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03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611560" y="2420888"/>
            <a:ext cx="7128792" cy="2592287"/>
          </a:xfrm>
        </p:spPr>
        <p:txBody>
          <a:bodyPr wrap="square">
            <a:normAutofit/>
          </a:bodyPr>
          <a:lstStyle/>
          <a:p>
            <a:r>
              <a:rPr lang="hr-HR" sz="3600" dirty="0" smtClean="0"/>
              <a:t>752</a:t>
            </a:r>
            <a:r>
              <a:rPr lang="hr-HR" sz="3600" baseline="-25000" dirty="0" smtClean="0"/>
              <a:t>8 </a:t>
            </a:r>
            <a:r>
              <a:rPr lang="hr-HR" sz="3600" dirty="0" smtClean="0"/>
              <a:t>= 111|101|010</a:t>
            </a:r>
            <a:r>
              <a:rPr lang="hr-HR" sz="3600" baseline="-25000" dirty="0" smtClean="0"/>
              <a:t>2</a:t>
            </a:r>
            <a:r>
              <a:rPr lang="hr-HR" sz="3600" dirty="0" smtClean="0"/>
              <a:t> </a:t>
            </a:r>
          </a:p>
          <a:p>
            <a:r>
              <a:rPr lang="hr-HR" sz="3600" dirty="0" smtClean="0"/>
              <a:t>1|11|10|</a:t>
            </a:r>
            <a:r>
              <a:rPr lang="hr-HR" sz="3600" dirty="0" err="1" smtClean="0"/>
              <a:t>10</a:t>
            </a:r>
            <a:r>
              <a:rPr lang="hr-HR" sz="3600" dirty="0" smtClean="0"/>
              <a:t>|10</a:t>
            </a:r>
            <a:r>
              <a:rPr lang="hr-HR" sz="3600" baseline="-25000" dirty="0" smtClean="0"/>
              <a:t>2</a:t>
            </a:r>
            <a:r>
              <a:rPr lang="hr-HR" sz="3600" dirty="0" smtClean="0"/>
              <a:t> = 13222</a:t>
            </a:r>
            <a:r>
              <a:rPr lang="hr-HR" sz="3600" baseline="-25000" dirty="0" smtClean="0"/>
              <a:t>4</a:t>
            </a:r>
          </a:p>
          <a:p>
            <a:r>
              <a:rPr lang="hr-HR" sz="3600" dirty="0" smtClean="0"/>
              <a:t>ECF</a:t>
            </a:r>
            <a:r>
              <a:rPr lang="hr-HR" sz="3600" baseline="-25000" dirty="0" smtClean="0"/>
              <a:t>16 </a:t>
            </a:r>
            <a:r>
              <a:rPr lang="hr-HR" sz="3600" dirty="0" smtClean="0"/>
              <a:t>= 32|30|33</a:t>
            </a:r>
            <a:r>
              <a:rPr lang="hr-HR" sz="3600" baseline="-25000" dirty="0" smtClean="0"/>
              <a:t>4</a:t>
            </a:r>
            <a:endParaRPr lang="hr-HR" sz="3600" baseline="-25000" dirty="0"/>
          </a:p>
          <a:p>
            <a:endParaRPr lang="hr-HR" sz="3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EB19-3704-4DA4-A0B5-35F181160CA5}" type="slidenum">
              <a:rPr lang="hr-HR" smtClean="0"/>
              <a:pPr/>
              <a:t>34</a:t>
            </a:fld>
            <a:endParaRPr lang="hr-HR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Koliki </a:t>
            </a:r>
            <a:r>
              <a:rPr lang="hr-HR" dirty="0"/>
              <a:t>je umnožak brojeva ECF</a:t>
            </a:r>
            <a:r>
              <a:rPr lang="hr-HR" baseline="-25000" dirty="0"/>
              <a:t>16</a:t>
            </a:r>
            <a:r>
              <a:rPr lang="hr-HR" dirty="0"/>
              <a:t> i 752</a:t>
            </a:r>
            <a:r>
              <a:rPr lang="hr-HR" baseline="-25000" dirty="0"/>
              <a:t>8</a:t>
            </a:r>
            <a:r>
              <a:rPr lang="hr-HR" dirty="0"/>
              <a:t> prikazan u </a:t>
            </a:r>
            <a:r>
              <a:rPr lang="hr-HR" dirty="0" err="1"/>
              <a:t>heksadekadskom</a:t>
            </a:r>
            <a:r>
              <a:rPr lang="hr-HR" dirty="0"/>
              <a:t> sustavu?</a:t>
            </a:r>
          </a:p>
        </p:txBody>
      </p:sp>
    </p:spTree>
    <p:extLst>
      <p:ext uri="{BB962C8B-B14F-4D97-AF65-F5344CB8AC3E}">
        <p14:creationId xmlns:p14="http://schemas.microsoft.com/office/powerpoint/2010/main" val="327333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40"/>
          <p:cNvSpPr>
            <a:spLocks noChangeShapeType="1"/>
          </p:cNvSpPr>
          <p:nvPr/>
        </p:nvSpPr>
        <p:spPr bwMode="auto">
          <a:xfrm>
            <a:off x="642938" y="9525"/>
            <a:ext cx="1319212" cy="0"/>
          </a:xfrm>
          <a:prstGeom prst="line">
            <a:avLst/>
          </a:prstGeom>
          <a:noFill/>
          <a:ln w="9525">
            <a:solidFill>
              <a:srgbClr val="4579B8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Ravni poveznik 41"/>
          <p:cNvSpPr>
            <a:spLocks noChangeShapeType="1"/>
          </p:cNvSpPr>
          <p:nvPr/>
        </p:nvSpPr>
        <p:spPr bwMode="auto">
          <a:xfrm>
            <a:off x="688975" y="153988"/>
            <a:ext cx="1028700" cy="0"/>
          </a:xfrm>
          <a:prstGeom prst="line">
            <a:avLst/>
          </a:prstGeom>
          <a:noFill/>
          <a:ln w="9525">
            <a:solidFill>
              <a:srgbClr val="4579B8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graphicFrame>
        <p:nvGraphicFramePr>
          <p:cNvPr id="11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686184"/>
              </p:ext>
            </p:extLst>
          </p:nvPr>
        </p:nvGraphicFramePr>
        <p:xfrm>
          <a:off x="1115616" y="312361"/>
          <a:ext cx="6650870" cy="520002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87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9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37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98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28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28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09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602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53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hr-HR" sz="3200" baseline="-25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hr-HR" sz="3200" baseline="-250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∙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2 2</a:t>
                      </a:r>
                      <a:r>
                        <a:rPr lang="hr-HR" sz="3200" baseline="-25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hr-HR" sz="3200" baseline="-250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32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32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32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32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+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 3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dirty="0" smtClean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3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283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kern="1200" baseline="-250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hr-HR" sz="32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283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r-HR" sz="32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hr-HR" sz="3200" kern="1200" dirty="0" smtClean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82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mtClean="0"/>
              <a:t>Što smo naučili?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71800"/>
          </a:xfrm>
        </p:spPr>
        <p:txBody>
          <a:bodyPr/>
          <a:lstStyle/>
          <a:p>
            <a:pPr eaLnBrk="1" hangingPunct="1"/>
            <a:r>
              <a:rPr lang="hr-HR" altLang="sr-Latn-RS" smtClean="0"/>
              <a:t>Što je brojevni sustav?</a:t>
            </a:r>
          </a:p>
          <a:p>
            <a:pPr eaLnBrk="1" hangingPunct="1"/>
            <a:r>
              <a:rPr lang="hr-HR" altLang="sr-Latn-RS" smtClean="0"/>
              <a:t>Kakvi su to pozicijski brojevni sustavi?</a:t>
            </a:r>
          </a:p>
          <a:p>
            <a:pPr eaLnBrk="1" hangingPunct="1"/>
            <a:r>
              <a:rPr lang="hr-HR" altLang="sr-Latn-RS" smtClean="0"/>
              <a:t>Koje brojevne sustave ste upoznali na današnjem satu?</a:t>
            </a:r>
          </a:p>
          <a:p>
            <a:pPr eaLnBrk="1" hangingPunct="1"/>
            <a:r>
              <a:rPr lang="hr-HR" altLang="sr-Latn-RS" smtClean="0"/>
              <a:t>Kako pretvaramo u binarni sustav iz dekadskog? A oktalni?</a:t>
            </a:r>
          </a:p>
          <a:p>
            <a:pPr eaLnBrk="1" hangingPunct="1"/>
            <a:endParaRPr lang="hr-HR" altLang="sr-Latn-R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284EFA-21E4-48A9-864A-B436B7F79E58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sr-Latn-RS" sz="1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2628900" y="908050"/>
            <a:ext cx="4464050" cy="720725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hr-HR" altLang="sr-Latn-RS" smtClean="0"/>
              <a:t>Brojevni sustavi</a:t>
            </a:r>
            <a:endParaRPr lang="en-AU" altLang="sr-Latn-RS" smtClean="0"/>
          </a:p>
          <a:p>
            <a:pPr eaLnBrk="1" hangingPunct="1">
              <a:buFontTx/>
              <a:buNone/>
            </a:pPr>
            <a:endParaRPr lang="hr-HR" altLang="sr-Latn-RS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A1B660-706E-4D38-BA0B-D0055910A476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sr-Latn-RS" sz="140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040313" y="1557338"/>
            <a:ext cx="26638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221288" y="1627188"/>
            <a:ext cx="24479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 b="1">
                <a:solidFill>
                  <a:srgbClr val="CC3300"/>
                </a:solidFill>
              </a:rPr>
              <a:t>POZICIJSKI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403350" y="1676400"/>
            <a:ext cx="2879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/>
              <a:t>NEPOZICIJSKI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1403350" y="2876550"/>
            <a:ext cx="2879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 b="1"/>
              <a:t>XX</a:t>
            </a:r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4932363" y="2852738"/>
            <a:ext cx="2879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/>
              <a:t>22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403350" y="3476625"/>
            <a:ext cx="2879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/>
              <a:t>10 i 10 su 20</a:t>
            </a:r>
          </a:p>
        </p:txBody>
      </p:sp>
      <p:sp>
        <p:nvSpPr>
          <p:cNvPr id="9226" name="Rectangle 9"/>
          <p:cNvSpPr>
            <a:spLocks noChangeArrowheads="1"/>
          </p:cNvSpPr>
          <p:nvPr/>
        </p:nvSpPr>
        <p:spPr bwMode="auto">
          <a:xfrm>
            <a:off x="1403350" y="2276475"/>
            <a:ext cx="2879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 i="1"/>
              <a:t>rimski</a:t>
            </a:r>
          </a:p>
        </p:txBody>
      </p:sp>
      <p:sp>
        <p:nvSpPr>
          <p:cNvPr id="9227" name="Rectangle 10"/>
          <p:cNvSpPr>
            <a:spLocks noChangeArrowheads="1"/>
          </p:cNvSpPr>
          <p:nvPr/>
        </p:nvSpPr>
        <p:spPr bwMode="auto">
          <a:xfrm>
            <a:off x="5795963" y="2276475"/>
            <a:ext cx="1333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hr-HR" altLang="sr-Latn-RS" sz="2800" i="1"/>
              <a:t>arapski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932363" y="3363913"/>
            <a:ext cx="2879725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/>
              <a:t>dvije </a:t>
            </a:r>
            <a:r>
              <a:rPr lang="hr-HR" altLang="sr-Latn-RS" sz="2800">
                <a:solidFill>
                  <a:schemeClr val="accent2"/>
                </a:solidFill>
              </a:rPr>
              <a:t>desetice</a:t>
            </a:r>
            <a:r>
              <a:rPr lang="hr-HR" altLang="sr-Latn-RS" sz="2800"/>
              <a:t> i dvije </a:t>
            </a:r>
            <a:r>
              <a:rPr lang="hr-HR" altLang="sr-Latn-RS" sz="2800">
                <a:solidFill>
                  <a:schemeClr val="accent2"/>
                </a:solidFill>
              </a:rPr>
              <a:t>jedinice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932363" y="4508500"/>
            <a:ext cx="2879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hr-HR" altLang="sr-Latn-RS" sz="2800"/>
              <a:t>22=2</a:t>
            </a:r>
            <a:r>
              <a:rPr lang="hr-HR" altLang="sr-Latn-RS" sz="2800">
                <a:sym typeface="Symbol" panose="05050102010706020507" pitchFamily="18" charset="2"/>
              </a:rPr>
              <a:t></a:t>
            </a:r>
            <a:r>
              <a:rPr lang="hr-HR" altLang="sr-Latn-RS" sz="2800"/>
              <a:t>10</a:t>
            </a:r>
            <a:r>
              <a:rPr lang="hr-HR" altLang="sr-Latn-RS" sz="2800" baseline="30000"/>
              <a:t>1</a:t>
            </a:r>
            <a:r>
              <a:rPr lang="hr-HR" altLang="sr-Latn-RS" sz="2800"/>
              <a:t>+2</a:t>
            </a:r>
            <a:r>
              <a:rPr lang="hr-HR" altLang="sr-Latn-RS" sz="2800">
                <a:sym typeface="Symbol" panose="05050102010706020507" pitchFamily="18" charset="2"/>
              </a:rPr>
              <a:t></a:t>
            </a:r>
            <a:r>
              <a:rPr lang="hr-HR" altLang="sr-Latn-RS" sz="2800"/>
              <a:t>10</a:t>
            </a:r>
            <a:r>
              <a:rPr lang="hr-HR" altLang="sr-Latn-RS" sz="2800" baseline="30000"/>
              <a:t>0</a:t>
            </a:r>
          </a:p>
        </p:txBody>
      </p:sp>
      <p:sp>
        <p:nvSpPr>
          <p:cNvPr id="9230" name="Line 13"/>
          <p:cNvSpPr>
            <a:spLocks noChangeShapeType="1"/>
          </p:cNvSpPr>
          <p:nvPr/>
        </p:nvSpPr>
        <p:spPr bwMode="auto">
          <a:xfrm>
            <a:off x="4643438" y="1557338"/>
            <a:ext cx="0" cy="4535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8" grpId="0"/>
      <p:bldP spid="16389" grpId="0"/>
      <p:bldP spid="16392" grpId="0"/>
      <p:bldP spid="16395" grpId="0"/>
      <p:bldP spid="163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B62416-7283-4EF4-BB98-E2454DA6803E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sr-Latn-RS" sz="1400"/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1187450" y="639763"/>
            <a:ext cx="71294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/>
              <a:t>Danas koristimo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/>
              <a:t> </a:t>
            </a:r>
            <a:r>
              <a:rPr lang="hr-HR" altLang="sr-Latn-RS" sz="2800">
                <a:solidFill>
                  <a:srgbClr val="CC3300"/>
                </a:solidFill>
              </a:rPr>
              <a:t>pozicijske (položajne)</a:t>
            </a:r>
            <a:r>
              <a:rPr lang="hr-HR" altLang="sr-Latn-RS" sz="2800"/>
              <a:t> brojevne sustave.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/>
              <a:t>U zapisu broja važan je položaj znamenke.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611188" y="2349500"/>
            <a:ext cx="7129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/>
              <a:t>…z</a:t>
            </a:r>
            <a:r>
              <a:rPr lang="hr-HR" altLang="sr-Latn-RS" sz="2800" baseline="-25000"/>
              <a:t>n</a:t>
            </a:r>
            <a:r>
              <a:rPr lang="hr-HR" altLang="sr-Latn-RS" sz="2800"/>
              <a:t>z</a:t>
            </a:r>
            <a:r>
              <a:rPr lang="hr-HR" altLang="sr-Latn-RS" sz="2800" baseline="-25000"/>
              <a:t>n-1</a:t>
            </a:r>
            <a:r>
              <a:rPr lang="hr-HR" altLang="sr-Latn-RS" sz="2800"/>
              <a:t>z</a:t>
            </a:r>
            <a:r>
              <a:rPr lang="hr-HR" altLang="sr-Latn-RS" sz="2800" baseline="-25000"/>
              <a:t>n-2</a:t>
            </a:r>
            <a:r>
              <a:rPr lang="hr-HR" altLang="sr-Latn-RS" sz="2800"/>
              <a:t>…z</a:t>
            </a:r>
            <a:r>
              <a:rPr lang="hr-HR" altLang="sr-Latn-RS" sz="2800" baseline="-25000"/>
              <a:t>1</a:t>
            </a:r>
            <a:r>
              <a:rPr lang="hr-HR" altLang="sr-Latn-RS" sz="2800"/>
              <a:t>z</a:t>
            </a:r>
            <a:r>
              <a:rPr lang="hr-HR" altLang="sr-Latn-RS" sz="2800" baseline="-25000"/>
              <a:t>0.</a:t>
            </a:r>
            <a:r>
              <a:rPr lang="hr-HR" altLang="sr-Latn-RS" sz="2800"/>
              <a:t>.z</a:t>
            </a:r>
            <a:r>
              <a:rPr lang="hr-HR" altLang="sr-Latn-RS" sz="2800" baseline="-25000"/>
              <a:t>-1</a:t>
            </a:r>
            <a:r>
              <a:rPr lang="hr-HR" altLang="sr-Latn-RS" sz="2800"/>
              <a:t>z</a:t>
            </a:r>
            <a:r>
              <a:rPr lang="hr-HR" altLang="sr-Latn-RS" sz="2800" baseline="-25000"/>
              <a:t>-2</a:t>
            </a:r>
            <a:r>
              <a:rPr lang="hr-HR" altLang="sr-Latn-RS" sz="2800"/>
              <a:t>…z</a:t>
            </a:r>
            <a:r>
              <a:rPr lang="hr-HR" altLang="sr-Latn-RS" sz="2800" baseline="-25000"/>
              <a:t>-n</a:t>
            </a:r>
            <a:endParaRPr lang="hr-HR" altLang="sr-Latn-RS" sz="2800"/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4545013" y="5919788"/>
            <a:ext cx="857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7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altLang="sr-Latn-RS" sz="180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116013" y="2997200"/>
            <a:ext cx="7129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/>
              <a:t>23</a:t>
            </a:r>
            <a:r>
              <a:rPr lang="hr-HR" altLang="sr-Latn-RS" sz="2800">
                <a:solidFill>
                  <a:srgbClr val="CC3300"/>
                </a:solidFill>
              </a:rPr>
              <a:t>4</a:t>
            </a:r>
            <a:r>
              <a:rPr lang="hr-HR" altLang="sr-Latn-RS" sz="2800"/>
              <a:t>0</a:t>
            </a:r>
            <a:r>
              <a:rPr lang="hr-HR" altLang="sr-Latn-RS" sz="2800">
                <a:solidFill>
                  <a:srgbClr val="CC3300"/>
                </a:solidFill>
              </a:rPr>
              <a:t>4</a:t>
            </a:r>
            <a:r>
              <a:rPr lang="hr-HR" altLang="sr-Latn-RS" sz="2800"/>
              <a:t>.</a:t>
            </a:r>
            <a:r>
              <a:rPr lang="hr-HR" altLang="sr-Latn-RS" sz="2800">
                <a:solidFill>
                  <a:srgbClr val="CC3300"/>
                </a:solidFill>
              </a:rPr>
              <a:t>4</a:t>
            </a:r>
            <a:r>
              <a:rPr lang="hr-HR" altLang="sr-Latn-RS" sz="2800"/>
              <a:t>555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4041775" y="4767263"/>
            <a:ext cx="1111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3500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altLang="sr-Latn-RS" sz="1800"/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3832225" y="5268913"/>
            <a:ext cx="793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5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altLang="sr-Latn-RS" sz="1800"/>
          </a:p>
        </p:txBody>
      </p:sp>
      <p:sp>
        <p:nvSpPr>
          <p:cNvPr id="11273" name="Rectangle 8"/>
          <p:cNvSpPr>
            <a:spLocks noChangeArrowheads="1"/>
          </p:cNvSpPr>
          <p:nvPr/>
        </p:nvSpPr>
        <p:spPr bwMode="auto">
          <a:xfrm>
            <a:off x="6618288" y="5629275"/>
            <a:ext cx="793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5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altLang="sr-Latn-RS" sz="180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339975" y="3430588"/>
            <a:ext cx="1830388" cy="1338262"/>
            <a:chOff x="1791" y="2115"/>
            <a:chExt cx="1153" cy="843"/>
          </a:xfrm>
        </p:grpSpPr>
        <p:sp>
          <p:nvSpPr>
            <p:cNvPr id="11283" name="Rectangle 10"/>
            <p:cNvSpPr>
              <a:spLocks noChangeArrowheads="1"/>
            </p:cNvSpPr>
            <p:nvPr/>
          </p:nvSpPr>
          <p:spPr bwMode="auto">
            <a:xfrm>
              <a:off x="1791" y="2478"/>
              <a:ext cx="115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500">
                  <a:solidFill>
                    <a:srgbClr val="000000"/>
                  </a:solidFill>
                </a:rPr>
                <a:t>najznačajnija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500">
                  <a:solidFill>
                    <a:srgbClr val="000000"/>
                  </a:solidFill>
                </a:rPr>
                <a:t> znamenka</a:t>
              </a:r>
              <a:endParaRPr lang="hr-HR" altLang="sr-Latn-RS" sz="1800"/>
            </a:p>
          </p:txBody>
        </p:sp>
        <p:grpSp>
          <p:nvGrpSpPr>
            <p:cNvPr id="11284" name="Group 11"/>
            <p:cNvGrpSpPr>
              <a:grpSpLocks/>
            </p:cNvGrpSpPr>
            <p:nvPr/>
          </p:nvGrpSpPr>
          <p:grpSpPr bwMode="auto">
            <a:xfrm>
              <a:off x="2699" y="2115"/>
              <a:ext cx="77" cy="283"/>
              <a:chOff x="1541" y="2813"/>
              <a:chExt cx="77" cy="283"/>
            </a:xfrm>
          </p:grpSpPr>
          <p:sp>
            <p:nvSpPr>
              <p:cNvPr id="11285" name="Line 12"/>
              <p:cNvSpPr>
                <a:spLocks noChangeShapeType="1"/>
              </p:cNvSpPr>
              <p:nvPr/>
            </p:nvSpPr>
            <p:spPr bwMode="auto">
              <a:xfrm flipV="1">
                <a:off x="1579" y="2884"/>
                <a:ext cx="1" cy="2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286" name="Freeform 13"/>
              <p:cNvSpPr>
                <a:spLocks/>
              </p:cNvSpPr>
              <p:nvPr/>
            </p:nvSpPr>
            <p:spPr bwMode="auto">
              <a:xfrm>
                <a:off x="1541" y="2813"/>
                <a:ext cx="77" cy="77"/>
              </a:xfrm>
              <a:custGeom>
                <a:avLst/>
                <a:gdLst>
                  <a:gd name="T0" fmla="*/ 77 w 77"/>
                  <a:gd name="T1" fmla="*/ 77 h 77"/>
                  <a:gd name="T2" fmla="*/ 40 w 77"/>
                  <a:gd name="T3" fmla="*/ 0 h 77"/>
                  <a:gd name="T4" fmla="*/ 0 w 77"/>
                  <a:gd name="T5" fmla="*/ 77 h 77"/>
                  <a:gd name="T6" fmla="*/ 77 w 77"/>
                  <a:gd name="T7" fmla="*/ 77 h 7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7"/>
                  <a:gd name="T13" fmla="*/ 0 h 77"/>
                  <a:gd name="T14" fmla="*/ 77 w 77"/>
                  <a:gd name="T15" fmla="*/ 77 h 7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7" h="77">
                    <a:moveTo>
                      <a:pt x="77" y="77"/>
                    </a:moveTo>
                    <a:lnTo>
                      <a:pt x="40" y="0"/>
                    </a:lnTo>
                    <a:lnTo>
                      <a:pt x="0" y="77"/>
                    </a:lnTo>
                    <a:lnTo>
                      <a:pt x="77" y="7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</p:grp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076825" y="3430588"/>
            <a:ext cx="2546350" cy="1671637"/>
            <a:chOff x="3515" y="2115"/>
            <a:chExt cx="1604" cy="1053"/>
          </a:xfrm>
        </p:grpSpPr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3515" y="2478"/>
              <a:ext cx="1604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solidFill>
                    <a:srgbClr val="000000"/>
                  </a:solidFill>
                </a:rPr>
                <a:t>najmanje značajna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solidFill>
                    <a:srgbClr val="000000"/>
                  </a:solidFill>
                </a:rPr>
                <a:t> znamenka</a:t>
              </a:r>
              <a:endParaRPr lang="hr-HR" altLang="sr-Latn-RS" sz="24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solidFill>
                    <a:srgbClr val="000000"/>
                  </a:solidFill>
                </a:rPr>
                <a:t> </a:t>
              </a:r>
            </a:p>
          </p:txBody>
        </p:sp>
        <p:grpSp>
          <p:nvGrpSpPr>
            <p:cNvPr id="11280" name="Group 16"/>
            <p:cNvGrpSpPr>
              <a:grpSpLocks/>
            </p:cNvGrpSpPr>
            <p:nvPr/>
          </p:nvGrpSpPr>
          <p:grpSpPr bwMode="auto">
            <a:xfrm>
              <a:off x="3787" y="2115"/>
              <a:ext cx="77" cy="282"/>
              <a:chOff x="4195" y="2837"/>
              <a:chExt cx="77" cy="282"/>
            </a:xfrm>
          </p:grpSpPr>
          <p:sp>
            <p:nvSpPr>
              <p:cNvPr id="11281" name="Line 17"/>
              <p:cNvSpPr>
                <a:spLocks noChangeShapeType="1"/>
              </p:cNvSpPr>
              <p:nvPr/>
            </p:nvSpPr>
            <p:spPr bwMode="auto">
              <a:xfrm flipV="1">
                <a:off x="4232" y="2908"/>
                <a:ext cx="1" cy="2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282" name="Freeform 18"/>
              <p:cNvSpPr>
                <a:spLocks/>
              </p:cNvSpPr>
              <p:nvPr/>
            </p:nvSpPr>
            <p:spPr bwMode="auto">
              <a:xfrm>
                <a:off x="4195" y="2837"/>
                <a:ext cx="77" cy="77"/>
              </a:xfrm>
              <a:custGeom>
                <a:avLst/>
                <a:gdLst>
                  <a:gd name="T0" fmla="*/ 77 w 77"/>
                  <a:gd name="T1" fmla="*/ 77 h 77"/>
                  <a:gd name="T2" fmla="*/ 39 w 77"/>
                  <a:gd name="T3" fmla="*/ 0 h 77"/>
                  <a:gd name="T4" fmla="*/ 0 w 77"/>
                  <a:gd name="T5" fmla="*/ 77 h 77"/>
                  <a:gd name="T6" fmla="*/ 77 w 77"/>
                  <a:gd name="T7" fmla="*/ 77 h 7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7"/>
                  <a:gd name="T13" fmla="*/ 0 h 77"/>
                  <a:gd name="T14" fmla="*/ 77 w 77"/>
                  <a:gd name="T15" fmla="*/ 77 h 7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7" h="77">
                    <a:moveTo>
                      <a:pt x="77" y="77"/>
                    </a:moveTo>
                    <a:lnTo>
                      <a:pt x="39" y="0"/>
                    </a:lnTo>
                    <a:lnTo>
                      <a:pt x="0" y="77"/>
                    </a:lnTo>
                    <a:lnTo>
                      <a:pt x="77" y="7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</p:grpSp>
      </p:grp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1908175" y="5157788"/>
            <a:ext cx="131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rgbClr val="CC3300"/>
                </a:solidFill>
              </a:rPr>
              <a:t>4 stotice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795713" y="5157788"/>
            <a:ext cx="1474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rgbClr val="CC3300"/>
                </a:solidFill>
              </a:rPr>
              <a:t>4 jedinice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5797550" y="5157788"/>
            <a:ext cx="174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rgbClr val="CC3300"/>
                </a:solidFill>
              </a:rPr>
              <a:t>4 desetinke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27" grpId="0"/>
      <p:bldP spid="17428" grpId="0"/>
      <p:bldP spid="174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2" descr="prsti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50" y="1994694"/>
            <a:ext cx="1638300" cy="1397000"/>
          </a:xfrm>
          <a:noFill/>
        </p:spPr>
      </p:pic>
      <p:pic>
        <p:nvPicPr>
          <p:cNvPr id="12292" name="Picture 3" descr="binarno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538" y="4437063"/>
            <a:ext cx="1790700" cy="1625600"/>
          </a:xfrm>
          <a:noFill/>
        </p:spPr>
      </p:pic>
      <p:pic>
        <p:nvPicPr>
          <p:cNvPr id="12293" name="Picture 4" descr="j029912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765175"/>
            <a:ext cx="1100138" cy="1804988"/>
          </a:xfrm>
          <a:noFill/>
        </p:spPr>
      </p:pic>
      <p:pic>
        <p:nvPicPr>
          <p:cNvPr id="12297" name="Picture 8" descr="j0287005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620713"/>
            <a:ext cx="1273175" cy="2187575"/>
          </a:xfrm>
          <a:noFill/>
        </p:spPr>
      </p:pic>
      <p:sp>
        <p:nvSpPr>
          <p:cNvPr id="12290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CEE032-3A00-4E95-A817-899700BFB5EF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sr-Latn-RS" sz="1400"/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755650" y="2997200"/>
            <a:ext cx="3960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400"/>
              <a:t>ČOVJEK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/>
              <a:t>dekadski brojevni sustav</a:t>
            </a: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5435600" y="3068638"/>
            <a:ext cx="26638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400"/>
              <a:t>RAČUNALO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rgbClr val="CC3300"/>
                </a:solidFill>
              </a:rPr>
              <a:t>binarni brojevni sustav</a:t>
            </a:r>
            <a:r>
              <a:rPr lang="hr-HR" altLang="sr-Latn-RS" sz="2400"/>
              <a:t> 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588125" y="4941888"/>
            <a:ext cx="1263650" cy="3667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/>
              <a:t>kraći zapis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359525" y="4772025"/>
            <a:ext cx="2028825" cy="7016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000"/>
              <a:t>oktalno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000"/>
              <a:t>heksadekadski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215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Group 2"/>
          <p:cNvGraphicFramePr>
            <a:graphicFrameLocks noGrp="1"/>
          </p:cNvGraphicFramePr>
          <p:nvPr>
            <p:ph/>
          </p:nvPr>
        </p:nvGraphicFramePr>
        <p:xfrm>
          <a:off x="611188" y="620713"/>
          <a:ext cx="7931150" cy="806450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6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6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BROJEVNI SUSTAV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BAZA </a:t>
                      </a: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USTAVA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MOGUĆE ZNAMENKE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primjer zapisa broja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3D0753-2FAC-404F-8BFD-841080455AB1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sr-Latn-RS" sz="1400"/>
          </a:p>
        </p:txBody>
      </p:sp>
      <p:graphicFrame>
        <p:nvGraphicFramePr>
          <p:cNvPr id="18446" name="Group 14"/>
          <p:cNvGraphicFramePr>
            <a:graphicFrameLocks noGrp="1"/>
          </p:cNvGraphicFramePr>
          <p:nvPr/>
        </p:nvGraphicFramePr>
        <p:xfrm>
          <a:off x="611188" y="3860800"/>
          <a:ext cx="7931150" cy="788988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6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89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heksadekadski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0,1,2,3,4,5,6,7,8,9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A,B,C,D,E,F*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458" name="Group 26"/>
          <p:cNvGraphicFramePr>
            <a:graphicFrameLocks noGrp="1"/>
          </p:cNvGraphicFramePr>
          <p:nvPr/>
        </p:nvGraphicFramePr>
        <p:xfrm>
          <a:off x="611188" y="1484313"/>
          <a:ext cx="7931150" cy="720725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6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dekadski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0,1,2,3,4,5,6,7,8,9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470" name="Group 38"/>
          <p:cNvGraphicFramePr>
            <a:graphicFrameLocks noGrp="1"/>
          </p:cNvGraphicFramePr>
          <p:nvPr/>
        </p:nvGraphicFramePr>
        <p:xfrm>
          <a:off x="611188" y="2276475"/>
          <a:ext cx="7931150" cy="720725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6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binarni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0,1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482" name="Group 50"/>
          <p:cNvGraphicFramePr>
            <a:graphicFrameLocks noGrp="1"/>
          </p:cNvGraphicFramePr>
          <p:nvPr/>
        </p:nvGraphicFramePr>
        <p:xfrm>
          <a:off x="611188" y="3068638"/>
          <a:ext cx="7931150" cy="719137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6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913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oktalni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0,1,2,3,4,5,6,7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94" name="Rectangle 62"/>
          <p:cNvSpPr>
            <a:spLocks noChangeArrowheads="1"/>
          </p:cNvSpPr>
          <p:nvPr/>
        </p:nvSpPr>
        <p:spPr bwMode="auto">
          <a:xfrm>
            <a:off x="1692275" y="5084763"/>
            <a:ext cx="5545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000"/>
              <a:t>*</a:t>
            </a:r>
            <a:r>
              <a:rPr lang="en-US" altLang="sr-Latn-RS" sz="2000"/>
              <a:t>A(10), B(11), C(12), </a:t>
            </a:r>
            <a:r>
              <a:rPr lang="hr-HR" altLang="sr-Latn-RS" sz="2000"/>
              <a:t>D(13), E(14), F(15)</a:t>
            </a:r>
          </a:p>
        </p:txBody>
      </p:sp>
      <p:sp>
        <p:nvSpPr>
          <p:cNvPr id="64" name="Rectangle 2"/>
          <p:cNvSpPr>
            <a:spLocks noChangeArrowheads="1"/>
          </p:cNvSpPr>
          <p:nvPr/>
        </p:nvSpPr>
        <p:spPr bwMode="auto">
          <a:xfrm>
            <a:off x="2143125" y="5857875"/>
            <a:ext cx="4546600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/>
              <a:t>15</a:t>
            </a:r>
            <a:r>
              <a:rPr lang="en-US" altLang="sr-Latn-RS" baseline="-25000">
                <a:solidFill>
                  <a:srgbClr val="CC3300"/>
                </a:solidFill>
              </a:rPr>
              <a:t>(10)</a:t>
            </a:r>
            <a:r>
              <a:rPr lang="en-US" altLang="sr-Latn-RS"/>
              <a:t>=1111</a:t>
            </a:r>
            <a:r>
              <a:rPr lang="en-US" altLang="sr-Latn-RS" baseline="-25000">
                <a:solidFill>
                  <a:srgbClr val="CC3300"/>
                </a:solidFill>
              </a:rPr>
              <a:t>(2)</a:t>
            </a:r>
            <a:r>
              <a:rPr lang="en-US" altLang="sr-Latn-RS"/>
              <a:t>=17</a:t>
            </a:r>
            <a:r>
              <a:rPr lang="en-US" altLang="sr-Latn-RS" baseline="-25000">
                <a:solidFill>
                  <a:srgbClr val="CC3300"/>
                </a:solidFill>
              </a:rPr>
              <a:t>(8)</a:t>
            </a:r>
            <a:r>
              <a:rPr lang="en-US" altLang="sr-Latn-RS"/>
              <a:t>=F</a:t>
            </a:r>
            <a:r>
              <a:rPr lang="en-US" altLang="sr-Latn-RS" baseline="-25000">
                <a:solidFill>
                  <a:srgbClr val="CC3300"/>
                </a:solidFill>
              </a:rPr>
              <a:t>(16)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4" grpId="0"/>
      <p:bldP spid="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836613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hr-HR" altLang="sr-Latn-RS" sz="2400" b="1" smtClean="0">
                <a:solidFill>
                  <a:schemeClr val="accent2"/>
                </a:solidFill>
              </a:rPr>
              <a:t>Dekadski zapis broja iz sustava s bazom </a:t>
            </a:r>
            <a:r>
              <a:rPr lang="hr-HR" altLang="sr-Latn-RS" sz="2000" b="1" smtClean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6287993-6603-415C-B3D6-0D88FC3D7FAE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sr-Latn-RS" sz="140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900113" y="2349500"/>
            <a:ext cx="795655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>
                <a:solidFill>
                  <a:schemeClr val="hlink"/>
                </a:solidFill>
                <a:latin typeface="Comic Sans MS" panose="030F0702030302020204" pitchFamily="66" charset="0"/>
              </a:rPr>
              <a:t>… </a:t>
            </a:r>
            <a:r>
              <a:rPr lang="hr-HR" altLang="sr-Latn-RS" sz="2000">
                <a:solidFill>
                  <a:schemeClr val="hlink"/>
                </a:solidFill>
                <a:latin typeface="Comic Sans MS" panose="030F0702030302020204" pitchFamily="66" charset="0"/>
              </a:rPr>
              <a:t>4</a:t>
            </a:r>
            <a:r>
              <a:rPr lang="hr-HR" altLang="sr-Latn-RS" sz="2000" i="1">
                <a:solidFill>
                  <a:schemeClr val="hlink"/>
                </a:solidFill>
                <a:latin typeface="Comic Sans MS" panose="030F0702030302020204" pitchFamily="66" charset="0"/>
              </a:rPr>
              <a:t>  </a:t>
            </a:r>
            <a:r>
              <a:rPr lang="hr-HR" altLang="sr-Latn-RS" sz="2000">
                <a:solidFill>
                  <a:schemeClr val="hlink"/>
                </a:solidFill>
                <a:latin typeface="Comic Sans MS" panose="030F0702030302020204" pitchFamily="66" charset="0"/>
              </a:rPr>
              <a:t>3 2  1 0</a:t>
            </a:r>
            <a:r>
              <a:rPr lang="hr-HR" altLang="sr-Latn-RS" sz="2000" b="1">
                <a:solidFill>
                  <a:srgbClr val="339966"/>
                </a:solidFill>
                <a:latin typeface="Comic Sans MS" panose="030F0702030302020204" pitchFamily="66" charset="0"/>
              </a:rPr>
              <a:t>	</a:t>
            </a:r>
            <a:endParaRPr lang="hr-HR" altLang="sr-Latn-RS" sz="20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   1 3 4 2 4</a:t>
            </a:r>
            <a:r>
              <a:rPr lang="hr-HR" altLang="sr-Latn-RS" sz="2000" b="1" baseline="-25000">
                <a:solidFill>
                  <a:srgbClr val="FF0000"/>
                </a:solidFill>
                <a:latin typeface="Comic Sans MS" panose="030F0702030302020204" pitchFamily="66" charset="0"/>
              </a:rPr>
              <a:t>(b)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 = 1·</a:t>
            </a:r>
            <a:r>
              <a:rPr lang="hr-HR" altLang="sr-Latn-RS" sz="2000" b="1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hr-HR" altLang="sr-Latn-RS" sz="2000" b="1" baseline="30000">
                <a:solidFill>
                  <a:schemeClr val="hlink"/>
                </a:solidFill>
                <a:latin typeface="Comic Sans MS" panose="030F0702030302020204" pitchFamily="66" charset="0"/>
              </a:rPr>
              <a:t>4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 + 3·</a:t>
            </a:r>
            <a:r>
              <a:rPr lang="hr-HR" altLang="sr-Latn-RS" sz="2000" b="1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hr-HR" altLang="sr-Latn-RS" sz="2000" b="1" baseline="30000">
                <a:solidFill>
                  <a:schemeClr val="hlink"/>
                </a:solidFill>
                <a:latin typeface="Comic Sans MS" panose="030F0702030302020204" pitchFamily="66" charset="0"/>
              </a:rPr>
              <a:t>3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 + 4·</a:t>
            </a:r>
            <a:r>
              <a:rPr lang="hr-HR" altLang="sr-Latn-RS" sz="2000" b="1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hr-HR" altLang="sr-Latn-RS" sz="2000" b="1" baseline="30000">
                <a:solidFill>
                  <a:schemeClr val="hlink"/>
                </a:solidFill>
                <a:latin typeface="Comic Sans MS" panose="030F0702030302020204" pitchFamily="66" charset="0"/>
              </a:rPr>
              <a:t>2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 + 2·</a:t>
            </a:r>
            <a:r>
              <a:rPr lang="hr-HR" altLang="sr-Latn-RS" sz="2000" b="1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hr-HR" altLang="sr-Latn-RS" sz="2000" b="1" baseline="30000">
                <a:solidFill>
                  <a:schemeClr val="hlink"/>
                </a:solidFill>
                <a:latin typeface="Comic Sans MS" panose="030F0702030302020204" pitchFamily="66" charset="0"/>
              </a:rPr>
              <a:t>1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 + 4·</a:t>
            </a:r>
            <a:r>
              <a:rPr lang="hr-HR" altLang="sr-Latn-RS" sz="2000" b="1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hr-HR" altLang="sr-Latn-RS" sz="2000" b="1" baseline="30000">
                <a:solidFill>
                  <a:schemeClr val="hlink"/>
                </a:solidFill>
                <a:latin typeface="Comic Sans MS" panose="030F0702030302020204" pitchFamily="66" charset="0"/>
              </a:rPr>
              <a:t>0</a:t>
            </a:r>
            <a:r>
              <a:rPr lang="hr-HR" altLang="sr-Latn-RS" sz="2000" b="1">
                <a:solidFill>
                  <a:srgbClr val="0000FF"/>
                </a:solidFill>
                <a:latin typeface="Comic Sans MS" panose="030F0702030302020204" pitchFamily="66" charset="0"/>
              </a:rPr>
              <a:t>= … </a:t>
            </a:r>
            <a:r>
              <a:rPr lang="hr-HR" altLang="sr-Latn-RS" sz="2000" b="1" baseline="-25000">
                <a:solidFill>
                  <a:srgbClr val="FF0000"/>
                </a:solidFill>
                <a:latin typeface="Comic Sans MS" panose="030F0702030302020204" pitchFamily="66" charset="0"/>
              </a:rPr>
              <a:t>(10)</a:t>
            </a:r>
            <a:r>
              <a:rPr lang="hr-HR" altLang="sr-Latn-RS" sz="1800" b="1">
                <a:solidFill>
                  <a:srgbClr val="0000FF"/>
                </a:solidFill>
                <a:latin typeface="Comic Sans MS" panose="030F0702030302020204" pitchFamily="66" charset="0"/>
              </a:rPr>
              <a:t>	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827088" y="2781300"/>
            <a:ext cx="1800225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hr-HR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547813" y="4005263"/>
            <a:ext cx="63357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>
                <a:solidFill>
                  <a:schemeClr val="tx2"/>
                </a:solidFill>
              </a:rPr>
              <a:t>Broj raspisujemo po potencijama baze uvažavajući težine (ili položaj) pojedine znamenke.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animBg="1"/>
      <p:bldP spid="204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E0AA3D-990D-4E02-A10B-CEF72A74B8DF}" type="slidenum">
              <a:rPr lang="en-US" altLang="sr-Latn-R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sr-Latn-RS" sz="1400"/>
          </a:p>
        </p:txBody>
      </p:sp>
      <p:grpSp>
        <p:nvGrpSpPr>
          <p:cNvPr id="15363" name="Group 2"/>
          <p:cNvGrpSpPr>
            <a:grpSpLocks/>
          </p:cNvGrpSpPr>
          <p:nvPr/>
        </p:nvGrpSpPr>
        <p:grpSpPr bwMode="auto">
          <a:xfrm>
            <a:off x="1042988" y="908050"/>
            <a:ext cx="7281862" cy="5041900"/>
            <a:chOff x="703" y="436"/>
            <a:chExt cx="4587" cy="3176"/>
          </a:xfrm>
        </p:grpSpPr>
        <p:grpSp>
          <p:nvGrpSpPr>
            <p:cNvPr id="15364" name="Group 3"/>
            <p:cNvGrpSpPr>
              <a:grpSpLocks/>
            </p:cNvGrpSpPr>
            <p:nvPr/>
          </p:nvGrpSpPr>
          <p:grpSpPr bwMode="auto">
            <a:xfrm>
              <a:off x="703" y="436"/>
              <a:ext cx="765" cy="320"/>
              <a:chOff x="0" y="0"/>
              <a:chExt cx="653" cy="518"/>
            </a:xfrm>
          </p:grpSpPr>
          <p:sp>
            <p:nvSpPr>
              <p:cNvPr id="15668" name="Rectangle 4"/>
              <p:cNvSpPr>
                <a:spLocks noChangeArrowheads="1"/>
              </p:cNvSpPr>
              <p:nvPr/>
            </p:nvSpPr>
            <p:spPr bwMode="auto">
              <a:xfrm>
                <a:off x="43" y="0"/>
                <a:ext cx="56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solidFill>
                      <a:srgbClr val="CC3300"/>
                    </a:solidFill>
                    <a:cs typeface="Times New Roman" panose="02020603050405020304" pitchFamily="18" charset="0"/>
                  </a:rPr>
                  <a:t>prirodni </a:t>
                </a:r>
                <a:r>
                  <a:rPr lang="hr-HR" altLang="sr-Latn-RS" sz="1400" b="1">
                    <a:solidFill>
                      <a:srgbClr val="CC3300"/>
                    </a:solidFill>
                  </a:rPr>
                  <a:t>b</a:t>
                </a:r>
                <a:r>
                  <a:rPr lang="hr-HR" altLang="sr-Latn-RS" sz="1400" b="1">
                    <a:solidFill>
                      <a:srgbClr val="CC3300"/>
                    </a:solidFill>
                    <a:cs typeface="Times New Roman" panose="02020603050405020304" pitchFamily="18" charset="0"/>
                  </a:rPr>
                  <a:t>roj</a:t>
                </a:r>
                <a:endParaRPr lang="en-AU" altLang="sr-Latn-RS" sz="1400" b="1">
                  <a:solidFill>
                    <a:srgbClr val="CC3300"/>
                  </a:solidFill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>
                  <a:solidFill>
                    <a:srgbClr val="CC3300"/>
                  </a:solidFill>
                </a:endParaRPr>
              </a:p>
            </p:txBody>
          </p:sp>
          <p:sp>
            <p:nvSpPr>
              <p:cNvPr id="1566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653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65" name="Group 6"/>
            <p:cNvGrpSpPr>
              <a:grpSpLocks/>
            </p:cNvGrpSpPr>
            <p:nvPr/>
          </p:nvGrpSpPr>
          <p:grpSpPr bwMode="auto">
            <a:xfrm>
              <a:off x="1468" y="436"/>
              <a:ext cx="764" cy="320"/>
              <a:chOff x="653" y="0"/>
              <a:chExt cx="653" cy="518"/>
            </a:xfrm>
          </p:grpSpPr>
          <p:sp>
            <p:nvSpPr>
              <p:cNvPr id="15666" name="Rectangle 7"/>
              <p:cNvSpPr>
                <a:spLocks noChangeArrowheads="1"/>
              </p:cNvSpPr>
              <p:nvPr/>
            </p:nvSpPr>
            <p:spPr bwMode="auto">
              <a:xfrm>
                <a:off x="696" y="0"/>
                <a:ext cx="56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solidFill>
                      <a:srgbClr val="CC3300"/>
                    </a:solidFill>
                    <a:cs typeface="Times New Roman" panose="02020603050405020304" pitchFamily="18" charset="0"/>
                  </a:rPr>
                  <a:t>rimski brojevi</a:t>
                </a:r>
                <a:endParaRPr lang="en-AU" altLang="sr-Latn-RS" sz="1400" b="1">
                  <a:solidFill>
                    <a:srgbClr val="CC3300"/>
                  </a:solidFill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>
                  <a:solidFill>
                    <a:srgbClr val="CC3300"/>
                  </a:solidFill>
                </a:endParaRPr>
              </a:p>
            </p:txBody>
          </p:sp>
          <p:sp>
            <p:nvSpPr>
              <p:cNvPr id="15667" name="Rectangle 8"/>
              <p:cNvSpPr>
                <a:spLocks noChangeArrowheads="1"/>
              </p:cNvSpPr>
              <p:nvPr/>
            </p:nvSpPr>
            <p:spPr bwMode="auto">
              <a:xfrm>
                <a:off x="653" y="0"/>
                <a:ext cx="653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66" name="Group 9"/>
            <p:cNvGrpSpPr>
              <a:grpSpLocks/>
            </p:cNvGrpSpPr>
            <p:nvPr/>
          </p:nvGrpSpPr>
          <p:grpSpPr bwMode="auto">
            <a:xfrm>
              <a:off x="2232" y="436"/>
              <a:ext cx="765" cy="320"/>
              <a:chOff x="1306" y="0"/>
              <a:chExt cx="653" cy="518"/>
            </a:xfrm>
          </p:grpSpPr>
          <p:sp>
            <p:nvSpPr>
              <p:cNvPr id="15664" name="Rectangle 10"/>
              <p:cNvSpPr>
                <a:spLocks noChangeArrowheads="1"/>
              </p:cNvSpPr>
              <p:nvPr/>
            </p:nvSpPr>
            <p:spPr bwMode="auto">
              <a:xfrm>
                <a:off x="1349" y="0"/>
                <a:ext cx="56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solidFill>
                      <a:srgbClr val="CC3300"/>
                    </a:solidFill>
                    <a:cs typeface="Times New Roman" panose="02020603050405020304" pitchFamily="18" charset="0"/>
                  </a:rPr>
                  <a:t>dekadski</a:t>
                </a:r>
                <a:endParaRPr lang="en-AU" altLang="sr-Latn-RS" sz="1400" b="1">
                  <a:solidFill>
                    <a:srgbClr val="CC3300"/>
                  </a:solidFill>
                </a:endParaRPr>
              </a:p>
            </p:txBody>
          </p:sp>
          <p:sp>
            <p:nvSpPr>
              <p:cNvPr id="15665" name="Rectangle 11"/>
              <p:cNvSpPr>
                <a:spLocks noChangeArrowheads="1"/>
              </p:cNvSpPr>
              <p:nvPr/>
            </p:nvSpPr>
            <p:spPr bwMode="auto">
              <a:xfrm>
                <a:off x="1306" y="0"/>
                <a:ext cx="653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67" name="Group 12"/>
            <p:cNvGrpSpPr>
              <a:grpSpLocks/>
            </p:cNvGrpSpPr>
            <p:nvPr/>
          </p:nvGrpSpPr>
          <p:grpSpPr bwMode="auto">
            <a:xfrm>
              <a:off x="2997" y="436"/>
              <a:ext cx="764" cy="320"/>
              <a:chOff x="1959" y="0"/>
              <a:chExt cx="653" cy="518"/>
            </a:xfrm>
          </p:grpSpPr>
          <p:sp>
            <p:nvSpPr>
              <p:cNvPr id="15662" name="Rectangle 13"/>
              <p:cNvSpPr>
                <a:spLocks noChangeArrowheads="1"/>
              </p:cNvSpPr>
              <p:nvPr/>
            </p:nvSpPr>
            <p:spPr bwMode="auto">
              <a:xfrm>
                <a:off x="2002" y="0"/>
                <a:ext cx="56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solidFill>
                      <a:srgbClr val="CC3300"/>
                    </a:solidFill>
                    <a:cs typeface="Times New Roman" panose="02020603050405020304" pitchFamily="18" charset="0"/>
                  </a:rPr>
                  <a:t>binarno</a:t>
                </a:r>
                <a:endParaRPr lang="en-AU" altLang="sr-Latn-RS" sz="1400" b="1">
                  <a:solidFill>
                    <a:srgbClr val="CC3300"/>
                  </a:solidFill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>
                  <a:solidFill>
                    <a:srgbClr val="CC3300"/>
                  </a:solidFill>
                </a:endParaRPr>
              </a:p>
            </p:txBody>
          </p:sp>
          <p:sp>
            <p:nvSpPr>
              <p:cNvPr id="15663" name="Rectangle 14"/>
              <p:cNvSpPr>
                <a:spLocks noChangeArrowheads="1"/>
              </p:cNvSpPr>
              <p:nvPr/>
            </p:nvSpPr>
            <p:spPr bwMode="auto">
              <a:xfrm>
                <a:off x="1959" y="0"/>
                <a:ext cx="653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68" name="Group 15"/>
            <p:cNvGrpSpPr>
              <a:grpSpLocks/>
            </p:cNvGrpSpPr>
            <p:nvPr/>
          </p:nvGrpSpPr>
          <p:grpSpPr bwMode="auto">
            <a:xfrm>
              <a:off x="3761" y="436"/>
              <a:ext cx="765" cy="320"/>
              <a:chOff x="2612" y="0"/>
              <a:chExt cx="653" cy="518"/>
            </a:xfrm>
          </p:grpSpPr>
          <p:sp>
            <p:nvSpPr>
              <p:cNvPr id="15660" name="Rectangle 16"/>
              <p:cNvSpPr>
                <a:spLocks noChangeArrowheads="1"/>
              </p:cNvSpPr>
              <p:nvPr/>
            </p:nvSpPr>
            <p:spPr bwMode="auto">
              <a:xfrm>
                <a:off x="2655" y="0"/>
                <a:ext cx="56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solidFill>
                      <a:srgbClr val="CC3300"/>
                    </a:solidFill>
                    <a:cs typeface="Times New Roman" panose="02020603050405020304" pitchFamily="18" charset="0"/>
                  </a:rPr>
                  <a:t>oktalno</a:t>
                </a:r>
                <a:endParaRPr lang="en-AU" altLang="sr-Latn-RS" sz="1400" b="1">
                  <a:solidFill>
                    <a:srgbClr val="CC3300"/>
                  </a:solidFill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>
                  <a:solidFill>
                    <a:srgbClr val="CC3300"/>
                  </a:solidFill>
                </a:endParaRPr>
              </a:p>
            </p:txBody>
          </p:sp>
          <p:sp>
            <p:nvSpPr>
              <p:cNvPr id="15661" name="Rectangle 17"/>
              <p:cNvSpPr>
                <a:spLocks noChangeArrowheads="1"/>
              </p:cNvSpPr>
              <p:nvPr/>
            </p:nvSpPr>
            <p:spPr bwMode="auto">
              <a:xfrm>
                <a:off x="2612" y="0"/>
                <a:ext cx="653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69" name="Group 18"/>
            <p:cNvGrpSpPr>
              <a:grpSpLocks/>
            </p:cNvGrpSpPr>
            <p:nvPr/>
          </p:nvGrpSpPr>
          <p:grpSpPr bwMode="auto">
            <a:xfrm>
              <a:off x="4526" y="436"/>
              <a:ext cx="764" cy="320"/>
              <a:chOff x="3265" y="0"/>
              <a:chExt cx="653" cy="518"/>
            </a:xfrm>
          </p:grpSpPr>
          <p:sp>
            <p:nvSpPr>
              <p:cNvPr id="15658" name="Rectangle 19"/>
              <p:cNvSpPr>
                <a:spLocks noChangeArrowheads="1"/>
              </p:cNvSpPr>
              <p:nvPr/>
            </p:nvSpPr>
            <p:spPr bwMode="auto">
              <a:xfrm>
                <a:off x="3308" y="0"/>
                <a:ext cx="567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solidFill>
                      <a:srgbClr val="CC3300"/>
                    </a:solidFill>
                  </a:rPr>
                  <a:t>heksade-kadski 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>
                  <a:solidFill>
                    <a:srgbClr val="CC3300"/>
                  </a:solidFill>
                </a:endParaRPr>
              </a:p>
            </p:txBody>
          </p:sp>
          <p:sp>
            <p:nvSpPr>
              <p:cNvPr id="15659" name="Rectangle 20"/>
              <p:cNvSpPr>
                <a:spLocks noChangeArrowheads="1"/>
              </p:cNvSpPr>
              <p:nvPr/>
            </p:nvSpPr>
            <p:spPr bwMode="auto">
              <a:xfrm>
                <a:off x="3265" y="0"/>
                <a:ext cx="653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0" name="Group 21"/>
            <p:cNvGrpSpPr>
              <a:grpSpLocks/>
            </p:cNvGrpSpPr>
            <p:nvPr/>
          </p:nvGrpSpPr>
          <p:grpSpPr bwMode="auto">
            <a:xfrm>
              <a:off x="703" y="756"/>
              <a:ext cx="765" cy="179"/>
              <a:chOff x="0" y="518"/>
              <a:chExt cx="653" cy="403"/>
            </a:xfrm>
          </p:grpSpPr>
          <p:sp>
            <p:nvSpPr>
              <p:cNvPr id="15656" name="Rectangle 22"/>
              <p:cNvSpPr>
                <a:spLocks noChangeArrowheads="1"/>
              </p:cNvSpPr>
              <p:nvPr/>
            </p:nvSpPr>
            <p:spPr bwMode="auto">
              <a:xfrm>
                <a:off x="43" y="51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nula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57" name="Rectangle 23"/>
              <p:cNvSpPr>
                <a:spLocks noChangeArrowheads="1"/>
              </p:cNvSpPr>
              <p:nvPr/>
            </p:nvSpPr>
            <p:spPr bwMode="auto">
              <a:xfrm>
                <a:off x="0" y="51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1" name="Group 24"/>
            <p:cNvGrpSpPr>
              <a:grpSpLocks/>
            </p:cNvGrpSpPr>
            <p:nvPr/>
          </p:nvGrpSpPr>
          <p:grpSpPr bwMode="auto">
            <a:xfrm>
              <a:off x="1468" y="756"/>
              <a:ext cx="764" cy="179"/>
              <a:chOff x="653" y="518"/>
              <a:chExt cx="653" cy="403"/>
            </a:xfrm>
          </p:grpSpPr>
          <p:sp>
            <p:nvSpPr>
              <p:cNvPr id="15654" name="Rectangle 25"/>
              <p:cNvSpPr>
                <a:spLocks noChangeArrowheads="1"/>
              </p:cNvSpPr>
              <p:nvPr/>
            </p:nvSpPr>
            <p:spPr bwMode="auto">
              <a:xfrm>
                <a:off x="696" y="51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AU" altLang="sr-Latn-RS" sz="1400" b="1">
                    <a:cs typeface="Times New Roman" panose="02020603050405020304" pitchFamily="18" charset="0"/>
                  </a:rPr>
                  <a:t> 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55" name="Rectangle 26"/>
              <p:cNvSpPr>
                <a:spLocks noChangeArrowheads="1"/>
              </p:cNvSpPr>
              <p:nvPr/>
            </p:nvSpPr>
            <p:spPr bwMode="auto">
              <a:xfrm>
                <a:off x="653" y="51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2" name="Group 27"/>
            <p:cNvGrpSpPr>
              <a:grpSpLocks/>
            </p:cNvGrpSpPr>
            <p:nvPr/>
          </p:nvGrpSpPr>
          <p:grpSpPr bwMode="auto">
            <a:xfrm>
              <a:off x="2232" y="756"/>
              <a:ext cx="765" cy="179"/>
              <a:chOff x="1306" y="518"/>
              <a:chExt cx="653" cy="403"/>
            </a:xfrm>
          </p:grpSpPr>
          <p:sp>
            <p:nvSpPr>
              <p:cNvPr id="15652" name="Rectangle 28"/>
              <p:cNvSpPr>
                <a:spLocks noChangeArrowheads="1"/>
              </p:cNvSpPr>
              <p:nvPr/>
            </p:nvSpPr>
            <p:spPr bwMode="auto">
              <a:xfrm>
                <a:off x="1349" y="51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53" name="Rectangle 29"/>
              <p:cNvSpPr>
                <a:spLocks noChangeArrowheads="1"/>
              </p:cNvSpPr>
              <p:nvPr/>
            </p:nvSpPr>
            <p:spPr bwMode="auto">
              <a:xfrm>
                <a:off x="1306" y="51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3" name="Group 30"/>
            <p:cNvGrpSpPr>
              <a:grpSpLocks/>
            </p:cNvGrpSpPr>
            <p:nvPr/>
          </p:nvGrpSpPr>
          <p:grpSpPr bwMode="auto">
            <a:xfrm>
              <a:off x="2997" y="756"/>
              <a:ext cx="764" cy="179"/>
              <a:chOff x="1959" y="518"/>
              <a:chExt cx="653" cy="403"/>
            </a:xfrm>
          </p:grpSpPr>
          <p:sp>
            <p:nvSpPr>
              <p:cNvPr id="15650" name="Rectangle 31"/>
              <p:cNvSpPr>
                <a:spLocks noChangeArrowheads="1"/>
              </p:cNvSpPr>
              <p:nvPr/>
            </p:nvSpPr>
            <p:spPr bwMode="auto">
              <a:xfrm>
                <a:off x="2002" y="51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51" name="Rectangle 32"/>
              <p:cNvSpPr>
                <a:spLocks noChangeArrowheads="1"/>
              </p:cNvSpPr>
              <p:nvPr/>
            </p:nvSpPr>
            <p:spPr bwMode="auto">
              <a:xfrm>
                <a:off x="1959" y="51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4" name="Group 33"/>
            <p:cNvGrpSpPr>
              <a:grpSpLocks/>
            </p:cNvGrpSpPr>
            <p:nvPr/>
          </p:nvGrpSpPr>
          <p:grpSpPr bwMode="auto">
            <a:xfrm>
              <a:off x="3761" y="756"/>
              <a:ext cx="765" cy="179"/>
              <a:chOff x="2612" y="518"/>
              <a:chExt cx="653" cy="403"/>
            </a:xfrm>
          </p:grpSpPr>
          <p:sp>
            <p:nvSpPr>
              <p:cNvPr id="15648" name="Rectangle 34"/>
              <p:cNvSpPr>
                <a:spLocks noChangeArrowheads="1"/>
              </p:cNvSpPr>
              <p:nvPr/>
            </p:nvSpPr>
            <p:spPr bwMode="auto">
              <a:xfrm>
                <a:off x="2655" y="51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49" name="Rectangle 35"/>
              <p:cNvSpPr>
                <a:spLocks noChangeArrowheads="1"/>
              </p:cNvSpPr>
              <p:nvPr/>
            </p:nvSpPr>
            <p:spPr bwMode="auto">
              <a:xfrm>
                <a:off x="2612" y="51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5" name="Group 36"/>
            <p:cNvGrpSpPr>
              <a:grpSpLocks/>
            </p:cNvGrpSpPr>
            <p:nvPr/>
          </p:nvGrpSpPr>
          <p:grpSpPr bwMode="auto">
            <a:xfrm>
              <a:off x="4526" y="756"/>
              <a:ext cx="764" cy="179"/>
              <a:chOff x="3265" y="518"/>
              <a:chExt cx="653" cy="403"/>
            </a:xfrm>
          </p:grpSpPr>
          <p:sp>
            <p:nvSpPr>
              <p:cNvPr id="15646" name="Rectangle 37"/>
              <p:cNvSpPr>
                <a:spLocks noChangeArrowheads="1"/>
              </p:cNvSpPr>
              <p:nvPr/>
            </p:nvSpPr>
            <p:spPr bwMode="auto">
              <a:xfrm>
                <a:off x="3308" y="51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47" name="Rectangle 38"/>
              <p:cNvSpPr>
                <a:spLocks noChangeArrowheads="1"/>
              </p:cNvSpPr>
              <p:nvPr/>
            </p:nvSpPr>
            <p:spPr bwMode="auto">
              <a:xfrm>
                <a:off x="3265" y="51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6" name="Group 39"/>
            <p:cNvGrpSpPr>
              <a:grpSpLocks/>
            </p:cNvGrpSpPr>
            <p:nvPr/>
          </p:nvGrpSpPr>
          <p:grpSpPr bwMode="auto">
            <a:xfrm>
              <a:off x="703" y="935"/>
              <a:ext cx="765" cy="178"/>
              <a:chOff x="0" y="921"/>
              <a:chExt cx="653" cy="403"/>
            </a:xfrm>
          </p:grpSpPr>
          <p:sp>
            <p:nvSpPr>
              <p:cNvPr id="15644" name="Rectangle 40"/>
              <p:cNvSpPr>
                <a:spLocks noChangeArrowheads="1"/>
              </p:cNvSpPr>
              <p:nvPr/>
            </p:nvSpPr>
            <p:spPr bwMode="auto">
              <a:xfrm>
                <a:off x="43" y="92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jedan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45" name="Rectangle 41"/>
              <p:cNvSpPr>
                <a:spLocks noChangeArrowheads="1"/>
              </p:cNvSpPr>
              <p:nvPr/>
            </p:nvSpPr>
            <p:spPr bwMode="auto">
              <a:xfrm>
                <a:off x="0" y="92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7" name="Group 42"/>
            <p:cNvGrpSpPr>
              <a:grpSpLocks/>
            </p:cNvGrpSpPr>
            <p:nvPr/>
          </p:nvGrpSpPr>
          <p:grpSpPr bwMode="auto">
            <a:xfrm>
              <a:off x="1468" y="935"/>
              <a:ext cx="764" cy="178"/>
              <a:chOff x="653" y="921"/>
              <a:chExt cx="653" cy="403"/>
            </a:xfrm>
          </p:grpSpPr>
          <p:sp>
            <p:nvSpPr>
              <p:cNvPr id="15642" name="Rectangle 43"/>
              <p:cNvSpPr>
                <a:spLocks noChangeArrowheads="1"/>
              </p:cNvSpPr>
              <p:nvPr/>
            </p:nvSpPr>
            <p:spPr bwMode="auto">
              <a:xfrm>
                <a:off x="696" y="92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43" name="Rectangle 44"/>
              <p:cNvSpPr>
                <a:spLocks noChangeArrowheads="1"/>
              </p:cNvSpPr>
              <p:nvPr/>
            </p:nvSpPr>
            <p:spPr bwMode="auto">
              <a:xfrm>
                <a:off x="653" y="92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8" name="Group 45"/>
            <p:cNvGrpSpPr>
              <a:grpSpLocks/>
            </p:cNvGrpSpPr>
            <p:nvPr/>
          </p:nvGrpSpPr>
          <p:grpSpPr bwMode="auto">
            <a:xfrm>
              <a:off x="2232" y="935"/>
              <a:ext cx="765" cy="178"/>
              <a:chOff x="1306" y="921"/>
              <a:chExt cx="653" cy="403"/>
            </a:xfrm>
          </p:grpSpPr>
          <p:sp>
            <p:nvSpPr>
              <p:cNvPr id="15640" name="Rectangle 46"/>
              <p:cNvSpPr>
                <a:spLocks noChangeArrowheads="1"/>
              </p:cNvSpPr>
              <p:nvPr/>
            </p:nvSpPr>
            <p:spPr bwMode="auto">
              <a:xfrm>
                <a:off x="1349" y="92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41" name="Rectangle 47"/>
              <p:cNvSpPr>
                <a:spLocks noChangeArrowheads="1"/>
              </p:cNvSpPr>
              <p:nvPr/>
            </p:nvSpPr>
            <p:spPr bwMode="auto">
              <a:xfrm>
                <a:off x="1306" y="92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79" name="Group 48"/>
            <p:cNvGrpSpPr>
              <a:grpSpLocks/>
            </p:cNvGrpSpPr>
            <p:nvPr/>
          </p:nvGrpSpPr>
          <p:grpSpPr bwMode="auto">
            <a:xfrm>
              <a:off x="2997" y="935"/>
              <a:ext cx="764" cy="178"/>
              <a:chOff x="1959" y="921"/>
              <a:chExt cx="653" cy="403"/>
            </a:xfrm>
          </p:grpSpPr>
          <p:sp>
            <p:nvSpPr>
              <p:cNvPr id="15638" name="Rectangle 49"/>
              <p:cNvSpPr>
                <a:spLocks noChangeArrowheads="1"/>
              </p:cNvSpPr>
              <p:nvPr/>
            </p:nvSpPr>
            <p:spPr bwMode="auto">
              <a:xfrm>
                <a:off x="2002" y="92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39" name="Rectangle 50"/>
              <p:cNvSpPr>
                <a:spLocks noChangeArrowheads="1"/>
              </p:cNvSpPr>
              <p:nvPr/>
            </p:nvSpPr>
            <p:spPr bwMode="auto">
              <a:xfrm>
                <a:off x="1959" y="92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0" name="Group 51"/>
            <p:cNvGrpSpPr>
              <a:grpSpLocks/>
            </p:cNvGrpSpPr>
            <p:nvPr/>
          </p:nvGrpSpPr>
          <p:grpSpPr bwMode="auto">
            <a:xfrm>
              <a:off x="3761" y="935"/>
              <a:ext cx="765" cy="178"/>
              <a:chOff x="2612" y="921"/>
              <a:chExt cx="653" cy="403"/>
            </a:xfrm>
          </p:grpSpPr>
          <p:sp>
            <p:nvSpPr>
              <p:cNvPr id="15636" name="Rectangle 52"/>
              <p:cNvSpPr>
                <a:spLocks noChangeArrowheads="1"/>
              </p:cNvSpPr>
              <p:nvPr/>
            </p:nvSpPr>
            <p:spPr bwMode="auto">
              <a:xfrm>
                <a:off x="2655" y="92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37" name="Rectangle 53"/>
              <p:cNvSpPr>
                <a:spLocks noChangeArrowheads="1"/>
              </p:cNvSpPr>
              <p:nvPr/>
            </p:nvSpPr>
            <p:spPr bwMode="auto">
              <a:xfrm>
                <a:off x="2612" y="92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1" name="Group 54"/>
            <p:cNvGrpSpPr>
              <a:grpSpLocks/>
            </p:cNvGrpSpPr>
            <p:nvPr/>
          </p:nvGrpSpPr>
          <p:grpSpPr bwMode="auto">
            <a:xfrm>
              <a:off x="4526" y="935"/>
              <a:ext cx="764" cy="178"/>
              <a:chOff x="3265" y="921"/>
              <a:chExt cx="653" cy="403"/>
            </a:xfrm>
          </p:grpSpPr>
          <p:sp>
            <p:nvSpPr>
              <p:cNvPr id="15634" name="Rectangle 55"/>
              <p:cNvSpPr>
                <a:spLocks noChangeArrowheads="1"/>
              </p:cNvSpPr>
              <p:nvPr/>
            </p:nvSpPr>
            <p:spPr bwMode="auto">
              <a:xfrm>
                <a:off x="3308" y="92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35" name="Rectangle 56"/>
              <p:cNvSpPr>
                <a:spLocks noChangeArrowheads="1"/>
              </p:cNvSpPr>
              <p:nvPr/>
            </p:nvSpPr>
            <p:spPr bwMode="auto">
              <a:xfrm>
                <a:off x="3265" y="92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2" name="Group 57"/>
            <p:cNvGrpSpPr>
              <a:grpSpLocks/>
            </p:cNvGrpSpPr>
            <p:nvPr/>
          </p:nvGrpSpPr>
          <p:grpSpPr bwMode="auto">
            <a:xfrm>
              <a:off x="703" y="1113"/>
              <a:ext cx="765" cy="179"/>
              <a:chOff x="0" y="1324"/>
              <a:chExt cx="653" cy="403"/>
            </a:xfrm>
          </p:grpSpPr>
          <p:sp>
            <p:nvSpPr>
              <p:cNvPr id="15632" name="Rectangle 58"/>
              <p:cNvSpPr>
                <a:spLocks noChangeArrowheads="1"/>
              </p:cNvSpPr>
              <p:nvPr/>
            </p:nvSpPr>
            <p:spPr bwMode="auto">
              <a:xfrm>
                <a:off x="43" y="132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dva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33" name="Rectangle 59"/>
              <p:cNvSpPr>
                <a:spLocks noChangeArrowheads="1"/>
              </p:cNvSpPr>
              <p:nvPr/>
            </p:nvSpPr>
            <p:spPr bwMode="auto">
              <a:xfrm>
                <a:off x="0" y="132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3" name="Group 60"/>
            <p:cNvGrpSpPr>
              <a:grpSpLocks/>
            </p:cNvGrpSpPr>
            <p:nvPr/>
          </p:nvGrpSpPr>
          <p:grpSpPr bwMode="auto">
            <a:xfrm>
              <a:off x="1468" y="1113"/>
              <a:ext cx="764" cy="179"/>
              <a:chOff x="653" y="1324"/>
              <a:chExt cx="653" cy="403"/>
            </a:xfrm>
          </p:grpSpPr>
          <p:sp>
            <p:nvSpPr>
              <p:cNvPr id="15630" name="Rectangle 61"/>
              <p:cNvSpPr>
                <a:spLocks noChangeArrowheads="1"/>
              </p:cNvSpPr>
              <p:nvPr/>
            </p:nvSpPr>
            <p:spPr bwMode="auto">
              <a:xfrm>
                <a:off x="696" y="132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II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31" name="Rectangle 62"/>
              <p:cNvSpPr>
                <a:spLocks noChangeArrowheads="1"/>
              </p:cNvSpPr>
              <p:nvPr/>
            </p:nvSpPr>
            <p:spPr bwMode="auto">
              <a:xfrm>
                <a:off x="653" y="132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4" name="Group 63"/>
            <p:cNvGrpSpPr>
              <a:grpSpLocks/>
            </p:cNvGrpSpPr>
            <p:nvPr/>
          </p:nvGrpSpPr>
          <p:grpSpPr bwMode="auto">
            <a:xfrm>
              <a:off x="2232" y="1113"/>
              <a:ext cx="765" cy="179"/>
              <a:chOff x="1306" y="1324"/>
              <a:chExt cx="653" cy="403"/>
            </a:xfrm>
          </p:grpSpPr>
          <p:sp>
            <p:nvSpPr>
              <p:cNvPr id="15628" name="Rectangle 64"/>
              <p:cNvSpPr>
                <a:spLocks noChangeArrowheads="1"/>
              </p:cNvSpPr>
              <p:nvPr/>
            </p:nvSpPr>
            <p:spPr bwMode="auto">
              <a:xfrm>
                <a:off x="1349" y="132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2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29" name="Rectangle 65"/>
              <p:cNvSpPr>
                <a:spLocks noChangeArrowheads="1"/>
              </p:cNvSpPr>
              <p:nvPr/>
            </p:nvSpPr>
            <p:spPr bwMode="auto">
              <a:xfrm>
                <a:off x="1306" y="132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5" name="Group 66"/>
            <p:cNvGrpSpPr>
              <a:grpSpLocks/>
            </p:cNvGrpSpPr>
            <p:nvPr/>
          </p:nvGrpSpPr>
          <p:grpSpPr bwMode="auto">
            <a:xfrm>
              <a:off x="2997" y="1113"/>
              <a:ext cx="764" cy="179"/>
              <a:chOff x="1959" y="1324"/>
              <a:chExt cx="653" cy="403"/>
            </a:xfrm>
          </p:grpSpPr>
          <p:sp>
            <p:nvSpPr>
              <p:cNvPr id="15626" name="Rectangle 67"/>
              <p:cNvSpPr>
                <a:spLocks noChangeArrowheads="1"/>
              </p:cNvSpPr>
              <p:nvPr/>
            </p:nvSpPr>
            <p:spPr bwMode="auto">
              <a:xfrm>
                <a:off x="2002" y="132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27" name="Rectangle 68"/>
              <p:cNvSpPr>
                <a:spLocks noChangeArrowheads="1"/>
              </p:cNvSpPr>
              <p:nvPr/>
            </p:nvSpPr>
            <p:spPr bwMode="auto">
              <a:xfrm>
                <a:off x="1959" y="132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6" name="Group 69"/>
            <p:cNvGrpSpPr>
              <a:grpSpLocks/>
            </p:cNvGrpSpPr>
            <p:nvPr/>
          </p:nvGrpSpPr>
          <p:grpSpPr bwMode="auto">
            <a:xfrm>
              <a:off x="3761" y="1113"/>
              <a:ext cx="765" cy="179"/>
              <a:chOff x="2612" y="1324"/>
              <a:chExt cx="653" cy="403"/>
            </a:xfrm>
          </p:grpSpPr>
          <p:sp>
            <p:nvSpPr>
              <p:cNvPr id="15624" name="Rectangle 70"/>
              <p:cNvSpPr>
                <a:spLocks noChangeArrowheads="1"/>
              </p:cNvSpPr>
              <p:nvPr/>
            </p:nvSpPr>
            <p:spPr bwMode="auto">
              <a:xfrm>
                <a:off x="2655" y="132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2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25" name="Rectangle 71"/>
              <p:cNvSpPr>
                <a:spLocks noChangeArrowheads="1"/>
              </p:cNvSpPr>
              <p:nvPr/>
            </p:nvSpPr>
            <p:spPr bwMode="auto">
              <a:xfrm>
                <a:off x="2612" y="132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7" name="Group 72"/>
            <p:cNvGrpSpPr>
              <a:grpSpLocks/>
            </p:cNvGrpSpPr>
            <p:nvPr/>
          </p:nvGrpSpPr>
          <p:grpSpPr bwMode="auto">
            <a:xfrm>
              <a:off x="4526" y="1113"/>
              <a:ext cx="764" cy="179"/>
              <a:chOff x="3265" y="1324"/>
              <a:chExt cx="653" cy="403"/>
            </a:xfrm>
          </p:grpSpPr>
          <p:sp>
            <p:nvSpPr>
              <p:cNvPr id="15622" name="Rectangle 73"/>
              <p:cNvSpPr>
                <a:spLocks noChangeArrowheads="1"/>
              </p:cNvSpPr>
              <p:nvPr/>
            </p:nvSpPr>
            <p:spPr bwMode="auto">
              <a:xfrm>
                <a:off x="3308" y="132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2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23" name="Rectangle 74"/>
              <p:cNvSpPr>
                <a:spLocks noChangeArrowheads="1"/>
              </p:cNvSpPr>
              <p:nvPr/>
            </p:nvSpPr>
            <p:spPr bwMode="auto">
              <a:xfrm>
                <a:off x="3265" y="132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8" name="Group 75"/>
            <p:cNvGrpSpPr>
              <a:grpSpLocks/>
            </p:cNvGrpSpPr>
            <p:nvPr/>
          </p:nvGrpSpPr>
          <p:grpSpPr bwMode="auto">
            <a:xfrm>
              <a:off x="703" y="1292"/>
              <a:ext cx="765" cy="178"/>
              <a:chOff x="0" y="1727"/>
              <a:chExt cx="653" cy="403"/>
            </a:xfrm>
          </p:grpSpPr>
          <p:sp>
            <p:nvSpPr>
              <p:cNvPr id="15620" name="Rectangle 76"/>
              <p:cNvSpPr>
                <a:spLocks noChangeArrowheads="1"/>
              </p:cNvSpPr>
              <p:nvPr/>
            </p:nvSpPr>
            <p:spPr bwMode="auto">
              <a:xfrm>
                <a:off x="43" y="172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tri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21" name="Rectangle 77"/>
              <p:cNvSpPr>
                <a:spLocks noChangeArrowheads="1"/>
              </p:cNvSpPr>
              <p:nvPr/>
            </p:nvSpPr>
            <p:spPr bwMode="auto">
              <a:xfrm>
                <a:off x="0" y="172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89" name="Group 78"/>
            <p:cNvGrpSpPr>
              <a:grpSpLocks/>
            </p:cNvGrpSpPr>
            <p:nvPr/>
          </p:nvGrpSpPr>
          <p:grpSpPr bwMode="auto">
            <a:xfrm>
              <a:off x="1468" y="1292"/>
              <a:ext cx="764" cy="178"/>
              <a:chOff x="653" y="1727"/>
              <a:chExt cx="653" cy="403"/>
            </a:xfrm>
          </p:grpSpPr>
          <p:sp>
            <p:nvSpPr>
              <p:cNvPr id="15618" name="Rectangle 79"/>
              <p:cNvSpPr>
                <a:spLocks noChangeArrowheads="1"/>
              </p:cNvSpPr>
              <p:nvPr/>
            </p:nvSpPr>
            <p:spPr bwMode="auto">
              <a:xfrm>
                <a:off x="696" y="172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III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19" name="Rectangle 80"/>
              <p:cNvSpPr>
                <a:spLocks noChangeArrowheads="1"/>
              </p:cNvSpPr>
              <p:nvPr/>
            </p:nvSpPr>
            <p:spPr bwMode="auto">
              <a:xfrm>
                <a:off x="653" y="172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0" name="Group 81"/>
            <p:cNvGrpSpPr>
              <a:grpSpLocks/>
            </p:cNvGrpSpPr>
            <p:nvPr/>
          </p:nvGrpSpPr>
          <p:grpSpPr bwMode="auto">
            <a:xfrm>
              <a:off x="2232" y="1292"/>
              <a:ext cx="765" cy="178"/>
              <a:chOff x="1306" y="1727"/>
              <a:chExt cx="653" cy="403"/>
            </a:xfrm>
          </p:grpSpPr>
          <p:sp>
            <p:nvSpPr>
              <p:cNvPr id="15616" name="Rectangle 82"/>
              <p:cNvSpPr>
                <a:spLocks noChangeArrowheads="1"/>
              </p:cNvSpPr>
              <p:nvPr/>
            </p:nvSpPr>
            <p:spPr bwMode="auto">
              <a:xfrm>
                <a:off x="1349" y="172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3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17" name="Rectangle 83"/>
              <p:cNvSpPr>
                <a:spLocks noChangeArrowheads="1"/>
              </p:cNvSpPr>
              <p:nvPr/>
            </p:nvSpPr>
            <p:spPr bwMode="auto">
              <a:xfrm>
                <a:off x="1306" y="172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1" name="Group 84"/>
            <p:cNvGrpSpPr>
              <a:grpSpLocks/>
            </p:cNvGrpSpPr>
            <p:nvPr/>
          </p:nvGrpSpPr>
          <p:grpSpPr bwMode="auto">
            <a:xfrm>
              <a:off x="2997" y="1292"/>
              <a:ext cx="764" cy="178"/>
              <a:chOff x="1959" y="1727"/>
              <a:chExt cx="653" cy="403"/>
            </a:xfrm>
          </p:grpSpPr>
          <p:sp>
            <p:nvSpPr>
              <p:cNvPr id="15614" name="Rectangle 85"/>
              <p:cNvSpPr>
                <a:spLocks noChangeArrowheads="1"/>
              </p:cNvSpPr>
              <p:nvPr/>
            </p:nvSpPr>
            <p:spPr bwMode="auto">
              <a:xfrm>
                <a:off x="2002" y="172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15" name="Rectangle 86"/>
              <p:cNvSpPr>
                <a:spLocks noChangeArrowheads="1"/>
              </p:cNvSpPr>
              <p:nvPr/>
            </p:nvSpPr>
            <p:spPr bwMode="auto">
              <a:xfrm>
                <a:off x="1959" y="172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2" name="Group 87"/>
            <p:cNvGrpSpPr>
              <a:grpSpLocks/>
            </p:cNvGrpSpPr>
            <p:nvPr/>
          </p:nvGrpSpPr>
          <p:grpSpPr bwMode="auto">
            <a:xfrm>
              <a:off x="3761" y="1292"/>
              <a:ext cx="765" cy="178"/>
              <a:chOff x="2612" y="1727"/>
              <a:chExt cx="653" cy="403"/>
            </a:xfrm>
          </p:grpSpPr>
          <p:sp>
            <p:nvSpPr>
              <p:cNvPr id="15612" name="Rectangle 88"/>
              <p:cNvSpPr>
                <a:spLocks noChangeArrowheads="1"/>
              </p:cNvSpPr>
              <p:nvPr/>
            </p:nvSpPr>
            <p:spPr bwMode="auto">
              <a:xfrm>
                <a:off x="2655" y="172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3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13" name="Rectangle 89"/>
              <p:cNvSpPr>
                <a:spLocks noChangeArrowheads="1"/>
              </p:cNvSpPr>
              <p:nvPr/>
            </p:nvSpPr>
            <p:spPr bwMode="auto">
              <a:xfrm>
                <a:off x="2612" y="172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3" name="Group 90"/>
            <p:cNvGrpSpPr>
              <a:grpSpLocks/>
            </p:cNvGrpSpPr>
            <p:nvPr/>
          </p:nvGrpSpPr>
          <p:grpSpPr bwMode="auto">
            <a:xfrm>
              <a:off x="4526" y="1292"/>
              <a:ext cx="764" cy="178"/>
              <a:chOff x="3265" y="1727"/>
              <a:chExt cx="653" cy="403"/>
            </a:xfrm>
          </p:grpSpPr>
          <p:sp>
            <p:nvSpPr>
              <p:cNvPr id="15610" name="Rectangle 91"/>
              <p:cNvSpPr>
                <a:spLocks noChangeArrowheads="1"/>
              </p:cNvSpPr>
              <p:nvPr/>
            </p:nvSpPr>
            <p:spPr bwMode="auto">
              <a:xfrm>
                <a:off x="3308" y="172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3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11" name="Rectangle 92"/>
              <p:cNvSpPr>
                <a:spLocks noChangeArrowheads="1"/>
              </p:cNvSpPr>
              <p:nvPr/>
            </p:nvSpPr>
            <p:spPr bwMode="auto">
              <a:xfrm>
                <a:off x="3265" y="172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4" name="Group 93"/>
            <p:cNvGrpSpPr>
              <a:grpSpLocks/>
            </p:cNvGrpSpPr>
            <p:nvPr/>
          </p:nvGrpSpPr>
          <p:grpSpPr bwMode="auto">
            <a:xfrm>
              <a:off x="703" y="1470"/>
              <a:ext cx="765" cy="179"/>
              <a:chOff x="0" y="2130"/>
              <a:chExt cx="653" cy="403"/>
            </a:xfrm>
          </p:grpSpPr>
          <p:sp>
            <p:nvSpPr>
              <p:cNvPr id="15608" name="Rectangle 94"/>
              <p:cNvSpPr>
                <a:spLocks noChangeArrowheads="1"/>
              </p:cNvSpPr>
              <p:nvPr/>
            </p:nvSpPr>
            <p:spPr bwMode="auto">
              <a:xfrm>
                <a:off x="43" y="213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četiri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09" name="Rectangle 95"/>
              <p:cNvSpPr>
                <a:spLocks noChangeArrowheads="1"/>
              </p:cNvSpPr>
              <p:nvPr/>
            </p:nvSpPr>
            <p:spPr bwMode="auto">
              <a:xfrm>
                <a:off x="0" y="213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5" name="Group 96"/>
            <p:cNvGrpSpPr>
              <a:grpSpLocks/>
            </p:cNvGrpSpPr>
            <p:nvPr/>
          </p:nvGrpSpPr>
          <p:grpSpPr bwMode="auto">
            <a:xfrm>
              <a:off x="1468" y="1470"/>
              <a:ext cx="764" cy="179"/>
              <a:chOff x="653" y="2130"/>
              <a:chExt cx="653" cy="403"/>
            </a:xfrm>
          </p:grpSpPr>
          <p:sp>
            <p:nvSpPr>
              <p:cNvPr id="15606" name="Rectangle 97"/>
              <p:cNvSpPr>
                <a:spLocks noChangeArrowheads="1"/>
              </p:cNvSpPr>
              <p:nvPr/>
            </p:nvSpPr>
            <p:spPr bwMode="auto">
              <a:xfrm>
                <a:off x="696" y="213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IV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07" name="Rectangle 98"/>
              <p:cNvSpPr>
                <a:spLocks noChangeArrowheads="1"/>
              </p:cNvSpPr>
              <p:nvPr/>
            </p:nvSpPr>
            <p:spPr bwMode="auto">
              <a:xfrm>
                <a:off x="653" y="213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6" name="Group 99"/>
            <p:cNvGrpSpPr>
              <a:grpSpLocks/>
            </p:cNvGrpSpPr>
            <p:nvPr/>
          </p:nvGrpSpPr>
          <p:grpSpPr bwMode="auto">
            <a:xfrm>
              <a:off x="2232" y="1470"/>
              <a:ext cx="765" cy="179"/>
              <a:chOff x="1306" y="2130"/>
              <a:chExt cx="653" cy="403"/>
            </a:xfrm>
          </p:grpSpPr>
          <p:sp>
            <p:nvSpPr>
              <p:cNvPr id="15604" name="Rectangle 100"/>
              <p:cNvSpPr>
                <a:spLocks noChangeArrowheads="1"/>
              </p:cNvSpPr>
              <p:nvPr/>
            </p:nvSpPr>
            <p:spPr bwMode="auto">
              <a:xfrm>
                <a:off x="1349" y="213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4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05" name="Rectangle 101"/>
              <p:cNvSpPr>
                <a:spLocks noChangeArrowheads="1"/>
              </p:cNvSpPr>
              <p:nvPr/>
            </p:nvSpPr>
            <p:spPr bwMode="auto">
              <a:xfrm>
                <a:off x="1306" y="213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7" name="Group 102"/>
            <p:cNvGrpSpPr>
              <a:grpSpLocks/>
            </p:cNvGrpSpPr>
            <p:nvPr/>
          </p:nvGrpSpPr>
          <p:grpSpPr bwMode="auto">
            <a:xfrm>
              <a:off x="2997" y="1470"/>
              <a:ext cx="764" cy="179"/>
              <a:chOff x="1959" y="2130"/>
              <a:chExt cx="653" cy="403"/>
            </a:xfrm>
          </p:grpSpPr>
          <p:sp>
            <p:nvSpPr>
              <p:cNvPr id="15602" name="Rectangle 103"/>
              <p:cNvSpPr>
                <a:spLocks noChangeArrowheads="1"/>
              </p:cNvSpPr>
              <p:nvPr/>
            </p:nvSpPr>
            <p:spPr bwMode="auto">
              <a:xfrm>
                <a:off x="2002" y="213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03" name="Rectangle 104"/>
              <p:cNvSpPr>
                <a:spLocks noChangeArrowheads="1"/>
              </p:cNvSpPr>
              <p:nvPr/>
            </p:nvSpPr>
            <p:spPr bwMode="auto">
              <a:xfrm>
                <a:off x="1959" y="213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8" name="Group 105"/>
            <p:cNvGrpSpPr>
              <a:grpSpLocks/>
            </p:cNvGrpSpPr>
            <p:nvPr/>
          </p:nvGrpSpPr>
          <p:grpSpPr bwMode="auto">
            <a:xfrm>
              <a:off x="3761" y="1470"/>
              <a:ext cx="765" cy="179"/>
              <a:chOff x="2612" y="2130"/>
              <a:chExt cx="653" cy="403"/>
            </a:xfrm>
          </p:grpSpPr>
          <p:sp>
            <p:nvSpPr>
              <p:cNvPr id="15600" name="Rectangle 106"/>
              <p:cNvSpPr>
                <a:spLocks noChangeArrowheads="1"/>
              </p:cNvSpPr>
              <p:nvPr/>
            </p:nvSpPr>
            <p:spPr bwMode="auto">
              <a:xfrm>
                <a:off x="2655" y="213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4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601" name="Rectangle 107"/>
              <p:cNvSpPr>
                <a:spLocks noChangeArrowheads="1"/>
              </p:cNvSpPr>
              <p:nvPr/>
            </p:nvSpPr>
            <p:spPr bwMode="auto">
              <a:xfrm>
                <a:off x="2612" y="213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399" name="Group 108"/>
            <p:cNvGrpSpPr>
              <a:grpSpLocks/>
            </p:cNvGrpSpPr>
            <p:nvPr/>
          </p:nvGrpSpPr>
          <p:grpSpPr bwMode="auto">
            <a:xfrm>
              <a:off x="4526" y="1470"/>
              <a:ext cx="764" cy="179"/>
              <a:chOff x="3265" y="2130"/>
              <a:chExt cx="653" cy="403"/>
            </a:xfrm>
          </p:grpSpPr>
          <p:sp>
            <p:nvSpPr>
              <p:cNvPr id="15598" name="Rectangle 109"/>
              <p:cNvSpPr>
                <a:spLocks noChangeArrowheads="1"/>
              </p:cNvSpPr>
              <p:nvPr/>
            </p:nvSpPr>
            <p:spPr bwMode="auto">
              <a:xfrm>
                <a:off x="3308" y="213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4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99" name="Rectangle 110"/>
              <p:cNvSpPr>
                <a:spLocks noChangeArrowheads="1"/>
              </p:cNvSpPr>
              <p:nvPr/>
            </p:nvSpPr>
            <p:spPr bwMode="auto">
              <a:xfrm>
                <a:off x="3265" y="213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0" name="Group 111"/>
            <p:cNvGrpSpPr>
              <a:grpSpLocks/>
            </p:cNvGrpSpPr>
            <p:nvPr/>
          </p:nvGrpSpPr>
          <p:grpSpPr bwMode="auto">
            <a:xfrm>
              <a:off x="703" y="1649"/>
              <a:ext cx="765" cy="178"/>
              <a:chOff x="0" y="2533"/>
              <a:chExt cx="653" cy="403"/>
            </a:xfrm>
          </p:grpSpPr>
          <p:sp>
            <p:nvSpPr>
              <p:cNvPr id="15596" name="Rectangle 112"/>
              <p:cNvSpPr>
                <a:spLocks noChangeArrowheads="1"/>
              </p:cNvSpPr>
              <p:nvPr/>
            </p:nvSpPr>
            <p:spPr bwMode="auto">
              <a:xfrm>
                <a:off x="43" y="253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pet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97" name="Rectangle 113"/>
              <p:cNvSpPr>
                <a:spLocks noChangeArrowheads="1"/>
              </p:cNvSpPr>
              <p:nvPr/>
            </p:nvSpPr>
            <p:spPr bwMode="auto">
              <a:xfrm>
                <a:off x="0" y="253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1" name="Group 114"/>
            <p:cNvGrpSpPr>
              <a:grpSpLocks/>
            </p:cNvGrpSpPr>
            <p:nvPr/>
          </p:nvGrpSpPr>
          <p:grpSpPr bwMode="auto">
            <a:xfrm>
              <a:off x="1468" y="1649"/>
              <a:ext cx="764" cy="178"/>
              <a:chOff x="653" y="2533"/>
              <a:chExt cx="653" cy="403"/>
            </a:xfrm>
          </p:grpSpPr>
          <p:sp>
            <p:nvSpPr>
              <p:cNvPr id="15594" name="Rectangle 115"/>
              <p:cNvSpPr>
                <a:spLocks noChangeArrowheads="1"/>
              </p:cNvSpPr>
              <p:nvPr/>
            </p:nvSpPr>
            <p:spPr bwMode="auto">
              <a:xfrm>
                <a:off x="696" y="253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V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95" name="Rectangle 116"/>
              <p:cNvSpPr>
                <a:spLocks noChangeArrowheads="1"/>
              </p:cNvSpPr>
              <p:nvPr/>
            </p:nvSpPr>
            <p:spPr bwMode="auto">
              <a:xfrm>
                <a:off x="653" y="253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2" name="Group 117"/>
            <p:cNvGrpSpPr>
              <a:grpSpLocks/>
            </p:cNvGrpSpPr>
            <p:nvPr/>
          </p:nvGrpSpPr>
          <p:grpSpPr bwMode="auto">
            <a:xfrm>
              <a:off x="2232" y="1649"/>
              <a:ext cx="765" cy="178"/>
              <a:chOff x="1306" y="2533"/>
              <a:chExt cx="653" cy="403"/>
            </a:xfrm>
          </p:grpSpPr>
          <p:sp>
            <p:nvSpPr>
              <p:cNvPr id="15592" name="Rectangle 118"/>
              <p:cNvSpPr>
                <a:spLocks noChangeArrowheads="1"/>
              </p:cNvSpPr>
              <p:nvPr/>
            </p:nvSpPr>
            <p:spPr bwMode="auto">
              <a:xfrm>
                <a:off x="1349" y="253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5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93" name="Rectangle 119"/>
              <p:cNvSpPr>
                <a:spLocks noChangeArrowheads="1"/>
              </p:cNvSpPr>
              <p:nvPr/>
            </p:nvSpPr>
            <p:spPr bwMode="auto">
              <a:xfrm>
                <a:off x="1306" y="253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3" name="Group 120"/>
            <p:cNvGrpSpPr>
              <a:grpSpLocks/>
            </p:cNvGrpSpPr>
            <p:nvPr/>
          </p:nvGrpSpPr>
          <p:grpSpPr bwMode="auto">
            <a:xfrm>
              <a:off x="2997" y="1649"/>
              <a:ext cx="764" cy="178"/>
              <a:chOff x="1959" y="2533"/>
              <a:chExt cx="653" cy="403"/>
            </a:xfrm>
          </p:grpSpPr>
          <p:sp>
            <p:nvSpPr>
              <p:cNvPr id="15590" name="Rectangle 121"/>
              <p:cNvSpPr>
                <a:spLocks noChangeArrowheads="1"/>
              </p:cNvSpPr>
              <p:nvPr/>
            </p:nvSpPr>
            <p:spPr bwMode="auto">
              <a:xfrm>
                <a:off x="2002" y="253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91" name="Rectangle 122"/>
              <p:cNvSpPr>
                <a:spLocks noChangeArrowheads="1"/>
              </p:cNvSpPr>
              <p:nvPr/>
            </p:nvSpPr>
            <p:spPr bwMode="auto">
              <a:xfrm>
                <a:off x="1959" y="253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4" name="Group 123"/>
            <p:cNvGrpSpPr>
              <a:grpSpLocks/>
            </p:cNvGrpSpPr>
            <p:nvPr/>
          </p:nvGrpSpPr>
          <p:grpSpPr bwMode="auto">
            <a:xfrm>
              <a:off x="3761" y="1649"/>
              <a:ext cx="765" cy="178"/>
              <a:chOff x="2612" y="2533"/>
              <a:chExt cx="653" cy="403"/>
            </a:xfrm>
          </p:grpSpPr>
          <p:sp>
            <p:nvSpPr>
              <p:cNvPr id="15588" name="Rectangle 124"/>
              <p:cNvSpPr>
                <a:spLocks noChangeArrowheads="1"/>
              </p:cNvSpPr>
              <p:nvPr/>
            </p:nvSpPr>
            <p:spPr bwMode="auto">
              <a:xfrm>
                <a:off x="2655" y="253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5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89" name="Rectangle 125"/>
              <p:cNvSpPr>
                <a:spLocks noChangeArrowheads="1"/>
              </p:cNvSpPr>
              <p:nvPr/>
            </p:nvSpPr>
            <p:spPr bwMode="auto">
              <a:xfrm>
                <a:off x="2612" y="253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5" name="Group 126"/>
            <p:cNvGrpSpPr>
              <a:grpSpLocks/>
            </p:cNvGrpSpPr>
            <p:nvPr/>
          </p:nvGrpSpPr>
          <p:grpSpPr bwMode="auto">
            <a:xfrm>
              <a:off x="4526" y="1649"/>
              <a:ext cx="764" cy="178"/>
              <a:chOff x="3265" y="2533"/>
              <a:chExt cx="653" cy="403"/>
            </a:xfrm>
          </p:grpSpPr>
          <p:sp>
            <p:nvSpPr>
              <p:cNvPr id="15586" name="Rectangle 127"/>
              <p:cNvSpPr>
                <a:spLocks noChangeArrowheads="1"/>
              </p:cNvSpPr>
              <p:nvPr/>
            </p:nvSpPr>
            <p:spPr bwMode="auto">
              <a:xfrm>
                <a:off x="3308" y="253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5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87" name="Rectangle 128"/>
              <p:cNvSpPr>
                <a:spLocks noChangeArrowheads="1"/>
              </p:cNvSpPr>
              <p:nvPr/>
            </p:nvSpPr>
            <p:spPr bwMode="auto">
              <a:xfrm>
                <a:off x="3265" y="253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6" name="Group 129"/>
            <p:cNvGrpSpPr>
              <a:grpSpLocks/>
            </p:cNvGrpSpPr>
            <p:nvPr/>
          </p:nvGrpSpPr>
          <p:grpSpPr bwMode="auto">
            <a:xfrm>
              <a:off x="703" y="1827"/>
              <a:ext cx="765" cy="179"/>
              <a:chOff x="0" y="2936"/>
              <a:chExt cx="653" cy="403"/>
            </a:xfrm>
          </p:grpSpPr>
          <p:sp>
            <p:nvSpPr>
              <p:cNvPr id="15584" name="Rectangle 130"/>
              <p:cNvSpPr>
                <a:spLocks noChangeArrowheads="1"/>
              </p:cNvSpPr>
              <p:nvPr/>
            </p:nvSpPr>
            <p:spPr bwMode="auto">
              <a:xfrm>
                <a:off x="43" y="2936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šest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85" name="Rectangle 131"/>
              <p:cNvSpPr>
                <a:spLocks noChangeArrowheads="1"/>
              </p:cNvSpPr>
              <p:nvPr/>
            </p:nvSpPr>
            <p:spPr bwMode="auto">
              <a:xfrm>
                <a:off x="0" y="2936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7" name="Group 132"/>
            <p:cNvGrpSpPr>
              <a:grpSpLocks/>
            </p:cNvGrpSpPr>
            <p:nvPr/>
          </p:nvGrpSpPr>
          <p:grpSpPr bwMode="auto">
            <a:xfrm>
              <a:off x="1468" y="1827"/>
              <a:ext cx="764" cy="179"/>
              <a:chOff x="653" y="2936"/>
              <a:chExt cx="653" cy="403"/>
            </a:xfrm>
          </p:grpSpPr>
          <p:sp>
            <p:nvSpPr>
              <p:cNvPr id="15582" name="Rectangle 133"/>
              <p:cNvSpPr>
                <a:spLocks noChangeArrowheads="1"/>
              </p:cNvSpPr>
              <p:nvPr/>
            </p:nvSpPr>
            <p:spPr bwMode="auto">
              <a:xfrm>
                <a:off x="696" y="2936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VI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83" name="Rectangle 134"/>
              <p:cNvSpPr>
                <a:spLocks noChangeArrowheads="1"/>
              </p:cNvSpPr>
              <p:nvPr/>
            </p:nvSpPr>
            <p:spPr bwMode="auto">
              <a:xfrm>
                <a:off x="653" y="2936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8" name="Group 135"/>
            <p:cNvGrpSpPr>
              <a:grpSpLocks/>
            </p:cNvGrpSpPr>
            <p:nvPr/>
          </p:nvGrpSpPr>
          <p:grpSpPr bwMode="auto">
            <a:xfrm>
              <a:off x="2232" y="1827"/>
              <a:ext cx="765" cy="179"/>
              <a:chOff x="1306" y="2936"/>
              <a:chExt cx="653" cy="403"/>
            </a:xfrm>
          </p:grpSpPr>
          <p:sp>
            <p:nvSpPr>
              <p:cNvPr id="15580" name="Rectangle 136"/>
              <p:cNvSpPr>
                <a:spLocks noChangeArrowheads="1"/>
              </p:cNvSpPr>
              <p:nvPr/>
            </p:nvSpPr>
            <p:spPr bwMode="auto">
              <a:xfrm>
                <a:off x="1349" y="2936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6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81" name="Rectangle 137"/>
              <p:cNvSpPr>
                <a:spLocks noChangeArrowheads="1"/>
              </p:cNvSpPr>
              <p:nvPr/>
            </p:nvSpPr>
            <p:spPr bwMode="auto">
              <a:xfrm>
                <a:off x="1306" y="2936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09" name="Group 138"/>
            <p:cNvGrpSpPr>
              <a:grpSpLocks/>
            </p:cNvGrpSpPr>
            <p:nvPr/>
          </p:nvGrpSpPr>
          <p:grpSpPr bwMode="auto">
            <a:xfrm>
              <a:off x="2997" y="1827"/>
              <a:ext cx="764" cy="179"/>
              <a:chOff x="1959" y="2936"/>
              <a:chExt cx="653" cy="403"/>
            </a:xfrm>
          </p:grpSpPr>
          <p:sp>
            <p:nvSpPr>
              <p:cNvPr id="15578" name="Rectangle 139"/>
              <p:cNvSpPr>
                <a:spLocks noChangeArrowheads="1"/>
              </p:cNvSpPr>
              <p:nvPr/>
            </p:nvSpPr>
            <p:spPr bwMode="auto">
              <a:xfrm>
                <a:off x="2002" y="2936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79" name="Rectangle 140"/>
              <p:cNvSpPr>
                <a:spLocks noChangeArrowheads="1"/>
              </p:cNvSpPr>
              <p:nvPr/>
            </p:nvSpPr>
            <p:spPr bwMode="auto">
              <a:xfrm>
                <a:off x="1959" y="2936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0" name="Group 141"/>
            <p:cNvGrpSpPr>
              <a:grpSpLocks/>
            </p:cNvGrpSpPr>
            <p:nvPr/>
          </p:nvGrpSpPr>
          <p:grpSpPr bwMode="auto">
            <a:xfrm>
              <a:off x="3761" y="1827"/>
              <a:ext cx="765" cy="179"/>
              <a:chOff x="2612" y="2936"/>
              <a:chExt cx="653" cy="403"/>
            </a:xfrm>
          </p:grpSpPr>
          <p:sp>
            <p:nvSpPr>
              <p:cNvPr id="15576" name="Rectangle 142"/>
              <p:cNvSpPr>
                <a:spLocks noChangeArrowheads="1"/>
              </p:cNvSpPr>
              <p:nvPr/>
            </p:nvSpPr>
            <p:spPr bwMode="auto">
              <a:xfrm>
                <a:off x="2655" y="2936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6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77" name="Rectangle 143"/>
              <p:cNvSpPr>
                <a:spLocks noChangeArrowheads="1"/>
              </p:cNvSpPr>
              <p:nvPr/>
            </p:nvSpPr>
            <p:spPr bwMode="auto">
              <a:xfrm>
                <a:off x="2612" y="2936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1" name="Group 144"/>
            <p:cNvGrpSpPr>
              <a:grpSpLocks/>
            </p:cNvGrpSpPr>
            <p:nvPr/>
          </p:nvGrpSpPr>
          <p:grpSpPr bwMode="auto">
            <a:xfrm>
              <a:off x="4526" y="1827"/>
              <a:ext cx="764" cy="179"/>
              <a:chOff x="3265" y="2936"/>
              <a:chExt cx="653" cy="403"/>
            </a:xfrm>
          </p:grpSpPr>
          <p:sp>
            <p:nvSpPr>
              <p:cNvPr id="15574" name="Rectangle 145"/>
              <p:cNvSpPr>
                <a:spLocks noChangeArrowheads="1"/>
              </p:cNvSpPr>
              <p:nvPr/>
            </p:nvSpPr>
            <p:spPr bwMode="auto">
              <a:xfrm>
                <a:off x="3308" y="2936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6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75" name="Rectangle 146"/>
              <p:cNvSpPr>
                <a:spLocks noChangeArrowheads="1"/>
              </p:cNvSpPr>
              <p:nvPr/>
            </p:nvSpPr>
            <p:spPr bwMode="auto">
              <a:xfrm>
                <a:off x="3265" y="2936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2" name="Group 147"/>
            <p:cNvGrpSpPr>
              <a:grpSpLocks/>
            </p:cNvGrpSpPr>
            <p:nvPr/>
          </p:nvGrpSpPr>
          <p:grpSpPr bwMode="auto">
            <a:xfrm>
              <a:off x="703" y="2006"/>
              <a:ext cx="765" cy="178"/>
              <a:chOff x="0" y="3339"/>
              <a:chExt cx="653" cy="403"/>
            </a:xfrm>
          </p:grpSpPr>
          <p:sp>
            <p:nvSpPr>
              <p:cNvPr id="15572" name="Rectangle 148"/>
              <p:cNvSpPr>
                <a:spLocks noChangeArrowheads="1"/>
              </p:cNvSpPr>
              <p:nvPr/>
            </p:nvSpPr>
            <p:spPr bwMode="auto">
              <a:xfrm>
                <a:off x="43" y="3339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sedam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73" name="Rectangle 149"/>
              <p:cNvSpPr>
                <a:spLocks noChangeArrowheads="1"/>
              </p:cNvSpPr>
              <p:nvPr/>
            </p:nvSpPr>
            <p:spPr bwMode="auto">
              <a:xfrm>
                <a:off x="0" y="3339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3" name="Group 150"/>
            <p:cNvGrpSpPr>
              <a:grpSpLocks/>
            </p:cNvGrpSpPr>
            <p:nvPr/>
          </p:nvGrpSpPr>
          <p:grpSpPr bwMode="auto">
            <a:xfrm>
              <a:off x="1468" y="2006"/>
              <a:ext cx="764" cy="178"/>
              <a:chOff x="653" y="3339"/>
              <a:chExt cx="653" cy="403"/>
            </a:xfrm>
          </p:grpSpPr>
          <p:sp>
            <p:nvSpPr>
              <p:cNvPr id="15570" name="Rectangle 151"/>
              <p:cNvSpPr>
                <a:spLocks noChangeArrowheads="1"/>
              </p:cNvSpPr>
              <p:nvPr/>
            </p:nvSpPr>
            <p:spPr bwMode="auto">
              <a:xfrm>
                <a:off x="696" y="3339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VII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71" name="Rectangle 152"/>
              <p:cNvSpPr>
                <a:spLocks noChangeArrowheads="1"/>
              </p:cNvSpPr>
              <p:nvPr/>
            </p:nvSpPr>
            <p:spPr bwMode="auto">
              <a:xfrm>
                <a:off x="653" y="3339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4" name="Group 153"/>
            <p:cNvGrpSpPr>
              <a:grpSpLocks/>
            </p:cNvGrpSpPr>
            <p:nvPr/>
          </p:nvGrpSpPr>
          <p:grpSpPr bwMode="auto">
            <a:xfrm>
              <a:off x="2232" y="2006"/>
              <a:ext cx="765" cy="178"/>
              <a:chOff x="1306" y="3339"/>
              <a:chExt cx="653" cy="403"/>
            </a:xfrm>
          </p:grpSpPr>
          <p:sp>
            <p:nvSpPr>
              <p:cNvPr id="15568" name="Rectangle 154"/>
              <p:cNvSpPr>
                <a:spLocks noChangeArrowheads="1"/>
              </p:cNvSpPr>
              <p:nvPr/>
            </p:nvSpPr>
            <p:spPr bwMode="auto">
              <a:xfrm>
                <a:off x="1349" y="3339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7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69" name="Rectangle 155"/>
              <p:cNvSpPr>
                <a:spLocks noChangeArrowheads="1"/>
              </p:cNvSpPr>
              <p:nvPr/>
            </p:nvSpPr>
            <p:spPr bwMode="auto">
              <a:xfrm>
                <a:off x="1306" y="3339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5" name="Group 156"/>
            <p:cNvGrpSpPr>
              <a:grpSpLocks/>
            </p:cNvGrpSpPr>
            <p:nvPr/>
          </p:nvGrpSpPr>
          <p:grpSpPr bwMode="auto">
            <a:xfrm>
              <a:off x="2997" y="2006"/>
              <a:ext cx="764" cy="178"/>
              <a:chOff x="1959" y="3339"/>
              <a:chExt cx="653" cy="403"/>
            </a:xfrm>
          </p:grpSpPr>
          <p:sp>
            <p:nvSpPr>
              <p:cNvPr id="15566" name="Rectangle 157"/>
              <p:cNvSpPr>
                <a:spLocks noChangeArrowheads="1"/>
              </p:cNvSpPr>
              <p:nvPr/>
            </p:nvSpPr>
            <p:spPr bwMode="auto">
              <a:xfrm>
                <a:off x="2002" y="3339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67" name="Rectangle 158"/>
              <p:cNvSpPr>
                <a:spLocks noChangeArrowheads="1"/>
              </p:cNvSpPr>
              <p:nvPr/>
            </p:nvSpPr>
            <p:spPr bwMode="auto">
              <a:xfrm>
                <a:off x="1959" y="3339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6" name="Group 159"/>
            <p:cNvGrpSpPr>
              <a:grpSpLocks/>
            </p:cNvGrpSpPr>
            <p:nvPr/>
          </p:nvGrpSpPr>
          <p:grpSpPr bwMode="auto">
            <a:xfrm>
              <a:off x="3761" y="2006"/>
              <a:ext cx="765" cy="178"/>
              <a:chOff x="2612" y="3339"/>
              <a:chExt cx="653" cy="403"/>
            </a:xfrm>
          </p:grpSpPr>
          <p:sp>
            <p:nvSpPr>
              <p:cNvPr id="15564" name="Rectangle 160"/>
              <p:cNvSpPr>
                <a:spLocks noChangeArrowheads="1"/>
              </p:cNvSpPr>
              <p:nvPr/>
            </p:nvSpPr>
            <p:spPr bwMode="auto">
              <a:xfrm>
                <a:off x="2655" y="3339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7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65" name="Rectangle 161"/>
              <p:cNvSpPr>
                <a:spLocks noChangeArrowheads="1"/>
              </p:cNvSpPr>
              <p:nvPr/>
            </p:nvSpPr>
            <p:spPr bwMode="auto">
              <a:xfrm>
                <a:off x="2612" y="3339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7" name="Group 162"/>
            <p:cNvGrpSpPr>
              <a:grpSpLocks/>
            </p:cNvGrpSpPr>
            <p:nvPr/>
          </p:nvGrpSpPr>
          <p:grpSpPr bwMode="auto">
            <a:xfrm>
              <a:off x="4526" y="2006"/>
              <a:ext cx="764" cy="178"/>
              <a:chOff x="3265" y="3339"/>
              <a:chExt cx="653" cy="403"/>
            </a:xfrm>
          </p:grpSpPr>
          <p:sp>
            <p:nvSpPr>
              <p:cNvPr id="15562" name="Rectangle 163"/>
              <p:cNvSpPr>
                <a:spLocks noChangeArrowheads="1"/>
              </p:cNvSpPr>
              <p:nvPr/>
            </p:nvSpPr>
            <p:spPr bwMode="auto">
              <a:xfrm>
                <a:off x="3308" y="3339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7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63" name="Rectangle 164"/>
              <p:cNvSpPr>
                <a:spLocks noChangeArrowheads="1"/>
              </p:cNvSpPr>
              <p:nvPr/>
            </p:nvSpPr>
            <p:spPr bwMode="auto">
              <a:xfrm>
                <a:off x="3265" y="3339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8" name="Group 165"/>
            <p:cNvGrpSpPr>
              <a:grpSpLocks/>
            </p:cNvGrpSpPr>
            <p:nvPr/>
          </p:nvGrpSpPr>
          <p:grpSpPr bwMode="auto">
            <a:xfrm>
              <a:off x="703" y="2184"/>
              <a:ext cx="765" cy="179"/>
              <a:chOff x="0" y="3742"/>
              <a:chExt cx="653" cy="403"/>
            </a:xfrm>
          </p:grpSpPr>
          <p:sp>
            <p:nvSpPr>
              <p:cNvPr id="15560" name="Rectangle 166"/>
              <p:cNvSpPr>
                <a:spLocks noChangeArrowheads="1"/>
              </p:cNvSpPr>
              <p:nvPr/>
            </p:nvSpPr>
            <p:spPr bwMode="auto">
              <a:xfrm>
                <a:off x="43" y="3742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osam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61" name="Rectangle 167"/>
              <p:cNvSpPr>
                <a:spLocks noChangeArrowheads="1"/>
              </p:cNvSpPr>
              <p:nvPr/>
            </p:nvSpPr>
            <p:spPr bwMode="auto">
              <a:xfrm>
                <a:off x="0" y="3742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19" name="Group 168"/>
            <p:cNvGrpSpPr>
              <a:grpSpLocks/>
            </p:cNvGrpSpPr>
            <p:nvPr/>
          </p:nvGrpSpPr>
          <p:grpSpPr bwMode="auto">
            <a:xfrm>
              <a:off x="1468" y="2184"/>
              <a:ext cx="764" cy="179"/>
              <a:chOff x="653" y="3742"/>
              <a:chExt cx="653" cy="403"/>
            </a:xfrm>
          </p:grpSpPr>
          <p:sp>
            <p:nvSpPr>
              <p:cNvPr id="15558" name="Rectangle 169"/>
              <p:cNvSpPr>
                <a:spLocks noChangeArrowheads="1"/>
              </p:cNvSpPr>
              <p:nvPr/>
            </p:nvSpPr>
            <p:spPr bwMode="auto">
              <a:xfrm>
                <a:off x="696" y="3742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VIII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59" name="Rectangle 170"/>
              <p:cNvSpPr>
                <a:spLocks noChangeArrowheads="1"/>
              </p:cNvSpPr>
              <p:nvPr/>
            </p:nvSpPr>
            <p:spPr bwMode="auto">
              <a:xfrm>
                <a:off x="653" y="3742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0" name="Group 171"/>
            <p:cNvGrpSpPr>
              <a:grpSpLocks/>
            </p:cNvGrpSpPr>
            <p:nvPr/>
          </p:nvGrpSpPr>
          <p:grpSpPr bwMode="auto">
            <a:xfrm>
              <a:off x="2232" y="2184"/>
              <a:ext cx="765" cy="179"/>
              <a:chOff x="1306" y="3742"/>
              <a:chExt cx="653" cy="403"/>
            </a:xfrm>
          </p:grpSpPr>
          <p:sp>
            <p:nvSpPr>
              <p:cNvPr id="15556" name="Rectangle 172"/>
              <p:cNvSpPr>
                <a:spLocks noChangeArrowheads="1"/>
              </p:cNvSpPr>
              <p:nvPr/>
            </p:nvSpPr>
            <p:spPr bwMode="auto">
              <a:xfrm>
                <a:off x="1349" y="3742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8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57" name="Rectangle 173"/>
              <p:cNvSpPr>
                <a:spLocks noChangeArrowheads="1"/>
              </p:cNvSpPr>
              <p:nvPr/>
            </p:nvSpPr>
            <p:spPr bwMode="auto">
              <a:xfrm>
                <a:off x="1306" y="3742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1" name="Group 174"/>
            <p:cNvGrpSpPr>
              <a:grpSpLocks/>
            </p:cNvGrpSpPr>
            <p:nvPr/>
          </p:nvGrpSpPr>
          <p:grpSpPr bwMode="auto">
            <a:xfrm>
              <a:off x="2997" y="2184"/>
              <a:ext cx="764" cy="179"/>
              <a:chOff x="1959" y="3742"/>
              <a:chExt cx="653" cy="403"/>
            </a:xfrm>
          </p:grpSpPr>
          <p:sp>
            <p:nvSpPr>
              <p:cNvPr id="15554" name="Rectangle 175"/>
              <p:cNvSpPr>
                <a:spLocks noChangeArrowheads="1"/>
              </p:cNvSpPr>
              <p:nvPr/>
            </p:nvSpPr>
            <p:spPr bwMode="auto">
              <a:xfrm>
                <a:off x="2002" y="3742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1000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55" name="Rectangle 176"/>
              <p:cNvSpPr>
                <a:spLocks noChangeArrowheads="1"/>
              </p:cNvSpPr>
              <p:nvPr/>
            </p:nvSpPr>
            <p:spPr bwMode="auto">
              <a:xfrm>
                <a:off x="1959" y="3742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2" name="Group 177"/>
            <p:cNvGrpSpPr>
              <a:grpSpLocks/>
            </p:cNvGrpSpPr>
            <p:nvPr/>
          </p:nvGrpSpPr>
          <p:grpSpPr bwMode="auto">
            <a:xfrm>
              <a:off x="3761" y="2184"/>
              <a:ext cx="765" cy="179"/>
              <a:chOff x="2612" y="3742"/>
              <a:chExt cx="653" cy="403"/>
            </a:xfrm>
          </p:grpSpPr>
          <p:sp>
            <p:nvSpPr>
              <p:cNvPr id="15552" name="Rectangle 178"/>
              <p:cNvSpPr>
                <a:spLocks noChangeArrowheads="1"/>
              </p:cNvSpPr>
              <p:nvPr/>
            </p:nvSpPr>
            <p:spPr bwMode="auto">
              <a:xfrm>
                <a:off x="2655" y="3742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53" name="Rectangle 179"/>
              <p:cNvSpPr>
                <a:spLocks noChangeArrowheads="1"/>
              </p:cNvSpPr>
              <p:nvPr/>
            </p:nvSpPr>
            <p:spPr bwMode="auto">
              <a:xfrm>
                <a:off x="2612" y="3742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3" name="Group 180"/>
            <p:cNvGrpSpPr>
              <a:grpSpLocks/>
            </p:cNvGrpSpPr>
            <p:nvPr/>
          </p:nvGrpSpPr>
          <p:grpSpPr bwMode="auto">
            <a:xfrm>
              <a:off x="4526" y="2184"/>
              <a:ext cx="764" cy="179"/>
              <a:chOff x="3265" y="3742"/>
              <a:chExt cx="653" cy="403"/>
            </a:xfrm>
          </p:grpSpPr>
          <p:sp>
            <p:nvSpPr>
              <p:cNvPr id="15550" name="Rectangle 181"/>
              <p:cNvSpPr>
                <a:spLocks noChangeArrowheads="1"/>
              </p:cNvSpPr>
              <p:nvPr/>
            </p:nvSpPr>
            <p:spPr bwMode="auto">
              <a:xfrm>
                <a:off x="3308" y="3742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8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51" name="Rectangle 182"/>
              <p:cNvSpPr>
                <a:spLocks noChangeArrowheads="1"/>
              </p:cNvSpPr>
              <p:nvPr/>
            </p:nvSpPr>
            <p:spPr bwMode="auto">
              <a:xfrm>
                <a:off x="3265" y="3742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4" name="Group 183"/>
            <p:cNvGrpSpPr>
              <a:grpSpLocks/>
            </p:cNvGrpSpPr>
            <p:nvPr/>
          </p:nvGrpSpPr>
          <p:grpSpPr bwMode="auto">
            <a:xfrm>
              <a:off x="703" y="2363"/>
              <a:ext cx="765" cy="178"/>
              <a:chOff x="0" y="4145"/>
              <a:chExt cx="653" cy="403"/>
            </a:xfrm>
          </p:grpSpPr>
          <p:sp>
            <p:nvSpPr>
              <p:cNvPr id="15548" name="Rectangle 184"/>
              <p:cNvSpPr>
                <a:spLocks noChangeArrowheads="1"/>
              </p:cNvSpPr>
              <p:nvPr/>
            </p:nvSpPr>
            <p:spPr bwMode="auto">
              <a:xfrm>
                <a:off x="43" y="4145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devet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49" name="Rectangle 185"/>
              <p:cNvSpPr>
                <a:spLocks noChangeArrowheads="1"/>
              </p:cNvSpPr>
              <p:nvPr/>
            </p:nvSpPr>
            <p:spPr bwMode="auto">
              <a:xfrm>
                <a:off x="0" y="4145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5" name="Group 186"/>
            <p:cNvGrpSpPr>
              <a:grpSpLocks/>
            </p:cNvGrpSpPr>
            <p:nvPr/>
          </p:nvGrpSpPr>
          <p:grpSpPr bwMode="auto">
            <a:xfrm>
              <a:off x="1468" y="2363"/>
              <a:ext cx="764" cy="178"/>
              <a:chOff x="653" y="4145"/>
              <a:chExt cx="653" cy="403"/>
            </a:xfrm>
          </p:grpSpPr>
          <p:sp>
            <p:nvSpPr>
              <p:cNvPr id="15546" name="Rectangle 187"/>
              <p:cNvSpPr>
                <a:spLocks noChangeArrowheads="1"/>
              </p:cNvSpPr>
              <p:nvPr/>
            </p:nvSpPr>
            <p:spPr bwMode="auto">
              <a:xfrm>
                <a:off x="696" y="4145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IX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47" name="Rectangle 188"/>
              <p:cNvSpPr>
                <a:spLocks noChangeArrowheads="1"/>
              </p:cNvSpPr>
              <p:nvPr/>
            </p:nvSpPr>
            <p:spPr bwMode="auto">
              <a:xfrm>
                <a:off x="653" y="4145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6" name="Group 189"/>
            <p:cNvGrpSpPr>
              <a:grpSpLocks/>
            </p:cNvGrpSpPr>
            <p:nvPr/>
          </p:nvGrpSpPr>
          <p:grpSpPr bwMode="auto">
            <a:xfrm>
              <a:off x="2232" y="2363"/>
              <a:ext cx="765" cy="178"/>
              <a:chOff x="1306" y="4145"/>
              <a:chExt cx="653" cy="403"/>
            </a:xfrm>
          </p:grpSpPr>
          <p:sp>
            <p:nvSpPr>
              <p:cNvPr id="15544" name="Rectangle 190"/>
              <p:cNvSpPr>
                <a:spLocks noChangeArrowheads="1"/>
              </p:cNvSpPr>
              <p:nvPr/>
            </p:nvSpPr>
            <p:spPr bwMode="auto">
              <a:xfrm>
                <a:off x="1349" y="4145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9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45" name="Rectangle 191"/>
              <p:cNvSpPr>
                <a:spLocks noChangeArrowheads="1"/>
              </p:cNvSpPr>
              <p:nvPr/>
            </p:nvSpPr>
            <p:spPr bwMode="auto">
              <a:xfrm>
                <a:off x="1306" y="4145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7" name="Group 192"/>
            <p:cNvGrpSpPr>
              <a:grpSpLocks/>
            </p:cNvGrpSpPr>
            <p:nvPr/>
          </p:nvGrpSpPr>
          <p:grpSpPr bwMode="auto">
            <a:xfrm>
              <a:off x="2997" y="2363"/>
              <a:ext cx="764" cy="178"/>
              <a:chOff x="1959" y="4145"/>
              <a:chExt cx="653" cy="403"/>
            </a:xfrm>
          </p:grpSpPr>
          <p:sp>
            <p:nvSpPr>
              <p:cNvPr id="15542" name="Rectangle 193"/>
              <p:cNvSpPr>
                <a:spLocks noChangeArrowheads="1"/>
              </p:cNvSpPr>
              <p:nvPr/>
            </p:nvSpPr>
            <p:spPr bwMode="auto">
              <a:xfrm>
                <a:off x="2002" y="4145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1001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43" name="Rectangle 194"/>
              <p:cNvSpPr>
                <a:spLocks noChangeArrowheads="1"/>
              </p:cNvSpPr>
              <p:nvPr/>
            </p:nvSpPr>
            <p:spPr bwMode="auto">
              <a:xfrm>
                <a:off x="1959" y="4145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8" name="Group 195"/>
            <p:cNvGrpSpPr>
              <a:grpSpLocks/>
            </p:cNvGrpSpPr>
            <p:nvPr/>
          </p:nvGrpSpPr>
          <p:grpSpPr bwMode="auto">
            <a:xfrm>
              <a:off x="3761" y="2363"/>
              <a:ext cx="765" cy="178"/>
              <a:chOff x="2612" y="4145"/>
              <a:chExt cx="653" cy="403"/>
            </a:xfrm>
          </p:grpSpPr>
          <p:sp>
            <p:nvSpPr>
              <p:cNvPr id="15540" name="Rectangle 196"/>
              <p:cNvSpPr>
                <a:spLocks noChangeArrowheads="1"/>
              </p:cNvSpPr>
              <p:nvPr/>
            </p:nvSpPr>
            <p:spPr bwMode="auto">
              <a:xfrm>
                <a:off x="2655" y="4145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41" name="Rectangle 197"/>
              <p:cNvSpPr>
                <a:spLocks noChangeArrowheads="1"/>
              </p:cNvSpPr>
              <p:nvPr/>
            </p:nvSpPr>
            <p:spPr bwMode="auto">
              <a:xfrm>
                <a:off x="2612" y="4145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29" name="Group 198"/>
            <p:cNvGrpSpPr>
              <a:grpSpLocks/>
            </p:cNvGrpSpPr>
            <p:nvPr/>
          </p:nvGrpSpPr>
          <p:grpSpPr bwMode="auto">
            <a:xfrm>
              <a:off x="4526" y="2363"/>
              <a:ext cx="764" cy="178"/>
              <a:chOff x="3265" y="4145"/>
              <a:chExt cx="653" cy="403"/>
            </a:xfrm>
          </p:grpSpPr>
          <p:sp>
            <p:nvSpPr>
              <p:cNvPr id="15538" name="Rectangle 199"/>
              <p:cNvSpPr>
                <a:spLocks noChangeArrowheads="1"/>
              </p:cNvSpPr>
              <p:nvPr/>
            </p:nvSpPr>
            <p:spPr bwMode="auto">
              <a:xfrm>
                <a:off x="3308" y="4145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9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39" name="Rectangle 200"/>
              <p:cNvSpPr>
                <a:spLocks noChangeArrowheads="1"/>
              </p:cNvSpPr>
              <p:nvPr/>
            </p:nvSpPr>
            <p:spPr bwMode="auto">
              <a:xfrm>
                <a:off x="3265" y="4145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0" name="Group 201"/>
            <p:cNvGrpSpPr>
              <a:grpSpLocks/>
            </p:cNvGrpSpPr>
            <p:nvPr/>
          </p:nvGrpSpPr>
          <p:grpSpPr bwMode="auto">
            <a:xfrm>
              <a:off x="703" y="2541"/>
              <a:ext cx="765" cy="179"/>
              <a:chOff x="0" y="4548"/>
              <a:chExt cx="653" cy="403"/>
            </a:xfrm>
          </p:grpSpPr>
          <p:sp>
            <p:nvSpPr>
              <p:cNvPr id="15536" name="Rectangle 202"/>
              <p:cNvSpPr>
                <a:spLocks noChangeArrowheads="1"/>
              </p:cNvSpPr>
              <p:nvPr/>
            </p:nvSpPr>
            <p:spPr bwMode="auto">
              <a:xfrm>
                <a:off x="43" y="454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deset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37" name="Rectangle 203"/>
              <p:cNvSpPr>
                <a:spLocks noChangeArrowheads="1"/>
              </p:cNvSpPr>
              <p:nvPr/>
            </p:nvSpPr>
            <p:spPr bwMode="auto">
              <a:xfrm>
                <a:off x="0" y="454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1" name="Group 204"/>
            <p:cNvGrpSpPr>
              <a:grpSpLocks/>
            </p:cNvGrpSpPr>
            <p:nvPr/>
          </p:nvGrpSpPr>
          <p:grpSpPr bwMode="auto">
            <a:xfrm>
              <a:off x="1468" y="2541"/>
              <a:ext cx="764" cy="179"/>
              <a:chOff x="653" y="4548"/>
              <a:chExt cx="653" cy="403"/>
            </a:xfrm>
          </p:grpSpPr>
          <p:sp>
            <p:nvSpPr>
              <p:cNvPr id="15534" name="Rectangle 205"/>
              <p:cNvSpPr>
                <a:spLocks noChangeArrowheads="1"/>
              </p:cNvSpPr>
              <p:nvPr/>
            </p:nvSpPr>
            <p:spPr bwMode="auto">
              <a:xfrm>
                <a:off x="696" y="454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X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35" name="Rectangle 206"/>
              <p:cNvSpPr>
                <a:spLocks noChangeArrowheads="1"/>
              </p:cNvSpPr>
              <p:nvPr/>
            </p:nvSpPr>
            <p:spPr bwMode="auto">
              <a:xfrm>
                <a:off x="653" y="454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2" name="Group 207"/>
            <p:cNvGrpSpPr>
              <a:grpSpLocks/>
            </p:cNvGrpSpPr>
            <p:nvPr/>
          </p:nvGrpSpPr>
          <p:grpSpPr bwMode="auto">
            <a:xfrm>
              <a:off x="2232" y="2541"/>
              <a:ext cx="765" cy="179"/>
              <a:chOff x="1306" y="4548"/>
              <a:chExt cx="653" cy="403"/>
            </a:xfrm>
          </p:grpSpPr>
          <p:sp>
            <p:nvSpPr>
              <p:cNvPr id="15532" name="Rectangle 208"/>
              <p:cNvSpPr>
                <a:spLocks noChangeArrowheads="1"/>
              </p:cNvSpPr>
              <p:nvPr/>
            </p:nvSpPr>
            <p:spPr bwMode="auto">
              <a:xfrm>
                <a:off x="1349" y="454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33" name="Rectangle 209"/>
              <p:cNvSpPr>
                <a:spLocks noChangeArrowheads="1"/>
              </p:cNvSpPr>
              <p:nvPr/>
            </p:nvSpPr>
            <p:spPr bwMode="auto">
              <a:xfrm>
                <a:off x="1306" y="454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3" name="Group 210"/>
            <p:cNvGrpSpPr>
              <a:grpSpLocks/>
            </p:cNvGrpSpPr>
            <p:nvPr/>
          </p:nvGrpSpPr>
          <p:grpSpPr bwMode="auto">
            <a:xfrm>
              <a:off x="2997" y="2541"/>
              <a:ext cx="764" cy="179"/>
              <a:chOff x="1959" y="4548"/>
              <a:chExt cx="653" cy="403"/>
            </a:xfrm>
          </p:grpSpPr>
          <p:sp>
            <p:nvSpPr>
              <p:cNvPr id="15530" name="Rectangle 211"/>
              <p:cNvSpPr>
                <a:spLocks noChangeArrowheads="1"/>
              </p:cNvSpPr>
              <p:nvPr/>
            </p:nvSpPr>
            <p:spPr bwMode="auto">
              <a:xfrm>
                <a:off x="2002" y="454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1010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31" name="Rectangle 212"/>
              <p:cNvSpPr>
                <a:spLocks noChangeArrowheads="1"/>
              </p:cNvSpPr>
              <p:nvPr/>
            </p:nvSpPr>
            <p:spPr bwMode="auto">
              <a:xfrm>
                <a:off x="1959" y="454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4" name="Group 213"/>
            <p:cNvGrpSpPr>
              <a:grpSpLocks/>
            </p:cNvGrpSpPr>
            <p:nvPr/>
          </p:nvGrpSpPr>
          <p:grpSpPr bwMode="auto">
            <a:xfrm>
              <a:off x="3761" y="2541"/>
              <a:ext cx="765" cy="179"/>
              <a:chOff x="2612" y="4548"/>
              <a:chExt cx="653" cy="403"/>
            </a:xfrm>
          </p:grpSpPr>
          <p:sp>
            <p:nvSpPr>
              <p:cNvPr id="15528" name="Rectangle 214"/>
              <p:cNvSpPr>
                <a:spLocks noChangeArrowheads="1"/>
              </p:cNvSpPr>
              <p:nvPr/>
            </p:nvSpPr>
            <p:spPr bwMode="auto">
              <a:xfrm>
                <a:off x="2655" y="454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12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29" name="Rectangle 215"/>
              <p:cNvSpPr>
                <a:spLocks noChangeArrowheads="1"/>
              </p:cNvSpPr>
              <p:nvPr/>
            </p:nvSpPr>
            <p:spPr bwMode="auto">
              <a:xfrm>
                <a:off x="2612" y="454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5" name="Group 216"/>
            <p:cNvGrpSpPr>
              <a:grpSpLocks/>
            </p:cNvGrpSpPr>
            <p:nvPr/>
          </p:nvGrpSpPr>
          <p:grpSpPr bwMode="auto">
            <a:xfrm>
              <a:off x="4526" y="2541"/>
              <a:ext cx="764" cy="179"/>
              <a:chOff x="3265" y="4548"/>
              <a:chExt cx="653" cy="403"/>
            </a:xfrm>
          </p:grpSpPr>
          <p:sp>
            <p:nvSpPr>
              <p:cNvPr id="15526" name="Rectangle 217"/>
              <p:cNvSpPr>
                <a:spLocks noChangeArrowheads="1"/>
              </p:cNvSpPr>
              <p:nvPr/>
            </p:nvSpPr>
            <p:spPr bwMode="auto">
              <a:xfrm>
                <a:off x="3308" y="4548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A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27" name="Rectangle 218"/>
              <p:cNvSpPr>
                <a:spLocks noChangeArrowheads="1"/>
              </p:cNvSpPr>
              <p:nvPr/>
            </p:nvSpPr>
            <p:spPr bwMode="auto">
              <a:xfrm>
                <a:off x="3265" y="4548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6" name="Group 219"/>
            <p:cNvGrpSpPr>
              <a:grpSpLocks/>
            </p:cNvGrpSpPr>
            <p:nvPr/>
          </p:nvGrpSpPr>
          <p:grpSpPr bwMode="auto">
            <a:xfrm>
              <a:off x="703" y="2720"/>
              <a:ext cx="765" cy="178"/>
              <a:chOff x="0" y="4951"/>
              <a:chExt cx="653" cy="403"/>
            </a:xfrm>
          </p:grpSpPr>
          <p:sp>
            <p:nvSpPr>
              <p:cNvPr id="15524" name="Rectangle 220"/>
              <p:cNvSpPr>
                <a:spLocks noChangeArrowheads="1"/>
              </p:cNvSpPr>
              <p:nvPr/>
            </p:nvSpPr>
            <p:spPr bwMode="auto">
              <a:xfrm>
                <a:off x="43" y="495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jedanaest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25" name="Rectangle 221"/>
              <p:cNvSpPr>
                <a:spLocks noChangeArrowheads="1"/>
              </p:cNvSpPr>
              <p:nvPr/>
            </p:nvSpPr>
            <p:spPr bwMode="auto">
              <a:xfrm>
                <a:off x="0" y="495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7" name="Group 222"/>
            <p:cNvGrpSpPr>
              <a:grpSpLocks/>
            </p:cNvGrpSpPr>
            <p:nvPr/>
          </p:nvGrpSpPr>
          <p:grpSpPr bwMode="auto">
            <a:xfrm>
              <a:off x="1468" y="2720"/>
              <a:ext cx="764" cy="178"/>
              <a:chOff x="653" y="4951"/>
              <a:chExt cx="653" cy="403"/>
            </a:xfrm>
          </p:grpSpPr>
          <p:sp>
            <p:nvSpPr>
              <p:cNvPr id="15522" name="Rectangle 223"/>
              <p:cNvSpPr>
                <a:spLocks noChangeArrowheads="1"/>
              </p:cNvSpPr>
              <p:nvPr/>
            </p:nvSpPr>
            <p:spPr bwMode="auto">
              <a:xfrm>
                <a:off x="696" y="495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XI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23" name="Rectangle 224"/>
              <p:cNvSpPr>
                <a:spLocks noChangeArrowheads="1"/>
              </p:cNvSpPr>
              <p:nvPr/>
            </p:nvSpPr>
            <p:spPr bwMode="auto">
              <a:xfrm>
                <a:off x="653" y="495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8" name="Group 225"/>
            <p:cNvGrpSpPr>
              <a:grpSpLocks/>
            </p:cNvGrpSpPr>
            <p:nvPr/>
          </p:nvGrpSpPr>
          <p:grpSpPr bwMode="auto">
            <a:xfrm>
              <a:off x="2232" y="2720"/>
              <a:ext cx="765" cy="178"/>
              <a:chOff x="1306" y="4951"/>
              <a:chExt cx="653" cy="403"/>
            </a:xfrm>
          </p:grpSpPr>
          <p:sp>
            <p:nvSpPr>
              <p:cNvPr id="15520" name="Rectangle 226"/>
              <p:cNvSpPr>
                <a:spLocks noChangeArrowheads="1"/>
              </p:cNvSpPr>
              <p:nvPr/>
            </p:nvSpPr>
            <p:spPr bwMode="auto">
              <a:xfrm>
                <a:off x="1349" y="495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21" name="Rectangle 227"/>
              <p:cNvSpPr>
                <a:spLocks noChangeArrowheads="1"/>
              </p:cNvSpPr>
              <p:nvPr/>
            </p:nvSpPr>
            <p:spPr bwMode="auto">
              <a:xfrm>
                <a:off x="1306" y="495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39" name="Group 228"/>
            <p:cNvGrpSpPr>
              <a:grpSpLocks/>
            </p:cNvGrpSpPr>
            <p:nvPr/>
          </p:nvGrpSpPr>
          <p:grpSpPr bwMode="auto">
            <a:xfrm>
              <a:off x="2997" y="2720"/>
              <a:ext cx="764" cy="178"/>
              <a:chOff x="1959" y="4951"/>
              <a:chExt cx="653" cy="403"/>
            </a:xfrm>
          </p:grpSpPr>
          <p:sp>
            <p:nvSpPr>
              <p:cNvPr id="15518" name="Rectangle 229"/>
              <p:cNvSpPr>
                <a:spLocks noChangeArrowheads="1"/>
              </p:cNvSpPr>
              <p:nvPr/>
            </p:nvSpPr>
            <p:spPr bwMode="auto">
              <a:xfrm>
                <a:off x="2002" y="495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1011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19" name="Rectangle 230"/>
              <p:cNvSpPr>
                <a:spLocks noChangeArrowheads="1"/>
              </p:cNvSpPr>
              <p:nvPr/>
            </p:nvSpPr>
            <p:spPr bwMode="auto">
              <a:xfrm>
                <a:off x="1959" y="495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0" name="Group 231"/>
            <p:cNvGrpSpPr>
              <a:grpSpLocks/>
            </p:cNvGrpSpPr>
            <p:nvPr/>
          </p:nvGrpSpPr>
          <p:grpSpPr bwMode="auto">
            <a:xfrm>
              <a:off x="3761" y="2720"/>
              <a:ext cx="765" cy="178"/>
              <a:chOff x="2612" y="4951"/>
              <a:chExt cx="653" cy="403"/>
            </a:xfrm>
          </p:grpSpPr>
          <p:sp>
            <p:nvSpPr>
              <p:cNvPr id="15516" name="Rectangle 232"/>
              <p:cNvSpPr>
                <a:spLocks noChangeArrowheads="1"/>
              </p:cNvSpPr>
              <p:nvPr/>
            </p:nvSpPr>
            <p:spPr bwMode="auto">
              <a:xfrm>
                <a:off x="2655" y="495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13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17" name="Rectangle 233"/>
              <p:cNvSpPr>
                <a:spLocks noChangeArrowheads="1"/>
              </p:cNvSpPr>
              <p:nvPr/>
            </p:nvSpPr>
            <p:spPr bwMode="auto">
              <a:xfrm>
                <a:off x="2612" y="495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1" name="Group 234"/>
            <p:cNvGrpSpPr>
              <a:grpSpLocks/>
            </p:cNvGrpSpPr>
            <p:nvPr/>
          </p:nvGrpSpPr>
          <p:grpSpPr bwMode="auto">
            <a:xfrm>
              <a:off x="4526" y="2720"/>
              <a:ext cx="764" cy="178"/>
              <a:chOff x="3265" y="4951"/>
              <a:chExt cx="653" cy="403"/>
            </a:xfrm>
          </p:grpSpPr>
          <p:sp>
            <p:nvSpPr>
              <p:cNvPr id="15514" name="Rectangle 235"/>
              <p:cNvSpPr>
                <a:spLocks noChangeArrowheads="1"/>
              </p:cNvSpPr>
              <p:nvPr/>
            </p:nvSpPr>
            <p:spPr bwMode="auto">
              <a:xfrm>
                <a:off x="3308" y="4951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B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15" name="Rectangle 236"/>
              <p:cNvSpPr>
                <a:spLocks noChangeArrowheads="1"/>
              </p:cNvSpPr>
              <p:nvPr/>
            </p:nvSpPr>
            <p:spPr bwMode="auto">
              <a:xfrm>
                <a:off x="3265" y="4951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2" name="Group 237"/>
            <p:cNvGrpSpPr>
              <a:grpSpLocks/>
            </p:cNvGrpSpPr>
            <p:nvPr/>
          </p:nvGrpSpPr>
          <p:grpSpPr bwMode="auto">
            <a:xfrm>
              <a:off x="703" y="2898"/>
              <a:ext cx="765" cy="179"/>
              <a:chOff x="0" y="5354"/>
              <a:chExt cx="653" cy="403"/>
            </a:xfrm>
          </p:grpSpPr>
          <p:sp>
            <p:nvSpPr>
              <p:cNvPr id="15512" name="Rectangle 238"/>
              <p:cNvSpPr>
                <a:spLocks noChangeArrowheads="1"/>
              </p:cNvSpPr>
              <p:nvPr/>
            </p:nvSpPr>
            <p:spPr bwMode="auto">
              <a:xfrm>
                <a:off x="43" y="535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dvanaest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13" name="Rectangle 239"/>
              <p:cNvSpPr>
                <a:spLocks noChangeArrowheads="1"/>
              </p:cNvSpPr>
              <p:nvPr/>
            </p:nvSpPr>
            <p:spPr bwMode="auto">
              <a:xfrm>
                <a:off x="0" y="535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3" name="Group 240"/>
            <p:cNvGrpSpPr>
              <a:grpSpLocks/>
            </p:cNvGrpSpPr>
            <p:nvPr/>
          </p:nvGrpSpPr>
          <p:grpSpPr bwMode="auto">
            <a:xfrm>
              <a:off x="1468" y="2898"/>
              <a:ext cx="764" cy="179"/>
              <a:chOff x="653" y="5354"/>
              <a:chExt cx="653" cy="403"/>
            </a:xfrm>
          </p:grpSpPr>
          <p:sp>
            <p:nvSpPr>
              <p:cNvPr id="15510" name="Rectangle 241"/>
              <p:cNvSpPr>
                <a:spLocks noChangeArrowheads="1"/>
              </p:cNvSpPr>
              <p:nvPr/>
            </p:nvSpPr>
            <p:spPr bwMode="auto">
              <a:xfrm>
                <a:off x="696" y="535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XII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11" name="Rectangle 242"/>
              <p:cNvSpPr>
                <a:spLocks noChangeArrowheads="1"/>
              </p:cNvSpPr>
              <p:nvPr/>
            </p:nvSpPr>
            <p:spPr bwMode="auto">
              <a:xfrm>
                <a:off x="653" y="535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4" name="Group 243"/>
            <p:cNvGrpSpPr>
              <a:grpSpLocks/>
            </p:cNvGrpSpPr>
            <p:nvPr/>
          </p:nvGrpSpPr>
          <p:grpSpPr bwMode="auto">
            <a:xfrm>
              <a:off x="2232" y="2898"/>
              <a:ext cx="765" cy="179"/>
              <a:chOff x="1306" y="5354"/>
              <a:chExt cx="653" cy="403"/>
            </a:xfrm>
          </p:grpSpPr>
          <p:sp>
            <p:nvSpPr>
              <p:cNvPr id="15508" name="Rectangle 244"/>
              <p:cNvSpPr>
                <a:spLocks noChangeArrowheads="1"/>
              </p:cNvSpPr>
              <p:nvPr/>
            </p:nvSpPr>
            <p:spPr bwMode="auto">
              <a:xfrm>
                <a:off x="1349" y="535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12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09" name="Rectangle 245"/>
              <p:cNvSpPr>
                <a:spLocks noChangeArrowheads="1"/>
              </p:cNvSpPr>
              <p:nvPr/>
            </p:nvSpPr>
            <p:spPr bwMode="auto">
              <a:xfrm>
                <a:off x="1306" y="535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5" name="Group 246"/>
            <p:cNvGrpSpPr>
              <a:grpSpLocks/>
            </p:cNvGrpSpPr>
            <p:nvPr/>
          </p:nvGrpSpPr>
          <p:grpSpPr bwMode="auto">
            <a:xfrm>
              <a:off x="2997" y="2898"/>
              <a:ext cx="764" cy="179"/>
              <a:chOff x="1959" y="5354"/>
              <a:chExt cx="653" cy="403"/>
            </a:xfrm>
          </p:grpSpPr>
          <p:sp>
            <p:nvSpPr>
              <p:cNvPr id="15506" name="Rectangle 247"/>
              <p:cNvSpPr>
                <a:spLocks noChangeArrowheads="1"/>
              </p:cNvSpPr>
              <p:nvPr/>
            </p:nvSpPr>
            <p:spPr bwMode="auto">
              <a:xfrm>
                <a:off x="2002" y="535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1100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07" name="Rectangle 248"/>
              <p:cNvSpPr>
                <a:spLocks noChangeArrowheads="1"/>
              </p:cNvSpPr>
              <p:nvPr/>
            </p:nvSpPr>
            <p:spPr bwMode="auto">
              <a:xfrm>
                <a:off x="1959" y="535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6" name="Group 249"/>
            <p:cNvGrpSpPr>
              <a:grpSpLocks/>
            </p:cNvGrpSpPr>
            <p:nvPr/>
          </p:nvGrpSpPr>
          <p:grpSpPr bwMode="auto">
            <a:xfrm>
              <a:off x="3761" y="2898"/>
              <a:ext cx="765" cy="179"/>
              <a:chOff x="2612" y="5354"/>
              <a:chExt cx="653" cy="403"/>
            </a:xfrm>
          </p:grpSpPr>
          <p:sp>
            <p:nvSpPr>
              <p:cNvPr id="15504" name="Rectangle 250"/>
              <p:cNvSpPr>
                <a:spLocks noChangeArrowheads="1"/>
              </p:cNvSpPr>
              <p:nvPr/>
            </p:nvSpPr>
            <p:spPr bwMode="auto">
              <a:xfrm>
                <a:off x="2655" y="535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14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05" name="Rectangle 251"/>
              <p:cNvSpPr>
                <a:spLocks noChangeArrowheads="1"/>
              </p:cNvSpPr>
              <p:nvPr/>
            </p:nvSpPr>
            <p:spPr bwMode="auto">
              <a:xfrm>
                <a:off x="2612" y="535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7" name="Group 252"/>
            <p:cNvGrpSpPr>
              <a:grpSpLocks/>
            </p:cNvGrpSpPr>
            <p:nvPr/>
          </p:nvGrpSpPr>
          <p:grpSpPr bwMode="auto">
            <a:xfrm>
              <a:off x="4526" y="2898"/>
              <a:ext cx="764" cy="179"/>
              <a:chOff x="3265" y="5354"/>
              <a:chExt cx="653" cy="403"/>
            </a:xfrm>
          </p:grpSpPr>
          <p:sp>
            <p:nvSpPr>
              <p:cNvPr id="15502" name="Rectangle 253"/>
              <p:cNvSpPr>
                <a:spLocks noChangeArrowheads="1"/>
              </p:cNvSpPr>
              <p:nvPr/>
            </p:nvSpPr>
            <p:spPr bwMode="auto">
              <a:xfrm>
                <a:off x="3308" y="5354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C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03" name="Rectangle 254"/>
              <p:cNvSpPr>
                <a:spLocks noChangeArrowheads="1"/>
              </p:cNvSpPr>
              <p:nvPr/>
            </p:nvSpPr>
            <p:spPr bwMode="auto">
              <a:xfrm>
                <a:off x="3265" y="5354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8" name="Group 255"/>
            <p:cNvGrpSpPr>
              <a:grpSpLocks/>
            </p:cNvGrpSpPr>
            <p:nvPr/>
          </p:nvGrpSpPr>
          <p:grpSpPr bwMode="auto">
            <a:xfrm>
              <a:off x="703" y="3077"/>
              <a:ext cx="765" cy="178"/>
              <a:chOff x="0" y="5757"/>
              <a:chExt cx="653" cy="403"/>
            </a:xfrm>
          </p:grpSpPr>
          <p:sp>
            <p:nvSpPr>
              <p:cNvPr id="15500" name="Rectangle 256"/>
              <p:cNvSpPr>
                <a:spLocks noChangeArrowheads="1"/>
              </p:cNvSpPr>
              <p:nvPr/>
            </p:nvSpPr>
            <p:spPr bwMode="auto">
              <a:xfrm>
                <a:off x="43" y="575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trinaest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501" name="Rectangle 257"/>
              <p:cNvSpPr>
                <a:spLocks noChangeArrowheads="1"/>
              </p:cNvSpPr>
              <p:nvPr/>
            </p:nvSpPr>
            <p:spPr bwMode="auto">
              <a:xfrm>
                <a:off x="0" y="575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49" name="Group 258"/>
            <p:cNvGrpSpPr>
              <a:grpSpLocks/>
            </p:cNvGrpSpPr>
            <p:nvPr/>
          </p:nvGrpSpPr>
          <p:grpSpPr bwMode="auto">
            <a:xfrm>
              <a:off x="1468" y="3077"/>
              <a:ext cx="764" cy="178"/>
              <a:chOff x="653" y="5757"/>
              <a:chExt cx="653" cy="403"/>
            </a:xfrm>
          </p:grpSpPr>
          <p:sp>
            <p:nvSpPr>
              <p:cNvPr id="15498" name="Rectangle 259"/>
              <p:cNvSpPr>
                <a:spLocks noChangeArrowheads="1"/>
              </p:cNvSpPr>
              <p:nvPr/>
            </p:nvSpPr>
            <p:spPr bwMode="auto">
              <a:xfrm>
                <a:off x="696" y="575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XIII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99" name="Rectangle 260"/>
              <p:cNvSpPr>
                <a:spLocks noChangeArrowheads="1"/>
              </p:cNvSpPr>
              <p:nvPr/>
            </p:nvSpPr>
            <p:spPr bwMode="auto">
              <a:xfrm>
                <a:off x="653" y="575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0" name="Group 261"/>
            <p:cNvGrpSpPr>
              <a:grpSpLocks/>
            </p:cNvGrpSpPr>
            <p:nvPr/>
          </p:nvGrpSpPr>
          <p:grpSpPr bwMode="auto">
            <a:xfrm>
              <a:off x="2232" y="3077"/>
              <a:ext cx="765" cy="178"/>
              <a:chOff x="1306" y="5757"/>
              <a:chExt cx="653" cy="403"/>
            </a:xfrm>
          </p:grpSpPr>
          <p:sp>
            <p:nvSpPr>
              <p:cNvPr id="15496" name="Rectangle 262"/>
              <p:cNvSpPr>
                <a:spLocks noChangeArrowheads="1"/>
              </p:cNvSpPr>
              <p:nvPr/>
            </p:nvSpPr>
            <p:spPr bwMode="auto">
              <a:xfrm>
                <a:off x="1349" y="575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13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97" name="Rectangle 263"/>
              <p:cNvSpPr>
                <a:spLocks noChangeArrowheads="1"/>
              </p:cNvSpPr>
              <p:nvPr/>
            </p:nvSpPr>
            <p:spPr bwMode="auto">
              <a:xfrm>
                <a:off x="1306" y="575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1" name="Group 264"/>
            <p:cNvGrpSpPr>
              <a:grpSpLocks/>
            </p:cNvGrpSpPr>
            <p:nvPr/>
          </p:nvGrpSpPr>
          <p:grpSpPr bwMode="auto">
            <a:xfrm>
              <a:off x="2997" y="3077"/>
              <a:ext cx="764" cy="178"/>
              <a:chOff x="1959" y="5757"/>
              <a:chExt cx="653" cy="403"/>
            </a:xfrm>
          </p:grpSpPr>
          <p:sp>
            <p:nvSpPr>
              <p:cNvPr id="15494" name="Rectangle 265"/>
              <p:cNvSpPr>
                <a:spLocks noChangeArrowheads="1"/>
              </p:cNvSpPr>
              <p:nvPr/>
            </p:nvSpPr>
            <p:spPr bwMode="auto">
              <a:xfrm>
                <a:off x="2002" y="575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1101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95" name="Rectangle 266"/>
              <p:cNvSpPr>
                <a:spLocks noChangeArrowheads="1"/>
              </p:cNvSpPr>
              <p:nvPr/>
            </p:nvSpPr>
            <p:spPr bwMode="auto">
              <a:xfrm>
                <a:off x="1959" y="575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2" name="Group 267"/>
            <p:cNvGrpSpPr>
              <a:grpSpLocks/>
            </p:cNvGrpSpPr>
            <p:nvPr/>
          </p:nvGrpSpPr>
          <p:grpSpPr bwMode="auto">
            <a:xfrm>
              <a:off x="3761" y="3077"/>
              <a:ext cx="765" cy="178"/>
              <a:chOff x="2612" y="5757"/>
              <a:chExt cx="653" cy="403"/>
            </a:xfrm>
          </p:grpSpPr>
          <p:sp>
            <p:nvSpPr>
              <p:cNvPr id="15492" name="Rectangle 268"/>
              <p:cNvSpPr>
                <a:spLocks noChangeArrowheads="1"/>
              </p:cNvSpPr>
              <p:nvPr/>
            </p:nvSpPr>
            <p:spPr bwMode="auto">
              <a:xfrm>
                <a:off x="2655" y="575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15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93" name="Rectangle 269"/>
              <p:cNvSpPr>
                <a:spLocks noChangeArrowheads="1"/>
              </p:cNvSpPr>
              <p:nvPr/>
            </p:nvSpPr>
            <p:spPr bwMode="auto">
              <a:xfrm>
                <a:off x="2612" y="575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3" name="Group 270"/>
            <p:cNvGrpSpPr>
              <a:grpSpLocks/>
            </p:cNvGrpSpPr>
            <p:nvPr/>
          </p:nvGrpSpPr>
          <p:grpSpPr bwMode="auto">
            <a:xfrm>
              <a:off x="4526" y="3077"/>
              <a:ext cx="764" cy="178"/>
              <a:chOff x="3265" y="5757"/>
              <a:chExt cx="653" cy="403"/>
            </a:xfrm>
          </p:grpSpPr>
          <p:sp>
            <p:nvSpPr>
              <p:cNvPr id="15490" name="Rectangle 271"/>
              <p:cNvSpPr>
                <a:spLocks noChangeArrowheads="1"/>
              </p:cNvSpPr>
              <p:nvPr/>
            </p:nvSpPr>
            <p:spPr bwMode="auto">
              <a:xfrm>
                <a:off x="3308" y="5757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D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91" name="Rectangle 272"/>
              <p:cNvSpPr>
                <a:spLocks noChangeArrowheads="1"/>
              </p:cNvSpPr>
              <p:nvPr/>
            </p:nvSpPr>
            <p:spPr bwMode="auto">
              <a:xfrm>
                <a:off x="3265" y="5757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4" name="Group 273"/>
            <p:cNvGrpSpPr>
              <a:grpSpLocks/>
            </p:cNvGrpSpPr>
            <p:nvPr/>
          </p:nvGrpSpPr>
          <p:grpSpPr bwMode="auto">
            <a:xfrm>
              <a:off x="703" y="3255"/>
              <a:ext cx="765" cy="179"/>
              <a:chOff x="0" y="6160"/>
              <a:chExt cx="653" cy="403"/>
            </a:xfrm>
          </p:grpSpPr>
          <p:sp>
            <p:nvSpPr>
              <p:cNvPr id="15488" name="Rectangle 274"/>
              <p:cNvSpPr>
                <a:spLocks noChangeArrowheads="1"/>
              </p:cNvSpPr>
              <p:nvPr/>
            </p:nvSpPr>
            <p:spPr bwMode="auto">
              <a:xfrm>
                <a:off x="43" y="616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četrnaest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89" name="Rectangle 275"/>
              <p:cNvSpPr>
                <a:spLocks noChangeArrowheads="1"/>
              </p:cNvSpPr>
              <p:nvPr/>
            </p:nvSpPr>
            <p:spPr bwMode="auto">
              <a:xfrm>
                <a:off x="0" y="616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5" name="Group 276"/>
            <p:cNvGrpSpPr>
              <a:grpSpLocks/>
            </p:cNvGrpSpPr>
            <p:nvPr/>
          </p:nvGrpSpPr>
          <p:grpSpPr bwMode="auto">
            <a:xfrm>
              <a:off x="1468" y="3255"/>
              <a:ext cx="764" cy="179"/>
              <a:chOff x="653" y="6160"/>
              <a:chExt cx="653" cy="403"/>
            </a:xfrm>
          </p:grpSpPr>
          <p:sp>
            <p:nvSpPr>
              <p:cNvPr id="15486" name="Rectangle 277"/>
              <p:cNvSpPr>
                <a:spLocks noChangeArrowheads="1"/>
              </p:cNvSpPr>
              <p:nvPr/>
            </p:nvSpPr>
            <p:spPr bwMode="auto">
              <a:xfrm>
                <a:off x="696" y="616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XIV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87" name="Rectangle 278"/>
              <p:cNvSpPr>
                <a:spLocks noChangeArrowheads="1"/>
              </p:cNvSpPr>
              <p:nvPr/>
            </p:nvSpPr>
            <p:spPr bwMode="auto">
              <a:xfrm>
                <a:off x="653" y="616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6" name="Group 279"/>
            <p:cNvGrpSpPr>
              <a:grpSpLocks/>
            </p:cNvGrpSpPr>
            <p:nvPr/>
          </p:nvGrpSpPr>
          <p:grpSpPr bwMode="auto">
            <a:xfrm>
              <a:off x="2232" y="3255"/>
              <a:ext cx="765" cy="179"/>
              <a:chOff x="1306" y="6160"/>
              <a:chExt cx="653" cy="403"/>
            </a:xfrm>
          </p:grpSpPr>
          <p:sp>
            <p:nvSpPr>
              <p:cNvPr id="15484" name="Rectangle 280"/>
              <p:cNvSpPr>
                <a:spLocks noChangeArrowheads="1"/>
              </p:cNvSpPr>
              <p:nvPr/>
            </p:nvSpPr>
            <p:spPr bwMode="auto">
              <a:xfrm>
                <a:off x="1349" y="616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14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85" name="Rectangle 281"/>
              <p:cNvSpPr>
                <a:spLocks noChangeArrowheads="1"/>
              </p:cNvSpPr>
              <p:nvPr/>
            </p:nvSpPr>
            <p:spPr bwMode="auto">
              <a:xfrm>
                <a:off x="1306" y="616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7" name="Group 282"/>
            <p:cNvGrpSpPr>
              <a:grpSpLocks/>
            </p:cNvGrpSpPr>
            <p:nvPr/>
          </p:nvGrpSpPr>
          <p:grpSpPr bwMode="auto">
            <a:xfrm>
              <a:off x="2997" y="3255"/>
              <a:ext cx="764" cy="179"/>
              <a:chOff x="1959" y="6160"/>
              <a:chExt cx="653" cy="403"/>
            </a:xfrm>
          </p:grpSpPr>
          <p:sp>
            <p:nvSpPr>
              <p:cNvPr id="15482" name="Rectangle 283"/>
              <p:cNvSpPr>
                <a:spLocks noChangeArrowheads="1"/>
              </p:cNvSpPr>
              <p:nvPr/>
            </p:nvSpPr>
            <p:spPr bwMode="auto">
              <a:xfrm>
                <a:off x="2002" y="616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1110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83" name="Rectangle 284"/>
              <p:cNvSpPr>
                <a:spLocks noChangeArrowheads="1"/>
              </p:cNvSpPr>
              <p:nvPr/>
            </p:nvSpPr>
            <p:spPr bwMode="auto">
              <a:xfrm>
                <a:off x="1959" y="616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8" name="Group 285"/>
            <p:cNvGrpSpPr>
              <a:grpSpLocks/>
            </p:cNvGrpSpPr>
            <p:nvPr/>
          </p:nvGrpSpPr>
          <p:grpSpPr bwMode="auto">
            <a:xfrm>
              <a:off x="3761" y="3255"/>
              <a:ext cx="765" cy="179"/>
              <a:chOff x="2612" y="6160"/>
              <a:chExt cx="653" cy="403"/>
            </a:xfrm>
          </p:grpSpPr>
          <p:sp>
            <p:nvSpPr>
              <p:cNvPr id="15480" name="Rectangle 286"/>
              <p:cNvSpPr>
                <a:spLocks noChangeArrowheads="1"/>
              </p:cNvSpPr>
              <p:nvPr/>
            </p:nvSpPr>
            <p:spPr bwMode="auto">
              <a:xfrm>
                <a:off x="2655" y="616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16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81" name="Rectangle 287"/>
              <p:cNvSpPr>
                <a:spLocks noChangeArrowheads="1"/>
              </p:cNvSpPr>
              <p:nvPr/>
            </p:nvSpPr>
            <p:spPr bwMode="auto">
              <a:xfrm>
                <a:off x="2612" y="616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59" name="Group 288"/>
            <p:cNvGrpSpPr>
              <a:grpSpLocks/>
            </p:cNvGrpSpPr>
            <p:nvPr/>
          </p:nvGrpSpPr>
          <p:grpSpPr bwMode="auto">
            <a:xfrm>
              <a:off x="4526" y="3255"/>
              <a:ext cx="764" cy="179"/>
              <a:chOff x="3265" y="6160"/>
              <a:chExt cx="653" cy="403"/>
            </a:xfrm>
          </p:grpSpPr>
          <p:sp>
            <p:nvSpPr>
              <p:cNvPr id="15478" name="Rectangle 289"/>
              <p:cNvSpPr>
                <a:spLocks noChangeArrowheads="1"/>
              </p:cNvSpPr>
              <p:nvPr/>
            </p:nvSpPr>
            <p:spPr bwMode="auto">
              <a:xfrm>
                <a:off x="3308" y="6160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E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79" name="Rectangle 290"/>
              <p:cNvSpPr>
                <a:spLocks noChangeArrowheads="1"/>
              </p:cNvSpPr>
              <p:nvPr/>
            </p:nvSpPr>
            <p:spPr bwMode="auto">
              <a:xfrm>
                <a:off x="3265" y="6160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60" name="Group 291"/>
            <p:cNvGrpSpPr>
              <a:grpSpLocks/>
            </p:cNvGrpSpPr>
            <p:nvPr/>
          </p:nvGrpSpPr>
          <p:grpSpPr bwMode="auto">
            <a:xfrm>
              <a:off x="703" y="3434"/>
              <a:ext cx="765" cy="178"/>
              <a:chOff x="0" y="6563"/>
              <a:chExt cx="653" cy="403"/>
            </a:xfrm>
          </p:grpSpPr>
          <p:sp>
            <p:nvSpPr>
              <p:cNvPr id="15476" name="Rectangle 292"/>
              <p:cNvSpPr>
                <a:spLocks noChangeArrowheads="1"/>
              </p:cNvSpPr>
              <p:nvPr/>
            </p:nvSpPr>
            <p:spPr bwMode="auto">
              <a:xfrm>
                <a:off x="43" y="656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petnaest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77" name="Rectangle 293"/>
              <p:cNvSpPr>
                <a:spLocks noChangeArrowheads="1"/>
              </p:cNvSpPr>
              <p:nvPr/>
            </p:nvSpPr>
            <p:spPr bwMode="auto">
              <a:xfrm>
                <a:off x="0" y="656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61" name="Group 294"/>
            <p:cNvGrpSpPr>
              <a:grpSpLocks/>
            </p:cNvGrpSpPr>
            <p:nvPr/>
          </p:nvGrpSpPr>
          <p:grpSpPr bwMode="auto">
            <a:xfrm>
              <a:off x="1468" y="3434"/>
              <a:ext cx="764" cy="178"/>
              <a:chOff x="653" y="6563"/>
              <a:chExt cx="653" cy="403"/>
            </a:xfrm>
          </p:grpSpPr>
          <p:sp>
            <p:nvSpPr>
              <p:cNvPr id="15474" name="Rectangle 295"/>
              <p:cNvSpPr>
                <a:spLocks noChangeArrowheads="1"/>
              </p:cNvSpPr>
              <p:nvPr/>
            </p:nvSpPr>
            <p:spPr bwMode="auto">
              <a:xfrm>
                <a:off x="696" y="656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XV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75" name="Rectangle 296"/>
              <p:cNvSpPr>
                <a:spLocks noChangeArrowheads="1"/>
              </p:cNvSpPr>
              <p:nvPr/>
            </p:nvSpPr>
            <p:spPr bwMode="auto">
              <a:xfrm>
                <a:off x="653" y="656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62" name="Group 297"/>
            <p:cNvGrpSpPr>
              <a:grpSpLocks/>
            </p:cNvGrpSpPr>
            <p:nvPr/>
          </p:nvGrpSpPr>
          <p:grpSpPr bwMode="auto">
            <a:xfrm>
              <a:off x="2232" y="3434"/>
              <a:ext cx="765" cy="178"/>
              <a:chOff x="1306" y="6563"/>
              <a:chExt cx="653" cy="403"/>
            </a:xfrm>
          </p:grpSpPr>
          <p:sp>
            <p:nvSpPr>
              <p:cNvPr id="15472" name="Rectangle 298"/>
              <p:cNvSpPr>
                <a:spLocks noChangeArrowheads="1"/>
              </p:cNvSpPr>
              <p:nvPr/>
            </p:nvSpPr>
            <p:spPr bwMode="auto">
              <a:xfrm>
                <a:off x="1349" y="656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15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73" name="Rectangle 299"/>
              <p:cNvSpPr>
                <a:spLocks noChangeArrowheads="1"/>
              </p:cNvSpPr>
              <p:nvPr/>
            </p:nvSpPr>
            <p:spPr bwMode="auto">
              <a:xfrm>
                <a:off x="1306" y="656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63" name="Group 300"/>
            <p:cNvGrpSpPr>
              <a:grpSpLocks/>
            </p:cNvGrpSpPr>
            <p:nvPr/>
          </p:nvGrpSpPr>
          <p:grpSpPr bwMode="auto">
            <a:xfrm>
              <a:off x="2997" y="3434"/>
              <a:ext cx="764" cy="178"/>
              <a:chOff x="1959" y="6563"/>
              <a:chExt cx="653" cy="403"/>
            </a:xfrm>
          </p:grpSpPr>
          <p:sp>
            <p:nvSpPr>
              <p:cNvPr id="15470" name="Rectangle 301"/>
              <p:cNvSpPr>
                <a:spLocks noChangeArrowheads="1"/>
              </p:cNvSpPr>
              <p:nvPr/>
            </p:nvSpPr>
            <p:spPr bwMode="auto">
              <a:xfrm>
                <a:off x="2002" y="656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1111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71" name="Rectangle 302"/>
              <p:cNvSpPr>
                <a:spLocks noChangeArrowheads="1"/>
              </p:cNvSpPr>
              <p:nvPr/>
            </p:nvSpPr>
            <p:spPr bwMode="auto">
              <a:xfrm>
                <a:off x="1959" y="656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64" name="Group 303"/>
            <p:cNvGrpSpPr>
              <a:grpSpLocks/>
            </p:cNvGrpSpPr>
            <p:nvPr/>
          </p:nvGrpSpPr>
          <p:grpSpPr bwMode="auto">
            <a:xfrm>
              <a:off x="3761" y="3434"/>
              <a:ext cx="765" cy="178"/>
              <a:chOff x="2612" y="6563"/>
              <a:chExt cx="653" cy="403"/>
            </a:xfrm>
          </p:grpSpPr>
          <p:sp>
            <p:nvSpPr>
              <p:cNvPr id="15468" name="Rectangle 304"/>
              <p:cNvSpPr>
                <a:spLocks noChangeArrowheads="1"/>
              </p:cNvSpPr>
              <p:nvPr/>
            </p:nvSpPr>
            <p:spPr bwMode="auto">
              <a:xfrm>
                <a:off x="2655" y="656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17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69" name="Rectangle 305"/>
              <p:cNvSpPr>
                <a:spLocks noChangeArrowheads="1"/>
              </p:cNvSpPr>
              <p:nvPr/>
            </p:nvSpPr>
            <p:spPr bwMode="auto">
              <a:xfrm>
                <a:off x="2612" y="656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  <p:grpSp>
          <p:nvGrpSpPr>
            <p:cNvPr id="15465" name="Group 306"/>
            <p:cNvGrpSpPr>
              <a:grpSpLocks/>
            </p:cNvGrpSpPr>
            <p:nvPr/>
          </p:nvGrpSpPr>
          <p:grpSpPr bwMode="auto">
            <a:xfrm>
              <a:off x="4526" y="3434"/>
              <a:ext cx="764" cy="178"/>
              <a:chOff x="3265" y="6563"/>
              <a:chExt cx="653" cy="403"/>
            </a:xfrm>
          </p:grpSpPr>
          <p:sp>
            <p:nvSpPr>
              <p:cNvPr id="15466" name="Rectangle 307"/>
              <p:cNvSpPr>
                <a:spLocks noChangeArrowheads="1"/>
              </p:cNvSpPr>
              <p:nvPr/>
            </p:nvSpPr>
            <p:spPr bwMode="auto">
              <a:xfrm>
                <a:off x="3308" y="6563"/>
                <a:ext cx="567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hr-HR" altLang="sr-Latn-RS" sz="1400" b="1">
                    <a:cs typeface="Times New Roman" panose="02020603050405020304" pitchFamily="18" charset="0"/>
                  </a:rPr>
                  <a:t>F</a:t>
                </a:r>
                <a:endParaRPr lang="en-AU" altLang="sr-Latn-RS" sz="1400" b="1">
                  <a:cs typeface="Times New Roman" panose="02020603050405020304" pitchFamily="18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AU" altLang="sr-Latn-RS" sz="1400" b="1"/>
              </a:p>
            </p:txBody>
          </p:sp>
          <p:sp>
            <p:nvSpPr>
              <p:cNvPr id="15467" name="Rectangle 308"/>
              <p:cNvSpPr>
                <a:spLocks noChangeArrowheads="1"/>
              </p:cNvSpPr>
              <p:nvPr/>
            </p:nvSpPr>
            <p:spPr bwMode="auto">
              <a:xfrm>
                <a:off x="3265" y="6563"/>
                <a:ext cx="653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hr-HR" altLang="sr-Latn-RS" sz="1800"/>
              </a:p>
            </p:txBody>
          </p:sp>
        </p:grp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1212</Template>
  <TotalTime>536</TotalTime>
  <Words>1413</Words>
  <Application>Microsoft Office PowerPoint</Application>
  <PresentationFormat>Prikaz na zaslonu (4:3)</PresentationFormat>
  <Paragraphs>502</Paragraphs>
  <Slides>36</Slides>
  <Notes>2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36</vt:i4>
      </vt:variant>
    </vt:vector>
  </HeadingPairs>
  <TitlesOfParts>
    <vt:vector size="42" baseType="lpstr">
      <vt:lpstr>Arial</vt:lpstr>
      <vt:lpstr>Comic Sans MS</vt:lpstr>
      <vt:lpstr>Symbol</vt:lpstr>
      <vt:lpstr>Times New Roman</vt:lpstr>
      <vt:lpstr>Diseño predeterminado</vt:lpstr>
      <vt:lpstr>Bitmap Image</vt:lpstr>
      <vt:lpstr>ABECEDA RAČUNALA</vt:lpstr>
      <vt:lpstr>Brojevi i njihov zapis </vt:lpstr>
      <vt:lpstr>Brojevni sustav</vt:lpstr>
      <vt:lpstr>PowerPoint prezentacija</vt:lpstr>
      <vt:lpstr>PowerPoint prezentacija</vt:lpstr>
      <vt:lpstr>PowerPoint prezentacija</vt:lpstr>
      <vt:lpstr>PowerPoint prezentacija</vt:lpstr>
      <vt:lpstr>Dekadski zapis broja iz sustava s bazom b</vt:lpstr>
      <vt:lpstr>PowerPoint prezentacija</vt:lpstr>
      <vt:lpstr>Pretvorba cjelobrojne vrijednosti iz dekadskog brojevnog sustava u neki drugi</vt:lpstr>
      <vt:lpstr>PowerPoint prezentacija</vt:lpstr>
      <vt:lpstr>Pretvorba u dekadski sustav</vt:lpstr>
      <vt:lpstr>Pretvorba broja iz binarnog brojevnog sustava u oktalni</vt:lpstr>
      <vt:lpstr>Pretvorba broja iz binarnog brojevnog sustava u heksadekadski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Zapis broja četvorkom bitova</vt:lpstr>
      <vt:lpstr>Zapis broja četvorkom bitova</vt:lpstr>
      <vt:lpstr>Zapis sa 8 bitova</vt:lpstr>
      <vt:lpstr>Vježbanje</vt:lpstr>
      <vt:lpstr>Zadatak</vt:lpstr>
      <vt:lpstr>Binarno brojanje prstima</vt:lpstr>
      <vt:lpstr>Binarno brojanje prstima</vt:lpstr>
      <vt:lpstr>Djeljivost u heksadekadskom b.s.</vt:lpstr>
      <vt:lpstr>Domaća zadaća</vt:lpstr>
      <vt:lpstr>Zadaci</vt:lpstr>
      <vt:lpstr>PowerPoint prezentacija</vt:lpstr>
      <vt:lpstr>Koliko brojeva između 10016 i 20016  ima točno dvije znamenke 7 u svom oktalnom prikazu?</vt:lpstr>
      <vt:lpstr>Ako broj 35 pomnožimo sa 3 i rezultat uvećamo za 4, dobijemo broj 201. U kojoj bazi su zapisani brojevi?</vt:lpstr>
      <vt:lpstr>U jednadžbi x8 + y4 = z16  , x i z su najveći mogući dvoznamenkasti brojevi u zadanim bazama. Odredi y.</vt:lpstr>
      <vt:lpstr>Koliki je umnožak brojeva ECF16 i 7528 prikazan u heksadekadskom sustavu?</vt:lpstr>
      <vt:lpstr>PowerPoint prezentacija</vt:lpstr>
      <vt:lpstr>Što smo naučili?</vt:lpstr>
    </vt:vector>
  </TitlesOfParts>
  <Company>Pro-mil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Pro-mil</dc:creator>
  <cp:lastModifiedBy>Stjepan Šalković</cp:lastModifiedBy>
  <cp:revision>41</cp:revision>
  <dcterms:created xsi:type="dcterms:W3CDTF">2008-07-22T19:30:52Z</dcterms:created>
  <dcterms:modified xsi:type="dcterms:W3CDTF">2019-01-21T16:50:26Z</dcterms:modified>
</cp:coreProperties>
</file>