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83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6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740B1-010E-4264-BB1E-CC776A31AE38}" type="datetimeFigureOut">
              <a:rPr lang="hr-HR" smtClean="0"/>
              <a:pPr/>
              <a:t>13.2.2021.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/>
          <a:lstStyle/>
          <a:p>
            <a:r>
              <a:rPr lang="hr-HR" dirty="0" smtClean="0"/>
              <a:t>Petlje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Algoritmi ponavljanja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2520280"/>
          </a:xfrm>
        </p:spPr>
        <p:txBody>
          <a:bodyPr>
            <a:normAutofit lnSpcReduction="10000"/>
          </a:bodyPr>
          <a:lstStyle/>
          <a:p>
            <a:r>
              <a:rPr lang="hr-HR" b="1" u="sng" dirty="0"/>
              <a:t>Zadatak </a:t>
            </a:r>
            <a:r>
              <a:rPr lang="hr-HR" b="1" u="sng" dirty="0" smtClean="0"/>
              <a:t>6</a:t>
            </a:r>
            <a:r>
              <a:rPr lang="hr-HR" dirty="0" smtClean="0"/>
              <a:t>: </a:t>
            </a:r>
            <a:r>
              <a:rPr lang="hr-HR" dirty="0"/>
              <a:t>Napiši programu </a:t>
            </a:r>
            <a:r>
              <a:rPr lang="hr-HR" dirty="0" err="1"/>
              <a:t>pseudojeziku</a:t>
            </a:r>
            <a:r>
              <a:rPr lang="hr-HR" dirty="0"/>
              <a:t> koji će 10 puta ispisati riječ </a:t>
            </a:r>
            <a:r>
              <a:rPr lang="hr-HR" dirty="0" smtClean="0"/>
              <a:t>SUPER</a:t>
            </a:r>
          </a:p>
          <a:p>
            <a:r>
              <a:rPr lang="hr-HR" b="1" u="sng" dirty="0" smtClean="0"/>
              <a:t>Zadatak 7</a:t>
            </a:r>
            <a:r>
              <a:rPr lang="hr-HR" dirty="0" smtClean="0"/>
              <a:t>: napiši program u </a:t>
            </a:r>
            <a:r>
              <a:rPr lang="hr-HR" dirty="0" err="1" smtClean="0"/>
              <a:t>pseudojeziku</a:t>
            </a:r>
            <a:r>
              <a:rPr lang="hr-HR" dirty="0" smtClean="0"/>
              <a:t> koji će ispisati sve troznamenkaste brojeve djeljive sa 3</a:t>
            </a:r>
            <a:endParaRPr lang="hr-HR" dirty="0"/>
          </a:p>
          <a:p>
            <a:endParaRPr lang="hr-HR" dirty="0"/>
          </a:p>
        </p:txBody>
      </p:sp>
      <p:sp>
        <p:nvSpPr>
          <p:cNvPr id="7" name="Rezervirano mjesto sadržaja 3"/>
          <p:cNvSpPr txBox="1">
            <a:spLocks/>
          </p:cNvSpPr>
          <p:nvPr/>
        </p:nvSpPr>
        <p:spPr>
          <a:xfrm>
            <a:off x="507977" y="2951823"/>
            <a:ext cx="3384376" cy="33843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hr-HR" sz="2400" b="1" dirty="0" smtClean="0"/>
              <a:t>{</a:t>
            </a:r>
          </a:p>
          <a:p>
            <a:pPr>
              <a:buFont typeface="Arial" pitchFamily="34" charset="0"/>
              <a:buNone/>
            </a:pPr>
            <a:r>
              <a:rPr lang="hr-HR" sz="2400" b="1" dirty="0" smtClean="0"/>
              <a:t>za x:=1 do 10 činiti</a:t>
            </a:r>
          </a:p>
          <a:p>
            <a:pPr>
              <a:buFont typeface="Arial" pitchFamily="34" charset="0"/>
              <a:buNone/>
            </a:pPr>
            <a:r>
              <a:rPr lang="hr-HR" sz="2400" b="1" dirty="0"/>
              <a:t> </a:t>
            </a:r>
            <a:r>
              <a:rPr lang="hr-HR" sz="2400" b="1" dirty="0" smtClean="0"/>
              <a:t>    izlaz(′SUPER′);</a:t>
            </a:r>
          </a:p>
          <a:p>
            <a:pPr>
              <a:buFont typeface="Arial" pitchFamily="34" charset="0"/>
              <a:buNone/>
            </a:pPr>
            <a:r>
              <a:rPr lang="hr-HR" sz="2400" b="1" dirty="0" smtClean="0"/>
              <a:t>}</a:t>
            </a:r>
            <a:endParaRPr lang="hr-HR" sz="2400" b="1" dirty="0"/>
          </a:p>
        </p:txBody>
      </p:sp>
      <p:sp>
        <p:nvSpPr>
          <p:cNvPr id="8" name="Rezervirano mjesto sadržaja 3"/>
          <p:cNvSpPr txBox="1">
            <a:spLocks/>
          </p:cNvSpPr>
          <p:nvPr/>
        </p:nvSpPr>
        <p:spPr>
          <a:xfrm>
            <a:off x="4499992" y="2951823"/>
            <a:ext cx="4248472" cy="33843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hr-HR" sz="2400" b="1" dirty="0" smtClean="0"/>
              <a:t>{</a:t>
            </a:r>
          </a:p>
          <a:p>
            <a:pPr>
              <a:buFont typeface="Arial" pitchFamily="34" charset="0"/>
              <a:buNone/>
            </a:pPr>
            <a:r>
              <a:rPr lang="hr-HR" sz="2400" b="1" dirty="0" smtClean="0"/>
              <a:t>za x:=100 do 999 činiti</a:t>
            </a:r>
          </a:p>
          <a:p>
            <a:pPr>
              <a:buFont typeface="Arial" pitchFamily="34" charset="0"/>
              <a:buNone/>
            </a:pPr>
            <a:r>
              <a:rPr lang="hr-HR" sz="2400" b="1" dirty="0" smtClean="0"/>
              <a:t>ako je x </a:t>
            </a:r>
            <a:r>
              <a:rPr lang="hr-HR" sz="2400" b="1" dirty="0" err="1" smtClean="0"/>
              <a:t>mod</a:t>
            </a:r>
            <a:r>
              <a:rPr lang="hr-HR" sz="2400" b="1" dirty="0" smtClean="0"/>
              <a:t> 3</a:t>
            </a:r>
            <a:r>
              <a:rPr lang="hr-HR" sz="2400" b="1" dirty="0" smtClean="0"/>
              <a:t>==0 </a:t>
            </a:r>
            <a:r>
              <a:rPr lang="hr-HR" sz="2400" b="1" dirty="0" smtClean="0"/>
              <a:t>onda   izlaz(x);</a:t>
            </a:r>
          </a:p>
          <a:p>
            <a:pPr>
              <a:buFont typeface="Arial" pitchFamily="34" charset="0"/>
              <a:buNone/>
            </a:pPr>
            <a:r>
              <a:rPr lang="hr-HR" sz="2400" b="1" dirty="0" smtClean="0"/>
              <a:t>}</a:t>
            </a:r>
            <a:endParaRPr lang="hr-HR" sz="2400" b="1" dirty="0"/>
          </a:p>
        </p:txBody>
      </p:sp>
    </p:spTree>
    <p:extLst>
      <p:ext uri="{BB962C8B-B14F-4D97-AF65-F5344CB8AC3E}">
        <p14:creationId xmlns:p14="http://schemas.microsoft.com/office/powerpoint/2010/main" val="401689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lvl="0"/>
            <a:r>
              <a:rPr lang="hr-HR" dirty="0" smtClean="0"/>
              <a:t>Kod “petlje” postoji </a:t>
            </a:r>
            <a:r>
              <a:rPr lang="hr-HR" dirty="0"/>
              <a:t>p</a:t>
            </a:r>
            <a:r>
              <a:rPr lang="hr-HR" dirty="0" smtClean="0"/>
              <a:t>onavljanje algoritamskih koraka određeni broj puta</a:t>
            </a:r>
            <a:endParaRPr lang="hr-HR" dirty="0"/>
          </a:p>
          <a:p>
            <a:pPr lvl="0"/>
            <a:r>
              <a:rPr lang="hr-HR" dirty="0"/>
              <a:t>Postoje dvije vrste petlji:</a:t>
            </a:r>
          </a:p>
          <a:p>
            <a:pPr>
              <a:buNone/>
            </a:pPr>
            <a:r>
              <a:rPr lang="hr-HR" dirty="0"/>
              <a:t> </a:t>
            </a:r>
          </a:p>
          <a:p>
            <a:pPr marL="971550" lvl="1" indent="-514350">
              <a:buFont typeface="+mj-lt"/>
              <a:buAutoNum type="alphaLcParenR"/>
            </a:pPr>
            <a:r>
              <a:rPr lang="hr-HR" dirty="0"/>
              <a:t>Unaprijed znamo broj ponavljanja</a:t>
            </a:r>
          </a:p>
          <a:p>
            <a:pPr marL="971550" lvl="1" indent="-514350">
              <a:buFont typeface="+mj-lt"/>
              <a:buAutoNum type="alphaLcParenR"/>
            </a:pPr>
            <a:r>
              <a:rPr lang="hr-HR" dirty="0"/>
              <a:t>Ne znamo broj ponavljanja ali znamo </a:t>
            </a:r>
            <a:r>
              <a:rPr lang="hr-HR" dirty="0" smtClean="0"/>
              <a:t>uvjet </a:t>
            </a:r>
            <a:r>
              <a:rPr lang="hr-HR" dirty="0"/>
              <a:t>za prekid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a</a:t>
            </a:r>
            <a:r>
              <a:rPr lang="hr-HR" sz="4000" u="sng" dirty="0" smtClean="0"/>
              <a:t>) Petlje sa poznatim brojem ponavljanja</a:t>
            </a:r>
            <a:endParaRPr lang="hr-HR" sz="4000" u="sng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u="sng" dirty="0" smtClean="0">
                <a:solidFill>
                  <a:srgbClr val="FF0000"/>
                </a:solidFill>
              </a:rPr>
              <a:t>Izgled naredbe:</a:t>
            </a:r>
          </a:p>
          <a:p>
            <a:pPr>
              <a:buNone/>
            </a:pPr>
            <a:r>
              <a:rPr lang="hr-HR" b="1" u="sng" dirty="0" smtClean="0"/>
              <a:t>za</a:t>
            </a:r>
            <a:r>
              <a:rPr lang="hr-HR" dirty="0" smtClean="0"/>
              <a:t> b:=</a:t>
            </a:r>
            <a:r>
              <a:rPr lang="hr-HR" dirty="0"/>
              <a:t>p</a:t>
            </a:r>
            <a:r>
              <a:rPr lang="hr-HR" dirty="0" smtClean="0"/>
              <a:t>  </a:t>
            </a:r>
            <a:r>
              <a:rPr lang="hr-HR" b="1" u="sng" dirty="0" smtClean="0"/>
              <a:t>do</a:t>
            </a:r>
            <a:r>
              <a:rPr lang="hr-HR" dirty="0" smtClean="0"/>
              <a:t> </a:t>
            </a:r>
            <a:r>
              <a:rPr lang="hr-HR" dirty="0"/>
              <a:t>k</a:t>
            </a:r>
            <a:r>
              <a:rPr lang="hr-HR" dirty="0" smtClean="0"/>
              <a:t>  </a:t>
            </a:r>
            <a:r>
              <a:rPr lang="hr-HR" b="1" u="sng" dirty="0" smtClean="0"/>
              <a:t>činiti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          </a:t>
            </a:r>
            <a:r>
              <a:rPr lang="hr-HR" dirty="0" smtClean="0"/>
              <a:t>naredba                </a:t>
            </a:r>
            <a:r>
              <a:rPr lang="hr-HR" dirty="0" smtClean="0">
                <a:solidFill>
                  <a:srgbClr val="0070C0"/>
                </a:solidFill>
              </a:rPr>
              <a:t>naredbe koje se ponavljaju       </a:t>
            </a:r>
          </a:p>
          <a:p>
            <a:pPr>
              <a:buNone/>
            </a:pPr>
            <a:r>
              <a:rPr lang="hr-HR" u="sng" dirty="0" smtClean="0">
                <a:solidFill>
                  <a:srgbClr val="FF0000"/>
                </a:solidFill>
              </a:rPr>
              <a:t>Izvršavanje: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Kontrolna varijabla </a:t>
            </a:r>
            <a:r>
              <a:rPr lang="hr-HR" dirty="0" smtClean="0">
                <a:solidFill>
                  <a:srgbClr val="FF0000"/>
                </a:solidFill>
              </a:rPr>
              <a:t>b</a:t>
            </a:r>
            <a:r>
              <a:rPr lang="hr-HR" dirty="0" smtClean="0"/>
              <a:t> poprimi početnu vrijednost p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Izvrše se naredbe u petlji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Kontrolna varijabla </a:t>
            </a:r>
            <a:r>
              <a:rPr lang="hr-HR" dirty="0" smtClean="0">
                <a:solidFill>
                  <a:srgbClr val="FF0000"/>
                </a:solidFill>
              </a:rPr>
              <a:t>b</a:t>
            </a:r>
            <a:r>
              <a:rPr lang="hr-HR" dirty="0" smtClean="0"/>
              <a:t>  uveća se za 1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Ako je b &lt;k nastavljamo sa  korakom 2</a:t>
            </a:r>
            <a:endParaRPr lang="hr-HR" dirty="0"/>
          </a:p>
        </p:txBody>
      </p:sp>
      <p:cxnSp>
        <p:nvCxnSpPr>
          <p:cNvPr id="5" name="Ravni poveznik sa strelicom 4"/>
          <p:cNvCxnSpPr/>
          <p:nvPr/>
        </p:nvCxnSpPr>
        <p:spPr>
          <a:xfrm flipH="1">
            <a:off x="3275856" y="2708920"/>
            <a:ext cx="86409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Primjer 1: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r-HR" dirty="0">
                <a:ln>
                  <a:solidFill>
                    <a:schemeClr val="tx1"/>
                  </a:solidFill>
                </a:ln>
              </a:rPr>
              <a:t>b:=</a:t>
            </a:r>
            <a:r>
              <a:rPr lang="hr-HR" dirty="0" smtClean="0">
                <a:ln>
                  <a:solidFill>
                    <a:schemeClr val="tx1"/>
                  </a:solidFill>
                </a:ln>
              </a:rPr>
              <a:t>7</a:t>
            </a:r>
            <a:endParaRPr lang="hr-HR" dirty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 smtClean="0">
                <a:ln>
                  <a:solidFill>
                    <a:schemeClr val="tx1"/>
                  </a:solidFill>
                </a:ln>
              </a:rPr>
              <a:t>za </a:t>
            </a:r>
            <a:r>
              <a:rPr lang="hr-HR" dirty="0">
                <a:ln>
                  <a:solidFill>
                    <a:schemeClr val="tx1"/>
                  </a:solidFill>
                </a:ln>
              </a:rPr>
              <a:t>a:= 2 do 6 činiti</a:t>
            </a:r>
          </a:p>
          <a:p>
            <a:pPr>
              <a:buNone/>
            </a:pPr>
            <a:r>
              <a:rPr lang="hr-HR" dirty="0">
                <a:ln>
                  <a:solidFill>
                    <a:schemeClr val="tx1"/>
                  </a:solidFill>
                </a:ln>
              </a:rPr>
              <a:t>	 </a:t>
            </a:r>
            <a:r>
              <a:rPr lang="hr-HR" dirty="0" smtClean="0">
                <a:ln>
                  <a:solidFill>
                    <a:schemeClr val="tx1"/>
                  </a:solidFill>
                </a:ln>
              </a:rPr>
              <a:t>  b</a:t>
            </a:r>
            <a:r>
              <a:rPr lang="hr-HR" dirty="0">
                <a:ln>
                  <a:solidFill>
                    <a:schemeClr val="tx1"/>
                  </a:solidFill>
                </a:ln>
              </a:rPr>
              <a:t>:=</a:t>
            </a:r>
            <a:r>
              <a:rPr lang="hr-HR" dirty="0" smtClean="0">
                <a:ln>
                  <a:solidFill>
                    <a:schemeClr val="tx1"/>
                  </a:solidFill>
                </a:ln>
              </a:rPr>
              <a:t>b+3</a:t>
            </a:r>
            <a:endParaRPr lang="hr-HR" dirty="0" smtClean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>
                  <a:solidFill>
                    <a:schemeClr val="tx1"/>
                  </a:solidFill>
                </a:ln>
              </a:rPr>
              <a:t>i</a:t>
            </a:r>
            <a:r>
              <a:rPr lang="hr-HR" dirty="0" smtClean="0">
                <a:ln>
                  <a:solidFill>
                    <a:schemeClr val="tx1"/>
                  </a:solidFill>
                </a:ln>
              </a:rPr>
              <a:t>zlaz (b</a:t>
            </a:r>
            <a:r>
              <a:rPr lang="hr-HR" dirty="0" smtClean="0">
                <a:ln>
                  <a:solidFill>
                    <a:schemeClr val="tx1"/>
                  </a:solidFill>
                </a:ln>
              </a:rPr>
              <a:t>)</a:t>
            </a:r>
            <a:endParaRPr lang="hr-HR" dirty="0" smtClean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hr-HR" dirty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 postaje 2 ..izvrše se naredbe petlje</a:t>
            </a:r>
          </a:p>
          <a:p>
            <a:pPr>
              <a:buNone/>
            </a:pPr>
            <a:r>
              <a:rPr lang="hr-HR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</a:t>
            </a:r>
            <a:r>
              <a:rPr lang="hr-HR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postaje 3 ..izvrše se naredbe petlje</a:t>
            </a:r>
          </a:p>
          <a:p>
            <a:pPr>
              <a:buNone/>
            </a:pPr>
            <a:r>
              <a:rPr lang="hr-HR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…</a:t>
            </a:r>
          </a:p>
          <a:p>
            <a:pPr>
              <a:buNone/>
            </a:pPr>
            <a:r>
              <a:rPr lang="hr-HR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 postaje 6…izvrše se naredbe petlje</a:t>
            </a:r>
          </a:p>
          <a:p>
            <a:pPr>
              <a:buNone/>
            </a:pPr>
            <a:r>
              <a:rPr lang="hr-HR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 postaje 7 , 7&gt;6 STOP</a:t>
            </a:r>
          </a:p>
          <a:p>
            <a:pPr>
              <a:buNone/>
            </a:pPr>
            <a:r>
              <a:rPr lang="hr-HR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hr-HR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75000"/>
                  </a:schemeClr>
                </a:solidFill>
              </a:rPr>
              <a:t>varijabla a služi da nam broji broj prolazaka kroz petlju</a:t>
            </a:r>
          </a:p>
          <a:p>
            <a:pPr>
              <a:buNone/>
            </a:pPr>
            <a:endParaRPr lang="hr-HR" dirty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hr-HR" dirty="0">
              <a:ln>
                <a:solidFill>
                  <a:schemeClr val="tx1"/>
                </a:solidFill>
              </a:ln>
            </a:endParaRPr>
          </a:p>
          <a:p>
            <a:endParaRPr lang="hr-HR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sz="half" idx="2"/>
          </p:nvPr>
        </p:nvGraphicFramePr>
        <p:xfrm>
          <a:off x="5580112" y="1628800"/>
          <a:ext cx="2448272" cy="4680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0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0779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a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b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endParaRPr lang="hr-HR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7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10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13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16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19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6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22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Zadatak 1 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None/>
            </a:pP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a:=</a:t>
            </a: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5</a:t>
            </a:r>
            <a:endParaRPr lang="hr-HR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a:endParaRPr>
          </a:p>
          <a:p>
            <a:pPr>
              <a:buNone/>
            </a:pPr>
            <a:r>
              <a:rPr lang="hr-HR" dirty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b:=</a:t>
            </a: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7</a:t>
            </a:r>
            <a:endParaRPr lang="hr-HR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a:endParaRPr>
          </a:p>
          <a:p>
            <a:pPr>
              <a:buNone/>
            </a:pPr>
            <a:r>
              <a:rPr lang="hr-HR" dirty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za t:= 1 do 5 činiti</a:t>
            </a:r>
          </a:p>
          <a:p>
            <a:pPr>
              <a:buNone/>
            </a:pPr>
            <a:r>
              <a:rPr lang="hr-HR" dirty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  { </a:t>
            </a: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a:= </a:t>
            </a: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a+3</a:t>
            </a:r>
            <a:endParaRPr lang="hr-HR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a:endParaRPr>
          </a:p>
          <a:p>
            <a:pPr>
              <a:buNone/>
            </a:pPr>
            <a:r>
              <a:rPr lang="hr-HR" dirty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     </a:t>
            </a: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b:= </a:t>
            </a: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b-1 </a:t>
            </a: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}</a:t>
            </a:r>
          </a:p>
          <a:p>
            <a:pPr>
              <a:buNone/>
            </a:pP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Izlaz (a-b</a:t>
            </a: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)</a:t>
            </a:r>
            <a:endParaRPr lang="hr-HR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a:endParaRPr>
          </a:p>
          <a:p>
            <a:pPr>
              <a:buNone/>
            </a:pPr>
            <a:r>
              <a:rPr lang="hr-HR" dirty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 </a:t>
            </a:r>
          </a:p>
          <a:p>
            <a:pPr>
              <a:buNone/>
            </a:pPr>
            <a:r>
              <a:rPr lang="hr-HR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Rj: 18</a:t>
            </a:r>
            <a:endParaRPr lang="hr-HR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a:endParaRPr>
          </a:p>
          <a:p>
            <a:pPr>
              <a:buNone/>
            </a:pPr>
            <a:endParaRPr lang="hr-HR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a:endParaRPr>
          </a:p>
          <a:p>
            <a:pPr>
              <a:buNone/>
            </a:pPr>
            <a:endParaRPr lang="hr-HR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a:endParaRPr>
          </a:p>
          <a:p>
            <a:endParaRPr lang="hr-HR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a:endParaRP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sz="half" idx="2"/>
          </p:nvPr>
        </p:nvGraphicFramePr>
        <p:xfrm>
          <a:off x="5580112" y="1628800"/>
          <a:ext cx="2448271" cy="4680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3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0779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t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a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b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7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8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6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11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14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17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20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3635896" y="404664"/>
            <a:ext cx="1584176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 smtClean="0"/>
              <a:t>Ako ima više naredbi koje se ponavljaju one se zatvaraju u par vitičastih zagrada (blok naredbi)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Zadatak 2: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457200" y="1600200"/>
            <a:ext cx="3682752" cy="4525963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n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23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a:=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2</a:t>
            </a: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m:= 25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za x:=2 do 7  činiti</a:t>
            </a: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      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{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n</a:t>
            </a:r>
            <a:r>
              <a:rPr lang="hr-HR" dirty="0">
                <a:ln w="28575">
                  <a:solidFill>
                    <a:schemeClr val="tx1"/>
                  </a:solidFill>
                </a:ln>
              </a:rPr>
              <a:t>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n+a</a:t>
            </a: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       m:=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m+n}</a:t>
            </a: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izlaz (m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)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 </a:t>
            </a: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n=?</a:t>
            </a:r>
          </a:p>
          <a:p>
            <a:endParaRPr lang="hr-HR" dirty="0">
              <a:ln w="285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7" name="Rezervirano mjesto sadržaj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354329"/>
              </p:ext>
            </p:extLst>
          </p:nvPr>
        </p:nvGraphicFramePr>
        <p:xfrm>
          <a:off x="5148064" y="260648"/>
          <a:ext cx="3744416" cy="5350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1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1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0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0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0779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a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m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x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/>
                        <a:t>23</a:t>
                      </a:r>
                      <a:endParaRPr lang="hr-HR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/>
                        <a:t>2</a:t>
                      </a:r>
                      <a:endParaRPr lang="hr-HR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25</a:t>
                      </a:r>
                      <a:endParaRPr lang="hr-HR" sz="3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50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27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77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106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31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137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33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170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6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205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7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143000"/>
          </a:xfrm>
        </p:spPr>
        <p:txBody>
          <a:bodyPr/>
          <a:lstStyle/>
          <a:p>
            <a:pPr algn="l"/>
            <a:r>
              <a:rPr lang="hr-HR" dirty="0" smtClean="0"/>
              <a:t>Zadatak 3: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395536" y="1340768"/>
            <a:ext cx="496855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t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0</a:t>
            </a: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z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a a:=10 do 30 činiti</a:t>
            </a: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 ako je a </a:t>
            </a:r>
            <a:r>
              <a:rPr lang="hr-HR" dirty="0" err="1" smtClean="0">
                <a:ln w="28575">
                  <a:solidFill>
                    <a:schemeClr val="tx1"/>
                  </a:solidFill>
                </a:ln>
              </a:rPr>
              <a:t>mod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5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==0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tada  t:=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t+1</a:t>
            </a: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izlaz (t)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7544" y="4077072"/>
            <a:ext cx="4038600" cy="2376264"/>
          </a:xfrm>
        </p:spPr>
        <p:txBody>
          <a:bodyPr>
            <a:normAutofit/>
          </a:bodyPr>
          <a:lstStyle/>
          <a:p>
            <a:r>
              <a:rPr lang="hr-HR" dirty="0" smtClean="0"/>
              <a:t>Ako je petlja preduga tada pogledamo što sadrži naredba petlje.</a:t>
            </a:r>
          </a:p>
          <a:p>
            <a:r>
              <a:rPr lang="hr-HR" dirty="0" smtClean="0"/>
              <a:t>Vidimo da se t uveća kada je a djeljiv sa 5</a:t>
            </a:r>
            <a:endParaRPr lang="hr-HR" b="1" dirty="0" smtClean="0"/>
          </a:p>
          <a:p>
            <a:pPr>
              <a:buNone/>
            </a:pPr>
            <a:endParaRPr lang="hr-HR" dirty="0"/>
          </a:p>
        </p:txBody>
      </p:sp>
      <p:graphicFrame>
        <p:nvGraphicFramePr>
          <p:cNvPr id="5" name="Rezervirano mjesto sadržaja 6"/>
          <p:cNvGraphicFramePr>
            <a:graphicFrameLocks/>
          </p:cNvGraphicFramePr>
          <p:nvPr/>
        </p:nvGraphicFramePr>
        <p:xfrm>
          <a:off x="5724128" y="260648"/>
          <a:ext cx="2448272" cy="6020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0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0779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a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t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endParaRPr lang="hr-HR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10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11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15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20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25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30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kstniOkvir 5"/>
          <p:cNvSpPr txBox="1"/>
          <p:nvPr/>
        </p:nvSpPr>
        <p:spPr>
          <a:xfrm>
            <a:off x="4572000" y="62373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Rj: 5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Zadatak 4: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t:=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1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za x:=100 do 120</a:t>
            </a: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ako je (x </a:t>
            </a:r>
            <a:r>
              <a:rPr lang="hr-HR" dirty="0" err="1">
                <a:ln w="28575">
                  <a:solidFill>
                    <a:schemeClr val="tx1"/>
                  </a:solidFill>
                </a:ln>
              </a:rPr>
              <a:t>mod</a:t>
            </a:r>
            <a:r>
              <a:rPr lang="hr-HR" dirty="0">
                <a:ln w="28575">
                  <a:solidFill>
                    <a:schemeClr val="tx1"/>
                  </a:solidFill>
                </a:ln>
              </a:rPr>
              <a:t> 3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== </a:t>
            </a:r>
            <a:r>
              <a:rPr lang="hr-HR" dirty="0">
                <a:ln w="28575">
                  <a:solidFill>
                    <a:schemeClr val="tx1"/>
                  </a:solidFill>
                </a:ln>
              </a:rPr>
              <a:t>0) tada t:=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t+2</a:t>
            </a: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izlaz (t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)</a:t>
            </a: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endParaRPr lang="hr-HR" dirty="0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Rj: t=15</a:t>
            </a:r>
          </a:p>
          <a:p>
            <a:pPr>
              <a:buNone/>
            </a:pPr>
            <a:endParaRPr lang="hr-HR" dirty="0"/>
          </a:p>
        </p:txBody>
      </p:sp>
      <p:graphicFrame>
        <p:nvGraphicFramePr>
          <p:cNvPr id="5" name="Rezervirano mjesto sadržaja 6"/>
          <p:cNvGraphicFramePr>
            <a:graphicFrameLocks/>
          </p:cNvGraphicFramePr>
          <p:nvPr/>
        </p:nvGraphicFramePr>
        <p:xfrm>
          <a:off x="5940152" y="188640"/>
          <a:ext cx="2448272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0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0720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x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t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537">
                <a:tc>
                  <a:txBody>
                    <a:bodyPr/>
                    <a:lstStyle/>
                    <a:p>
                      <a:pPr algn="ctr"/>
                      <a:endParaRPr lang="hr-H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537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100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537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102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537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537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108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7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537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111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9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537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114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11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537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117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13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537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120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rgbClr val="0070C0"/>
                          </a:solidFill>
                        </a:rPr>
                        <a:t>15</a:t>
                      </a:r>
                      <a:endParaRPr lang="hr-HR" sz="2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Zadatak 5: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034680" cy="4525963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n:=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12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b:=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4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za x:=3 do 6 činiti</a:t>
            </a: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    n:=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n-b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n:=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n+1</a:t>
            </a:r>
            <a:endParaRPr lang="hr-HR" dirty="0" smtClean="0">
              <a:ln w="28575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izlaz (n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)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endParaRPr lang="hr-HR" dirty="0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2771800" y="3717032"/>
            <a:ext cx="2736304" cy="208823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dirty="0" smtClean="0"/>
              <a:t>    Nije naredba u petlji jer više naredbi mora biti u vitičastim zagradama</a:t>
            </a:r>
          </a:p>
          <a:p>
            <a:r>
              <a:rPr lang="hr-HR" b="1" dirty="0" smtClean="0"/>
              <a:t>Rj:-3</a:t>
            </a:r>
            <a:endParaRPr lang="hr-HR" b="1" dirty="0"/>
          </a:p>
        </p:txBody>
      </p:sp>
      <p:graphicFrame>
        <p:nvGraphicFramePr>
          <p:cNvPr id="5" name="Rezervirano mjesto sadržaja 6"/>
          <p:cNvGraphicFramePr>
            <a:graphicFrameLocks/>
          </p:cNvGraphicFramePr>
          <p:nvPr/>
        </p:nvGraphicFramePr>
        <p:xfrm>
          <a:off x="5724128" y="260648"/>
          <a:ext cx="2448271" cy="4010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3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0779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b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x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/>
                        <a:t>12</a:t>
                      </a:r>
                      <a:endParaRPr lang="hr-HR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/>
                        <a:t>4</a:t>
                      </a:r>
                      <a:endParaRPr lang="hr-HR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8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957"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-4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dirty="0" smtClean="0">
                          <a:solidFill>
                            <a:srgbClr val="0070C0"/>
                          </a:solidFill>
                        </a:rPr>
                        <a:t>6</a:t>
                      </a:r>
                      <a:endParaRPr lang="hr-HR" sz="3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7" name="Ravni poveznik sa strelicom 6"/>
          <p:cNvCxnSpPr/>
          <p:nvPr/>
        </p:nvCxnSpPr>
        <p:spPr>
          <a:xfrm flipH="1" flipV="1">
            <a:off x="1763688" y="3429000"/>
            <a:ext cx="1800200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465</Words>
  <Application>Microsoft Office PowerPoint</Application>
  <PresentationFormat>Prikaz na zaslonu (4:3)</PresentationFormat>
  <Paragraphs>201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tema</vt:lpstr>
      <vt:lpstr>Petlje</vt:lpstr>
      <vt:lpstr>PowerPoint prezentacija</vt:lpstr>
      <vt:lpstr>a) Petlje sa poznatim brojem ponavljanja</vt:lpstr>
      <vt:lpstr>Primjer 1:</vt:lpstr>
      <vt:lpstr>Zadatak 1 :</vt:lpstr>
      <vt:lpstr>Zadatak 2:</vt:lpstr>
      <vt:lpstr>Zadatak 3:</vt:lpstr>
      <vt:lpstr>Zadatak 4:</vt:lpstr>
      <vt:lpstr>Zadatak 5: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Petlje</dc:title>
  <dc:creator>Snježana</dc:creator>
  <cp:lastModifiedBy>Snježana Milinović</cp:lastModifiedBy>
  <cp:revision>58</cp:revision>
  <dcterms:created xsi:type="dcterms:W3CDTF">2012-04-12T06:51:47Z</dcterms:created>
  <dcterms:modified xsi:type="dcterms:W3CDTF">2021-02-13T17:18:36Z</dcterms:modified>
</cp:coreProperties>
</file>