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91" r:id="rId4"/>
    <p:sldId id="292" r:id="rId5"/>
    <p:sldId id="296" r:id="rId6"/>
    <p:sldId id="294" r:id="rId7"/>
    <p:sldId id="295" r:id="rId8"/>
    <p:sldId id="320" r:id="rId9"/>
    <p:sldId id="306" r:id="rId10"/>
    <p:sldId id="315" r:id="rId11"/>
    <p:sldId id="317" r:id="rId12"/>
    <p:sldId id="316" r:id="rId13"/>
    <p:sldId id="318" r:id="rId14"/>
    <p:sldId id="307" r:id="rId15"/>
    <p:sldId id="308" r:id="rId16"/>
    <p:sldId id="309" r:id="rId17"/>
    <p:sldId id="310" r:id="rId18"/>
    <p:sldId id="319" r:id="rId19"/>
    <p:sldId id="322" r:id="rId20"/>
    <p:sldId id="324" r:id="rId21"/>
    <p:sldId id="360" r:id="rId22"/>
    <p:sldId id="359" r:id="rId23"/>
    <p:sldId id="323" r:id="rId24"/>
    <p:sldId id="325" r:id="rId25"/>
    <p:sldId id="327" r:id="rId26"/>
    <p:sldId id="333" r:id="rId27"/>
    <p:sldId id="353" r:id="rId28"/>
    <p:sldId id="334" r:id="rId29"/>
    <p:sldId id="349" r:id="rId30"/>
    <p:sldId id="350" r:id="rId31"/>
    <p:sldId id="351" r:id="rId32"/>
    <p:sldId id="311" r:id="rId33"/>
    <p:sldId id="326" r:id="rId34"/>
    <p:sldId id="312" r:id="rId35"/>
    <p:sldId id="313" r:id="rId36"/>
    <p:sldId id="314" r:id="rId37"/>
    <p:sldId id="331" r:id="rId38"/>
    <p:sldId id="332" r:id="rId39"/>
    <p:sldId id="345" r:id="rId40"/>
    <p:sldId id="347" r:id="rId41"/>
    <p:sldId id="348" r:id="rId42"/>
    <p:sldId id="335" r:id="rId43"/>
    <p:sldId id="352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01" r:id="rId54"/>
    <p:sldId id="302" r:id="rId55"/>
    <p:sldId id="303" r:id="rId56"/>
    <p:sldId id="304" r:id="rId57"/>
    <p:sldId id="357" r:id="rId58"/>
    <p:sldId id="355" r:id="rId5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4630" autoAdjust="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3D0707-CF86-421C-88CD-32193D036972}" type="datetimeFigureOut">
              <a:rPr lang="hr-HR" smtClean="0"/>
              <a:pPr/>
              <a:t>24.08.2018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DIOFANTSKE JEDNADŽBE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38936" cy="1752600"/>
          </a:xfrm>
        </p:spPr>
        <p:txBody>
          <a:bodyPr/>
          <a:lstStyle/>
          <a:p>
            <a:r>
              <a:rPr lang="hr-HR" dirty="0" smtClean="0"/>
              <a:t>na natjecanjima u osnovnim školama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izraziti jednu nepoznanicu preko druge</a:t>
            </a:r>
          </a:p>
          <a:p>
            <a:r>
              <a:rPr lang="hr-HR" dirty="0" smtClean="0"/>
              <a:t>nepravi razlomak (</a:t>
            </a:r>
            <a:r>
              <a:rPr lang="hr-HR" dirty="0"/>
              <a:t>veći od 1) </a:t>
            </a:r>
            <a:r>
              <a:rPr lang="hr-HR" dirty="0" smtClean="0"/>
              <a:t>zapisati </a:t>
            </a:r>
            <a:r>
              <a:rPr lang="hr-HR" dirty="0"/>
              <a:t>u obliku mješovitog broja (cijeli dio + pravi razlomak)</a:t>
            </a:r>
          </a:p>
          <a:p>
            <a:r>
              <a:rPr lang="hr-HR" dirty="0" smtClean="0"/>
              <a:t>razlomak je cijeli broj samo ako je nazivnik djelitelj brojnika</a:t>
            </a:r>
          </a:p>
          <a:p>
            <a:r>
              <a:rPr lang="hr-HR" dirty="0" smtClean="0"/>
              <a:t>nabrojati djelitelje cijelog broja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43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1.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Za koje cijele brojeve </a:t>
                </a:r>
                <a:r>
                  <a:rPr lang="hr-HR" i="1" dirty="0"/>
                  <a:t>n</a:t>
                </a:r>
                <a:r>
                  <a:rPr lang="hr-HR" dirty="0"/>
                  <a:t> je 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dirty="0" smtClean="0"/>
                  <a:t> cijeli broj?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će biti cijeli broj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samo ako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- 2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7.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Djelitelji broja 7 su -7, 7, -1 i 1.</a:t>
                </a:r>
              </a:p>
              <a:p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– 2 može biti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-7, 7, -1 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1.</a:t>
                </a:r>
              </a:p>
              <a:p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može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biti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-5, 9, 1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3.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2.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05776"/>
              </a:xfrm>
            </p:spPr>
            <p:txBody>
              <a:bodyPr>
                <a:normAutofit fontScale="92500" lnSpcReduction="20000"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Za koje cijele brojeve </a:t>
                </a:r>
                <a:r>
                  <a:rPr lang="hr-HR" i="1" dirty="0"/>
                  <a:t>n</a:t>
                </a:r>
                <a:r>
                  <a:rPr lang="hr-HR" dirty="0"/>
                  <a:t> je 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dirty="0" smtClean="0"/>
                  <a:t> cijeli broj i kolika mu je tada vrijednost?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Uočimo da je brojnik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hr-HR" dirty="0" smtClean="0"/>
                  <a:t> veći od nazivnika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hr-HR" dirty="0" smtClean="0"/>
                  <a:t>, pa je razlomak nepravi (veći od 1) i možemo ga zapisati u obliku mješovitog broja (cijeli dio + pravi razlomak)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−2+7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Jer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- 2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7. 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05776"/>
              </a:xfrm>
              <a:blipFill rotWithShape="0">
                <a:blip r:embed="rId2"/>
                <a:stretch>
                  <a:fillRect t="-10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3568" y="836712"/>
                <a:ext cx="7546032" cy="5737126"/>
              </a:xfrm>
            </p:spPr>
            <p:txBody>
              <a:bodyPr/>
              <a:lstStyle/>
              <a:p>
                <a:r>
                  <a:rPr lang="hr-HR" dirty="0" smtClean="0"/>
                  <a:t>Možemo nastaviti kao u Primjeru 1, ali preglednije je napraviti tablicu: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−5,1,3,9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3568" y="836712"/>
                <a:ext cx="7546032" cy="5737126"/>
              </a:xfrm>
              <a:blipFill rotWithShape="0">
                <a:blip r:embed="rId2"/>
                <a:stretch>
                  <a:fillRect t="-10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774949"/>
                  </p:ext>
                </p:extLst>
              </p:nvPr>
            </p:nvGraphicFramePr>
            <p:xfrm>
              <a:off x="755576" y="3573016"/>
              <a:ext cx="7776864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872208"/>
                    <a:gridCol w="201622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774949"/>
                  </p:ext>
                </p:extLst>
              </p:nvPr>
            </p:nvGraphicFramePr>
            <p:xfrm>
              <a:off x="755576" y="3573016"/>
              <a:ext cx="7776864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872208"/>
                    <a:gridCol w="201622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3" t="-952" r="-30156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952" r="-200625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469" t="-952" r="-109121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6103" t="-952" r="-1208" b="-24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17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1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2014.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U skupu cijelih brojeva riješi jednadžbu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−3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Izrazimo j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ednu nepoznanicu pomoću druge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=5+3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=5+3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228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6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620688"/>
                <a:ext cx="7992888" cy="5735662"/>
              </a:xfrm>
            </p:spPr>
            <p:txBody>
              <a:bodyPr/>
              <a:lstStyle/>
              <a:p>
                <a:r>
                  <a:rPr lang="hr-HR" dirty="0" smtClean="0"/>
                  <a:t>Dobiveni razlomak je nepravi pa ga zapisujemo kao mješoviti broj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+3+2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 smtClean="0"/>
                  <a:t>Jer je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+1 djelitelj broja 2.</a:t>
                </a:r>
              </a:p>
              <a:p>
                <a:endParaRPr lang="hr-HR" b="1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620688"/>
                <a:ext cx="7992888" cy="5735662"/>
              </a:xfrm>
              <a:blipFill rotWithShape="0">
                <a:blip r:embed="rId2"/>
                <a:stretch>
                  <a:fillRect l="-76" t="-1169" r="-190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715790"/>
          </a:xfrm>
        </p:spPr>
        <p:txBody>
          <a:bodyPr/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>
          <a:xfrm>
            <a:off x="683568" y="4869160"/>
            <a:ext cx="7918648" cy="1137940"/>
          </a:xfrm>
        </p:spPr>
        <p:txBody>
          <a:bodyPr>
            <a:normAutofit/>
          </a:bodyPr>
          <a:lstStyle/>
          <a:p>
            <a:pPr algn="ctr"/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3200" dirty="0" smtClean="0">
                <a:latin typeface="Times New Roman" pitchFamily="18" charset="0"/>
                <a:ea typeface="MS Mincho"/>
                <a:cs typeface="Times New Roman" pitchFamily="18" charset="0"/>
              </a:rPr>
              <a:t>∊{(0, 5), (-2, 1), (1, 4), (-3, 2)}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4559265"/>
                  </p:ext>
                </p:extLst>
              </p:nvPr>
            </p:nvGraphicFramePr>
            <p:xfrm>
              <a:off x="1474540" y="2564904"/>
              <a:ext cx="6336704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584176"/>
                    <a:gridCol w="1584176"/>
                    <a:gridCol w="15841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 </a:t>
                          </a:r>
                          <a:r>
                            <a:rPr lang="hr-HR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+ 1</a:t>
                          </a:r>
                          <a:endParaRPr lang="hr-HR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hr-HR" b="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=3+</m:t>
                                </m:r>
                                <m:f>
                                  <m:f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4559265"/>
                  </p:ext>
                </p:extLst>
              </p:nvPr>
            </p:nvGraphicFramePr>
            <p:xfrm>
              <a:off x="1474540" y="2564904"/>
              <a:ext cx="6336704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584176"/>
                    <a:gridCol w="1584176"/>
                    <a:gridCol w="1584176"/>
                  </a:tblGrid>
                  <a:tr h="61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 </a:t>
                          </a:r>
                          <a:r>
                            <a:rPr lang="hr-HR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+ 1</a:t>
                          </a:r>
                          <a:endParaRPr lang="hr-HR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hr-HR" b="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80678" marR="80678">
                        <a:blipFill rotWithShape="0">
                          <a:blip r:embed="rId2"/>
                          <a:stretch>
                            <a:fillRect l="-200769" t="-4950" r="-101538" b="-25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80678" marR="80678">
                        <a:blipFill rotWithShape="0">
                          <a:blip r:embed="rId2"/>
                          <a:stretch>
                            <a:fillRect l="-300769" t="-4950" r="-1538" b="-2564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/>
              <p:cNvSpPr txBox="1"/>
              <p:nvPr/>
            </p:nvSpPr>
            <p:spPr>
              <a:xfrm>
                <a:off x="3563888" y="1463824"/>
                <a:ext cx="1584176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TekstniOkvi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463824"/>
                <a:ext cx="1584176" cy="52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2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2011.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Odredi parove cijelih brojeva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za koje vrijedi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17), (0, -3), (3, 12), (-1,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2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), (6, 9), (-4, 5), (11, 8), (-9, 6)}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3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1995.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Odredi parove cijelih brojeva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koji zadovoljavaju jednadžbu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3), (3, 2)}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posljednje znamenke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13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9390"/>
              </p:ext>
            </p:extLst>
          </p:nvPr>
        </p:nvGraphicFramePr>
        <p:xfrm>
          <a:off x="1475657" y="1628799"/>
          <a:ext cx="6552727" cy="468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398"/>
                <a:gridCol w="1724252"/>
                <a:gridCol w="2220223"/>
                <a:gridCol w="2031854"/>
              </a:tblGrid>
              <a:tr h="22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razred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Školsko/gradsko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Županijsko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Državno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9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prirodni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djeljivost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navedeno gradivo 5.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skupovi točaka u ravnini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kombinatorni zadaci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5.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razlomci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9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razlomci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trokut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navedeno gradivo 6.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cijeli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kombinatorni zadaci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6.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racionalni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1463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7.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koordinatni sustav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proporcionalnost i obrnuta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proporcionalnost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vjerojatnost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7.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sličnost i mnogokuti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7.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kružnica i krug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0" dirty="0">
                          <a:effectLst/>
                        </a:rPr>
                        <a:t>Dirichletov princip</a:t>
                      </a:r>
                      <a:endParaRPr lang="hr-HR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1113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8.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kvadriranje i korjenovanje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Pitagorin poučak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realni brojevi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8.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preslikavanja ravnine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8.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geometrija prostora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</a:tbl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86775" cy="43122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50" b="1" dirty="0"/>
              <a:t>Gradivo po razredima za pojedine razine natjecanja</a:t>
            </a:r>
            <a:endParaRPr lang="hr-HR" sz="2850" dirty="0"/>
          </a:p>
        </p:txBody>
      </p:sp>
      <p:sp>
        <p:nvSpPr>
          <p:cNvPr id="13" name="Elipsa 12"/>
          <p:cNvSpPr/>
          <p:nvPr/>
        </p:nvSpPr>
        <p:spPr>
          <a:xfrm>
            <a:off x="3491880" y="45614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459583" y="58867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702369" y="58867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702369" y="4582754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znamenka jedinica </a:t>
            </a:r>
            <a:r>
              <a:rPr lang="hr-HR" dirty="0" smtClean="0"/>
              <a:t>zbroja (razlike) dva </a:t>
            </a:r>
            <a:r>
              <a:rPr lang="hr-HR" dirty="0"/>
              <a:t>cijela broja jednaka je </a:t>
            </a:r>
            <a:r>
              <a:rPr lang="hr-HR" dirty="0" smtClean="0"/>
              <a:t>zbroju (razlici) znamenki </a:t>
            </a:r>
            <a:r>
              <a:rPr lang="hr-HR" dirty="0"/>
              <a:t>jedinica tih brojeva.</a:t>
            </a:r>
          </a:p>
          <a:p>
            <a:endParaRPr lang="hr-HR" dirty="0" smtClean="0"/>
          </a:p>
          <a:p>
            <a:r>
              <a:rPr lang="hr-HR" dirty="0"/>
              <a:t>znamenka jedinica umnoška dva cijela broja jednaka je umnošku znamenki jedinica tih brojeva.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21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hr-HR" dirty="0" smtClean="0"/>
              <a:t>Primjer 3: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873728"/>
              </a:xfrm>
            </p:spPr>
            <p:txBody>
              <a:bodyPr>
                <a:normAutofit/>
              </a:bodyPr>
              <a:lstStyle/>
              <a:p>
                <a:r>
                  <a:rPr lang="hr-HR" dirty="0" smtClean="0"/>
                  <a:t>Nađi cjelobrojna rješenja jednadžbe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+5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=98765432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„Preveliki” broj s desne strane jednakosti nas navodi na promatranje zadnjih znamenki.</a:t>
                </a: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873728"/>
              </a:xfrm>
              <a:blipFill rotWithShape="0">
                <a:blip r:embed="rId2"/>
                <a:stretch>
                  <a:fillRect l="-148" t="-1250" r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67765"/>
              </p:ext>
            </p:extLst>
          </p:nvPr>
        </p:nvGraphicFramePr>
        <p:xfrm>
          <a:off x="1403648" y="4293096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x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/>
                        <a:t>x</a:t>
                      </a:r>
                      <a:r>
                        <a:rPr lang="hr-HR" i="0" baseline="30000" dirty="0" smtClean="0"/>
                        <a:t>2</a:t>
                      </a:r>
                      <a:endParaRPr lang="hr-HR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Jer je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cijeli broj njegov kvadrat može završavati jednom od znamenaka 0, 1, 4, 5, 6, 9, a broj 5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znamenkom 0 ili 5.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Promotrimo njihovu sumu: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Kako broj s desne strane jednakosti završava znamenkom 2, to zadana jednadžba nema cjelobrojnih rješenja.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0228"/>
              </p:ext>
            </p:extLst>
          </p:nvPr>
        </p:nvGraphicFramePr>
        <p:xfrm>
          <a:off x="2339752" y="2924944"/>
          <a:ext cx="38792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 4:</a:t>
            </a:r>
            <a:br>
              <a:rPr lang="hr-HR" dirty="0" smtClean="0"/>
            </a:br>
            <a:r>
              <a:rPr lang="hr-HR" dirty="0"/>
              <a:t>Županijsko </a:t>
            </a:r>
            <a:r>
              <a:rPr lang="hr-HR" dirty="0" smtClean="0"/>
              <a:t>2013. </a:t>
            </a:r>
            <a:r>
              <a:rPr lang="hr-HR" dirty="0"/>
              <a:t>7.razred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Dokaži da jednadžba</a:t>
            </a:r>
          </a:p>
          <a:p>
            <a:pPr marL="109728" indent="0" algn="ctr">
              <a:buNone/>
            </a:pPr>
            <a:r>
              <a:rPr lang="hr-HR" i="1" dirty="0" smtClean="0"/>
              <a:t>n</a:t>
            </a:r>
            <a:r>
              <a:rPr lang="hr-HR" dirty="0" smtClean="0"/>
              <a:t> (</a:t>
            </a:r>
            <a:r>
              <a:rPr lang="hr-HR" i="1" dirty="0" smtClean="0"/>
              <a:t>n</a:t>
            </a:r>
            <a:r>
              <a:rPr lang="hr-HR" dirty="0" smtClean="0"/>
              <a:t> – 5) = 408408408</a:t>
            </a:r>
          </a:p>
          <a:p>
            <a:pPr marL="109728" indent="0">
              <a:buNone/>
            </a:pPr>
            <a:r>
              <a:rPr lang="hr-HR" dirty="0" smtClean="0"/>
              <a:t> nema rješenje u skupu cijelih brojeva.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Rješenje: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Promatrati ćemo mogućnosti zadnje znamenke broja </a:t>
            </a:r>
            <a:r>
              <a:rPr lang="hr-HR" i="1" dirty="0" smtClean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2201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7618040" cy="619268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hr-HR" i="1" dirty="0"/>
              <a:t>n</a:t>
            </a:r>
            <a:r>
              <a:rPr lang="hr-HR" dirty="0"/>
              <a:t> (</a:t>
            </a:r>
            <a:r>
              <a:rPr lang="hr-HR" i="1" dirty="0"/>
              <a:t>n</a:t>
            </a:r>
            <a:r>
              <a:rPr lang="hr-HR" dirty="0"/>
              <a:t> – 5) = </a:t>
            </a:r>
            <a:r>
              <a:rPr lang="hr-HR" dirty="0" smtClean="0"/>
              <a:t>408408408</a:t>
            </a:r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Zadnja znamenka umnoška </a:t>
            </a:r>
            <a:r>
              <a:rPr lang="hr-HR" i="1" dirty="0"/>
              <a:t>n</a:t>
            </a:r>
            <a:r>
              <a:rPr lang="hr-HR" dirty="0"/>
              <a:t> (</a:t>
            </a:r>
            <a:r>
              <a:rPr lang="hr-HR" i="1" dirty="0"/>
              <a:t>n</a:t>
            </a:r>
            <a:r>
              <a:rPr lang="hr-HR" dirty="0"/>
              <a:t> – 5) </a:t>
            </a:r>
            <a:r>
              <a:rPr lang="hr-HR" dirty="0" smtClean="0"/>
              <a:t>nije nikada 8, pa dana jednadžba nema cjelobrojnih rješenja.</a:t>
            </a:r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68430"/>
              </p:ext>
            </p:extLst>
          </p:nvPr>
        </p:nvGraphicFramePr>
        <p:xfrm>
          <a:off x="1372580" y="119675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n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/>
                        <a:t>n</a:t>
                      </a:r>
                      <a:r>
                        <a:rPr lang="hr-HR" i="0" baseline="0" dirty="0" smtClean="0"/>
                        <a:t> - 5</a:t>
                      </a:r>
                      <a:endParaRPr lang="hr-H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n</a:t>
                      </a:r>
                      <a:r>
                        <a:rPr lang="hr-HR" dirty="0" smtClean="0"/>
                        <a:t> (</a:t>
                      </a:r>
                      <a:r>
                        <a:rPr lang="hr-HR" i="1" dirty="0" smtClean="0"/>
                        <a:t>n</a:t>
                      </a:r>
                      <a:r>
                        <a:rPr lang="hr-HR" dirty="0" smtClean="0"/>
                        <a:t> – 5)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7200" dirty="0" smtClean="0">
                <a:latin typeface="Algerian" panose="04020705040A02060702" pitchFamily="82" charset="0"/>
              </a:rPr>
              <a:t>8. razred</a:t>
            </a:r>
            <a:endParaRPr lang="hr-HR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5: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2012.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parove cijelih brojeva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r-HR" dirty="0" smtClean="0"/>
                  <a:t> koji zadovoljavaju jednadžbu:</a:t>
                </a:r>
              </a:p>
              <a:p>
                <a:pPr algn="ctr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+6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+12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 t="-14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Želimo razlomak prikazati kao mješoviti broj, pa koristimo metodu nadopune do punog kvadrata.</a:t>
                </a:r>
              </a:p>
              <a:p>
                <a:pPr marL="109728" indent="0">
                  <a:buNone/>
                </a:pPr>
                <a:endParaRPr lang="hr-HR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+9+3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+3+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88184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+3+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/>
                  <a:t>Jer je 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x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+3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3.</a:t>
                </a: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{(0, 4), (-6, -4), (-2, 4), (-4, -4)}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8818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92646"/>
                  </p:ext>
                </p:extLst>
              </p:nvPr>
            </p:nvGraphicFramePr>
            <p:xfrm>
              <a:off x="1043608" y="3356992"/>
              <a:ext cx="6583680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+3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+3+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92646"/>
                  </p:ext>
                </p:extLst>
              </p:nvPr>
            </p:nvGraphicFramePr>
            <p:xfrm>
              <a:off x="1043608" y="3356992"/>
              <a:ext cx="6583680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61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+3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41" t="-4950" r="-101481" b="-255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741" t="-4950" r="-1481" b="-25544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7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6: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2010.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 smtClean="0"/>
                  <a:t>a</a:t>
                </a:r>
                <a:r>
                  <a:rPr lang="hr-HR" dirty="0" smtClean="0"/>
                  <a:t> tako da broj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+12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den>
                        </m:f>
                      </m:e>
                    </m:rad>
                  </m:oMath>
                </a14:m>
                <a:r>
                  <a:rPr lang="hr-HR" dirty="0" smtClean="0"/>
                  <a:t> bude također prirodan broj.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−12+24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6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08912" cy="719093"/>
          </a:xfrm>
        </p:spPr>
        <p:txBody>
          <a:bodyPr/>
          <a:lstStyle/>
          <a:p>
            <a:r>
              <a:rPr lang="hr-HR" dirty="0"/>
              <a:t>Zadaci s natjecanja: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7286" r="4071" b="11112"/>
          <a:stretch/>
        </p:blipFill>
        <p:spPr>
          <a:xfrm>
            <a:off x="61894" y="1195765"/>
            <a:ext cx="8974602" cy="4897531"/>
          </a:xfrm>
        </p:spPr>
      </p:pic>
    </p:spTree>
    <p:extLst>
      <p:ext uri="{BB962C8B-B14F-4D97-AF65-F5344CB8AC3E}">
        <p14:creationId xmlns:p14="http://schemas.microsoft.com/office/powerpoint/2010/main" val="8777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num>
                            <m:den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den>
                          </m:f>
                        </m:e>
                      </m:rad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hr-H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r-HR" sz="2600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13,15,20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866385"/>
                  </p:ext>
                </p:extLst>
              </p:nvPr>
            </p:nvGraphicFramePr>
            <p:xfrm>
              <a:off x="1175792" y="2132856"/>
              <a:ext cx="679241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3"/>
                    <a:gridCol w="1358483"/>
                    <a:gridCol w="1358483"/>
                    <a:gridCol w="1358483"/>
                    <a:gridCol w="135848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hr-H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+12</m:t>
                                        </m:r>
                                      </m:num>
                                      <m:den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−12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866385"/>
                  </p:ext>
                </p:extLst>
              </p:nvPr>
            </p:nvGraphicFramePr>
            <p:xfrm>
              <a:off x="1175792" y="2132856"/>
              <a:ext cx="679241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3"/>
                    <a:gridCol w="1358483"/>
                    <a:gridCol w="1358483"/>
                    <a:gridCol w="1358483"/>
                    <a:gridCol w="1358483"/>
                  </a:tblGrid>
                  <a:tr h="901891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8" t="-676" r="-402242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48" t="-676" r="-302242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554" t="-676" r="-200893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897" t="-676" r="-101794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897" t="-676" r="-1794" b="-33986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20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7: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2005.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tako da broj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+36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−36</m:t>
                            </m:r>
                          </m:den>
                        </m:f>
                      </m:e>
                    </m:rad>
                  </m:oMath>
                </a14:m>
                <a:r>
                  <a:rPr lang="hr-HR" dirty="0" smtClean="0"/>
                  <a:t> bude također prirodan broj.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Metoda rastavljanja polinoma na faktore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96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Rastaviti broj na proste faktore</a:t>
                </a:r>
              </a:p>
              <a:p>
                <a:r>
                  <a:rPr lang="hr-HR" dirty="0" smtClean="0"/>
                  <a:t>Faktorizirati: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Metoda nadopune do potpunog kvadrata</a:t>
                </a:r>
              </a:p>
              <a:p>
                <a:r>
                  <a:rPr lang="hr-HR" dirty="0" smtClean="0"/>
                  <a:t>Grupiranje</a:t>
                </a: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8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8: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</a:t>
            </a:r>
            <a:r>
              <a:rPr lang="hr-HR" dirty="0"/>
              <a:t>2015. 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/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hr-HR" dirty="0"/>
                  <a:t> ako </a:t>
                </a:r>
                <a:r>
                  <a:rPr lang="hr-HR" dirty="0" smtClean="0"/>
                  <a:t>je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+2014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Rješenje: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014</m:t>
                      </m:r>
                    </m:oMath>
                  </m:oMathPara>
                </a14:m>
                <a:endParaRPr lang="hr-HR" b="0" i="1" dirty="0" smtClean="0">
                  <a:latin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=2015</m:t>
                      </m:r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∙5∙13∙31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Jer su</a:t>
                </a:r>
                <a:r>
                  <a:rPr lang="hr-HR" dirty="0" smtClean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prirodni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brojevi,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očito je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 &lt;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hr-H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pa</a:t>
                </a:r>
                <a:r>
                  <a:rPr lang="hr-H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imamo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slijedeće mogućnosti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hr-HR" dirty="0" smtClean="0"/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 t="-2320" r="-519" b="-25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6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/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∙5∙13∙31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Traženi prirodni brojevi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su:</a:t>
                </a:r>
              </a:p>
              <a:p>
                <a:pPr marL="109728" indent="0" algn="ctr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(1008, 1007), (204, 199), (84, 71), (48, 17)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39986"/>
              </p:ext>
            </p:extLst>
          </p:nvPr>
        </p:nvGraphicFramePr>
        <p:xfrm>
          <a:off x="1475656" y="198884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</a:t>
                      </a:r>
                    </a:p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hr-HR" dirty="0" smtClean="0"/>
                        <a:t>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+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</a:p>
                    <a:p>
                      <a:pPr algn="ctr"/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</a:p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hr-H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9: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2013. </a:t>
            </a:r>
            <a:r>
              <a:rPr lang="hr-HR" dirty="0"/>
              <a:t>8.razred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Postoje li cijeli brojevi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koje vrijedi da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  <a:p>
            <a:pPr marL="109728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+ 2012 =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svoju tvrdnju. Ako postoje takvi brojevi, odredi ih sve.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Traženi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cijeli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brojevi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su:</a:t>
            </a:r>
          </a:p>
          <a:p>
            <a:pPr marL="109728" indent="0" algn="ctr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(502, 504), (-502, 504), (502, -504), (-502, -504)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88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10: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2012. </a:t>
            </a:r>
            <a:r>
              <a:rPr lang="hr-HR" dirty="0"/>
              <a:t>8</a:t>
            </a:r>
            <a:r>
              <a:rPr lang="hr-HR" dirty="0" smtClean="0"/>
              <a:t>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Riješi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jednadžbu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u skupu cijelih brojeva: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Ne možemo izraziti j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ednu nepoznanicu pomoću druge, pa moramo faktorizirati lijevu stranu jednakosti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2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809832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{(7, 2), (5, -2), (-7, -2), (-5, 2)}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8098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767490"/>
                  </p:ext>
                </p:extLst>
              </p:nvPr>
            </p:nvGraphicFramePr>
            <p:xfrm>
              <a:off x="1524000" y="1628800"/>
              <a:ext cx="6096000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ea typeface="MS Mincho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hr-HR" b="0" dirty="0" smtClean="0">
                              <a:ea typeface="MS Mincho"/>
                              <a:cs typeface="Times New Roman" pitchFamily="18" charset="0"/>
                            </a:rPr>
                            <a:t>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−2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i="0" dirty="0" smtClean="0">
                                    <a:ea typeface="MS Mincho"/>
                                    <a:cs typeface="Times New Roman" pitchFamily="18" charset="0"/>
                                  </a:rPr>
                                  <m:t> − </m:t>
                                </m:r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b="0" i="1" dirty="0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 − 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lang="hr-HR" b="1" i="0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767490"/>
                  </p:ext>
                </p:extLst>
              </p:nvPr>
            </p:nvGraphicFramePr>
            <p:xfrm>
              <a:off x="1524000" y="1628800"/>
              <a:ext cx="6096000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" t="-4762" r="-4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000" t="-4762" r="-3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000" t="-4762" r="-2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000" t="-4762" r="-1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000" t="-4762" r="-2500" b="-4780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2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11: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1999.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za koje je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hr-HR" dirty="0" smtClean="0"/>
                  <a:t> također </a:t>
                </a:r>
                <a:r>
                  <a:rPr lang="hr-HR" dirty="0"/>
                  <a:t>cijeli </a:t>
                </a:r>
                <a:r>
                  <a:rPr lang="hr-HR" dirty="0" smtClean="0"/>
                  <a:t>broj.</a:t>
                </a:r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Označimo:</a:t>
                </a:r>
              </a:p>
              <a:p>
                <a:pPr marL="109728" indent="0" algn="ctr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hr-HR" dirty="0" smtClean="0"/>
                  <a:t>. 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Jer su </a:t>
                </a:r>
                <a:r>
                  <a:rPr lang="hr-HR" i="1" dirty="0" smtClean="0"/>
                  <a:t>m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cijeli brojevi, problem se sveo na rješavanje </a:t>
                </a:r>
                <a:r>
                  <a:rPr lang="hr-HR" dirty="0" err="1" smtClean="0"/>
                  <a:t>diofantske</a:t>
                </a:r>
                <a:r>
                  <a:rPr lang="hr-HR" dirty="0" smtClean="0"/>
                  <a:t> jednadžbe.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7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DIOFANT</a:t>
            </a:r>
            <a:endParaRPr lang="hr-HR" dirty="0"/>
          </a:p>
        </p:txBody>
      </p:sp>
      <p:pic>
        <p:nvPicPr>
          <p:cNvPr id="5" name="Rezervirano mjesto slike 4" descr="Diofant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083" b="7083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800" dirty="0" smtClean="0"/>
              <a:t>iz Aleksandrije</a:t>
            </a:r>
          </a:p>
          <a:p>
            <a:pPr algn="ctr"/>
            <a:r>
              <a:rPr lang="hr-HR" sz="1800" dirty="0" smtClean="0"/>
              <a:t>3. st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37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ra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Kvadriramo: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Nadopuna do potpunog kvadrata: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r-H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r>
                  <a:rPr lang="hr-HR" dirty="0" smtClean="0"/>
                  <a:t>Nepoznanice na istu stranu jednakosti: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Razlika kvadrata: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+2−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−7,−5,1,3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808152"/>
                  </p:ext>
                </p:extLst>
              </p:nvPr>
            </p:nvGraphicFramePr>
            <p:xfrm>
              <a:off x="683568" y="1772816"/>
              <a:ext cx="777686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A</a:t>
                          </a:r>
                          <a:r>
                            <a:rPr lang="hr-HR" b="0" dirty="0" smtClean="0"/>
                            <a:t>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+2+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- A=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- </a:t>
                          </a:r>
                          <a14:m>
                            <m:oMath xmlns:m="http://schemas.openxmlformats.org/officeDocument/2006/math"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r-HR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hr-HR" b="1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b="0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-7</a:t>
                          </a:r>
                          <a:endParaRPr lang="hr-H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808152"/>
                  </p:ext>
                </p:extLst>
              </p:nvPr>
            </p:nvGraphicFramePr>
            <p:xfrm>
              <a:off x="683568" y="1772816"/>
              <a:ext cx="777686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4762" r="-50140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943" t="-4762" r="-403774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4762" r="-30187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4762" r="-20187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887" t="-4762" r="-102830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9531" t="-4762" r="-2347" b="-36285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-7</a:t>
                          </a:r>
                          <a:endParaRPr lang="hr-H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7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zbroja kvadrata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78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Ništa što već ne znamo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http://4.bp.blogspot.com/-PGRxSXCttz0/UWRdcsxeJPI/AAAAAAAAB9g/A8rNin2MfrU/s1600/255017_493113357376841_19185801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384576" cy="2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</a:t>
            </a:r>
            <a:r>
              <a:rPr lang="hr-HR" dirty="0"/>
              <a:t>4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hr-HR" dirty="0" smtClean="0"/>
              <a:t>Nađi cjelobrojna rješenja jednadžbe</a:t>
            </a:r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=5.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Rješenje: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Broj 5 je suma kvadrata, pa je to moguće samo ako su pribrojnici 1 i 4.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475656" y="357301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hr-HR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hr-HR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>
                          <a:latin typeface="+mn-lt"/>
                          <a:ea typeface="+mn-ea"/>
                        </a:rPr>
                        <a:t>1</a:t>
                      </a:r>
                      <a:endParaRPr lang="hr-H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>
                          <a:latin typeface="+mn-lt"/>
                          <a:ea typeface="+mn-ea"/>
                        </a:rPr>
                        <a:t>1</a:t>
                      </a:r>
                      <a:endParaRPr lang="hr-H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187624" y="55172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2800" dirty="0" smtClean="0">
                <a:latin typeface="Times New Roman" pitchFamily="18" charset="0"/>
                <a:ea typeface="MS Mincho"/>
                <a:cs typeface="Times New Roman" pitchFamily="18" charset="0"/>
              </a:rPr>
              <a:t>∊{(1, 2), (1, -2), (-1, 2), (-1, -2),</a:t>
            </a:r>
          </a:p>
          <a:p>
            <a:pPr algn="ctr"/>
            <a:r>
              <a:rPr lang="hr-HR" sz="2800" dirty="0" smtClean="0">
                <a:latin typeface="Times New Roman" pitchFamily="18" charset="0"/>
                <a:ea typeface="MS Mincho"/>
                <a:cs typeface="Times New Roman" pitchFamily="18" charset="0"/>
              </a:rPr>
              <a:t>             (2, 1), (2, -1), (-2, 1), (-2, -1)}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12: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1994.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Odredi sve parove cijelih brojeva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/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hr-HR" dirty="0"/>
                  <a:t> </a:t>
                </a:r>
                <a:r>
                  <a:rPr lang="hr-HR" dirty="0" smtClean="0"/>
                  <a:t>za koje vrijedi: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Koristimo metodu nadopune do potpunog kvadrata</a:t>
                </a:r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</p:spPr>
            <p:txBody>
              <a:bodyPr/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/>
              </a:p>
              <a:p>
                <a:r>
                  <a:rPr lang="hr-HR" dirty="0" smtClean="0"/>
                  <a:t>Zbroj kvadrata dva cijela broja može biti 1 samo ako su to 0 i 1.</a:t>
                </a:r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pPr algn="ctr"/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0), (0, 0), (1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1), (1, -1)}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239171"/>
                  </p:ext>
                </p:extLst>
              </p:nvPr>
            </p:nvGraphicFramePr>
            <p:xfrm>
              <a:off x="1907704" y="2924944"/>
              <a:ext cx="57606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  <a:gridCol w="1152128"/>
                    <a:gridCol w="1152128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r-H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r-H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239171"/>
                  </p:ext>
                </p:extLst>
              </p:nvPr>
            </p:nvGraphicFramePr>
            <p:xfrm>
              <a:off x="1907704" y="2924944"/>
              <a:ext cx="57606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  <a:gridCol w="1152128"/>
                    <a:gridCol w="1152128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" t="-1639" r="-40317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529" t="-1639" r="-30317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474" t="-1639" r="-20157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058" t="-1639" r="-1026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058" t="-1639" r="-2646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3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13: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2008.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Izračunaj vrijednost izraza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008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r-HR" dirty="0" smtClean="0"/>
                  <a:t> ako je: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+10=0</m:t>
                    </m:r>
                  </m:oMath>
                </a14:m>
                <a:r>
                  <a:rPr lang="hr-HR" dirty="0" smtClean="0"/>
                  <a:t>.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Koristimo metodu nadopune do potpunog kvadrata</a:t>
                </a:r>
              </a:p>
              <a:p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+1−1+4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+9−9+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10=0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26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737824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:endParaRPr lang="hr-HR" dirty="0"/>
              </a:p>
              <a:p>
                <a:r>
                  <a:rPr lang="hr-HR" dirty="0" smtClean="0"/>
                  <a:t>Zbroj kvadrata dva cijela broja je nula samo ako su oba jednaka nula.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hr-HR" dirty="0" smtClean="0"/>
                  <a:t>   i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hr-HR" b="0" dirty="0" smtClean="0"/>
              </a:p>
              <a:p>
                <a:r>
                  <a:rPr lang="hr-HR" dirty="0" smtClean="0"/>
                  <a:t>Odatle dobivamo vrijednosti za </a:t>
                </a:r>
                <a:r>
                  <a:rPr lang="hr-HR" i="1" dirty="0" smtClean="0"/>
                  <a:t>x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y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r-HR" dirty="0"/>
                  <a:t>   i  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 smtClean="0"/>
                  <a:t>Vrijednost traženog izraza je: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2008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2008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hr-HR" b="0" dirty="0" smtClean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=1+1004∙3</m:t>
                    </m:r>
                  </m:oMath>
                </a14:m>
                <a:endParaRPr lang="hr-H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hr-HR" b="0" dirty="0" smtClean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=3013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737824"/>
              </a:xfrm>
              <a:blipFill rotWithShape="0">
                <a:blip r:embed="rId2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14</a:t>
            </a:r>
            <a:r>
              <a:rPr lang="hr-HR" dirty="0"/>
              <a:t>: </a:t>
            </a:r>
            <a:br>
              <a:rPr lang="hr-HR" dirty="0"/>
            </a:br>
            <a:r>
              <a:rPr lang="hr-HR" dirty="0" smtClean="0"/>
              <a:t>Državno 1997.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a</a:t>
                </a:r>
                <a:r>
                  <a:rPr lang="hr-HR" dirty="0" smtClean="0"/>
                  <a:t>, </a:t>
                </a:r>
                <a:r>
                  <a:rPr lang="hr-HR" i="1" dirty="0" smtClean="0"/>
                  <a:t>b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c</a:t>
                </a:r>
                <a:r>
                  <a:rPr lang="hr-HR" dirty="0" smtClean="0"/>
                  <a:t> za koje vrijede jednakosti: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U zadanim jednakostima „namirišemo dvostruke”</a:t>
                </a:r>
              </a:p>
              <a:p>
                <a:r>
                  <a:rPr lang="hr-HR" dirty="0" smtClean="0"/>
                  <a:t>Kako je u drugoj jednakosti kod kvadrata predznak minus, oduzimamo dane jednakosti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513688"/>
              </a:xfrm>
              <a:blipFill rotWithShape="0">
                <a:blip r:embed="rId2"/>
                <a:stretch>
                  <a:fillRect l="-148" t="-1350" b="-364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2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DIOFANTSKE JEDNADŽBE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Algebarska jednadžbe s dvjema ili više nepoznanica s cijelim koeficijentima kojoj se traže cjelobrojna rješenja</a:t>
            </a:r>
          </a:p>
          <a:p>
            <a:endParaRPr lang="hr-HR" dirty="0" smtClean="0"/>
          </a:p>
          <a:p>
            <a:r>
              <a:rPr lang="hr-HR" dirty="0" smtClean="0"/>
              <a:t>Razlikujemo dvije vrste jednadžbi:</a:t>
            </a:r>
          </a:p>
          <a:p>
            <a:pPr lvl="1"/>
            <a:r>
              <a:rPr lang="hr-HR" dirty="0" smtClean="0"/>
              <a:t>LINEARNE</a:t>
            </a:r>
          </a:p>
          <a:p>
            <a:pPr lvl="1"/>
            <a:r>
              <a:rPr lang="hr-HR" dirty="0" smtClean="0"/>
              <a:t>NELINEARNE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2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−121</m:t>
                      </m:r>
                    </m:oMath>
                  </m:oMathPara>
                </a14:m>
                <a:endParaRPr lang="hr-H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r-HR" dirty="0" smtClean="0"/>
              </a:p>
              <a:p>
                <a:endParaRPr lang="hr-HR" dirty="0"/>
              </a:p>
              <a:p>
                <a:r>
                  <a:rPr lang="hr-HR" dirty="0" smtClean="0"/>
                  <a:t>Namještamo kvadrate binoma</a:t>
                </a: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Zbroj kvadrata dva cijela broja je nula samo ako su oba nula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dirty="0" smtClean="0"/>
                  <a:t>   i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Preostalo nam je samo to uvrstiti u jednu od danih jednakosti: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=121</m:t>
                    </m:r>
                  </m:oMath>
                </a14:m>
                <a:r>
                  <a:rPr lang="hr-HR" dirty="0" smtClean="0"/>
                  <a:t>   i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r-HR" dirty="0" smtClean="0"/>
              </a:p>
              <a:p>
                <a:pPr marL="109728" indent="0" algn="ctr">
                  <a:buNone/>
                </a:pP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=±11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11,11,11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 l="-148" t="-1126" r="-2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9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15: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1994.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a</a:t>
                </a:r>
                <a:r>
                  <a:rPr lang="hr-HR" dirty="0"/>
                  <a:t> </a:t>
                </a:r>
                <a:r>
                  <a:rPr lang="hr-HR" dirty="0" smtClean="0"/>
                  <a:t>i </a:t>
                </a:r>
                <a:r>
                  <a:rPr lang="hr-HR" i="1" dirty="0" smtClean="0"/>
                  <a:t>b</a:t>
                </a:r>
                <a:r>
                  <a:rPr lang="hr-HR" dirty="0" smtClean="0"/>
                  <a:t> za koje vrijede jednakosti: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pPr marL="109728" indent="0" algn="ctr">
                  <a:buNone/>
                </a:pPr>
                <a:r>
                  <a:rPr lang="hr-HR" dirty="0" smtClean="0"/>
                  <a:t>i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+73=0</m:t>
                    </m:r>
                  </m:oMath>
                </a14:m>
                <a:r>
                  <a:rPr lang="hr-HR" dirty="0" smtClean="0"/>
                  <a:t>.</a:t>
                </a:r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4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LINEARNE DIOFANTSKE JEDNADŽBE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1: Nađi cjelobrojna rješenja jednadžbe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=15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Jednadžba oblika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…+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hr-HR" dirty="0" smtClean="0">
                <a:cs typeface="Times New Roman" pitchFamily="18" charset="0"/>
              </a:rPr>
              <a:t>gdje su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cs typeface="Times New Roman" pitchFamily="18" charset="0"/>
              </a:rPr>
              <a:t> nepoznanice, a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…,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dirty="0" smtClean="0">
                <a:cs typeface="Times New Roman" pitchFamily="18" charset="0"/>
              </a:rPr>
              <a:t> cjelobrojni koeficijenti.</a:t>
            </a:r>
            <a:endParaRPr lang="hr-H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16: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2010. 7.razred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parova troznamenkastih prirodnih brojeva (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zadovoljava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 15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2010 ?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pPr marL="109728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2010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</a:p>
          <a:p>
            <a:pPr marL="109728" indent="0" algn="ctr">
              <a:buNone/>
            </a:pP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670 - 5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troznamenkasti prirodni brojevi, pa je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1000 i 100 ≤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drugog uvjeta dobivamo: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≤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1000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≤ 670 –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1000.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–570 ≤ –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330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 ≥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66.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66&lt;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114</a:t>
            </a:r>
          </a:p>
          <a:p>
            <a:pPr marL="109728" indent="0" algn="ctr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prvog uvjeta zaključujemo da je 100 ≤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114.  </a:t>
            </a:r>
          </a:p>
          <a:p>
            <a:pPr marL="109728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tome, postoji točno 15 parova troznamenkastih prirodnih brojeva koji zadovoljavaju postavljeni zahtjev i to su:</a:t>
            </a: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(100, 170), (101, 165), (102, 160), … ,(113, 105) i (114, 100)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r>
              <a:rPr lang="hr-HR" dirty="0"/>
              <a:t>Zadatak </a:t>
            </a:r>
            <a:r>
              <a:rPr lang="hr-HR" dirty="0" smtClean="0"/>
              <a:t>17: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</a:t>
            </a:r>
            <a:r>
              <a:rPr lang="hr-HR" dirty="0"/>
              <a:t>1998. 8.razred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parova troznamenkastih prirodnih brojeva (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zadovoljava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 3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1998 ?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Traženih parova ima 108</a:t>
            </a:r>
          </a:p>
        </p:txBody>
      </p:sp>
    </p:spTree>
    <p:extLst>
      <p:ext uri="{BB962C8B-B14F-4D97-AF65-F5344CB8AC3E}">
        <p14:creationId xmlns:p14="http://schemas.microsoft.com/office/powerpoint/2010/main" val="40252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Izvor:</a:t>
            </a:r>
            <a:endParaRPr lang="hr-HR" dirty="0"/>
          </a:p>
        </p:txBody>
      </p:sp>
      <p:pic>
        <p:nvPicPr>
          <p:cNvPr id="3074" name="Picture 2" descr="http://os-imestrovic-vrpolje.skole.hr/upload/os-imestrovic-vrpolje/images/static3/1069/Image/1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48" y="1759496"/>
            <a:ext cx="712975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16224" y="61653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http://www.antonija-horvatek.from.hr/natjecanja-iz-matematike/zadaci-OS.htm</a:t>
            </a:r>
          </a:p>
        </p:txBody>
      </p:sp>
    </p:spTree>
    <p:extLst>
      <p:ext uri="{BB962C8B-B14F-4D97-AF65-F5344CB8AC3E}">
        <p14:creationId xmlns:p14="http://schemas.microsoft.com/office/powerpoint/2010/main" val="347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Pitanja i komentare slati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>
              <a:buNone/>
            </a:pPr>
            <a:r>
              <a:rPr lang="hr-HR" dirty="0"/>
              <a:t>m</a:t>
            </a:r>
            <a:r>
              <a:rPr lang="hr-HR" dirty="0" smtClean="0"/>
              <a:t>at.zelcic@gmail.com</a:t>
            </a:r>
            <a:endParaRPr lang="hr-HR" dirty="0"/>
          </a:p>
        </p:txBody>
      </p:sp>
      <p:pic>
        <p:nvPicPr>
          <p:cNvPr id="19458" name="Picture 2" descr="C:\Documents and Settings\MAJA.AMD\Local Settings\Temporary Internet Files\Content.IE5\2HLFXD9U\MC9004414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2304256" cy="2908483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 rot="18999820">
            <a:off x="6838155" y="5106745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  <a:r>
              <a:rPr lang="hr-H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aja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NELINEARNE DIOFANTSKE JEDNADŽBE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diofantske jednadžbe koje nisu linearne</a:t>
            </a:r>
          </a:p>
          <a:p>
            <a:endParaRPr lang="hr-HR" dirty="0" smtClean="0"/>
          </a:p>
          <a:p>
            <a:r>
              <a:rPr lang="hr-HR" dirty="0" smtClean="0"/>
              <a:t>Primjer: Nađi cjelobrojna rješenja jednadžbe 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=8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=7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+10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1234567</a:t>
            </a:r>
          </a:p>
          <a:p>
            <a:pPr marL="916686" lvl="1" indent="-514350">
              <a:buNone/>
            </a:pPr>
            <a:endParaRPr lang="hr-HR" dirty="0" smtClean="0"/>
          </a:p>
          <a:p>
            <a:pPr marL="916686" lvl="1" indent="-514350">
              <a:buFont typeface="+mj-lt"/>
              <a:buAutoNum type="alphaLcParenR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90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Metode rješavanja nelinearnih diofantskih jednadžbi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Metoda dijeljenja</a:t>
            </a:r>
          </a:p>
          <a:p>
            <a:r>
              <a:rPr lang="hr-HR" dirty="0"/>
              <a:t>Metoda posljednje </a:t>
            </a:r>
            <a:r>
              <a:rPr lang="hr-HR" dirty="0" smtClean="0"/>
              <a:t>znamenke</a:t>
            </a:r>
          </a:p>
          <a:p>
            <a:r>
              <a:rPr lang="hr-HR" dirty="0"/>
              <a:t>Metoda </a:t>
            </a:r>
            <a:r>
              <a:rPr lang="hr-HR" dirty="0" err="1" smtClean="0"/>
              <a:t>faktorizacije</a:t>
            </a:r>
            <a:endParaRPr lang="hr-HR" dirty="0"/>
          </a:p>
          <a:p>
            <a:r>
              <a:rPr lang="hr-HR" dirty="0" smtClean="0"/>
              <a:t>Metoda zbroja kvadrata</a:t>
            </a:r>
          </a:p>
          <a:p>
            <a:endParaRPr lang="hr-HR" dirty="0" smtClean="0"/>
          </a:p>
          <a:p>
            <a:r>
              <a:rPr lang="hr-HR" dirty="0" smtClean="0"/>
              <a:t>Metoda ostatka dijeljenja</a:t>
            </a:r>
          </a:p>
          <a:p>
            <a:r>
              <a:rPr lang="hr-HR" dirty="0" smtClean="0"/>
              <a:t>Metoda nejednakosti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98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7200" dirty="0" smtClean="0">
                <a:latin typeface="Algerian" panose="04020705040A02060702" pitchFamily="82" charset="0"/>
              </a:rPr>
              <a:t>7. razred</a:t>
            </a:r>
            <a:endParaRPr lang="hr-HR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dijeljenja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363272" cy="208823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1612</TotalTime>
  <Words>1651</Words>
  <Application>Microsoft Office PowerPoint</Application>
  <PresentationFormat>Prikaz na zaslonu (4:3)</PresentationFormat>
  <Paragraphs>801</Paragraphs>
  <Slides>58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69" baseType="lpstr">
      <vt:lpstr>MS Mincho</vt:lpstr>
      <vt:lpstr>Yu Mincho Demibold</vt:lpstr>
      <vt:lpstr>Algerian</vt:lpstr>
      <vt:lpstr>Calibri</vt:lpstr>
      <vt:lpstr>Cambria Math</vt:lpstr>
      <vt:lpstr>Georgia</vt:lpstr>
      <vt:lpstr>Times New Roman</vt:lpstr>
      <vt:lpstr>Trebuchet MS</vt:lpstr>
      <vt:lpstr>Wingdings</vt:lpstr>
      <vt:lpstr>Wingdings 2</vt:lpstr>
      <vt:lpstr>Urbano</vt:lpstr>
      <vt:lpstr>DIOFANTSKE JEDNADŽBE</vt:lpstr>
      <vt:lpstr>Gradivo po razredima za pojedine razine natjecanja</vt:lpstr>
      <vt:lpstr>Zadaci s natjecanja:</vt:lpstr>
      <vt:lpstr>DIOFANT</vt:lpstr>
      <vt:lpstr>DIOFANTSKE JEDNADŽBE</vt:lpstr>
      <vt:lpstr>NELINEARNE DIOFANTSKE JEDNADŽBE</vt:lpstr>
      <vt:lpstr>Metode rješavanja nelinearnih diofantskih jednadžbi</vt:lpstr>
      <vt:lpstr>PowerPointova prezentacija</vt:lpstr>
      <vt:lpstr>Metoda dijeljenja</vt:lpstr>
      <vt:lpstr>Što moramo znati?</vt:lpstr>
      <vt:lpstr>Primjer 1.</vt:lpstr>
      <vt:lpstr>Primjer 2.</vt:lpstr>
      <vt:lpstr>PowerPointova prezentacija</vt:lpstr>
      <vt:lpstr>Zadatak 1:  Županijsko 2014. 7.razred</vt:lpstr>
      <vt:lpstr>PowerPointova prezentacija</vt:lpstr>
      <vt:lpstr>  </vt:lpstr>
      <vt:lpstr>Zadatak 2:  Županijsko 2011. 7.razred</vt:lpstr>
      <vt:lpstr>Zadatak 3:  Županijsko 1995. 7.razred</vt:lpstr>
      <vt:lpstr>Metoda posljednje znamenke</vt:lpstr>
      <vt:lpstr>Što moramo znati?</vt:lpstr>
      <vt:lpstr>Primjer 3:</vt:lpstr>
      <vt:lpstr>PowerPointova prezentacija</vt:lpstr>
      <vt:lpstr>Zadatak 4: Županijsko 2013. 7.razred</vt:lpstr>
      <vt:lpstr>PowerPointova prezentacija</vt:lpstr>
      <vt:lpstr>PowerPointova prezentacija</vt:lpstr>
      <vt:lpstr>Zadatak 5:  Državno 2012. 8.razred</vt:lpstr>
      <vt:lpstr>PowerPointova prezentacija</vt:lpstr>
      <vt:lpstr>PowerPointova prezentacija</vt:lpstr>
      <vt:lpstr>Zadatak 6:  Državno 2010. 8.razred</vt:lpstr>
      <vt:lpstr>PowerPointova prezentacija</vt:lpstr>
      <vt:lpstr>Zadatak 7:  Županijsko 2005. 8.razred</vt:lpstr>
      <vt:lpstr>Metoda rastavljanja polinoma na faktore </vt:lpstr>
      <vt:lpstr>Što moramo znati?</vt:lpstr>
      <vt:lpstr>Zadatak 8:  Županijsko 2015. 8.razred</vt:lpstr>
      <vt:lpstr>PowerPointova prezentacija</vt:lpstr>
      <vt:lpstr>Zadatak 9:  Županijsko 2013. 8.razred</vt:lpstr>
      <vt:lpstr>Zadatak 10:  Županijsko 2012. 8.razred</vt:lpstr>
      <vt:lpstr>PowerPointova prezentacija</vt:lpstr>
      <vt:lpstr>Zadatak 11:  Državno 1999. 8.razred</vt:lpstr>
      <vt:lpstr>PowerPointova prezentacija</vt:lpstr>
      <vt:lpstr>PowerPointova prezentacija</vt:lpstr>
      <vt:lpstr>Metoda zbroja kvadrata</vt:lpstr>
      <vt:lpstr>Što moramo znati?</vt:lpstr>
      <vt:lpstr>Primjer 4:</vt:lpstr>
      <vt:lpstr>Zadatak 12:  Županijsko 1994. 8.razred</vt:lpstr>
      <vt:lpstr>PowerPointova prezentacija</vt:lpstr>
      <vt:lpstr>Zadatak 13:  Županijsko 2008. 8.razred</vt:lpstr>
      <vt:lpstr>PowerPointova prezentacija</vt:lpstr>
      <vt:lpstr>Zadatak 14:  Državno 1997. 8.razred</vt:lpstr>
      <vt:lpstr>PowerPointova prezentacija</vt:lpstr>
      <vt:lpstr>PowerPointova prezentacija</vt:lpstr>
      <vt:lpstr>Zadatak 15:  Državno 1994. 8.razred</vt:lpstr>
      <vt:lpstr>LINEARNE DIOFANTSKE JEDNADŽBE</vt:lpstr>
      <vt:lpstr>Zadatak 16:  Županijsko 2010. 7.razred</vt:lpstr>
      <vt:lpstr>PowerPointova prezentacija</vt:lpstr>
      <vt:lpstr>Zadatak 17:  Državno 1998. 8.razred</vt:lpstr>
      <vt:lpstr>Izvor:</vt:lpstr>
      <vt:lpstr>Pitanja i komentare slati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DIRICHLETOV PRINCIP</dc:title>
  <dc:creator>MAJA</dc:creator>
  <cp:lastModifiedBy>Maja Zelcic</cp:lastModifiedBy>
  <cp:revision>219</cp:revision>
  <dcterms:created xsi:type="dcterms:W3CDTF">2013-09-08T11:37:59Z</dcterms:created>
  <dcterms:modified xsi:type="dcterms:W3CDTF">2018-08-24T17:04:49Z</dcterms:modified>
</cp:coreProperties>
</file>