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Bez stila, s rešetkom tablice">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4" autoAdjust="0"/>
    <p:restoredTop sz="94660"/>
  </p:normalViewPr>
  <p:slideViewPr>
    <p:cSldViewPr snapToGrid="0">
      <p:cViewPr varScale="1">
        <p:scale>
          <a:sx n="89" d="100"/>
          <a:sy n="89" d="100"/>
        </p:scale>
        <p:origin x="90" y="5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hr-HR" smtClean="0"/>
              <a:t>Uredite stil naslova matrice</a:t>
            </a:r>
            <a:endParaRPr lang="hr-HR"/>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smtClean="0"/>
              <a:t>Kliknite da biste uredili stil podnaslova matrice</a:t>
            </a:r>
            <a:endParaRPr lang="hr-HR"/>
          </a:p>
        </p:txBody>
      </p:sp>
      <p:sp>
        <p:nvSpPr>
          <p:cNvPr id="4" name="Rezervirano mjesto datuma 3"/>
          <p:cNvSpPr>
            <a:spLocks noGrp="1"/>
          </p:cNvSpPr>
          <p:nvPr>
            <p:ph type="dt" sz="half" idx="10"/>
          </p:nvPr>
        </p:nvSpPr>
        <p:spPr/>
        <p:txBody>
          <a:bodyPr/>
          <a:lstStyle/>
          <a:p>
            <a:fld id="{E5976345-4B2F-461A-B38B-6776DD2BD943}" type="datetimeFigureOut">
              <a:rPr lang="hr-HR" smtClean="0"/>
              <a:t>18.10.2020.</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95548469-7CD9-44B1-BF4D-A15F1DD9784A}" type="slidenum">
              <a:rPr lang="hr-HR" smtClean="0"/>
              <a:t>‹#›</a:t>
            </a:fld>
            <a:endParaRPr lang="hr-HR"/>
          </a:p>
        </p:txBody>
      </p:sp>
    </p:spTree>
    <p:extLst>
      <p:ext uri="{BB962C8B-B14F-4D97-AF65-F5344CB8AC3E}">
        <p14:creationId xmlns:p14="http://schemas.microsoft.com/office/powerpoint/2010/main" val="3560816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okomitog teksta 2"/>
          <p:cNvSpPr>
            <a:spLocks noGrp="1"/>
          </p:cNvSpPr>
          <p:nvPr>
            <p:ph type="body" orient="vert" idx="1"/>
          </p:nvPr>
        </p:nvSpPr>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E5976345-4B2F-461A-B38B-6776DD2BD943}" type="datetimeFigureOut">
              <a:rPr lang="hr-HR" smtClean="0"/>
              <a:t>18.10.2020.</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95548469-7CD9-44B1-BF4D-A15F1DD9784A}" type="slidenum">
              <a:rPr lang="hr-HR" smtClean="0"/>
              <a:t>‹#›</a:t>
            </a:fld>
            <a:endParaRPr lang="hr-HR"/>
          </a:p>
        </p:txBody>
      </p:sp>
    </p:spTree>
    <p:extLst>
      <p:ext uri="{BB962C8B-B14F-4D97-AF65-F5344CB8AC3E}">
        <p14:creationId xmlns:p14="http://schemas.microsoft.com/office/powerpoint/2010/main" val="580243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8724900" y="365125"/>
            <a:ext cx="2628900" cy="5811838"/>
          </a:xfrm>
        </p:spPr>
        <p:txBody>
          <a:bodyPr vert="eaVert"/>
          <a:lstStyle/>
          <a:p>
            <a:r>
              <a:rPr lang="hr-HR" smtClean="0"/>
              <a:t>Uredite stil naslova matrice</a:t>
            </a:r>
            <a:endParaRPr lang="hr-HR"/>
          </a:p>
        </p:txBody>
      </p:sp>
      <p:sp>
        <p:nvSpPr>
          <p:cNvPr id="3" name="Rezervirano mjesto okomitog teksta 2"/>
          <p:cNvSpPr>
            <a:spLocks noGrp="1"/>
          </p:cNvSpPr>
          <p:nvPr>
            <p:ph type="body" orient="vert" idx="1"/>
          </p:nvPr>
        </p:nvSpPr>
        <p:spPr>
          <a:xfrm>
            <a:off x="838200" y="365125"/>
            <a:ext cx="7734300" cy="5811838"/>
          </a:xfrm>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E5976345-4B2F-461A-B38B-6776DD2BD943}" type="datetimeFigureOut">
              <a:rPr lang="hr-HR" smtClean="0"/>
              <a:t>18.10.2020.</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95548469-7CD9-44B1-BF4D-A15F1DD9784A}" type="slidenum">
              <a:rPr lang="hr-HR" smtClean="0"/>
              <a:t>‹#›</a:t>
            </a:fld>
            <a:endParaRPr lang="hr-HR"/>
          </a:p>
        </p:txBody>
      </p:sp>
    </p:spTree>
    <p:extLst>
      <p:ext uri="{BB962C8B-B14F-4D97-AF65-F5344CB8AC3E}">
        <p14:creationId xmlns:p14="http://schemas.microsoft.com/office/powerpoint/2010/main" val="1612220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sadržaja 2"/>
          <p:cNvSpPr>
            <a:spLocks noGrp="1"/>
          </p:cNvSpPr>
          <p:nvPr>
            <p:ph idx="1"/>
          </p:nvPr>
        </p:nvSpPr>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E5976345-4B2F-461A-B38B-6776DD2BD943}" type="datetimeFigureOut">
              <a:rPr lang="hr-HR" smtClean="0"/>
              <a:t>18.10.2020.</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95548469-7CD9-44B1-BF4D-A15F1DD9784A}" type="slidenum">
              <a:rPr lang="hr-HR" smtClean="0"/>
              <a:t>‹#›</a:t>
            </a:fld>
            <a:endParaRPr lang="hr-HR"/>
          </a:p>
        </p:txBody>
      </p:sp>
    </p:spTree>
    <p:extLst>
      <p:ext uri="{BB962C8B-B14F-4D97-AF65-F5344CB8AC3E}">
        <p14:creationId xmlns:p14="http://schemas.microsoft.com/office/powerpoint/2010/main" val="2669626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hr-HR" smtClean="0"/>
              <a:t>Uredite stil naslova matrice</a:t>
            </a:r>
            <a:endParaRPr lang="hr-HR"/>
          </a:p>
        </p:txBody>
      </p:sp>
      <p:sp>
        <p:nvSpPr>
          <p:cNvPr id="3" name="Rezervirano mjesto tekst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smtClean="0"/>
              <a:t>Uredite stilove teksta matrice</a:t>
            </a:r>
          </a:p>
        </p:txBody>
      </p:sp>
      <p:sp>
        <p:nvSpPr>
          <p:cNvPr id="4" name="Rezervirano mjesto datuma 3"/>
          <p:cNvSpPr>
            <a:spLocks noGrp="1"/>
          </p:cNvSpPr>
          <p:nvPr>
            <p:ph type="dt" sz="half" idx="10"/>
          </p:nvPr>
        </p:nvSpPr>
        <p:spPr/>
        <p:txBody>
          <a:bodyPr/>
          <a:lstStyle/>
          <a:p>
            <a:fld id="{E5976345-4B2F-461A-B38B-6776DD2BD943}" type="datetimeFigureOut">
              <a:rPr lang="hr-HR" smtClean="0"/>
              <a:t>18.10.2020.</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95548469-7CD9-44B1-BF4D-A15F1DD9784A}" type="slidenum">
              <a:rPr lang="hr-HR" smtClean="0"/>
              <a:t>‹#›</a:t>
            </a:fld>
            <a:endParaRPr lang="hr-HR"/>
          </a:p>
        </p:txBody>
      </p:sp>
    </p:spTree>
    <p:extLst>
      <p:ext uri="{BB962C8B-B14F-4D97-AF65-F5344CB8AC3E}">
        <p14:creationId xmlns:p14="http://schemas.microsoft.com/office/powerpoint/2010/main" val="722442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sadržaja 2"/>
          <p:cNvSpPr>
            <a:spLocks noGrp="1"/>
          </p:cNvSpPr>
          <p:nvPr>
            <p:ph sz="half" idx="1"/>
          </p:nvPr>
        </p:nvSpPr>
        <p:spPr>
          <a:xfrm>
            <a:off x="838200" y="1825625"/>
            <a:ext cx="5181600" cy="435133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sadržaja 3"/>
          <p:cNvSpPr>
            <a:spLocks noGrp="1"/>
          </p:cNvSpPr>
          <p:nvPr>
            <p:ph sz="half" idx="2"/>
          </p:nvPr>
        </p:nvSpPr>
        <p:spPr>
          <a:xfrm>
            <a:off x="6172200" y="1825625"/>
            <a:ext cx="5181600" cy="435133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datuma 4"/>
          <p:cNvSpPr>
            <a:spLocks noGrp="1"/>
          </p:cNvSpPr>
          <p:nvPr>
            <p:ph type="dt" sz="half" idx="10"/>
          </p:nvPr>
        </p:nvSpPr>
        <p:spPr/>
        <p:txBody>
          <a:bodyPr/>
          <a:lstStyle/>
          <a:p>
            <a:fld id="{E5976345-4B2F-461A-B38B-6776DD2BD943}" type="datetimeFigureOut">
              <a:rPr lang="hr-HR" smtClean="0"/>
              <a:t>18.10.2020.</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95548469-7CD9-44B1-BF4D-A15F1DD9784A}" type="slidenum">
              <a:rPr lang="hr-HR" smtClean="0"/>
              <a:t>‹#›</a:t>
            </a:fld>
            <a:endParaRPr lang="hr-HR"/>
          </a:p>
        </p:txBody>
      </p:sp>
    </p:spTree>
    <p:extLst>
      <p:ext uri="{BB962C8B-B14F-4D97-AF65-F5344CB8AC3E}">
        <p14:creationId xmlns:p14="http://schemas.microsoft.com/office/powerpoint/2010/main" val="2289390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hr-HR" smtClean="0"/>
              <a:t>Uredite stil naslova matrice</a:t>
            </a:r>
            <a:endParaRPr lang="hr-HR"/>
          </a:p>
        </p:txBody>
      </p:sp>
      <p:sp>
        <p:nvSpPr>
          <p:cNvPr id="3" name="Rezervirano mjesto tekst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4" name="Rezervirano mjesto sadržaja 3"/>
          <p:cNvSpPr>
            <a:spLocks noGrp="1"/>
          </p:cNvSpPr>
          <p:nvPr>
            <p:ph sz="half" idx="2"/>
          </p:nvPr>
        </p:nvSpPr>
        <p:spPr>
          <a:xfrm>
            <a:off x="839788" y="2505075"/>
            <a:ext cx="5157787" cy="368458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tekst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6" name="Rezervirano mjesto sadržaja 5"/>
          <p:cNvSpPr>
            <a:spLocks noGrp="1"/>
          </p:cNvSpPr>
          <p:nvPr>
            <p:ph sz="quarter" idx="4"/>
          </p:nvPr>
        </p:nvSpPr>
        <p:spPr>
          <a:xfrm>
            <a:off x="6172200" y="2505075"/>
            <a:ext cx="5183188" cy="368458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7" name="Rezervirano mjesto datuma 6"/>
          <p:cNvSpPr>
            <a:spLocks noGrp="1"/>
          </p:cNvSpPr>
          <p:nvPr>
            <p:ph type="dt" sz="half" idx="10"/>
          </p:nvPr>
        </p:nvSpPr>
        <p:spPr/>
        <p:txBody>
          <a:bodyPr/>
          <a:lstStyle/>
          <a:p>
            <a:fld id="{E5976345-4B2F-461A-B38B-6776DD2BD943}" type="datetimeFigureOut">
              <a:rPr lang="hr-HR" smtClean="0"/>
              <a:t>18.10.2020.</a:t>
            </a:fld>
            <a:endParaRPr lang="hr-HR"/>
          </a:p>
        </p:txBody>
      </p:sp>
      <p:sp>
        <p:nvSpPr>
          <p:cNvPr id="8" name="Rezervirano mjesto podnožja 7"/>
          <p:cNvSpPr>
            <a:spLocks noGrp="1"/>
          </p:cNvSpPr>
          <p:nvPr>
            <p:ph type="ftr" sz="quarter" idx="11"/>
          </p:nvPr>
        </p:nvSpPr>
        <p:spPr/>
        <p:txBody>
          <a:bodyPr/>
          <a:lstStyle/>
          <a:p>
            <a:endParaRPr lang="hr-HR"/>
          </a:p>
        </p:txBody>
      </p:sp>
      <p:sp>
        <p:nvSpPr>
          <p:cNvPr id="9" name="Rezervirano mjesto broja slajda 8"/>
          <p:cNvSpPr>
            <a:spLocks noGrp="1"/>
          </p:cNvSpPr>
          <p:nvPr>
            <p:ph type="sldNum" sz="quarter" idx="12"/>
          </p:nvPr>
        </p:nvSpPr>
        <p:spPr/>
        <p:txBody>
          <a:bodyPr/>
          <a:lstStyle/>
          <a:p>
            <a:fld id="{95548469-7CD9-44B1-BF4D-A15F1DD9784A}" type="slidenum">
              <a:rPr lang="hr-HR" smtClean="0"/>
              <a:t>‹#›</a:t>
            </a:fld>
            <a:endParaRPr lang="hr-HR"/>
          </a:p>
        </p:txBody>
      </p:sp>
    </p:spTree>
    <p:extLst>
      <p:ext uri="{BB962C8B-B14F-4D97-AF65-F5344CB8AC3E}">
        <p14:creationId xmlns:p14="http://schemas.microsoft.com/office/powerpoint/2010/main" val="331063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datuma 2"/>
          <p:cNvSpPr>
            <a:spLocks noGrp="1"/>
          </p:cNvSpPr>
          <p:nvPr>
            <p:ph type="dt" sz="half" idx="10"/>
          </p:nvPr>
        </p:nvSpPr>
        <p:spPr/>
        <p:txBody>
          <a:bodyPr/>
          <a:lstStyle/>
          <a:p>
            <a:fld id="{E5976345-4B2F-461A-B38B-6776DD2BD943}" type="datetimeFigureOut">
              <a:rPr lang="hr-HR" smtClean="0"/>
              <a:t>18.10.2020.</a:t>
            </a:fld>
            <a:endParaRPr lang="hr-HR"/>
          </a:p>
        </p:txBody>
      </p:sp>
      <p:sp>
        <p:nvSpPr>
          <p:cNvPr id="4" name="Rezervirano mjesto podnožja 3"/>
          <p:cNvSpPr>
            <a:spLocks noGrp="1"/>
          </p:cNvSpPr>
          <p:nvPr>
            <p:ph type="ftr" sz="quarter" idx="11"/>
          </p:nvPr>
        </p:nvSpPr>
        <p:spPr/>
        <p:txBody>
          <a:bodyPr/>
          <a:lstStyle/>
          <a:p>
            <a:endParaRPr lang="hr-HR"/>
          </a:p>
        </p:txBody>
      </p:sp>
      <p:sp>
        <p:nvSpPr>
          <p:cNvPr id="5" name="Rezervirano mjesto broja slajda 4"/>
          <p:cNvSpPr>
            <a:spLocks noGrp="1"/>
          </p:cNvSpPr>
          <p:nvPr>
            <p:ph type="sldNum" sz="quarter" idx="12"/>
          </p:nvPr>
        </p:nvSpPr>
        <p:spPr/>
        <p:txBody>
          <a:bodyPr/>
          <a:lstStyle/>
          <a:p>
            <a:fld id="{95548469-7CD9-44B1-BF4D-A15F1DD9784A}" type="slidenum">
              <a:rPr lang="hr-HR" smtClean="0"/>
              <a:t>‹#›</a:t>
            </a:fld>
            <a:endParaRPr lang="hr-HR"/>
          </a:p>
        </p:txBody>
      </p:sp>
    </p:spTree>
    <p:extLst>
      <p:ext uri="{BB962C8B-B14F-4D97-AF65-F5344CB8AC3E}">
        <p14:creationId xmlns:p14="http://schemas.microsoft.com/office/powerpoint/2010/main" val="2877296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E5976345-4B2F-461A-B38B-6776DD2BD943}" type="datetimeFigureOut">
              <a:rPr lang="hr-HR" smtClean="0"/>
              <a:t>18.10.2020.</a:t>
            </a:fld>
            <a:endParaRPr lang="hr-HR"/>
          </a:p>
        </p:txBody>
      </p:sp>
      <p:sp>
        <p:nvSpPr>
          <p:cNvPr id="3" name="Rezervirano mjesto podnožja 2"/>
          <p:cNvSpPr>
            <a:spLocks noGrp="1"/>
          </p:cNvSpPr>
          <p:nvPr>
            <p:ph type="ftr" sz="quarter" idx="11"/>
          </p:nvPr>
        </p:nvSpPr>
        <p:spPr/>
        <p:txBody>
          <a:bodyPr/>
          <a:lstStyle/>
          <a:p>
            <a:endParaRPr lang="hr-HR"/>
          </a:p>
        </p:txBody>
      </p:sp>
      <p:sp>
        <p:nvSpPr>
          <p:cNvPr id="4" name="Rezervirano mjesto broja slajda 3"/>
          <p:cNvSpPr>
            <a:spLocks noGrp="1"/>
          </p:cNvSpPr>
          <p:nvPr>
            <p:ph type="sldNum" sz="quarter" idx="12"/>
          </p:nvPr>
        </p:nvSpPr>
        <p:spPr/>
        <p:txBody>
          <a:bodyPr/>
          <a:lstStyle/>
          <a:p>
            <a:fld id="{95548469-7CD9-44B1-BF4D-A15F1DD9784A}" type="slidenum">
              <a:rPr lang="hr-HR" smtClean="0"/>
              <a:t>‹#›</a:t>
            </a:fld>
            <a:endParaRPr lang="hr-HR"/>
          </a:p>
        </p:txBody>
      </p:sp>
    </p:spTree>
    <p:extLst>
      <p:ext uri="{BB962C8B-B14F-4D97-AF65-F5344CB8AC3E}">
        <p14:creationId xmlns:p14="http://schemas.microsoft.com/office/powerpoint/2010/main" val="734897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hr-HR" smtClean="0"/>
              <a:t>Uredite stil naslova matrice</a:t>
            </a:r>
            <a:endParaRPr lang="hr-HR"/>
          </a:p>
        </p:txBody>
      </p:sp>
      <p:sp>
        <p:nvSpPr>
          <p:cNvPr id="3" name="Rezervirano mjesto sadržaja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tekst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smtClean="0"/>
              <a:t>Uredite stilove teksta matrice</a:t>
            </a:r>
          </a:p>
        </p:txBody>
      </p:sp>
      <p:sp>
        <p:nvSpPr>
          <p:cNvPr id="5" name="Rezervirano mjesto datuma 4"/>
          <p:cNvSpPr>
            <a:spLocks noGrp="1"/>
          </p:cNvSpPr>
          <p:nvPr>
            <p:ph type="dt" sz="half" idx="10"/>
          </p:nvPr>
        </p:nvSpPr>
        <p:spPr/>
        <p:txBody>
          <a:bodyPr/>
          <a:lstStyle/>
          <a:p>
            <a:fld id="{E5976345-4B2F-461A-B38B-6776DD2BD943}" type="datetimeFigureOut">
              <a:rPr lang="hr-HR" smtClean="0"/>
              <a:t>18.10.2020.</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95548469-7CD9-44B1-BF4D-A15F1DD9784A}" type="slidenum">
              <a:rPr lang="hr-HR" smtClean="0"/>
              <a:t>‹#›</a:t>
            </a:fld>
            <a:endParaRPr lang="hr-HR"/>
          </a:p>
        </p:txBody>
      </p:sp>
    </p:spTree>
    <p:extLst>
      <p:ext uri="{BB962C8B-B14F-4D97-AF65-F5344CB8AC3E}">
        <p14:creationId xmlns:p14="http://schemas.microsoft.com/office/powerpoint/2010/main" val="2538234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hr-HR" smtClean="0"/>
              <a:t>Uredite stil naslova matrice</a:t>
            </a:r>
            <a:endParaRPr lang="hr-HR"/>
          </a:p>
        </p:txBody>
      </p:sp>
      <p:sp>
        <p:nvSpPr>
          <p:cNvPr id="3" name="Rezervirano mjesto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smtClean="0"/>
              <a:t>Uredite stilove teksta matrice</a:t>
            </a:r>
          </a:p>
        </p:txBody>
      </p:sp>
      <p:sp>
        <p:nvSpPr>
          <p:cNvPr id="5" name="Rezervirano mjesto datuma 4"/>
          <p:cNvSpPr>
            <a:spLocks noGrp="1"/>
          </p:cNvSpPr>
          <p:nvPr>
            <p:ph type="dt" sz="half" idx="10"/>
          </p:nvPr>
        </p:nvSpPr>
        <p:spPr/>
        <p:txBody>
          <a:bodyPr/>
          <a:lstStyle/>
          <a:p>
            <a:fld id="{E5976345-4B2F-461A-B38B-6776DD2BD943}" type="datetimeFigureOut">
              <a:rPr lang="hr-HR" smtClean="0"/>
              <a:t>18.10.2020.</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95548469-7CD9-44B1-BF4D-A15F1DD9784A}" type="slidenum">
              <a:rPr lang="hr-HR" smtClean="0"/>
              <a:t>‹#›</a:t>
            </a:fld>
            <a:endParaRPr lang="hr-HR"/>
          </a:p>
        </p:txBody>
      </p:sp>
    </p:spTree>
    <p:extLst>
      <p:ext uri="{BB962C8B-B14F-4D97-AF65-F5344CB8AC3E}">
        <p14:creationId xmlns:p14="http://schemas.microsoft.com/office/powerpoint/2010/main" val="3748596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r-HR" smtClean="0"/>
              <a:t>Uredite stil naslova matrice</a:t>
            </a:r>
            <a:endParaRPr lang="hr-HR"/>
          </a:p>
        </p:txBody>
      </p:sp>
      <p:sp>
        <p:nvSpPr>
          <p:cNvPr id="3" name="Rezervirano mjesto tekst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976345-4B2F-461A-B38B-6776DD2BD943}" type="datetimeFigureOut">
              <a:rPr lang="hr-HR" smtClean="0"/>
              <a:t>18.10.2020.</a:t>
            </a:fld>
            <a:endParaRPr lang="hr-HR"/>
          </a:p>
        </p:txBody>
      </p:sp>
      <p:sp>
        <p:nvSpPr>
          <p:cNvPr id="5" name="Rezervirano mjesto podnožj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48469-7CD9-44B1-BF4D-A15F1DD9784A}" type="slidenum">
              <a:rPr lang="hr-HR" smtClean="0"/>
              <a:t>‹#›</a:t>
            </a:fld>
            <a:endParaRPr lang="hr-HR"/>
          </a:p>
        </p:txBody>
      </p:sp>
    </p:spTree>
    <p:extLst>
      <p:ext uri="{BB962C8B-B14F-4D97-AF65-F5344CB8AC3E}">
        <p14:creationId xmlns:p14="http://schemas.microsoft.com/office/powerpoint/2010/main" val="1820228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11.wmf"/></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3.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5.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4.wmf"/><Relationship Id="rId4" Type="http://schemas.openxmlformats.org/officeDocument/2006/relationships/image" Target="../media/image1.wmf"/><Relationship Id="rId9" Type="http://schemas.openxmlformats.org/officeDocument/2006/relationships/oleObject" Target="../embeddings/oleObject4.bin"/><Relationship Id="rId14" Type="http://schemas.openxmlformats.org/officeDocument/2006/relationships/image" Target="../media/image6.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9.wmf"/><Relationship Id="rId4" Type="http://schemas.openxmlformats.org/officeDocument/2006/relationships/oleObject" Target="../embeddings/oleObject7.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slov 4"/>
          <p:cNvSpPr>
            <a:spLocks noGrp="1"/>
          </p:cNvSpPr>
          <p:nvPr>
            <p:ph type="ctrTitle"/>
          </p:nvPr>
        </p:nvSpPr>
        <p:spPr>
          <a:xfrm>
            <a:off x="2279576" y="1716496"/>
            <a:ext cx="7543800" cy="1877960"/>
          </a:xfrm>
        </p:spPr>
        <p:txBody>
          <a:bodyPr>
            <a:normAutofit/>
          </a:bodyPr>
          <a:lstStyle/>
          <a:p>
            <a:r>
              <a:rPr lang="hr-HR" sz="4400" dirty="0"/>
              <a:t>Pretvaranje tablice istinitosti u logički izraz</a:t>
            </a:r>
          </a:p>
        </p:txBody>
      </p:sp>
      <p:sp>
        <p:nvSpPr>
          <p:cNvPr id="6" name="Podnaslov 5"/>
          <p:cNvSpPr>
            <a:spLocks noGrp="1"/>
          </p:cNvSpPr>
          <p:nvPr>
            <p:ph type="subTitle" idx="1"/>
          </p:nvPr>
        </p:nvSpPr>
        <p:spPr/>
        <p:txBody>
          <a:bodyPr/>
          <a:lstStyle/>
          <a:p>
            <a:endParaRPr lang="hr-HR" dirty="0"/>
          </a:p>
        </p:txBody>
      </p:sp>
      <p:sp>
        <p:nvSpPr>
          <p:cNvPr id="4" name="Rezervirano mjesto broja slajda 3"/>
          <p:cNvSpPr>
            <a:spLocks noGrp="1"/>
          </p:cNvSpPr>
          <p:nvPr>
            <p:ph type="sldNum" sz="quarter" idx="12"/>
          </p:nvPr>
        </p:nvSpPr>
        <p:spPr/>
        <p:txBody>
          <a:bodyPr/>
          <a:lstStyle/>
          <a:p>
            <a:pPr>
              <a:defRPr/>
            </a:pPr>
            <a:fld id="{3FFC963F-55BC-4442-AEC5-EEBAC78D97A4}" type="slidenum">
              <a:rPr lang="hr-HR" smtClean="0">
                <a:solidFill>
                  <a:prstClr val="black">
                    <a:tint val="75000"/>
                  </a:prstClr>
                </a:solidFill>
              </a:rPr>
              <a:pPr>
                <a:defRPr/>
              </a:pPr>
              <a:t>1</a:t>
            </a:fld>
            <a:endParaRPr lang="hr-HR">
              <a:solidFill>
                <a:prstClr val="black">
                  <a:tint val="75000"/>
                </a:prstClr>
              </a:solidFill>
            </a:endParaRPr>
          </a:p>
        </p:txBody>
      </p:sp>
    </p:spTree>
    <p:extLst>
      <p:ext uri="{BB962C8B-B14F-4D97-AF65-F5344CB8AC3E}">
        <p14:creationId xmlns:p14="http://schemas.microsoft.com/office/powerpoint/2010/main" val="31073559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broja slajda 1"/>
          <p:cNvSpPr>
            <a:spLocks noGrp="1"/>
          </p:cNvSpPr>
          <p:nvPr>
            <p:ph type="sldNum" sz="quarter" idx="12"/>
          </p:nvPr>
        </p:nvSpPr>
        <p:spPr/>
        <p:txBody>
          <a:bodyPr/>
          <a:lstStyle/>
          <a:p>
            <a:pPr>
              <a:defRPr/>
            </a:pPr>
            <a:fld id="{DE4EC861-9BC1-4891-9AB2-B6CA775A1FE2}" type="slidenum">
              <a:rPr lang="hr-HR" smtClean="0">
                <a:solidFill>
                  <a:prstClr val="black">
                    <a:tint val="75000"/>
                  </a:prstClr>
                </a:solidFill>
              </a:rPr>
              <a:pPr>
                <a:defRPr/>
              </a:pPr>
              <a:t>10</a:t>
            </a:fld>
            <a:endParaRPr lang="hr-HR">
              <a:solidFill>
                <a:prstClr val="black">
                  <a:tint val="75000"/>
                </a:prstClr>
              </a:solidFill>
            </a:endParaRPr>
          </a:p>
        </p:txBody>
      </p:sp>
      <p:graphicFrame>
        <p:nvGraphicFramePr>
          <p:cNvPr id="3" name="Tablica 2"/>
          <p:cNvGraphicFramePr>
            <a:graphicFrameLocks noGrp="1"/>
          </p:cNvGraphicFramePr>
          <p:nvPr>
            <p:extLst>
              <p:ext uri="{D42A27DB-BD31-4B8C-83A1-F6EECF244321}">
                <p14:modId xmlns:p14="http://schemas.microsoft.com/office/powerpoint/2010/main" val="3191821073"/>
              </p:ext>
            </p:extLst>
          </p:nvPr>
        </p:nvGraphicFramePr>
        <p:xfrm>
          <a:off x="1103413" y="3077220"/>
          <a:ext cx="4392489" cy="2935224"/>
        </p:xfrm>
        <a:graphic>
          <a:graphicData uri="http://schemas.openxmlformats.org/drawingml/2006/table">
            <a:tbl>
              <a:tblPr firstRow="1" firstCol="1" bandRow="1">
                <a:tableStyleId>{5940675A-B579-460E-94D1-54222C63F5DA}</a:tableStyleId>
              </a:tblPr>
              <a:tblGrid>
                <a:gridCol w="991695">
                  <a:extLst>
                    <a:ext uri="{9D8B030D-6E8A-4147-A177-3AD203B41FA5}">
                      <a16:colId xmlns:a16="http://schemas.microsoft.com/office/drawing/2014/main" val="2957841214"/>
                    </a:ext>
                  </a:extLst>
                </a:gridCol>
                <a:gridCol w="1133598">
                  <a:extLst>
                    <a:ext uri="{9D8B030D-6E8A-4147-A177-3AD203B41FA5}">
                      <a16:colId xmlns:a16="http://schemas.microsoft.com/office/drawing/2014/main" val="2152391165"/>
                    </a:ext>
                  </a:extLst>
                </a:gridCol>
                <a:gridCol w="1133598">
                  <a:extLst>
                    <a:ext uri="{9D8B030D-6E8A-4147-A177-3AD203B41FA5}">
                      <a16:colId xmlns:a16="http://schemas.microsoft.com/office/drawing/2014/main" val="702339598"/>
                    </a:ext>
                  </a:extLst>
                </a:gridCol>
                <a:gridCol w="1133598">
                  <a:extLst>
                    <a:ext uri="{9D8B030D-6E8A-4147-A177-3AD203B41FA5}">
                      <a16:colId xmlns:a16="http://schemas.microsoft.com/office/drawing/2014/main" val="306567505"/>
                    </a:ext>
                  </a:extLst>
                </a:gridCol>
              </a:tblGrid>
              <a:tr h="0">
                <a:tc>
                  <a:txBody>
                    <a:bodyPr/>
                    <a:lstStyle/>
                    <a:p>
                      <a:pPr algn="ctr">
                        <a:lnSpc>
                          <a:spcPct val="107000"/>
                        </a:lnSpc>
                        <a:spcAft>
                          <a:spcPts val="0"/>
                        </a:spcAft>
                      </a:pPr>
                      <a:r>
                        <a:rPr lang="hr-HR" sz="2000" dirty="0">
                          <a:effectLst/>
                        </a:rPr>
                        <a:t>K</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a:effectLst/>
                        </a:rPr>
                        <a:t>P</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D</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a:effectLst/>
                        </a:rPr>
                        <a:t>Pr</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41435855"/>
                  </a:ext>
                </a:extLst>
              </a:tr>
              <a:tr h="0">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1</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73224344"/>
                  </a:ext>
                </a:extLst>
              </a:tr>
              <a:tr h="0">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1</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1</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47583111"/>
                  </a:ext>
                </a:extLst>
              </a:tr>
              <a:tr h="0">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1</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03932784"/>
                  </a:ext>
                </a:extLst>
              </a:tr>
              <a:tr h="0">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1</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1</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11476566"/>
                  </a:ext>
                </a:extLst>
              </a:tr>
              <a:tr h="0">
                <a:tc>
                  <a:txBody>
                    <a:bodyPr/>
                    <a:lstStyle/>
                    <a:p>
                      <a:pPr algn="ctr">
                        <a:lnSpc>
                          <a:spcPct val="107000"/>
                        </a:lnSpc>
                        <a:spcAft>
                          <a:spcPts val="0"/>
                        </a:spcAft>
                      </a:pPr>
                      <a:r>
                        <a:rPr lang="hr-HR" sz="2000" dirty="0">
                          <a:effectLst/>
                        </a:rPr>
                        <a:t>1</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a:effectLst/>
                        </a:rPr>
                        <a:t>0</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1</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72776621"/>
                  </a:ext>
                </a:extLst>
              </a:tr>
              <a:tr h="0">
                <a:tc>
                  <a:txBody>
                    <a:bodyPr/>
                    <a:lstStyle/>
                    <a:p>
                      <a:pPr algn="ctr">
                        <a:lnSpc>
                          <a:spcPct val="107000"/>
                        </a:lnSpc>
                        <a:spcAft>
                          <a:spcPts val="0"/>
                        </a:spcAft>
                      </a:pPr>
                      <a:r>
                        <a:rPr lang="hr-HR" sz="2000" dirty="0">
                          <a:effectLst/>
                        </a:rPr>
                        <a:t>1</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a:effectLst/>
                        </a:rPr>
                        <a:t>0</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a:effectLst/>
                        </a:rPr>
                        <a:t>1</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4514045"/>
                  </a:ext>
                </a:extLst>
              </a:tr>
              <a:tr h="0">
                <a:tc>
                  <a:txBody>
                    <a:bodyPr/>
                    <a:lstStyle/>
                    <a:p>
                      <a:pPr algn="ctr">
                        <a:lnSpc>
                          <a:spcPct val="107000"/>
                        </a:lnSpc>
                        <a:spcAft>
                          <a:spcPts val="0"/>
                        </a:spcAft>
                      </a:pPr>
                      <a:r>
                        <a:rPr lang="hr-HR" sz="2000">
                          <a:effectLst/>
                        </a:rPr>
                        <a:t>1</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a:effectLst/>
                        </a:rPr>
                        <a:t>1</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a:effectLst/>
                        </a:rPr>
                        <a:t>0</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35350679"/>
                  </a:ext>
                </a:extLst>
              </a:tr>
              <a:tr h="0">
                <a:tc>
                  <a:txBody>
                    <a:bodyPr/>
                    <a:lstStyle/>
                    <a:p>
                      <a:pPr algn="ctr">
                        <a:lnSpc>
                          <a:spcPct val="107000"/>
                        </a:lnSpc>
                        <a:spcAft>
                          <a:spcPts val="0"/>
                        </a:spcAft>
                      </a:pPr>
                      <a:r>
                        <a:rPr lang="hr-HR" sz="2000">
                          <a:effectLst/>
                        </a:rPr>
                        <a:t>1</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a:effectLst/>
                        </a:rPr>
                        <a:t>1</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a:effectLst/>
                        </a:rPr>
                        <a:t>1</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41503515"/>
                  </a:ext>
                </a:extLst>
              </a:tr>
            </a:tbl>
          </a:graphicData>
        </a:graphic>
      </p:graphicFrame>
      <p:sp>
        <p:nvSpPr>
          <p:cNvPr id="4" name="Rectangle 1"/>
          <p:cNvSpPr>
            <a:spLocks noChangeArrowheads="1"/>
          </p:cNvSpPr>
          <p:nvPr/>
        </p:nvSpPr>
        <p:spPr bwMode="auto">
          <a:xfrm>
            <a:off x="889000" y="486545"/>
            <a:ext cx="9626600"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lang="hr-HR" altLang="sr-Latn-RS" sz="2000" dirty="0">
                <a:latin typeface="Calibri" panose="020F0502020204030204" pitchFamily="34" charset="0"/>
                <a:ea typeface="Calibri" panose="020F0502020204030204" pitchFamily="34" charset="0"/>
                <a:cs typeface="Times New Roman" panose="02020603050405020304" pitchFamily="18" charset="0"/>
              </a:rPr>
              <a:t>Kako bi spriječili provalu u kuću, njeni stanari zaključavaju ulazna vrata a uz to kao kućnog ljubimca imaju psa. Pas reagira na svaki neuobičajeni zvuk i glasnim lavežom doziva vlasnike u prisustvu nepoznate osobe. Provalnik neće uspjeti u provali ako se pas nalazi u kući. Ako pas nije u kući, provalnik će uspjeti ako je kuća otključana ili ako je kuća zaključana a noć je. Napiši logičku jednadžbu za zadani problem </a:t>
            </a:r>
            <a:endParaRPr lang="hr-HR" altLang="sr-Latn-RS" sz="2000" dirty="0"/>
          </a:p>
          <a:p>
            <a:pPr algn="just" eaLnBrk="0" fontAlgn="base" hangingPunct="0">
              <a:spcBef>
                <a:spcPct val="0"/>
              </a:spcBef>
              <a:spcAft>
                <a:spcPct val="0"/>
              </a:spcAft>
            </a:pPr>
            <a:r>
              <a:rPr lang="hr-HR" altLang="sr-Latn-RS" sz="2000" dirty="0">
                <a:latin typeface="Calibri" panose="020F0502020204030204" pitchFamily="34" charset="0"/>
                <a:ea typeface="Calibri" panose="020F0502020204030204" pitchFamily="34" charset="0"/>
                <a:cs typeface="Times New Roman" panose="02020603050405020304" pitchFamily="18" charset="0"/>
              </a:rPr>
              <a:t>K=ključ; P=pas; D=doba dana (</a:t>
            </a:r>
            <a:r>
              <a:rPr lang="hr-HR" altLang="sr-Latn-RS" sz="2000" dirty="0" smtClean="0">
                <a:latin typeface="Calibri" panose="020F0502020204030204" pitchFamily="34" charset="0"/>
                <a:ea typeface="Calibri" panose="020F0502020204030204" pitchFamily="34" charset="0"/>
                <a:cs typeface="Times New Roman" panose="02020603050405020304" pitchFamily="18" charset="0"/>
              </a:rPr>
              <a:t>0=otključano/nema psa/noć/nema </a:t>
            </a:r>
            <a:r>
              <a:rPr lang="hr-HR" altLang="sr-Latn-RS" sz="2000" dirty="0">
                <a:latin typeface="Calibri" panose="020F0502020204030204" pitchFamily="34" charset="0"/>
                <a:ea typeface="Calibri" panose="020F0502020204030204" pitchFamily="34" charset="0"/>
                <a:cs typeface="Times New Roman" panose="02020603050405020304" pitchFamily="18" charset="0"/>
              </a:rPr>
              <a:t>provale; 1=zaključano/pas/dan/provala)</a:t>
            </a:r>
            <a:endParaRPr lang="hr-HR" altLang="sr-Latn-RS" sz="2000" dirty="0">
              <a:latin typeface="Arial" panose="020B0604020202020204" pitchFamily="34" charset="0"/>
            </a:endParaRPr>
          </a:p>
        </p:txBody>
      </p:sp>
      <p:graphicFrame>
        <p:nvGraphicFramePr>
          <p:cNvPr id="5" name="Objekt 4"/>
          <p:cNvGraphicFramePr>
            <a:graphicFrameLocks noChangeAspect="1"/>
          </p:cNvGraphicFramePr>
          <p:nvPr>
            <p:extLst>
              <p:ext uri="{D42A27DB-BD31-4B8C-83A1-F6EECF244321}">
                <p14:modId xmlns:p14="http://schemas.microsoft.com/office/powerpoint/2010/main" val="3403168885"/>
              </p:ext>
            </p:extLst>
          </p:nvPr>
        </p:nvGraphicFramePr>
        <p:xfrm>
          <a:off x="6489700" y="3543300"/>
          <a:ext cx="3492500" cy="522288"/>
        </p:xfrm>
        <a:graphic>
          <a:graphicData uri="http://schemas.openxmlformats.org/presentationml/2006/ole">
            <mc:AlternateContent xmlns:mc="http://schemas.openxmlformats.org/markup-compatibility/2006">
              <mc:Choice xmlns:v="urn:schemas-microsoft-com:vml" Requires="v">
                <p:oleObj spid="_x0000_s3076" name="Jednadžba" r:id="rId3" imgW="1358640" imgH="203040" progId="Equation.3">
                  <p:embed/>
                </p:oleObj>
              </mc:Choice>
              <mc:Fallback>
                <p:oleObj name="Jednadžba" r:id="rId3" imgW="1358640" imgH="203040" progId="Equation.3">
                  <p:embed/>
                  <p:pic>
                    <p:nvPicPr>
                      <p:cNvPr id="3" name="Objekt 2"/>
                      <p:cNvPicPr/>
                      <p:nvPr/>
                    </p:nvPicPr>
                    <p:blipFill>
                      <a:blip r:embed="rId4"/>
                      <a:stretch>
                        <a:fillRect/>
                      </a:stretch>
                    </p:blipFill>
                    <p:spPr>
                      <a:xfrm>
                        <a:off x="6489700" y="3543300"/>
                        <a:ext cx="3492500" cy="522288"/>
                      </a:xfrm>
                      <a:prstGeom prst="rect">
                        <a:avLst/>
                      </a:prstGeom>
                    </p:spPr>
                  </p:pic>
                </p:oleObj>
              </mc:Fallback>
            </mc:AlternateContent>
          </a:graphicData>
        </a:graphic>
      </p:graphicFrame>
    </p:spTree>
    <p:extLst>
      <p:ext uri="{BB962C8B-B14F-4D97-AF65-F5344CB8AC3E}">
        <p14:creationId xmlns:p14="http://schemas.microsoft.com/office/powerpoint/2010/main" val="1293829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broja slajda 1"/>
          <p:cNvSpPr>
            <a:spLocks noGrp="1"/>
          </p:cNvSpPr>
          <p:nvPr>
            <p:ph type="sldNum" sz="quarter" idx="12"/>
          </p:nvPr>
        </p:nvSpPr>
        <p:spPr/>
        <p:txBody>
          <a:bodyPr/>
          <a:lstStyle/>
          <a:p>
            <a:pPr>
              <a:defRPr/>
            </a:pPr>
            <a:fld id="{DE4EC861-9BC1-4891-9AB2-B6CA775A1FE2}" type="slidenum">
              <a:rPr lang="hr-HR" smtClean="0">
                <a:solidFill>
                  <a:prstClr val="black">
                    <a:tint val="75000"/>
                  </a:prstClr>
                </a:solidFill>
              </a:rPr>
              <a:pPr>
                <a:defRPr/>
              </a:pPr>
              <a:t>11</a:t>
            </a:fld>
            <a:endParaRPr lang="hr-HR">
              <a:solidFill>
                <a:prstClr val="black">
                  <a:tint val="75000"/>
                </a:prstClr>
              </a:solidFill>
            </a:endParaRPr>
          </a:p>
        </p:txBody>
      </p:sp>
      <p:sp>
        <p:nvSpPr>
          <p:cNvPr id="3" name="Pravokutnik 2"/>
          <p:cNvSpPr/>
          <p:nvPr/>
        </p:nvSpPr>
        <p:spPr>
          <a:xfrm>
            <a:off x="850900" y="260648"/>
            <a:ext cx="10109200" cy="1775614"/>
          </a:xfrm>
          <a:prstGeom prst="rect">
            <a:avLst/>
          </a:prstGeom>
        </p:spPr>
        <p:txBody>
          <a:bodyPr wrap="square">
            <a:spAutoFit/>
          </a:bodyPr>
          <a:lstStyle/>
          <a:p>
            <a:pPr algn="just">
              <a:lnSpc>
                <a:spcPct val="107000"/>
              </a:lnSpc>
              <a:spcAft>
                <a:spcPts val="800"/>
              </a:spcAft>
            </a:pPr>
            <a:r>
              <a:rPr lang="hr-HR" sz="2400" dirty="0">
                <a:latin typeface="Calibri" panose="020F0502020204030204" pitchFamily="34" charset="0"/>
                <a:ea typeface="Calibri" panose="020F0502020204030204" pitchFamily="34" charset="0"/>
                <a:cs typeface="Times New Roman" panose="02020603050405020304" pitchFamily="18" charset="0"/>
              </a:rPr>
              <a:t>Za uspješno organiziranje roštiljade potrebna je volja sudionika, meso i lijepo vrijeme. U slučaju kiše, roštiljada će biti održana ako je osigurana nadstrešnica. </a:t>
            </a:r>
          </a:p>
          <a:p>
            <a:pPr algn="just">
              <a:lnSpc>
                <a:spcPct val="107000"/>
              </a:lnSpc>
              <a:spcAft>
                <a:spcPts val="800"/>
              </a:spcAft>
            </a:pPr>
            <a:r>
              <a:rPr lang="hr-HR" sz="2400" dirty="0">
                <a:latin typeface="Calibri" panose="020F0502020204030204" pitchFamily="34" charset="0"/>
                <a:ea typeface="Calibri" panose="020F0502020204030204" pitchFamily="34" charset="0"/>
                <a:cs typeface="Times New Roman" panose="02020603050405020304" pitchFamily="18" charset="0"/>
              </a:rPr>
              <a:t>V=volja; M=meso; S=sunce; N=nadstrešnica; R=roštilj (0=nema, 1=ima). Napiši logičku jednadžbu za zadani problem</a:t>
            </a:r>
          </a:p>
        </p:txBody>
      </p:sp>
      <p:graphicFrame>
        <p:nvGraphicFramePr>
          <p:cNvPr id="4" name="Tablica 3"/>
          <p:cNvGraphicFramePr>
            <a:graphicFrameLocks noGrp="1"/>
          </p:cNvGraphicFramePr>
          <p:nvPr>
            <p:extLst/>
          </p:nvPr>
        </p:nvGraphicFramePr>
        <p:xfrm>
          <a:off x="1991544" y="2636913"/>
          <a:ext cx="2773222" cy="3880811"/>
        </p:xfrm>
        <a:graphic>
          <a:graphicData uri="http://schemas.openxmlformats.org/drawingml/2006/table">
            <a:tbl>
              <a:tblPr firstRow="1" firstCol="1" bandRow="1">
                <a:tableStyleId>{5940675A-B579-460E-94D1-54222C63F5DA}</a:tableStyleId>
              </a:tblPr>
              <a:tblGrid>
                <a:gridCol w="451170">
                  <a:extLst>
                    <a:ext uri="{9D8B030D-6E8A-4147-A177-3AD203B41FA5}">
                      <a16:colId xmlns:a16="http://schemas.microsoft.com/office/drawing/2014/main" val="3859199189"/>
                    </a:ext>
                  </a:extLst>
                </a:gridCol>
                <a:gridCol w="580513">
                  <a:extLst>
                    <a:ext uri="{9D8B030D-6E8A-4147-A177-3AD203B41FA5}">
                      <a16:colId xmlns:a16="http://schemas.microsoft.com/office/drawing/2014/main" val="3655067133"/>
                    </a:ext>
                  </a:extLst>
                </a:gridCol>
                <a:gridCol w="580513">
                  <a:extLst>
                    <a:ext uri="{9D8B030D-6E8A-4147-A177-3AD203B41FA5}">
                      <a16:colId xmlns:a16="http://schemas.microsoft.com/office/drawing/2014/main" val="3392247857"/>
                    </a:ext>
                  </a:extLst>
                </a:gridCol>
                <a:gridCol w="580513">
                  <a:extLst>
                    <a:ext uri="{9D8B030D-6E8A-4147-A177-3AD203B41FA5}">
                      <a16:colId xmlns:a16="http://schemas.microsoft.com/office/drawing/2014/main" val="4214422032"/>
                    </a:ext>
                  </a:extLst>
                </a:gridCol>
                <a:gridCol w="580513">
                  <a:extLst>
                    <a:ext uri="{9D8B030D-6E8A-4147-A177-3AD203B41FA5}">
                      <a16:colId xmlns:a16="http://schemas.microsoft.com/office/drawing/2014/main" val="2597294496"/>
                    </a:ext>
                  </a:extLst>
                </a:gridCol>
              </a:tblGrid>
              <a:tr h="0">
                <a:tc>
                  <a:txBody>
                    <a:bodyPr/>
                    <a:lstStyle/>
                    <a:p>
                      <a:pPr algn="ctr">
                        <a:lnSpc>
                          <a:spcPct val="107000"/>
                        </a:lnSpc>
                        <a:spcAft>
                          <a:spcPts val="0"/>
                        </a:spcAft>
                      </a:pPr>
                      <a:r>
                        <a:rPr lang="hr-HR" sz="1400">
                          <a:effectLst/>
                        </a:rPr>
                        <a:t>V</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M</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S</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dirty="0">
                          <a:effectLst/>
                        </a:rPr>
                        <a:t>N</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R</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70344619"/>
                  </a:ext>
                </a:extLst>
              </a:tr>
              <a:tr h="0">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87821221"/>
                  </a:ext>
                </a:extLst>
              </a:tr>
              <a:tr h="0">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4871822"/>
                  </a:ext>
                </a:extLst>
              </a:tr>
              <a:tr h="0">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43393090"/>
                  </a:ext>
                </a:extLst>
              </a:tr>
              <a:tr h="0">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5927556"/>
                  </a:ext>
                </a:extLst>
              </a:tr>
              <a:tr h="0">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90628761"/>
                  </a:ext>
                </a:extLst>
              </a:tr>
              <a:tr h="0">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76123386"/>
                  </a:ext>
                </a:extLst>
              </a:tr>
              <a:tr h="0">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06716211"/>
                  </a:ext>
                </a:extLst>
              </a:tr>
              <a:tr h="0">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65842234"/>
                  </a:ext>
                </a:extLst>
              </a:tr>
              <a:tr h="0">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0635667"/>
                  </a:ext>
                </a:extLst>
              </a:tr>
              <a:tr h="0">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43768513"/>
                  </a:ext>
                </a:extLst>
              </a:tr>
              <a:tr h="0">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69133583"/>
                  </a:ext>
                </a:extLst>
              </a:tr>
              <a:tr h="0">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09511922"/>
                  </a:ext>
                </a:extLst>
              </a:tr>
              <a:tr h="0">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69152276"/>
                  </a:ext>
                </a:extLst>
              </a:tr>
              <a:tr h="0">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50242262"/>
                  </a:ext>
                </a:extLst>
              </a:tr>
              <a:tr h="0">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0</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08988557"/>
                  </a:ext>
                </a:extLst>
              </a:tr>
              <a:tr h="0">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a:effectLst/>
                        </a:rPr>
                        <a:t>1</a:t>
                      </a:r>
                      <a:endParaRPr lang="hr-H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1400" dirty="0">
                          <a:effectLst/>
                        </a:rPr>
                        <a:t>1</a:t>
                      </a:r>
                      <a:endParaRPr lang="hr-H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00580055"/>
                  </a:ext>
                </a:extLst>
              </a:tr>
            </a:tbl>
          </a:graphicData>
        </a:graphic>
      </p:graphicFrame>
      <p:sp>
        <p:nvSpPr>
          <p:cNvPr id="5" name="Pravokutnik 4"/>
          <p:cNvSpPr/>
          <p:nvPr/>
        </p:nvSpPr>
        <p:spPr>
          <a:xfrm>
            <a:off x="5303912" y="2639208"/>
            <a:ext cx="4896544" cy="388696"/>
          </a:xfrm>
          <a:prstGeom prst="rect">
            <a:avLst/>
          </a:prstGeom>
        </p:spPr>
        <p:txBody>
          <a:bodyPr wrap="square">
            <a:spAutoFit/>
          </a:bodyPr>
          <a:lstStyle/>
          <a:p>
            <a:pPr>
              <a:lnSpc>
                <a:spcPct val="107000"/>
              </a:lnSpc>
              <a:spcAft>
                <a:spcPts val="800"/>
              </a:spcAft>
            </a:pPr>
            <a:r>
              <a:rPr lang="hr-HR" dirty="0">
                <a:latin typeface="Calibri" panose="020F0502020204030204" pitchFamily="34" charset="0"/>
                <a:ea typeface="Calibri" panose="020F0502020204030204" pitchFamily="34" charset="0"/>
                <a:cs typeface="Times New Roman" panose="02020603050405020304" pitchFamily="18" charset="0"/>
              </a:rPr>
              <a:t>R= V i M i ne S i N ili V i M i S i ne N ili V i M i S i N </a:t>
            </a:r>
          </a:p>
        </p:txBody>
      </p:sp>
      <mc:AlternateContent xmlns:mc="http://schemas.openxmlformats.org/markup-compatibility/2006" xmlns:a14="http://schemas.microsoft.com/office/drawing/2010/main">
        <mc:Choice Requires="a14">
          <p:sp>
            <p:nvSpPr>
              <p:cNvPr id="6" name="Pravokutnik 5"/>
              <p:cNvSpPr/>
              <p:nvPr/>
            </p:nvSpPr>
            <p:spPr>
              <a:xfrm>
                <a:off x="5447929" y="3759962"/>
                <a:ext cx="4267835" cy="36990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hr-HR" i="1">
                          <a:latin typeface="Cambria Math" panose="02040503050406030204" pitchFamily="18" charset="0"/>
                        </a:rPr>
                        <m:t>𝑉</m:t>
                      </m:r>
                      <m:r>
                        <a:rPr lang="hr-HR">
                          <a:latin typeface="Cambria Math" panose="02040503050406030204" pitchFamily="18" charset="0"/>
                        </a:rPr>
                        <m:t>∙</m:t>
                      </m:r>
                      <m:r>
                        <a:rPr lang="hr-HR" i="1">
                          <a:latin typeface="Cambria Math" panose="02040503050406030204" pitchFamily="18" charset="0"/>
                        </a:rPr>
                        <m:t>𝑀</m:t>
                      </m:r>
                      <m:r>
                        <a:rPr lang="hr-HR">
                          <a:latin typeface="Cambria Math" panose="02040503050406030204" pitchFamily="18" charset="0"/>
                        </a:rPr>
                        <m:t>∙</m:t>
                      </m:r>
                      <m:acc>
                        <m:accPr>
                          <m:chr m:val="̅"/>
                          <m:ctrlPr>
                            <a:rPr lang="hr-HR" i="1">
                              <a:latin typeface="Cambria Math" panose="02040503050406030204" pitchFamily="18" charset="0"/>
                            </a:rPr>
                          </m:ctrlPr>
                        </m:accPr>
                        <m:e>
                          <m:r>
                            <a:rPr lang="hr-HR" i="1">
                              <a:latin typeface="Cambria Math" panose="02040503050406030204" pitchFamily="18" charset="0"/>
                            </a:rPr>
                            <m:t>𝑆</m:t>
                          </m:r>
                        </m:e>
                      </m:acc>
                      <m:r>
                        <a:rPr lang="hr-HR">
                          <a:latin typeface="Cambria Math" panose="02040503050406030204" pitchFamily="18" charset="0"/>
                        </a:rPr>
                        <m:t>∙</m:t>
                      </m:r>
                      <m:r>
                        <a:rPr lang="hr-HR" i="1">
                          <a:latin typeface="Cambria Math" panose="02040503050406030204" pitchFamily="18" charset="0"/>
                        </a:rPr>
                        <m:t>𝑁</m:t>
                      </m:r>
                      <m:r>
                        <a:rPr lang="hr-HR">
                          <a:latin typeface="Cambria Math" panose="02040503050406030204" pitchFamily="18" charset="0"/>
                        </a:rPr>
                        <m:t>+</m:t>
                      </m:r>
                      <m:r>
                        <a:rPr lang="hr-HR" i="1">
                          <a:latin typeface="Cambria Math" panose="02040503050406030204" pitchFamily="18" charset="0"/>
                        </a:rPr>
                        <m:t>𝑉</m:t>
                      </m:r>
                      <m:r>
                        <a:rPr lang="hr-HR">
                          <a:latin typeface="Cambria Math" panose="02040503050406030204" pitchFamily="18" charset="0"/>
                        </a:rPr>
                        <m:t>∙</m:t>
                      </m:r>
                      <m:r>
                        <a:rPr lang="hr-HR" i="1">
                          <a:latin typeface="Cambria Math" panose="02040503050406030204" pitchFamily="18" charset="0"/>
                        </a:rPr>
                        <m:t>𝑀</m:t>
                      </m:r>
                      <m:r>
                        <a:rPr lang="hr-HR">
                          <a:latin typeface="Cambria Math" panose="02040503050406030204" pitchFamily="18" charset="0"/>
                        </a:rPr>
                        <m:t>∙</m:t>
                      </m:r>
                      <m:r>
                        <a:rPr lang="hr-HR" i="1">
                          <a:latin typeface="Cambria Math" panose="02040503050406030204" pitchFamily="18" charset="0"/>
                        </a:rPr>
                        <m:t>𝑆</m:t>
                      </m:r>
                      <m:r>
                        <a:rPr lang="hr-HR">
                          <a:latin typeface="Cambria Math" panose="02040503050406030204" pitchFamily="18" charset="0"/>
                        </a:rPr>
                        <m:t>∙</m:t>
                      </m:r>
                      <m:acc>
                        <m:accPr>
                          <m:chr m:val="̅"/>
                          <m:ctrlPr>
                            <a:rPr lang="hr-HR" i="1">
                              <a:latin typeface="Cambria Math" panose="02040503050406030204" pitchFamily="18" charset="0"/>
                            </a:rPr>
                          </m:ctrlPr>
                        </m:accPr>
                        <m:e>
                          <m:r>
                            <a:rPr lang="hr-HR" i="1">
                              <a:latin typeface="Cambria Math" panose="02040503050406030204" pitchFamily="18" charset="0"/>
                            </a:rPr>
                            <m:t>𝑁</m:t>
                          </m:r>
                        </m:e>
                      </m:acc>
                      <m:r>
                        <a:rPr lang="hr-HR">
                          <a:latin typeface="Cambria Math" panose="02040503050406030204" pitchFamily="18" charset="0"/>
                        </a:rPr>
                        <m:t>+</m:t>
                      </m:r>
                      <m:r>
                        <a:rPr lang="hr-HR" i="1">
                          <a:latin typeface="Cambria Math" panose="02040503050406030204" pitchFamily="18" charset="0"/>
                        </a:rPr>
                        <m:t>𝑉</m:t>
                      </m:r>
                      <m:r>
                        <a:rPr lang="hr-HR">
                          <a:latin typeface="Cambria Math" panose="02040503050406030204" pitchFamily="18" charset="0"/>
                        </a:rPr>
                        <m:t>∙</m:t>
                      </m:r>
                      <m:r>
                        <a:rPr lang="hr-HR" i="1">
                          <a:latin typeface="Cambria Math" panose="02040503050406030204" pitchFamily="18" charset="0"/>
                        </a:rPr>
                        <m:t>𝑀</m:t>
                      </m:r>
                      <m:r>
                        <a:rPr lang="hr-HR">
                          <a:latin typeface="Cambria Math" panose="02040503050406030204" pitchFamily="18" charset="0"/>
                        </a:rPr>
                        <m:t>∙</m:t>
                      </m:r>
                      <m:r>
                        <a:rPr lang="hr-HR" i="1">
                          <a:latin typeface="Cambria Math" panose="02040503050406030204" pitchFamily="18" charset="0"/>
                        </a:rPr>
                        <m:t>𝑆</m:t>
                      </m:r>
                      <m:r>
                        <a:rPr lang="hr-HR">
                          <a:latin typeface="Cambria Math" panose="02040503050406030204" pitchFamily="18" charset="0"/>
                        </a:rPr>
                        <m:t>∙</m:t>
                      </m:r>
                      <m:r>
                        <a:rPr lang="hr-HR" i="1">
                          <a:latin typeface="Cambria Math" panose="02040503050406030204" pitchFamily="18" charset="0"/>
                        </a:rPr>
                        <m:t>𝑁</m:t>
                      </m:r>
                    </m:oMath>
                  </m:oMathPara>
                </a14:m>
                <a:endParaRPr lang="hr-HR" dirty="0"/>
              </a:p>
            </p:txBody>
          </p:sp>
        </mc:Choice>
        <mc:Fallback xmlns="">
          <p:sp>
            <p:nvSpPr>
              <p:cNvPr id="6" name="Pravokutnik 5"/>
              <p:cNvSpPr>
                <a:spLocks noRot="1" noChangeAspect="1" noMove="1" noResize="1" noEditPoints="1" noAdjustHandles="1" noChangeArrowheads="1" noChangeShapeType="1" noTextEdit="1"/>
              </p:cNvSpPr>
              <p:nvPr/>
            </p:nvSpPr>
            <p:spPr>
              <a:xfrm>
                <a:off x="5447929" y="3759962"/>
                <a:ext cx="4267835" cy="369909"/>
              </a:xfrm>
              <a:prstGeom prst="rect">
                <a:avLst/>
              </a:prstGeom>
              <a:blipFill>
                <a:blip r:embed="rId2"/>
                <a:stretch>
                  <a:fillRect/>
                </a:stretch>
              </a:blipFill>
            </p:spPr>
            <p:txBody>
              <a:bodyPr/>
              <a:lstStyle/>
              <a:p>
                <a:r>
                  <a:rPr lang="hr-HR">
                    <a:noFill/>
                  </a:rPr>
                  <a:t> </a:t>
                </a:r>
              </a:p>
            </p:txBody>
          </p:sp>
        </mc:Fallback>
      </mc:AlternateContent>
    </p:spTree>
    <p:extLst>
      <p:ext uri="{BB962C8B-B14F-4D97-AF65-F5344CB8AC3E}">
        <p14:creationId xmlns:p14="http://schemas.microsoft.com/office/powerpoint/2010/main" val="16126726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21833" y="155817"/>
            <a:ext cx="10515600" cy="1325563"/>
          </a:xfrm>
        </p:spPr>
        <p:txBody>
          <a:bodyPr/>
          <a:lstStyle/>
          <a:p>
            <a:r>
              <a:rPr lang="hr-HR" dirty="0" smtClean="0"/>
              <a:t>Problem:</a:t>
            </a:r>
            <a:endParaRPr lang="hr-HR" dirty="0"/>
          </a:p>
        </p:txBody>
      </p:sp>
      <p:sp>
        <p:nvSpPr>
          <p:cNvPr id="3" name="Rezervirano mjesto sadržaja 2"/>
          <p:cNvSpPr>
            <a:spLocks noGrp="1"/>
          </p:cNvSpPr>
          <p:nvPr>
            <p:ph idx="1"/>
          </p:nvPr>
        </p:nvSpPr>
        <p:spPr>
          <a:xfrm>
            <a:off x="505609" y="1481380"/>
            <a:ext cx="11220225" cy="5468060"/>
          </a:xfrm>
        </p:spPr>
        <p:txBody>
          <a:bodyPr>
            <a:normAutofit/>
          </a:bodyPr>
          <a:lstStyle/>
          <a:p>
            <a:pPr marL="0" lvl="0" indent="0">
              <a:buNone/>
            </a:pPr>
            <a:r>
              <a:rPr lang="hr-HR" sz="3200" dirty="0" smtClean="0"/>
              <a:t>Na jednom našem otoku postoje tri srednje škole koje planiraju nabaviti spremnike za elektronički otpad. Spremnici su opremljeni senzorima koji internetom šalju zahtjev za njihov odvoz. Zahtjev se šalje kada je pojedini spremnik napunjen 75 %. Za tvrtku koja brine o zbrinjavanju elektroničkog otpada </a:t>
            </a:r>
            <a:r>
              <a:rPr lang="hr-HR" sz="3200" b="1" dirty="0" smtClean="0"/>
              <a:t>treba napraviti logički sklop </a:t>
            </a:r>
            <a:r>
              <a:rPr lang="hr-HR" sz="3200" dirty="0" smtClean="0"/>
              <a:t>koji će na osnovi dojava s otoka uključiti svjetlosni alarm tako da odgovorna osoba na otok pošalje kamion za prevoženje prikupljenog otpada. </a:t>
            </a:r>
          </a:p>
          <a:p>
            <a:pPr marL="0" lvl="0" indent="0">
              <a:buNone/>
            </a:pPr>
            <a:r>
              <a:rPr lang="hr-HR" sz="3200" dirty="0" smtClean="0"/>
              <a:t>Svjetlosni će se alarm upaliti ako dobije poruku da su barem dva spremnika popunjena 75 %. </a:t>
            </a:r>
          </a:p>
          <a:p>
            <a:pPr marL="0" lvl="0" indent="0">
              <a:buNone/>
            </a:pPr>
            <a:r>
              <a:rPr lang="hr-HR" sz="3200" dirty="0" smtClean="0"/>
              <a:t>Kako izgleda potrebni sklop?</a:t>
            </a:r>
          </a:p>
        </p:txBody>
      </p:sp>
    </p:spTree>
    <p:extLst>
      <p:ext uri="{BB962C8B-B14F-4D97-AF65-F5344CB8AC3E}">
        <p14:creationId xmlns:p14="http://schemas.microsoft.com/office/powerpoint/2010/main" val="2606318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00318" y="0"/>
            <a:ext cx="10995212" cy="1325563"/>
          </a:xfrm>
        </p:spPr>
        <p:txBody>
          <a:bodyPr>
            <a:normAutofit/>
          </a:bodyPr>
          <a:lstStyle/>
          <a:p>
            <a:pPr algn="l"/>
            <a:r>
              <a:rPr lang="hr-HR" dirty="0" smtClean="0"/>
              <a:t>Pretvaranje tablice istinitosti u logičku formulu</a:t>
            </a:r>
            <a:endParaRPr lang="hr-HR" dirty="0"/>
          </a:p>
        </p:txBody>
      </p:sp>
      <p:graphicFrame>
        <p:nvGraphicFramePr>
          <p:cNvPr id="4" name="Rezervirano mjesto sadržaja 3"/>
          <p:cNvGraphicFramePr>
            <a:graphicFrameLocks noGrp="1"/>
          </p:cNvGraphicFramePr>
          <p:nvPr>
            <p:ph idx="1"/>
            <p:extLst>
              <p:ext uri="{D42A27DB-BD31-4B8C-83A1-F6EECF244321}">
                <p14:modId xmlns:p14="http://schemas.microsoft.com/office/powerpoint/2010/main" val="1691109992"/>
              </p:ext>
            </p:extLst>
          </p:nvPr>
        </p:nvGraphicFramePr>
        <p:xfrm>
          <a:off x="658271" y="1175610"/>
          <a:ext cx="8229600" cy="3426463"/>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459743">
                <a:tc>
                  <a:txBody>
                    <a:bodyPr/>
                    <a:lstStyle/>
                    <a:p>
                      <a:pPr algn="ctr"/>
                      <a:r>
                        <a:rPr lang="hr-HR" dirty="0" smtClean="0"/>
                        <a:t>A</a:t>
                      </a:r>
                      <a:endParaRPr lang="hr-HR" dirty="0"/>
                    </a:p>
                  </a:txBody>
                  <a:tcPr anchor="ctr"/>
                </a:tc>
                <a:tc>
                  <a:txBody>
                    <a:bodyPr/>
                    <a:lstStyle/>
                    <a:p>
                      <a:pPr algn="ctr"/>
                      <a:r>
                        <a:rPr lang="hr-HR" dirty="0" smtClean="0"/>
                        <a:t>B</a:t>
                      </a:r>
                      <a:endParaRPr lang="hr-HR" dirty="0"/>
                    </a:p>
                  </a:txBody>
                  <a:tcPr anchor="ctr"/>
                </a:tc>
                <a:tc>
                  <a:txBody>
                    <a:bodyPr/>
                    <a:lstStyle/>
                    <a:p>
                      <a:pPr algn="ctr"/>
                      <a:r>
                        <a:rPr lang="hr-HR" dirty="0" smtClean="0"/>
                        <a:t>C</a:t>
                      </a:r>
                      <a:endParaRPr lang="hr-HR" dirty="0"/>
                    </a:p>
                  </a:txBody>
                  <a:tcPr anchor="ctr"/>
                </a:tc>
                <a:tc>
                  <a:txBody>
                    <a:bodyPr/>
                    <a:lstStyle/>
                    <a:p>
                      <a:pPr algn="ctr"/>
                      <a:r>
                        <a:rPr lang="hr-HR" dirty="0" smtClean="0"/>
                        <a:t>ZAD 1        Y</a:t>
                      </a:r>
                      <a:endParaRPr lang="hr-HR" dirty="0"/>
                    </a:p>
                  </a:txBody>
                  <a:tcPr anchor="ctr"/>
                </a:tc>
                <a:tc>
                  <a:txBody>
                    <a:bodyPr/>
                    <a:lstStyle/>
                    <a:p>
                      <a:pPr algn="ctr"/>
                      <a:r>
                        <a:rPr lang="hr-HR" dirty="0" smtClean="0"/>
                        <a:t>ZAD 2     Y</a:t>
                      </a:r>
                      <a:endParaRPr lang="hr-HR" dirty="0"/>
                    </a:p>
                  </a:txBody>
                  <a:tcPr anchor="ctr"/>
                </a:tc>
                <a:extLst>
                  <a:ext uri="{0D108BD9-81ED-4DB2-BD59-A6C34878D82A}">
                    <a16:rowId xmlns:a16="http://schemas.microsoft.com/office/drawing/2014/main" val="10000"/>
                  </a:ext>
                </a:extLst>
              </a:tr>
              <a:tr h="370840">
                <a:tc>
                  <a:txBody>
                    <a:bodyPr/>
                    <a:lstStyle/>
                    <a:p>
                      <a:pPr algn="ctr"/>
                      <a:r>
                        <a:rPr lang="hr-HR" dirty="0" smtClean="0"/>
                        <a:t>0</a:t>
                      </a:r>
                      <a:endParaRPr lang="hr-HR" dirty="0"/>
                    </a:p>
                  </a:txBody>
                  <a:tcPr anchor="ctr"/>
                </a:tc>
                <a:tc>
                  <a:txBody>
                    <a:bodyPr/>
                    <a:lstStyle/>
                    <a:p>
                      <a:pPr algn="ctr"/>
                      <a:r>
                        <a:rPr lang="hr-HR" dirty="0" smtClean="0"/>
                        <a:t>0</a:t>
                      </a:r>
                      <a:endParaRPr lang="hr-HR" dirty="0"/>
                    </a:p>
                  </a:txBody>
                  <a:tcPr anchor="ctr"/>
                </a:tc>
                <a:tc>
                  <a:txBody>
                    <a:bodyPr/>
                    <a:lstStyle/>
                    <a:p>
                      <a:pPr algn="ctr"/>
                      <a:r>
                        <a:rPr lang="hr-HR" dirty="0" smtClean="0"/>
                        <a:t>0</a:t>
                      </a:r>
                      <a:endParaRPr lang="hr-HR" dirty="0"/>
                    </a:p>
                  </a:txBody>
                  <a:tcPr anchor="ctr"/>
                </a:tc>
                <a:tc>
                  <a:txBody>
                    <a:bodyPr/>
                    <a:lstStyle/>
                    <a:p>
                      <a:pPr algn="ctr"/>
                      <a:r>
                        <a:rPr lang="hr-HR" dirty="0" smtClean="0"/>
                        <a:t>0</a:t>
                      </a:r>
                      <a:endParaRPr lang="hr-HR" dirty="0"/>
                    </a:p>
                  </a:txBody>
                  <a:tcPr anchor="ctr"/>
                </a:tc>
                <a:tc>
                  <a:txBody>
                    <a:bodyPr/>
                    <a:lstStyle/>
                    <a:p>
                      <a:pPr algn="ctr"/>
                      <a:r>
                        <a:rPr lang="hr-HR" dirty="0" smtClean="0"/>
                        <a:t>0</a:t>
                      </a:r>
                      <a:endParaRPr lang="hr-HR" dirty="0"/>
                    </a:p>
                  </a:txBody>
                  <a:tcPr anchor="ctr">
                    <a:solidFill>
                      <a:srgbClr val="FFC000"/>
                    </a:solidFill>
                  </a:tcPr>
                </a:tc>
                <a:extLst>
                  <a:ext uri="{0D108BD9-81ED-4DB2-BD59-A6C34878D82A}">
                    <a16:rowId xmlns:a16="http://schemas.microsoft.com/office/drawing/2014/main" val="10001"/>
                  </a:ext>
                </a:extLst>
              </a:tr>
              <a:tr h="370840">
                <a:tc>
                  <a:txBody>
                    <a:bodyPr/>
                    <a:lstStyle/>
                    <a:p>
                      <a:pPr algn="ctr"/>
                      <a:r>
                        <a:rPr lang="hr-HR" dirty="0" smtClean="0"/>
                        <a:t>0</a:t>
                      </a:r>
                      <a:endParaRPr lang="hr-HR" dirty="0"/>
                    </a:p>
                  </a:txBody>
                  <a:tcPr anchor="ctr"/>
                </a:tc>
                <a:tc>
                  <a:txBody>
                    <a:bodyPr/>
                    <a:lstStyle/>
                    <a:p>
                      <a:pPr algn="ctr"/>
                      <a:r>
                        <a:rPr lang="hr-HR" dirty="0" smtClean="0"/>
                        <a:t>0</a:t>
                      </a:r>
                      <a:endParaRPr lang="hr-HR" dirty="0"/>
                    </a:p>
                  </a:txBody>
                  <a:tcPr anchor="ctr"/>
                </a:tc>
                <a:tc>
                  <a:txBody>
                    <a:bodyPr/>
                    <a:lstStyle/>
                    <a:p>
                      <a:pPr algn="ctr"/>
                      <a:r>
                        <a:rPr lang="hr-HR" dirty="0" smtClean="0"/>
                        <a:t>1</a:t>
                      </a:r>
                      <a:endParaRPr lang="hr-HR" dirty="0"/>
                    </a:p>
                  </a:txBody>
                  <a:tcPr anchor="ctr"/>
                </a:tc>
                <a:tc>
                  <a:txBody>
                    <a:bodyPr/>
                    <a:lstStyle/>
                    <a:p>
                      <a:pPr algn="ctr"/>
                      <a:r>
                        <a:rPr lang="hr-HR" dirty="0" smtClean="0"/>
                        <a:t>0</a:t>
                      </a:r>
                      <a:endParaRPr lang="hr-HR" dirty="0"/>
                    </a:p>
                  </a:txBody>
                  <a:tcPr anchor="ctr"/>
                </a:tc>
                <a:tc>
                  <a:txBody>
                    <a:bodyPr/>
                    <a:lstStyle/>
                    <a:p>
                      <a:pPr algn="ctr"/>
                      <a:r>
                        <a:rPr lang="hr-HR" dirty="0" smtClean="0"/>
                        <a:t>1</a:t>
                      </a:r>
                      <a:endParaRPr lang="hr-HR" dirty="0"/>
                    </a:p>
                  </a:txBody>
                  <a:tcPr anchor="ctr"/>
                </a:tc>
                <a:extLst>
                  <a:ext uri="{0D108BD9-81ED-4DB2-BD59-A6C34878D82A}">
                    <a16:rowId xmlns:a16="http://schemas.microsoft.com/office/drawing/2014/main" val="10002"/>
                  </a:ext>
                </a:extLst>
              </a:tr>
              <a:tr h="370840">
                <a:tc>
                  <a:txBody>
                    <a:bodyPr/>
                    <a:lstStyle/>
                    <a:p>
                      <a:pPr algn="ctr"/>
                      <a:r>
                        <a:rPr lang="hr-HR" dirty="0" smtClean="0"/>
                        <a:t>0</a:t>
                      </a:r>
                      <a:endParaRPr lang="hr-HR" dirty="0"/>
                    </a:p>
                  </a:txBody>
                  <a:tcPr anchor="ctr"/>
                </a:tc>
                <a:tc>
                  <a:txBody>
                    <a:bodyPr/>
                    <a:lstStyle/>
                    <a:p>
                      <a:pPr algn="ctr"/>
                      <a:r>
                        <a:rPr lang="hr-HR" dirty="0" smtClean="0"/>
                        <a:t>1</a:t>
                      </a:r>
                      <a:endParaRPr lang="hr-HR" dirty="0"/>
                    </a:p>
                  </a:txBody>
                  <a:tcPr anchor="ctr"/>
                </a:tc>
                <a:tc>
                  <a:txBody>
                    <a:bodyPr/>
                    <a:lstStyle/>
                    <a:p>
                      <a:pPr algn="ctr"/>
                      <a:r>
                        <a:rPr lang="hr-HR" dirty="0" smtClean="0"/>
                        <a:t>0</a:t>
                      </a:r>
                      <a:endParaRPr lang="hr-HR" dirty="0"/>
                    </a:p>
                  </a:txBody>
                  <a:tcPr anchor="ctr"/>
                </a:tc>
                <a:tc>
                  <a:txBody>
                    <a:bodyPr/>
                    <a:lstStyle/>
                    <a:p>
                      <a:pPr algn="ctr"/>
                      <a:r>
                        <a:rPr lang="hr-HR" dirty="0" smtClean="0"/>
                        <a:t>1</a:t>
                      </a:r>
                      <a:endParaRPr lang="hr-HR" dirty="0"/>
                    </a:p>
                  </a:txBody>
                  <a:tcPr anchor="ctr">
                    <a:solidFill>
                      <a:srgbClr val="FFFF00"/>
                    </a:solidFill>
                  </a:tcPr>
                </a:tc>
                <a:tc>
                  <a:txBody>
                    <a:bodyPr/>
                    <a:lstStyle/>
                    <a:p>
                      <a:pPr algn="ctr"/>
                      <a:r>
                        <a:rPr lang="hr-HR" dirty="0" smtClean="0"/>
                        <a:t>0</a:t>
                      </a:r>
                      <a:endParaRPr lang="hr-HR" dirty="0"/>
                    </a:p>
                  </a:txBody>
                  <a:tcPr anchor="ctr">
                    <a:solidFill>
                      <a:srgbClr val="FFC000"/>
                    </a:solidFill>
                  </a:tcPr>
                </a:tc>
                <a:extLst>
                  <a:ext uri="{0D108BD9-81ED-4DB2-BD59-A6C34878D82A}">
                    <a16:rowId xmlns:a16="http://schemas.microsoft.com/office/drawing/2014/main" val="10003"/>
                  </a:ext>
                </a:extLst>
              </a:tr>
              <a:tr h="370840">
                <a:tc>
                  <a:txBody>
                    <a:bodyPr/>
                    <a:lstStyle/>
                    <a:p>
                      <a:pPr algn="ctr"/>
                      <a:r>
                        <a:rPr lang="hr-HR" dirty="0" smtClean="0"/>
                        <a:t>0</a:t>
                      </a:r>
                      <a:endParaRPr lang="hr-HR" dirty="0"/>
                    </a:p>
                  </a:txBody>
                  <a:tcPr anchor="ctr"/>
                </a:tc>
                <a:tc>
                  <a:txBody>
                    <a:bodyPr/>
                    <a:lstStyle/>
                    <a:p>
                      <a:pPr algn="ctr"/>
                      <a:r>
                        <a:rPr lang="hr-HR" dirty="0" smtClean="0"/>
                        <a:t>1</a:t>
                      </a:r>
                      <a:endParaRPr lang="hr-HR" dirty="0"/>
                    </a:p>
                  </a:txBody>
                  <a:tcPr anchor="ctr"/>
                </a:tc>
                <a:tc>
                  <a:txBody>
                    <a:bodyPr/>
                    <a:lstStyle/>
                    <a:p>
                      <a:pPr algn="ctr"/>
                      <a:r>
                        <a:rPr lang="hr-HR" dirty="0" smtClean="0"/>
                        <a:t>1</a:t>
                      </a:r>
                      <a:endParaRPr lang="hr-HR" dirty="0"/>
                    </a:p>
                  </a:txBody>
                  <a:tcPr anchor="ctr"/>
                </a:tc>
                <a:tc>
                  <a:txBody>
                    <a:bodyPr/>
                    <a:lstStyle/>
                    <a:p>
                      <a:pPr algn="ctr"/>
                      <a:r>
                        <a:rPr lang="hr-HR" dirty="0" smtClean="0"/>
                        <a:t>0</a:t>
                      </a:r>
                      <a:endParaRPr lang="hr-HR" dirty="0"/>
                    </a:p>
                  </a:txBody>
                  <a:tcPr anchor="ctr"/>
                </a:tc>
                <a:tc>
                  <a:txBody>
                    <a:bodyPr/>
                    <a:lstStyle/>
                    <a:p>
                      <a:pPr algn="ctr"/>
                      <a:r>
                        <a:rPr lang="hr-HR" dirty="0" smtClean="0"/>
                        <a:t>0</a:t>
                      </a:r>
                      <a:endParaRPr lang="hr-HR" dirty="0"/>
                    </a:p>
                  </a:txBody>
                  <a:tcPr anchor="ctr">
                    <a:solidFill>
                      <a:srgbClr val="FFC000"/>
                    </a:solidFill>
                  </a:tcPr>
                </a:tc>
                <a:extLst>
                  <a:ext uri="{0D108BD9-81ED-4DB2-BD59-A6C34878D82A}">
                    <a16:rowId xmlns:a16="http://schemas.microsoft.com/office/drawing/2014/main" val="10004"/>
                  </a:ext>
                </a:extLst>
              </a:tr>
              <a:tr h="370840">
                <a:tc>
                  <a:txBody>
                    <a:bodyPr/>
                    <a:lstStyle/>
                    <a:p>
                      <a:pPr algn="ctr"/>
                      <a:r>
                        <a:rPr lang="hr-HR" dirty="0" smtClean="0"/>
                        <a:t>1</a:t>
                      </a:r>
                      <a:endParaRPr lang="hr-HR" dirty="0"/>
                    </a:p>
                  </a:txBody>
                  <a:tcPr anchor="ctr"/>
                </a:tc>
                <a:tc>
                  <a:txBody>
                    <a:bodyPr/>
                    <a:lstStyle/>
                    <a:p>
                      <a:pPr algn="ctr"/>
                      <a:r>
                        <a:rPr lang="hr-HR" dirty="0" smtClean="0"/>
                        <a:t>0</a:t>
                      </a:r>
                      <a:endParaRPr lang="hr-HR" dirty="0"/>
                    </a:p>
                  </a:txBody>
                  <a:tcPr anchor="ctr"/>
                </a:tc>
                <a:tc>
                  <a:txBody>
                    <a:bodyPr/>
                    <a:lstStyle/>
                    <a:p>
                      <a:pPr algn="ctr"/>
                      <a:r>
                        <a:rPr lang="hr-HR" dirty="0" smtClean="0"/>
                        <a:t>0</a:t>
                      </a:r>
                      <a:endParaRPr lang="hr-HR" dirty="0"/>
                    </a:p>
                  </a:txBody>
                  <a:tcPr anchor="ctr"/>
                </a:tc>
                <a:tc>
                  <a:txBody>
                    <a:bodyPr/>
                    <a:lstStyle/>
                    <a:p>
                      <a:pPr algn="ctr"/>
                      <a:r>
                        <a:rPr lang="hr-HR" dirty="0" smtClean="0"/>
                        <a:t>0</a:t>
                      </a:r>
                      <a:endParaRPr lang="hr-HR" dirty="0"/>
                    </a:p>
                  </a:txBody>
                  <a:tcPr anchor="ctr"/>
                </a:tc>
                <a:tc>
                  <a:txBody>
                    <a:bodyPr/>
                    <a:lstStyle/>
                    <a:p>
                      <a:pPr algn="ctr"/>
                      <a:r>
                        <a:rPr lang="hr-HR" dirty="0" smtClean="0"/>
                        <a:t>1</a:t>
                      </a:r>
                      <a:endParaRPr lang="hr-HR" dirty="0"/>
                    </a:p>
                  </a:txBody>
                  <a:tcPr anchor="ctr"/>
                </a:tc>
                <a:extLst>
                  <a:ext uri="{0D108BD9-81ED-4DB2-BD59-A6C34878D82A}">
                    <a16:rowId xmlns:a16="http://schemas.microsoft.com/office/drawing/2014/main" val="10005"/>
                  </a:ext>
                </a:extLst>
              </a:tr>
              <a:tr h="370840">
                <a:tc>
                  <a:txBody>
                    <a:bodyPr/>
                    <a:lstStyle/>
                    <a:p>
                      <a:pPr algn="ctr"/>
                      <a:r>
                        <a:rPr lang="hr-HR" dirty="0" smtClean="0"/>
                        <a:t>1</a:t>
                      </a:r>
                      <a:endParaRPr lang="hr-HR" dirty="0"/>
                    </a:p>
                  </a:txBody>
                  <a:tcPr anchor="ctr"/>
                </a:tc>
                <a:tc>
                  <a:txBody>
                    <a:bodyPr/>
                    <a:lstStyle/>
                    <a:p>
                      <a:pPr algn="ctr"/>
                      <a:r>
                        <a:rPr lang="hr-HR" dirty="0" smtClean="0"/>
                        <a:t>0</a:t>
                      </a:r>
                      <a:endParaRPr lang="hr-HR" dirty="0"/>
                    </a:p>
                  </a:txBody>
                  <a:tcPr anchor="ctr"/>
                </a:tc>
                <a:tc>
                  <a:txBody>
                    <a:bodyPr/>
                    <a:lstStyle/>
                    <a:p>
                      <a:pPr algn="ctr"/>
                      <a:r>
                        <a:rPr lang="hr-HR" dirty="0" smtClean="0"/>
                        <a:t>1</a:t>
                      </a:r>
                      <a:endParaRPr lang="hr-HR" dirty="0"/>
                    </a:p>
                  </a:txBody>
                  <a:tcPr anchor="ctr"/>
                </a:tc>
                <a:tc>
                  <a:txBody>
                    <a:bodyPr/>
                    <a:lstStyle/>
                    <a:p>
                      <a:pPr algn="ctr"/>
                      <a:r>
                        <a:rPr lang="hr-HR" dirty="0" smtClean="0"/>
                        <a:t>1</a:t>
                      </a:r>
                      <a:endParaRPr lang="hr-HR" dirty="0"/>
                    </a:p>
                  </a:txBody>
                  <a:tcPr anchor="ctr">
                    <a:solidFill>
                      <a:srgbClr val="FFFF00"/>
                    </a:solidFill>
                  </a:tcPr>
                </a:tc>
                <a:tc>
                  <a:txBody>
                    <a:bodyPr/>
                    <a:lstStyle/>
                    <a:p>
                      <a:pPr algn="ctr"/>
                      <a:r>
                        <a:rPr lang="hr-HR" dirty="0" smtClean="0"/>
                        <a:t>1</a:t>
                      </a:r>
                      <a:endParaRPr lang="hr-HR" dirty="0"/>
                    </a:p>
                  </a:txBody>
                  <a:tcPr anchor="ctr"/>
                </a:tc>
                <a:extLst>
                  <a:ext uri="{0D108BD9-81ED-4DB2-BD59-A6C34878D82A}">
                    <a16:rowId xmlns:a16="http://schemas.microsoft.com/office/drawing/2014/main" val="10006"/>
                  </a:ext>
                </a:extLst>
              </a:tr>
              <a:tr h="370840">
                <a:tc>
                  <a:txBody>
                    <a:bodyPr/>
                    <a:lstStyle/>
                    <a:p>
                      <a:pPr algn="ctr"/>
                      <a:r>
                        <a:rPr lang="hr-HR" dirty="0" smtClean="0"/>
                        <a:t>1</a:t>
                      </a:r>
                      <a:endParaRPr lang="hr-HR" dirty="0"/>
                    </a:p>
                  </a:txBody>
                  <a:tcPr anchor="ctr"/>
                </a:tc>
                <a:tc>
                  <a:txBody>
                    <a:bodyPr/>
                    <a:lstStyle/>
                    <a:p>
                      <a:pPr algn="ctr"/>
                      <a:r>
                        <a:rPr lang="hr-HR" dirty="0" smtClean="0"/>
                        <a:t>1</a:t>
                      </a:r>
                      <a:endParaRPr lang="hr-HR" dirty="0"/>
                    </a:p>
                  </a:txBody>
                  <a:tcPr anchor="ctr"/>
                </a:tc>
                <a:tc>
                  <a:txBody>
                    <a:bodyPr/>
                    <a:lstStyle/>
                    <a:p>
                      <a:pPr algn="ctr"/>
                      <a:r>
                        <a:rPr lang="hr-HR" dirty="0" smtClean="0"/>
                        <a:t>0</a:t>
                      </a:r>
                      <a:endParaRPr lang="hr-HR" dirty="0"/>
                    </a:p>
                  </a:txBody>
                  <a:tcPr anchor="ctr"/>
                </a:tc>
                <a:tc>
                  <a:txBody>
                    <a:bodyPr/>
                    <a:lstStyle/>
                    <a:p>
                      <a:pPr algn="ctr"/>
                      <a:r>
                        <a:rPr lang="hr-HR" dirty="0" smtClean="0"/>
                        <a:t>0</a:t>
                      </a:r>
                      <a:endParaRPr lang="hr-HR" dirty="0"/>
                    </a:p>
                  </a:txBody>
                  <a:tcPr anchor="ctr"/>
                </a:tc>
                <a:tc>
                  <a:txBody>
                    <a:bodyPr/>
                    <a:lstStyle/>
                    <a:p>
                      <a:pPr algn="ctr"/>
                      <a:r>
                        <a:rPr lang="hr-HR" dirty="0" smtClean="0"/>
                        <a:t>1</a:t>
                      </a:r>
                      <a:endParaRPr lang="hr-HR" dirty="0"/>
                    </a:p>
                  </a:txBody>
                  <a:tcPr anchor="ctr"/>
                </a:tc>
                <a:extLst>
                  <a:ext uri="{0D108BD9-81ED-4DB2-BD59-A6C34878D82A}">
                    <a16:rowId xmlns:a16="http://schemas.microsoft.com/office/drawing/2014/main" val="10007"/>
                  </a:ext>
                </a:extLst>
              </a:tr>
              <a:tr h="370840">
                <a:tc>
                  <a:txBody>
                    <a:bodyPr/>
                    <a:lstStyle/>
                    <a:p>
                      <a:pPr algn="ctr"/>
                      <a:r>
                        <a:rPr lang="hr-HR" dirty="0" smtClean="0"/>
                        <a:t>1</a:t>
                      </a:r>
                      <a:endParaRPr lang="hr-HR" dirty="0"/>
                    </a:p>
                  </a:txBody>
                  <a:tcPr anchor="ctr"/>
                </a:tc>
                <a:tc>
                  <a:txBody>
                    <a:bodyPr/>
                    <a:lstStyle/>
                    <a:p>
                      <a:pPr algn="ctr"/>
                      <a:r>
                        <a:rPr lang="hr-HR" dirty="0" smtClean="0"/>
                        <a:t>1</a:t>
                      </a:r>
                      <a:endParaRPr lang="hr-HR" dirty="0"/>
                    </a:p>
                  </a:txBody>
                  <a:tcPr anchor="ctr"/>
                </a:tc>
                <a:tc>
                  <a:txBody>
                    <a:bodyPr/>
                    <a:lstStyle/>
                    <a:p>
                      <a:pPr algn="ctr"/>
                      <a:r>
                        <a:rPr lang="hr-HR" dirty="0" smtClean="0"/>
                        <a:t>1</a:t>
                      </a:r>
                      <a:endParaRPr lang="hr-HR" dirty="0"/>
                    </a:p>
                  </a:txBody>
                  <a:tcPr anchor="ctr"/>
                </a:tc>
                <a:tc>
                  <a:txBody>
                    <a:bodyPr/>
                    <a:lstStyle/>
                    <a:p>
                      <a:pPr algn="ctr"/>
                      <a:r>
                        <a:rPr lang="hr-HR" dirty="0" smtClean="0"/>
                        <a:t>1</a:t>
                      </a:r>
                      <a:endParaRPr lang="hr-HR" dirty="0"/>
                    </a:p>
                  </a:txBody>
                  <a:tcPr anchor="ctr">
                    <a:solidFill>
                      <a:srgbClr val="FFFF00"/>
                    </a:solidFill>
                  </a:tcPr>
                </a:tc>
                <a:tc>
                  <a:txBody>
                    <a:bodyPr/>
                    <a:lstStyle/>
                    <a:p>
                      <a:pPr algn="ctr"/>
                      <a:r>
                        <a:rPr lang="hr-HR" dirty="0" smtClean="0"/>
                        <a:t>1</a:t>
                      </a:r>
                      <a:endParaRPr lang="hr-HR" dirty="0"/>
                    </a:p>
                  </a:txBody>
                  <a:tcPr anchor="ctr"/>
                </a:tc>
                <a:extLst>
                  <a:ext uri="{0D108BD9-81ED-4DB2-BD59-A6C34878D82A}">
                    <a16:rowId xmlns:a16="http://schemas.microsoft.com/office/drawing/2014/main" val="10008"/>
                  </a:ext>
                </a:extLst>
              </a:tr>
            </a:tbl>
          </a:graphicData>
        </a:graphic>
      </p:graphicFrame>
      <p:graphicFrame>
        <p:nvGraphicFramePr>
          <p:cNvPr id="3" name="Objekt 2"/>
          <p:cNvGraphicFramePr>
            <a:graphicFrameLocks noChangeAspect="1"/>
          </p:cNvGraphicFramePr>
          <p:nvPr>
            <p:extLst>
              <p:ext uri="{D42A27DB-BD31-4B8C-83A1-F6EECF244321}">
                <p14:modId xmlns:p14="http://schemas.microsoft.com/office/powerpoint/2010/main" val="3794762893"/>
              </p:ext>
            </p:extLst>
          </p:nvPr>
        </p:nvGraphicFramePr>
        <p:xfrm>
          <a:off x="4056063" y="5056199"/>
          <a:ext cx="912346" cy="553924"/>
        </p:xfrm>
        <a:graphic>
          <a:graphicData uri="http://schemas.openxmlformats.org/presentationml/2006/ole">
            <mc:AlternateContent xmlns:mc="http://schemas.openxmlformats.org/markup-compatibility/2006">
              <mc:Choice xmlns:v="urn:schemas-microsoft-com:vml" Requires="v">
                <p:oleObj spid="_x0000_s1048" name="Jednadžba" r:id="rId3" imgW="355320" imgH="215640" progId="Equation.3">
                  <p:embed/>
                </p:oleObj>
              </mc:Choice>
              <mc:Fallback>
                <p:oleObj name="Jednadžba" r:id="rId3" imgW="355320" imgH="215640" progId="Equation.3">
                  <p:embed/>
                  <p:pic>
                    <p:nvPicPr>
                      <p:cNvPr id="0" name=""/>
                      <p:cNvPicPr/>
                      <p:nvPr/>
                    </p:nvPicPr>
                    <p:blipFill>
                      <a:blip r:embed="rId4"/>
                      <a:stretch>
                        <a:fillRect/>
                      </a:stretch>
                    </p:blipFill>
                    <p:spPr>
                      <a:xfrm>
                        <a:off x="4056063" y="5056199"/>
                        <a:ext cx="912346" cy="553924"/>
                      </a:xfrm>
                      <a:prstGeom prst="rect">
                        <a:avLst/>
                      </a:prstGeom>
                    </p:spPr>
                  </p:pic>
                </p:oleObj>
              </mc:Fallback>
            </mc:AlternateContent>
          </a:graphicData>
        </a:graphic>
      </p:graphicFrame>
      <p:sp>
        <p:nvSpPr>
          <p:cNvPr id="5" name="TekstniOkvir 4"/>
          <p:cNvSpPr txBox="1"/>
          <p:nvPr/>
        </p:nvSpPr>
        <p:spPr>
          <a:xfrm>
            <a:off x="5055675" y="5148495"/>
            <a:ext cx="495300" cy="369332"/>
          </a:xfrm>
          <a:prstGeom prst="rect">
            <a:avLst/>
          </a:prstGeom>
          <a:noFill/>
        </p:spPr>
        <p:txBody>
          <a:bodyPr wrap="square" rtlCol="0">
            <a:spAutoFit/>
          </a:bodyPr>
          <a:lstStyle/>
          <a:p>
            <a:r>
              <a:rPr lang="hr-HR" dirty="0" smtClean="0"/>
              <a:t>+</a:t>
            </a:r>
            <a:endParaRPr lang="hr-HR" dirty="0"/>
          </a:p>
        </p:txBody>
      </p:sp>
      <p:graphicFrame>
        <p:nvGraphicFramePr>
          <p:cNvPr id="6" name="Objekt 5"/>
          <p:cNvGraphicFramePr>
            <a:graphicFrameLocks noChangeAspect="1"/>
          </p:cNvGraphicFramePr>
          <p:nvPr>
            <p:extLst>
              <p:ext uri="{D42A27DB-BD31-4B8C-83A1-F6EECF244321}">
                <p14:modId xmlns:p14="http://schemas.microsoft.com/office/powerpoint/2010/main" val="1031331188"/>
              </p:ext>
            </p:extLst>
          </p:nvPr>
        </p:nvGraphicFramePr>
        <p:xfrm>
          <a:off x="5446283" y="5025307"/>
          <a:ext cx="912346" cy="553924"/>
        </p:xfrm>
        <a:graphic>
          <a:graphicData uri="http://schemas.openxmlformats.org/presentationml/2006/ole">
            <mc:AlternateContent xmlns:mc="http://schemas.openxmlformats.org/markup-compatibility/2006">
              <mc:Choice xmlns:v="urn:schemas-microsoft-com:vml" Requires="v">
                <p:oleObj spid="_x0000_s1049" name="Jednadžba" r:id="rId5" imgW="355320" imgH="215640" progId="Equation.3">
                  <p:embed/>
                </p:oleObj>
              </mc:Choice>
              <mc:Fallback>
                <p:oleObj name="Jednadžba" r:id="rId5" imgW="355320" imgH="215640" progId="Equation.3">
                  <p:embed/>
                  <p:pic>
                    <p:nvPicPr>
                      <p:cNvPr id="3" name="Objekt 2"/>
                      <p:cNvPicPr/>
                      <p:nvPr/>
                    </p:nvPicPr>
                    <p:blipFill>
                      <a:blip r:embed="rId6"/>
                      <a:stretch>
                        <a:fillRect/>
                      </a:stretch>
                    </p:blipFill>
                    <p:spPr>
                      <a:xfrm>
                        <a:off x="5446283" y="5025307"/>
                        <a:ext cx="912346" cy="553924"/>
                      </a:xfrm>
                      <a:prstGeom prst="rect">
                        <a:avLst/>
                      </a:prstGeom>
                    </p:spPr>
                  </p:pic>
                </p:oleObj>
              </mc:Fallback>
            </mc:AlternateContent>
          </a:graphicData>
        </a:graphic>
      </p:graphicFrame>
      <p:sp>
        <p:nvSpPr>
          <p:cNvPr id="7" name="TekstniOkvir 6"/>
          <p:cNvSpPr txBox="1"/>
          <p:nvPr/>
        </p:nvSpPr>
        <p:spPr>
          <a:xfrm>
            <a:off x="6463021" y="5105355"/>
            <a:ext cx="495300" cy="369332"/>
          </a:xfrm>
          <a:prstGeom prst="rect">
            <a:avLst/>
          </a:prstGeom>
          <a:noFill/>
        </p:spPr>
        <p:txBody>
          <a:bodyPr wrap="square" rtlCol="0">
            <a:spAutoFit/>
          </a:bodyPr>
          <a:lstStyle/>
          <a:p>
            <a:r>
              <a:rPr lang="hr-HR" dirty="0" smtClean="0"/>
              <a:t>+</a:t>
            </a:r>
            <a:endParaRPr lang="hr-HR" dirty="0"/>
          </a:p>
        </p:txBody>
      </p:sp>
      <p:graphicFrame>
        <p:nvGraphicFramePr>
          <p:cNvPr id="8" name="Objekt 7"/>
          <p:cNvGraphicFramePr>
            <a:graphicFrameLocks noChangeAspect="1"/>
          </p:cNvGraphicFramePr>
          <p:nvPr>
            <p:extLst>
              <p:ext uri="{D42A27DB-BD31-4B8C-83A1-F6EECF244321}">
                <p14:modId xmlns:p14="http://schemas.microsoft.com/office/powerpoint/2010/main" val="2897610668"/>
              </p:ext>
            </p:extLst>
          </p:nvPr>
        </p:nvGraphicFramePr>
        <p:xfrm>
          <a:off x="6951205" y="5105355"/>
          <a:ext cx="912812" cy="455612"/>
        </p:xfrm>
        <a:graphic>
          <a:graphicData uri="http://schemas.openxmlformats.org/presentationml/2006/ole">
            <mc:AlternateContent xmlns:mc="http://schemas.openxmlformats.org/markup-compatibility/2006">
              <mc:Choice xmlns:v="urn:schemas-microsoft-com:vml" Requires="v">
                <p:oleObj spid="_x0000_s1050" name="Jednadžba" r:id="rId7" imgW="355320" imgH="177480" progId="Equation.3">
                  <p:embed/>
                </p:oleObj>
              </mc:Choice>
              <mc:Fallback>
                <p:oleObj name="Jednadžba" r:id="rId7" imgW="355320" imgH="177480" progId="Equation.3">
                  <p:embed/>
                  <p:pic>
                    <p:nvPicPr>
                      <p:cNvPr id="3" name="Objekt 2"/>
                      <p:cNvPicPr/>
                      <p:nvPr/>
                    </p:nvPicPr>
                    <p:blipFill>
                      <a:blip r:embed="rId8"/>
                      <a:stretch>
                        <a:fillRect/>
                      </a:stretch>
                    </p:blipFill>
                    <p:spPr>
                      <a:xfrm>
                        <a:off x="6951205" y="5105355"/>
                        <a:ext cx="912812" cy="455612"/>
                      </a:xfrm>
                      <a:prstGeom prst="rect">
                        <a:avLst/>
                      </a:prstGeom>
                    </p:spPr>
                  </p:pic>
                </p:oleObj>
              </mc:Fallback>
            </mc:AlternateContent>
          </a:graphicData>
        </a:graphic>
      </p:graphicFrame>
      <p:sp>
        <p:nvSpPr>
          <p:cNvPr id="9" name="TekstniOkvir 8"/>
          <p:cNvSpPr txBox="1"/>
          <p:nvPr/>
        </p:nvSpPr>
        <p:spPr>
          <a:xfrm>
            <a:off x="9290311" y="870287"/>
            <a:ext cx="2743200" cy="2862322"/>
          </a:xfrm>
          <a:prstGeom prst="rect">
            <a:avLst/>
          </a:prstGeom>
          <a:noFill/>
        </p:spPr>
        <p:txBody>
          <a:bodyPr wrap="square" rtlCol="0">
            <a:spAutoFit/>
          </a:bodyPr>
          <a:lstStyle/>
          <a:p>
            <a:r>
              <a:rPr lang="hr-HR" dirty="0">
                <a:solidFill>
                  <a:srgbClr val="FF0000"/>
                </a:solidFill>
              </a:rPr>
              <a:t>1.način – „ po jedinicama”-(disjunktivna normalna forma)</a:t>
            </a:r>
          </a:p>
          <a:p>
            <a:r>
              <a:rPr lang="hr-HR" dirty="0"/>
              <a:t>redak sa Y=1:  </a:t>
            </a:r>
            <a:endParaRPr lang="hr-HR" dirty="0" smtClean="0"/>
          </a:p>
          <a:p>
            <a:r>
              <a:rPr lang="hr-HR" dirty="0" smtClean="0"/>
              <a:t>pišemo </a:t>
            </a:r>
            <a:r>
              <a:rPr lang="hr-HR" dirty="0"/>
              <a:t>slovo (ako je ispod jedinica), </a:t>
            </a:r>
            <a:endParaRPr lang="hr-HR" dirty="0" smtClean="0"/>
          </a:p>
          <a:p>
            <a:r>
              <a:rPr lang="hr-HR" dirty="0" smtClean="0"/>
              <a:t>slovo </a:t>
            </a:r>
            <a:r>
              <a:rPr lang="hr-HR" dirty="0"/>
              <a:t>potez (ako je ispod 0); </a:t>
            </a:r>
            <a:endParaRPr lang="hr-HR" dirty="0" smtClean="0"/>
          </a:p>
          <a:p>
            <a:r>
              <a:rPr lang="hr-HR" dirty="0" smtClean="0"/>
              <a:t>spajamo </a:t>
            </a:r>
            <a:r>
              <a:rPr lang="hr-HR" dirty="0"/>
              <a:t>sa operacijom </a:t>
            </a:r>
            <a:r>
              <a:rPr lang="hr-HR" dirty="0">
                <a:latin typeface="Calibri" panose="020F0502020204030204" pitchFamily="34" charset="0"/>
                <a:cs typeface="Calibri" panose="020F0502020204030204" pitchFamily="34" charset="0"/>
              </a:rPr>
              <a:t>∙ </a:t>
            </a:r>
            <a:r>
              <a:rPr lang="hr-HR" dirty="0" smtClean="0">
                <a:latin typeface="Calibri" panose="020F0502020204030204" pitchFamily="34" charset="0"/>
                <a:cs typeface="Calibri" panose="020F0502020204030204" pitchFamily="34" charset="0"/>
              </a:rPr>
              <a:t>,</a:t>
            </a:r>
          </a:p>
          <a:p>
            <a:r>
              <a:rPr lang="hr-HR" dirty="0" smtClean="0">
                <a:latin typeface="Calibri" panose="020F0502020204030204" pitchFamily="34" charset="0"/>
                <a:cs typeface="Calibri" panose="020F0502020204030204" pitchFamily="34" charset="0"/>
              </a:rPr>
              <a:t>a </a:t>
            </a:r>
            <a:r>
              <a:rPr lang="hr-HR" dirty="0">
                <a:latin typeface="Calibri" panose="020F0502020204030204" pitchFamily="34" charset="0"/>
                <a:cs typeface="Calibri" panose="020F0502020204030204" pitchFamily="34" charset="0"/>
              </a:rPr>
              <a:t>više redaka spajamo sa </a:t>
            </a:r>
            <a:r>
              <a:rPr lang="hr-HR" dirty="0" smtClean="0">
                <a:latin typeface="Calibri" panose="020F0502020204030204" pitchFamily="34" charset="0"/>
                <a:cs typeface="Calibri" panose="020F0502020204030204" pitchFamily="34" charset="0"/>
              </a:rPr>
              <a:t>+</a:t>
            </a:r>
            <a:endParaRPr lang="hr-HR" dirty="0">
              <a:latin typeface="Calibri" panose="020F0502020204030204" pitchFamily="34" charset="0"/>
              <a:cs typeface="Calibri" panose="020F0502020204030204" pitchFamily="34" charset="0"/>
            </a:endParaRPr>
          </a:p>
        </p:txBody>
      </p:sp>
      <p:sp>
        <p:nvSpPr>
          <p:cNvPr id="10" name="TekstniOkvir 9"/>
          <p:cNvSpPr txBox="1"/>
          <p:nvPr/>
        </p:nvSpPr>
        <p:spPr>
          <a:xfrm>
            <a:off x="9368939" y="3732609"/>
            <a:ext cx="2743200" cy="3139321"/>
          </a:xfrm>
          <a:prstGeom prst="rect">
            <a:avLst/>
          </a:prstGeom>
          <a:noFill/>
        </p:spPr>
        <p:txBody>
          <a:bodyPr wrap="square" rtlCol="0">
            <a:spAutoFit/>
          </a:bodyPr>
          <a:lstStyle/>
          <a:p>
            <a:r>
              <a:rPr lang="hr-HR" dirty="0">
                <a:solidFill>
                  <a:srgbClr val="FF0000"/>
                </a:solidFill>
                <a:latin typeface="Calibri" panose="020F0502020204030204" pitchFamily="34" charset="0"/>
                <a:cs typeface="Calibri" panose="020F0502020204030204" pitchFamily="34" charset="0"/>
              </a:rPr>
              <a:t>2. način- „ po nulama”-(</a:t>
            </a:r>
            <a:r>
              <a:rPr lang="hr-HR" dirty="0" err="1">
                <a:solidFill>
                  <a:srgbClr val="FF0000"/>
                </a:solidFill>
                <a:latin typeface="Calibri" panose="020F0502020204030204" pitchFamily="34" charset="0"/>
                <a:cs typeface="Calibri" panose="020F0502020204030204" pitchFamily="34" charset="0"/>
              </a:rPr>
              <a:t>konjunktivna</a:t>
            </a:r>
            <a:r>
              <a:rPr lang="hr-HR" dirty="0">
                <a:solidFill>
                  <a:srgbClr val="FF0000"/>
                </a:solidFill>
                <a:latin typeface="Calibri" panose="020F0502020204030204" pitchFamily="34" charset="0"/>
                <a:cs typeface="Calibri" panose="020F0502020204030204" pitchFamily="34" charset="0"/>
              </a:rPr>
              <a:t> normalna forma)</a:t>
            </a:r>
          </a:p>
          <a:p>
            <a:r>
              <a:rPr lang="hr-HR" dirty="0">
                <a:latin typeface="Calibri" panose="020F0502020204030204" pitchFamily="34" charset="0"/>
                <a:cs typeface="Calibri" panose="020F0502020204030204" pitchFamily="34" charset="0"/>
              </a:rPr>
              <a:t>Redak sa </a:t>
            </a:r>
            <a:r>
              <a:rPr lang="hr-HR" dirty="0" smtClean="0">
                <a:latin typeface="Calibri" panose="020F0502020204030204" pitchFamily="34" charset="0"/>
                <a:cs typeface="Calibri" panose="020F0502020204030204" pitchFamily="34" charset="0"/>
              </a:rPr>
              <a:t>Y=0:</a:t>
            </a:r>
          </a:p>
          <a:p>
            <a:r>
              <a:rPr lang="hr-HR" dirty="0" smtClean="0">
                <a:latin typeface="Calibri" panose="020F0502020204030204" pitchFamily="34" charset="0"/>
                <a:cs typeface="Calibri" panose="020F0502020204030204" pitchFamily="34" charset="0"/>
              </a:rPr>
              <a:t>pišemo </a:t>
            </a:r>
            <a:r>
              <a:rPr lang="hr-HR" dirty="0">
                <a:latin typeface="Calibri" panose="020F0502020204030204" pitchFamily="34" charset="0"/>
                <a:cs typeface="Calibri" panose="020F0502020204030204" pitchFamily="34" charset="0"/>
              </a:rPr>
              <a:t>slovo (ispod kojeg je 0), </a:t>
            </a:r>
            <a:endParaRPr lang="hr-HR" dirty="0" smtClean="0">
              <a:latin typeface="Calibri" panose="020F0502020204030204" pitchFamily="34" charset="0"/>
              <a:cs typeface="Calibri" panose="020F0502020204030204" pitchFamily="34" charset="0"/>
            </a:endParaRPr>
          </a:p>
          <a:p>
            <a:r>
              <a:rPr lang="hr-HR" dirty="0" smtClean="0">
                <a:latin typeface="Calibri" panose="020F0502020204030204" pitchFamily="34" charset="0"/>
                <a:cs typeface="Calibri" panose="020F0502020204030204" pitchFamily="34" charset="0"/>
              </a:rPr>
              <a:t>slovo </a:t>
            </a:r>
            <a:r>
              <a:rPr lang="hr-HR" dirty="0">
                <a:latin typeface="Calibri" panose="020F0502020204030204" pitchFamily="34" charset="0"/>
                <a:cs typeface="Calibri" panose="020F0502020204030204" pitchFamily="34" charset="0"/>
              </a:rPr>
              <a:t>potez (ispod kojeg je 1); </a:t>
            </a:r>
            <a:endParaRPr lang="hr-HR" dirty="0" smtClean="0">
              <a:latin typeface="Calibri" panose="020F0502020204030204" pitchFamily="34" charset="0"/>
              <a:cs typeface="Calibri" panose="020F0502020204030204" pitchFamily="34" charset="0"/>
            </a:endParaRPr>
          </a:p>
          <a:p>
            <a:r>
              <a:rPr lang="hr-HR" dirty="0" smtClean="0">
                <a:latin typeface="Calibri" panose="020F0502020204030204" pitchFamily="34" charset="0"/>
                <a:cs typeface="Calibri" panose="020F0502020204030204" pitchFamily="34" charset="0"/>
              </a:rPr>
              <a:t>spajamo </a:t>
            </a:r>
            <a:r>
              <a:rPr lang="hr-HR" dirty="0">
                <a:latin typeface="Calibri" panose="020F0502020204030204" pitchFamily="34" charset="0"/>
                <a:cs typeface="Calibri" panose="020F0502020204030204" pitchFamily="34" charset="0"/>
              </a:rPr>
              <a:t>sa operacijom +, </a:t>
            </a:r>
            <a:endParaRPr lang="hr-HR" dirty="0" smtClean="0">
              <a:latin typeface="Calibri" panose="020F0502020204030204" pitchFamily="34" charset="0"/>
              <a:cs typeface="Calibri" panose="020F0502020204030204" pitchFamily="34" charset="0"/>
            </a:endParaRPr>
          </a:p>
          <a:p>
            <a:r>
              <a:rPr lang="hr-HR" dirty="0" smtClean="0">
                <a:latin typeface="Calibri" panose="020F0502020204030204" pitchFamily="34" charset="0"/>
                <a:cs typeface="Calibri" panose="020F0502020204030204" pitchFamily="34" charset="0"/>
              </a:rPr>
              <a:t>a </a:t>
            </a:r>
            <a:r>
              <a:rPr lang="hr-HR" dirty="0">
                <a:latin typeface="Calibri" panose="020F0502020204030204" pitchFamily="34" charset="0"/>
                <a:cs typeface="Calibri" panose="020F0502020204030204" pitchFamily="34" charset="0"/>
              </a:rPr>
              <a:t>više redaka spajamo sa ∙</a:t>
            </a:r>
          </a:p>
          <a:p>
            <a:endParaRPr lang="hr-HR" dirty="0"/>
          </a:p>
        </p:txBody>
      </p:sp>
      <p:graphicFrame>
        <p:nvGraphicFramePr>
          <p:cNvPr id="11" name="Objekt 10"/>
          <p:cNvGraphicFramePr>
            <a:graphicFrameLocks noChangeAspect="1"/>
          </p:cNvGraphicFramePr>
          <p:nvPr>
            <p:extLst>
              <p:ext uri="{D42A27DB-BD31-4B8C-83A1-F6EECF244321}">
                <p14:modId xmlns:p14="http://schemas.microsoft.com/office/powerpoint/2010/main" val="234265403"/>
              </p:ext>
            </p:extLst>
          </p:nvPr>
        </p:nvGraphicFramePr>
        <p:xfrm>
          <a:off x="3066473" y="6096792"/>
          <a:ext cx="1857375" cy="554038"/>
        </p:xfrm>
        <a:graphic>
          <a:graphicData uri="http://schemas.openxmlformats.org/presentationml/2006/ole">
            <mc:AlternateContent xmlns:mc="http://schemas.openxmlformats.org/markup-compatibility/2006">
              <mc:Choice xmlns:v="urn:schemas-microsoft-com:vml" Requires="v">
                <p:oleObj spid="_x0000_s1051" name="Jednadžba" r:id="rId9" imgW="723600" imgH="215640" progId="Equation.3">
                  <p:embed/>
                </p:oleObj>
              </mc:Choice>
              <mc:Fallback>
                <p:oleObj name="Jednadžba" r:id="rId9" imgW="723600" imgH="215640" progId="Equation.3">
                  <p:embed/>
                  <p:pic>
                    <p:nvPicPr>
                      <p:cNvPr id="3" name="Objekt 2"/>
                      <p:cNvPicPr/>
                      <p:nvPr/>
                    </p:nvPicPr>
                    <p:blipFill>
                      <a:blip r:embed="rId10"/>
                      <a:stretch>
                        <a:fillRect/>
                      </a:stretch>
                    </p:blipFill>
                    <p:spPr>
                      <a:xfrm>
                        <a:off x="3066473" y="6096792"/>
                        <a:ext cx="1857375" cy="554038"/>
                      </a:xfrm>
                      <a:prstGeom prst="rect">
                        <a:avLst/>
                      </a:prstGeom>
                    </p:spPr>
                  </p:pic>
                </p:oleObj>
              </mc:Fallback>
            </mc:AlternateContent>
          </a:graphicData>
        </a:graphic>
      </p:graphicFrame>
      <p:graphicFrame>
        <p:nvGraphicFramePr>
          <p:cNvPr id="12" name="Objekt 11"/>
          <p:cNvGraphicFramePr>
            <a:graphicFrameLocks noChangeAspect="1"/>
          </p:cNvGraphicFramePr>
          <p:nvPr>
            <p:extLst>
              <p:ext uri="{D42A27DB-BD31-4B8C-83A1-F6EECF244321}">
                <p14:modId xmlns:p14="http://schemas.microsoft.com/office/powerpoint/2010/main" val="2539579199"/>
              </p:ext>
            </p:extLst>
          </p:nvPr>
        </p:nvGraphicFramePr>
        <p:xfrm>
          <a:off x="4822582" y="6064249"/>
          <a:ext cx="1792288" cy="619125"/>
        </p:xfrm>
        <a:graphic>
          <a:graphicData uri="http://schemas.openxmlformats.org/presentationml/2006/ole">
            <mc:AlternateContent xmlns:mc="http://schemas.openxmlformats.org/markup-compatibility/2006">
              <mc:Choice xmlns:v="urn:schemas-microsoft-com:vml" Requires="v">
                <p:oleObj spid="_x0000_s1052" name="Jednadžba" r:id="rId11" imgW="698400" imgH="241200" progId="Equation.3">
                  <p:embed/>
                </p:oleObj>
              </mc:Choice>
              <mc:Fallback>
                <p:oleObj name="Jednadžba" r:id="rId11" imgW="698400" imgH="241200" progId="Equation.3">
                  <p:embed/>
                  <p:pic>
                    <p:nvPicPr>
                      <p:cNvPr id="11" name="Objekt 10"/>
                      <p:cNvPicPr/>
                      <p:nvPr/>
                    </p:nvPicPr>
                    <p:blipFill>
                      <a:blip r:embed="rId12"/>
                      <a:stretch>
                        <a:fillRect/>
                      </a:stretch>
                    </p:blipFill>
                    <p:spPr>
                      <a:xfrm>
                        <a:off x="4822582" y="6064249"/>
                        <a:ext cx="1792288" cy="619125"/>
                      </a:xfrm>
                      <a:prstGeom prst="rect">
                        <a:avLst/>
                      </a:prstGeom>
                    </p:spPr>
                  </p:pic>
                </p:oleObj>
              </mc:Fallback>
            </mc:AlternateContent>
          </a:graphicData>
        </a:graphic>
      </p:graphicFrame>
      <p:graphicFrame>
        <p:nvGraphicFramePr>
          <p:cNvPr id="13" name="Objekt 12"/>
          <p:cNvGraphicFramePr>
            <a:graphicFrameLocks noChangeAspect="1"/>
          </p:cNvGraphicFramePr>
          <p:nvPr>
            <p:extLst>
              <p:ext uri="{D42A27DB-BD31-4B8C-83A1-F6EECF244321}">
                <p14:modId xmlns:p14="http://schemas.microsoft.com/office/powerpoint/2010/main" val="1113831760"/>
              </p:ext>
            </p:extLst>
          </p:nvPr>
        </p:nvGraphicFramePr>
        <p:xfrm>
          <a:off x="6580281" y="6045985"/>
          <a:ext cx="1792287" cy="619125"/>
        </p:xfrm>
        <a:graphic>
          <a:graphicData uri="http://schemas.openxmlformats.org/presentationml/2006/ole">
            <mc:AlternateContent xmlns:mc="http://schemas.openxmlformats.org/markup-compatibility/2006">
              <mc:Choice xmlns:v="urn:schemas-microsoft-com:vml" Requires="v">
                <p:oleObj spid="_x0000_s1053" name="Jednadžba" r:id="rId13" imgW="698400" imgH="241200" progId="Equation.3">
                  <p:embed/>
                </p:oleObj>
              </mc:Choice>
              <mc:Fallback>
                <p:oleObj name="Jednadžba" r:id="rId13" imgW="698400" imgH="241200" progId="Equation.3">
                  <p:embed/>
                  <p:pic>
                    <p:nvPicPr>
                      <p:cNvPr id="11" name="Objekt 10"/>
                      <p:cNvPicPr/>
                      <p:nvPr/>
                    </p:nvPicPr>
                    <p:blipFill>
                      <a:blip r:embed="rId14"/>
                      <a:stretch>
                        <a:fillRect/>
                      </a:stretch>
                    </p:blipFill>
                    <p:spPr>
                      <a:xfrm>
                        <a:off x="6580281" y="6045985"/>
                        <a:ext cx="1792287" cy="619125"/>
                      </a:xfrm>
                      <a:prstGeom prst="rect">
                        <a:avLst/>
                      </a:prstGeom>
                    </p:spPr>
                  </p:pic>
                </p:oleObj>
              </mc:Fallback>
            </mc:AlternateContent>
          </a:graphicData>
        </a:graphic>
      </p:graphicFrame>
      <p:sp>
        <p:nvSpPr>
          <p:cNvPr id="15" name="TekstniOkvir 14"/>
          <p:cNvSpPr txBox="1"/>
          <p:nvPr/>
        </p:nvSpPr>
        <p:spPr>
          <a:xfrm>
            <a:off x="973607" y="5101462"/>
            <a:ext cx="1722847" cy="369332"/>
          </a:xfrm>
          <a:prstGeom prst="rect">
            <a:avLst/>
          </a:prstGeom>
          <a:noFill/>
        </p:spPr>
        <p:txBody>
          <a:bodyPr wrap="square" rtlCol="0">
            <a:spAutoFit/>
          </a:bodyPr>
          <a:lstStyle/>
          <a:p>
            <a:r>
              <a:rPr lang="hr-HR" dirty="0" smtClean="0"/>
              <a:t>ZADATAK 1: </a:t>
            </a:r>
            <a:endParaRPr lang="hr-HR" dirty="0"/>
          </a:p>
        </p:txBody>
      </p:sp>
      <p:sp>
        <p:nvSpPr>
          <p:cNvPr id="16" name="TekstniOkvir 15"/>
          <p:cNvSpPr txBox="1"/>
          <p:nvPr/>
        </p:nvSpPr>
        <p:spPr>
          <a:xfrm>
            <a:off x="973606" y="6099720"/>
            <a:ext cx="1722847" cy="369332"/>
          </a:xfrm>
          <a:prstGeom prst="rect">
            <a:avLst/>
          </a:prstGeom>
          <a:noFill/>
        </p:spPr>
        <p:txBody>
          <a:bodyPr wrap="square" rtlCol="0">
            <a:spAutoFit/>
          </a:bodyPr>
          <a:lstStyle/>
          <a:p>
            <a:r>
              <a:rPr lang="hr-HR" dirty="0" smtClean="0"/>
              <a:t>ZADATAK 2: </a:t>
            </a:r>
            <a:endParaRPr lang="hr-HR" dirty="0"/>
          </a:p>
        </p:txBody>
      </p:sp>
    </p:spTree>
    <p:extLst>
      <p:ext uri="{BB962C8B-B14F-4D97-AF65-F5344CB8AC3E}">
        <p14:creationId xmlns:p14="http://schemas.microsoft.com/office/powerpoint/2010/main" val="958846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P spid="10" grpId="0"/>
      <p:bldP spid="15" grpId="0"/>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1215614" y="548680"/>
            <a:ext cx="9200866" cy="5976664"/>
          </a:xfrm>
        </p:spPr>
        <p:txBody>
          <a:bodyPr>
            <a:noAutofit/>
          </a:bodyPr>
          <a:lstStyle/>
          <a:p>
            <a:pPr marL="0" indent="0">
              <a:buNone/>
            </a:pPr>
            <a:r>
              <a:rPr lang="hr-HR" dirty="0"/>
              <a:t>2  </a:t>
            </a:r>
            <a:r>
              <a:rPr lang="hr-HR" dirty="0" smtClean="0"/>
              <a:t>načina ili gledaš u </a:t>
            </a:r>
            <a:r>
              <a:rPr lang="hr-HR" dirty="0" err="1" smtClean="0"/>
              <a:t>rezultirajućem</a:t>
            </a:r>
            <a:r>
              <a:rPr lang="hr-HR" dirty="0" smtClean="0"/>
              <a:t> stupcu 0 ili 1</a:t>
            </a:r>
          </a:p>
          <a:p>
            <a:pPr marL="0" indent="0">
              <a:buNone/>
            </a:pPr>
            <a:r>
              <a:rPr lang="hr-HR" dirty="0">
                <a:latin typeface="Calibri" panose="020F0502020204030204" pitchFamily="34" charset="0"/>
                <a:cs typeface="Calibri" panose="020F0502020204030204" pitchFamily="34" charset="0"/>
              </a:rPr>
              <a:t>izaberi onaj način čega  imaš </a:t>
            </a:r>
            <a:r>
              <a:rPr lang="hr-HR" dirty="0" smtClean="0">
                <a:latin typeface="Calibri" panose="020F0502020204030204" pitchFamily="34" charset="0"/>
                <a:cs typeface="Calibri" panose="020F0502020204030204" pitchFamily="34" charset="0"/>
              </a:rPr>
              <a:t>manje</a:t>
            </a:r>
          </a:p>
          <a:p>
            <a:pPr marL="0" indent="0">
              <a:buNone/>
            </a:pPr>
            <a:endParaRPr lang="hr-HR" dirty="0"/>
          </a:p>
          <a:p>
            <a:pPr marL="0" indent="0">
              <a:buNone/>
            </a:pPr>
            <a:r>
              <a:rPr lang="hr-HR" dirty="0">
                <a:solidFill>
                  <a:srgbClr val="FF0000"/>
                </a:solidFill>
              </a:rPr>
              <a:t>1.način – „ po jedinicama”-(disjunktivna normalna forma)</a:t>
            </a:r>
          </a:p>
          <a:p>
            <a:pPr marL="0" indent="0">
              <a:buNone/>
            </a:pPr>
            <a:r>
              <a:rPr lang="hr-HR" dirty="0" smtClean="0"/>
              <a:t>redak </a:t>
            </a:r>
            <a:r>
              <a:rPr lang="hr-HR" dirty="0"/>
              <a:t>sa </a:t>
            </a:r>
            <a:r>
              <a:rPr lang="hr-HR" dirty="0" smtClean="0"/>
              <a:t>Y=1:  </a:t>
            </a:r>
            <a:r>
              <a:rPr lang="hr-HR" dirty="0"/>
              <a:t>pišemo slovo (ako je ispod jedinica), slovo potez (ako je ispod 0); spajamo sa operacijom </a:t>
            </a:r>
            <a:r>
              <a:rPr lang="hr-HR" dirty="0">
                <a:latin typeface="Calibri" panose="020F0502020204030204" pitchFamily="34" charset="0"/>
                <a:cs typeface="Calibri" panose="020F0502020204030204" pitchFamily="34" charset="0"/>
              </a:rPr>
              <a:t>∙ , a više redaka spajamo sa +</a:t>
            </a:r>
          </a:p>
          <a:p>
            <a:pPr marL="0" indent="0">
              <a:buNone/>
            </a:pPr>
            <a:r>
              <a:rPr lang="hr-HR" dirty="0">
                <a:solidFill>
                  <a:srgbClr val="FF0000"/>
                </a:solidFill>
                <a:latin typeface="Calibri" panose="020F0502020204030204" pitchFamily="34" charset="0"/>
                <a:cs typeface="Calibri" panose="020F0502020204030204" pitchFamily="34" charset="0"/>
              </a:rPr>
              <a:t>2. način- „ po nulama”-(</a:t>
            </a:r>
            <a:r>
              <a:rPr lang="hr-HR" dirty="0" err="1">
                <a:solidFill>
                  <a:srgbClr val="FF0000"/>
                </a:solidFill>
                <a:latin typeface="Calibri" panose="020F0502020204030204" pitchFamily="34" charset="0"/>
                <a:cs typeface="Calibri" panose="020F0502020204030204" pitchFamily="34" charset="0"/>
              </a:rPr>
              <a:t>konjunktivna</a:t>
            </a:r>
            <a:r>
              <a:rPr lang="hr-HR" dirty="0">
                <a:solidFill>
                  <a:srgbClr val="FF0000"/>
                </a:solidFill>
                <a:latin typeface="Calibri" panose="020F0502020204030204" pitchFamily="34" charset="0"/>
                <a:cs typeface="Calibri" panose="020F0502020204030204" pitchFamily="34" charset="0"/>
              </a:rPr>
              <a:t> normalna forma)</a:t>
            </a:r>
          </a:p>
          <a:p>
            <a:pPr marL="0" indent="0">
              <a:buNone/>
            </a:pPr>
            <a:r>
              <a:rPr lang="hr-HR" dirty="0">
                <a:latin typeface="Calibri" panose="020F0502020204030204" pitchFamily="34" charset="0"/>
                <a:cs typeface="Calibri" panose="020F0502020204030204" pitchFamily="34" charset="0"/>
              </a:rPr>
              <a:t>Redak sa Y=0 pišemo slovo (ispod kojeg je 0), slovo potez (ispod kojeg je 1); spajamo sa operacijom +, a više redaka spajamo sa </a:t>
            </a:r>
            <a:r>
              <a:rPr lang="hr-HR" dirty="0" smtClean="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926737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rotWithShape="1">
          <a:blip r:embed="rId2"/>
          <a:srcRect l="30003" t="26003" r="36243" b="25992"/>
          <a:stretch/>
        </p:blipFill>
        <p:spPr>
          <a:xfrm>
            <a:off x="2495600" y="404664"/>
            <a:ext cx="6840760" cy="6080676"/>
          </a:xfrm>
          <a:prstGeom prst="rect">
            <a:avLst/>
          </a:prstGeom>
        </p:spPr>
      </p:pic>
      <p:sp>
        <p:nvSpPr>
          <p:cNvPr id="2" name="Pravokutnik 1"/>
          <p:cNvSpPr/>
          <p:nvPr/>
        </p:nvSpPr>
        <p:spPr>
          <a:xfrm>
            <a:off x="2552700" y="5537200"/>
            <a:ext cx="3517900" cy="254000"/>
          </a:xfrm>
          <a:prstGeom prst="rec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val="717432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lika 1"/>
          <p:cNvPicPr>
            <a:picLocks noChangeAspect="1"/>
          </p:cNvPicPr>
          <p:nvPr/>
        </p:nvPicPr>
        <p:blipFill rotWithShape="1">
          <a:blip r:embed="rId2"/>
          <a:srcRect l="30212" t="26670" r="36451" b="24992"/>
          <a:stretch/>
        </p:blipFill>
        <p:spPr>
          <a:xfrm>
            <a:off x="2495600" y="548680"/>
            <a:ext cx="6120680" cy="5546866"/>
          </a:xfrm>
          <a:prstGeom prst="rect">
            <a:avLst/>
          </a:prstGeom>
        </p:spPr>
      </p:pic>
      <p:sp>
        <p:nvSpPr>
          <p:cNvPr id="3" name="Pravokutnik 2"/>
          <p:cNvSpPr/>
          <p:nvPr/>
        </p:nvSpPr>
        <p:spPr>
          <a:xfrm>
            <a:off x="2273300" y="4178300"/>
            <a:ext cx="3517900" cy="254000"/>
          </a:xfrm>
          <a:prstGeom prst="rec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val="3987710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broja slajda 1"/>
          <p:cNvSpPr>
            <a:spLocks noGrp="1"/>
          </p:cNvSpPr>
          <p:nvPr>
            <p:ph type="sldNum" sz="quarter" idx="12"/>
          </p:nvPr>
        </p:nvSpPr>
        <p:spPr/>
        <p:txBody>
          <a:bodyPr/>
          <a:lstStyle/>
          <a:p>
            <a:pPr>
              <a:defRPr/>
            </a:pPr>
            <a:fld id="{DE4EC861-9BC1-4891-9AB2-B6CA775A1FE2}" type="slidenum">
              <a:rPr lang="hr-HR" smtClean="0">
                <a:solidFill>
                  <a:prstClr val="black">
                    <a:tint val="75000"/>
                  </a:prstClr>
                </a:solidFill>
              </a:rPr>
              <a:pPr>
                <a:defRPr/>
              </a:pPr>
              <a:t>7</a:t>
            </a:fld>
            <a:endParaRPr lang="hr-HR">
              <a:solidFill>
                <a:prstClr val="black">
                  <a:tint val="75000"/>
                </a:prstClr>
              </a:solidFill>
            </a:endParaRPr>
          </a:p>
        </p:txBody>
      </p:sp>
      <p:pic>
        <p:nvPicPr>
          <p:cNvPr id="3" name="Slika 2"/>
          <p:cNvPicPr/>
          <p:nvPr/>
        </p:nvPicPr>
        <p:blipFill rotWithShape="1">
          <a:blip r:embed="rId3"/>
          <a:srcRect l="33073" t="30556" r="38652" b="44973"/>
          <a:stretch/>
        </p:blipFill>
        <p:spPr bwMode="auto">
          <a:xfrm>
            <a:off x="2270880" y="2097361"/>
            <a:ext cx="6696744" cy="4441551"/>
          </a:xfrm>
          <a:prstGeom prst="rect">
            <a:avLst/>
          </a:prstGeom>
          <a:ln>
            <a:noFill/>
          </a:ln>
          <a:extLst>
            <a:ext uri="{53640926-AAD7-44D8-BBD7-CCE9431645EC}">
              <a14:shadowObscured xmlns:a14="http://schemas.microsoft.com/office/drawing/2010/main"/>
            </a:ext>
          </a:extLst>
        </p:spPr>
      </p:pic>
      <p:pic>
        <p:nvPicPr>
          <p:cNvPr id="4" name="Slika 3"/>
          <p:cNvPicPr/>
          <p:nvPr/>
        </p:nvPicPr>
        <p:blipFill rotWithShape="1">
          <a:blip r:embed="rId3"/>
          <a:srcRect l="33073" t="13228" r="38652" b="73201"/>
          <a:stretch/>
        </p:blipFill>
        <p:spPr bwMode="auto">
          <a:xfrm>
            <a:off x="2702928" y="444500"/>
            <a:ext cx="6264696" cy="1616348"/>
          </a:xfrm>
          <a:prstGeom prst="rect">
            <a:avLst/>
          </a:prstGeom>
          <a:ln>
            <a:noFill/>
          </a:ln>
          <a:extLst>
            <a:ext uri="{53640926-AAD7-44D8-BBD7-CCE9431645EC}">
              <a14:shadowObscured xmlns:a14="http://schemas.microsoft.com/office/drawing/2010/main"/>
            </a:ext>
          </a:extLst>
        </p:spPr>
      </p:pic>
      <p:graphicFrame>
        <p:nvGraphicFramePr>
          <p:cNvPr id="5" name="Tablica 4"/>
          <p:cNvGraphicFramePr>
            <a:graphicFrameLocks noGrp="1"/>
          </p:cNvGraphicFramePr>
          <p:nvPr>
            <p:extLst>
              <p:ext uri="{D42A27DB-BD31-4B8C-83A1-F6EECF244321}">
                <p14:modId xmlns:p14="http://schemas.microsoft.com/office/powerpoint/2010/main" val="3071209513"/>
              </p:ext>
            </p:extLst>
          </p:nvPr>
        </p:nvGraphicFramePr>
        <p:xfrm>
          <a:off x="4940300" y="3139786"/>
          <a:ext cx="482600" cy="3032416"/>
        </p:xfrm>
        <a:graphic>
          <a:graphicData uri="http://schemas.openxmlformats.org/drawingml/2006/table">
            <a:tbl>
              <a:tblPr firstRow="1" bandRow="1">
                <a:tableStyleId>{5940675A-B579-460E-94D1-54222C63F5DA}</a:tableStyleId>
              </a:tblPr>
              <a:tblGrid>
                <a:gridCol w="482600">
                  <a:extLst>
                    <a:ext uri="{9D8B030D-6E8A-4147-A177-3AD203B41FA5}">
                      <a16:colId xmlns:a16="http://schemas.microsoft.com/office/drawing/2014/main" val="3018327856"/>
                    </a:ext>
                  </a:extLst>
                </a:gridCol>
              </a:tblGrid>
              <a:tr h="379052">
                <a:tc>
                  <a:txBody>
                    <a:bodyPr/>
                    <a:lstStyle/>
                    <a:p>
                      <a:r>
                        <a:rPr lang="hr-HR" dirty="0" smtClean="0"/>
                        <a:t>1</a:t>
                      </a:r>
                      <a:endParaRPr lang="hr-HR" dirty="0"/>
                    </a:p>
                  </a:txBody>
                  <a:tcPr/>
                </a:tc>
                <a:extLst>
                  <a:ext uri="{0D108BD9-81ED-4DB2-BD59-A6C34878D82A}">
                    <a16:rowId xmlns:a16="http://schemas.microsoft.com/office/drawing/2014/main" val="1139307196"/>
                  </a:ext>
                </a:extLst>
              </a:tr>
              <a:tr h="379052">
                <a:tc>
                  <a:txBody>
                    <a:bodyPr/>
                    <a:lstStyle/>
                    <a:p>
                      <a:r>
                        <a:rPr lang="hr-HR" dirty="0" smtClean="0"/>
                        <a:t>1</a:t>
                      </a:r>
                      <a:endParaRPr lang="hr-HR" dirty="0"/>
                    </a:p>
                  </a:txBody>
                  <a:tcPr/>
                </a:tc>
                <a:extLst>
                  <a:ext uri="{0D108BD9-81ED-4DB2-BD59-A6C34878D82A}">
                    <a16:rowId xmlns:a16="http://schemas.microsoft.com/office/drawing/2014/main" val="2288486026"/>
                  </a:ext>
                </a:extLst>
              </a:tr>
              <a:tr h="379052">
                <a:tc>
                  <a:txBody>
                    <a:bodyPr/>
                    <a:lstStyle/>
                    <a:p>
                      <a:r>
                        <a:rPr lang="hr-HR" dirty="0" smtClean="0"/>
                        <a:t>0</a:t>
                      </a:r>
                      <a:endParaRPr lang="hr-HR" dirty="0"/>
                    </a:p>
                  </a:txBody>
                  <a:tcPr/>
                </a:tc>
                <a:extLst>
                  <a:ext uri="{0D108BD9-81ED-4DB2-BD59-A6C34878D82A}">
                    <a16:rowId xmlns:a16="http://schemas.microsoft.com/office/drawing/2014/main" val="976014827"/>
                  </a:ext>
                </a:extLst>
              </a:tr>
              <a:tr h="379052">
                <a:tc>
                  <a:txBody>
                    <a:bodyPr/>
                    <a:lstStyle/>
                    <a:p>
                      <a:r>
                        <a:rPr lang="hr-HR" dirty="0" smtClean="0"/>
                        <a:t>0</a:t>
                      </a:r>
                      <a:endParaRPr lang="hr-HR" dirty="0"/>
                    </a:p>
                  </a:txBody>
                  <a:tcPr/>
                </a:tc>
                <a:extLst>
                  <a:ext uri="{0D108BD9-81ED-4DB2-BD59-A6C34878D82A}">
                    <a16:rowId xmlns:a16="http://schemas.microsoft.com/office/drawing/2014/main" val="3569747151"/>
                  </a:ext>
                </a:extLst>
              </a:tr>
              <a:tr h="379052">
                <a:tc>
                  <a:txBody>
                    <a:bodyPr/>
                    <a:lstStyle/>
                    <a:p>
                      <a:r>
                        <a:rPr lang="hr-HR" dirty="0" smtClean="0"/>
                        <a:t>1</a:t>
                      </a:r>
                      <a:endParaRPr lang="hr-HR" dirty="0"/>
                    </a:p>
                  </a:txBody>
                  <a:tcPr/>
                </a:tc>
                <a:extLst>
                  <a:ext uri="{0D108BD9-81ED-4DB2-BD59-A6C34878D82A}">
                    <a16:rowId xmlns:a16="http://schemas.microsoft.com/office/drawing/2014/main" val="1209781654"/>
                  </a:ext>
                </a:extLst>
              </a:tr>
              <a:tr h="379052">
                <a:tc>
                  <a:txBody>
                    <a:bodyPr/>
                    <a:lstStyle/>
                    <a:p>
                      <a:r>
                        <a:rPr lang="hr-HR" dirty="0" smtClean="0"/>
                        <a:t>0</a:t>
                      </a:r>
                      <a:endParaRPr lang="hr-HR" dirty="0"/>
                    </a:p>
                  </a:txBody>
                  <a:tcPr/>
                </a:tc>
                <a:extLst>
                  <a:ext uri="{0D108BD9-81ED-4DB2-BD59-A6C34878D82A}">
                    <a16:rowId xmlns:a16="http://schemas.microsoft.com/office/drawing/2014/main" val="3040718163"/>
                  </a:ext>
                </a:extLst>
              </a:tr>
              <a:tr h="379052">
                <a:tc>
                  <a:txBody>
                    <a:bodyPr/>
                    <a:lstStyle/>
                    <a:p>
                      <a:r>
                        <a:rPr lang="hr-HR" dirty="0" smtClean="0"/>
                        <a:t>0</a:t>
                      </a:r>
                      <a:endParaRPr lang="hr-HR" dirty="0"/>
                    </a:p>
                  </a:txBody>
                  <a:tcPr/>
                </a:tc>
                <a:extLst>
                  <a:ext uri="{0D108BD9-81ED-4DB2-BD59-A6C34878D82A}">
                    <a16:rowId xmlns:a16="http://schemas.microsoft.com/office/drawing/2014/main" val="3248213575"/>
                  </a:ext>
                </a:extLst>
              </a:tr>
              <a:tr h="379052">
                <a:tc>
                  <a:txBody>
                    <a:bodyPr/>
                    <a:lstStyle/>
                    <a:p>
                      <a:r>
                        <a:rPr lang="hr-HR" dirty="0" smtClean="0"/>
                        <a:t>0</a:t>
                      </a:r>
                      <a:endParaRPr lang="hr-HR" dirty="0"/>
                    </a:p>
                  </a:txBody>
                  <a:tcPr/>
                </a:tc>
                <a:extLst>
                  <a:ext uri="{0D108BD9-81ED-4DB2-BD59-A6C34878D82A}">
                    <a16:rowId xmlns:a16="http://schemas.microsoft.com/office/drawing/2014/main" val="1072687220"/>
                  </a:ext>
                </a:extLst>
              </a:tr>
            </a:tbl>
          </a:graphicData>
        </a:graphic>
      </p:graphicFrame>
      <p:sp>
        <p:nvSpPr>
          <p:cNvPr id="6" name="Pravokutnik 5"/>
          <p:cNvSpPr/>
          <p:nvPr/>
        </p:nvSpPr>
        <p:spPr>
          <a:xfrm>
            <a:off x="149980" y="2060848"/>
            <a:ext cx="2120900" cy="3139321"/>
          </a:xfrm>
          <a:prstGeom prst="rect">
            <a:avLst/>
          </a:prstGeom>
        </p:spPr>
        <p:txBody>
          <a:bodyPr wrap="square">
            <a:spAutoFit/>
          </a:bodyPr>
          <a:lstStyle/>
          <a:p>
            <a:r>
              <a:rPr lang="hr-HR" dirty="0">
                <a:solidFill>
                  <a:srgbClr val="FF0000"/>
                </a:solidFill>
              </a:rPr>
              <a:t>1.način – „ po jedinicama”-(disjunktivna normalna forma)</a:t>
            </a:r>
          </a:p>
          <a:p>
            <a:r>
              <a:rPr lang="hr-HR" dirty="0"/>
              <a:t>redak sa Y=1:  pišemo slovo (ako je ispod jedinica), slovo potez (ako je ispod 0); spajamo sa operacijom </a:t>
            </a:r>
            <a:r>
              <a:rPr lang="hr-HR" dirty="0">
                <a:latin typeface="Calibri" panose="020F0502020204030204" pitchFamily="34" charset="0"/>
                <a:cs typeface="Calibri" panose="020F0502020204030204" pitchFamily="34" charset="0"/>
              </a:rPr>
              <a:t>∙ , a više redaka spajamo sa +</a:t>
            </a:r>
          </a:p>
        </p:txBody>
      </p:sp>
      <p:graphicFrame>
        <p:nvGraphicFramePr>
          <p:cNvPr id="7" name="Objekt 6"/>
          <p:cNvGraphicFramePr>
            <a:graphicFrameLocks noChangeAspect="1"/>
          </p:cNvGraphicFramePr>
          <p:nvPr>
            <p:extLst>
              <p:ext uri="{D42A27DB-BD31-4B8C-83A1-F6EECF244321}">
                <p14:modId xmlns:p14="http://schemas.microsoft.com/office/powerpoint/2010/main" val="1473252758"/>
              </p:ext>
            </p:extLst>
          </p:nvPr>
        </p:nvGraphicFramePr>
        <p:xfrm>
          <a:off x="6856413" y="2586038"/>
          <a:ext cx="3222625" cy="554037"/>
        </p:xfrm>
        <a:graphic>
          <a:graphicData uri="http://schemas.openxmlformats.org/presentationml/2006/ole">
            <mc:AlternateContent xmlns:mc="http://schemas.openxmlformats.org/markup-compatibility/2006">
              <mc:Choice xmlns:v="urn:schemas-microsoft-com:vml" Requires="v">
                <p:oleObj spid="_x0000_s2053" name="Jednadžba" r:id="rId4" imgW="1257120" imgH="215640" progId="Equation.3">
                  <p:embed/>
                </p:oleObj>
              </mc:Choice>
              <mc:Fallback>
                <p:oleObj name="Jednadžba" r:id="rId4" imgW="1257120" imgH="215640" progId="Equation.3">
                  <p:embed/>
                  <p:pic>
                    <p:nvPicPr>
                      <p:cNvPr id="3" name="Objekt 2"/>
                      <p:cNvPicPr/>
                      <p:nvPr/>
                    </p:nvPicPr>
                    <p:blipFill>
                      <a:blip r:embed="rId5"/>
                      <a:stretch>
                        <a:fillRect/>
                      </a:stretch>
                    </p:blipFill>
                    <p:spPr>
                      <a:xfrm>
                        <a:off x="6856413" y="2586038"/>
                        <a:ext cx="3222625" cy="554037"/>
                      </a:xfrm>
                      <a:prstGeom prst="rect">
                        <a:avLst/>
                      </a:prstGeom>
                    </p:spPr>
                  </p:pic>
                </p:oleObj>
              </mc:Fallback>
            </mc:AlternateContent>
          </a:graphicData>
        </a:graphic>
      </p:graphicFrame>
    </p:spTree>
    <p:extLst>
      <p:ext uri="{BB962C8B-B14F-4D97-AF65-F5344CB8AC3E}">
        <p14:creationId xmlns:p14="http://schemas.microsoft.com/office/powerpoint/2010/main" val="1960804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broja slajda 1"/>
          <p:cNvSpPr>
            <a:spLocks noGrp="1"/>
          </p:cNvSpPr>
          <p:nvPr>
            <p:ph type="sldNum" sz="quarter" idx="12"/>
          </p:nvPr>
        </p:nvSpPr>
        <p:spPr/>
        <p:txBody>
          <a:bodyPr/>
          <a:lstStyle/>
          <a:p>
            <a:pPr>
              <a:defRPr/>
            </a:pPr>
            <a:fld id="{DE4EC861-9BC1-4891-9AB2-B6CA775A1FE2}" type="slidenum">
              <a:rPr lang="hr-HR" smtClean="0">
                <a:solidFill>
                  <a:prstClr val="black">
                    <a:tint val="75000"/>
                  </a:prstClr>
                </a:solidFill>
              </a:rPr>
              <a:pPr>
                <a:defRPr/>
              </a:pPr>
              <a:t>8</a:t>
            </a:fld>
            <a:endParaRPr lang="hr-HR">
              <a:solidFill>
                <a:prstClr val="black">
                  <a:tint val="75000"/>
                </a:prstClr>
              </a:solidFill>
            </a:endParaRPr>
          </a:p>
        </p:txBody>
      </p:sp>
      <p:graphicFrame>
        <p:nvGraphicFramePr>
          <p:cNvPr id="3" name="Tablica 2"/>
          <p:cNvGraphicFramePr>
            <a:graphicFrameLocks noGrp="1"/>
          </p:cNvGraphicFramePr>
          <p:nvPr>
            <p:extLst/>
          </p:nvPr>
        </p:nvGraphicFramePr>
        <p:xfrm>
          <a:off x="3935760" y="2636912"/>
          <a:ext cx="2088232" cy="1630680"/>
        </p:xfrm>
        <a:graphic>
          <a:graphicData uri="http://schemas.openxmlformats.org/drawingml/2006/table">
            <a:tbl>
              <a:tblPr firstRow="1" firstCol="1" bandRow="1">
                <a:tableStyleId>{5940675A-B579-460E-94D1-54222C63F5DA}</a:tableStyleId>
              </a:tblPr>
              <a:tblGrid>
                <a:gridCol w="691999">
                  <a:extLst>
                    <a:ext uri="{9D8B030D-6E8A-4147-A177-3AD203B41FA5}">
                      <a16:colId xmlns:a16="http://schemas.microsoft.com/office/drawing/2014/main" val="3816454078"/>
                    </a:ext>
                  </a:extLst>
                </a:gridCol>
                <a:gridCol w="704234">
                  <a:extLst>
                    <a:ext uri="{9D8B030D-6E8A-4147-A177-3AD203B41FA5}">
                      <a16:colId xmlns:a16="http://schemas.microsoft.com/office/drawing/2014/main" val="2097383189"/>
                    </a:ext>
                  </a:extLst>
                </a:gridCol>
                <a:gridCol w="691999">
                  <a:extLst>
                    <a:ext uri="{9D8B030D-6E8A-4147-A177-3AD203B41FA5}">
                      <a16:colId xmlns:a16="http://schemas.microsoft.com/office/drawing/2014/main" val="3944971645"/>
                    </a:ext>
                  </a:extLst>
                </a:gridCol>
              </a:tblGrid>
              <a:tr h="316835">
                <a:tc>
                  <a:txBody>
                    <a:bodyPr/>
                    <a:lstStyle/>
                    <a:p>
                      <a:pPr algn="ctr">
                        <a:lnSpc>
                          <a:spcPct val="107000"/>
                        </a:lnSpc>
                        <a:spcAft>
                          <a:spcPts val="0"/>
                        </a:spcAft>
                      </a:pPr>
                      <a:r>
                        <a:rPr lang="hr-HR" sz="2000" dirty="0">
                          <a:effectLst/>
                        </a:rPr>
                        <a:t>P</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S</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a:effectLst/>
                        </a:rPr>
                        <a:t>R</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99407488"/>
                  </a:ext>
                </a:extLst>
              </a:tr>
              <a:tr h="316835">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61745493"/>
                  </a:ext>
                </a:extLst>
              </a:tr>
              <a:tr h="316835">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1</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3333442"/>
                  </a:ext>
                </a:extLst>
              </a:tr>
              <a:tr h="316835">
                <a:tc>
                  <a:txBody>
                    <a:bodyPr/>
                    <a:lstStyle/>
                    <a:p>
                      <a:pPr algn="ctr">
                        <a:lnSpc>
                          <a:spcPct val="107000"/>
                        </a:lnSpc>
                        <a:spcAft>
                          <a:spcPts val="0"/>
                        </a:spcAft>
                      </a:pPr>
                      <a:r>
                        <a:rPr lang="hr-HR" sz="2000" dirty="0">
                          <a:effectLst/>
                        </a:rPr>
                        <a:t>1</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53968459"/>
                  </a:ext>
                </a:extLst>
              </a:tr>
              <a:tr h="316835">
                <a:tc>
                  <a:txBody>
                    <a:bodyPr/>
                    <a:lstStyle/>
                    <a:p>
                      <a:pPr algn="ctr">
                        <a:lnSpc>
                          <a:spcPct val="107000"/>
                        </a:lnSpc>
                        <a:spcAft>
                          <a:spcPts val="0"/>
                        </a:spcAft>
                      </a:pPr>
                      <a:r>
                        <a:rPr lang="hr-HR" sz="2000" dirty="0">
                          <a:effectLst/>
                        </a:rPr>
                        <a:t>1</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1</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hr-HR" sz="2000" dirty="0">
                          <a:effectLst/>
                        </a:rPr>
                        <a:t>1</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39444022"/>
                  </a:ext>
                </a:extLst>
              </a:tr>
            </a:tbl>
          </a:graphicData>
        </a:graphic>
      </p:graphicFrame>
      <p:sp>
        <p:nvSpPr>
          <p:cNvPr id="4" name="Rectangle 1"/>
          <p:cNvSpPr>
            <a:spLocks noChangeArrowheads="1"/>
          </p:cNvSpPr>
          <p:nvPr/>
        </p:nvSpPr>
        <p:spPr bwMode="auto">
          <a:xfrm>
            <a:off x="431800" y="371708"/>
            <a:ext cx="9912672"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lang="hr-HR" altLang="sr-Latn-RS" sz="2000" dirty="0" err="1">
                <a:latin typeface="Calibri" panose="020F0502020204030204" pitchFamily="34" charset="0"/>
                <a:ea typeface="Calibri" panose="020F0502020204030204" pitchFamily="34" charset="0"/>
                <a:cs typeface="Times New Roman" panose="02020603050405020304" pitchFamily="18" charset="0"/>
              </a:rPr>
              <a:t>M</a:t>
            </a:r>
            <a:r>
              <a:rPr lang="hr-HR" altLang="sr-Latn-RS" sz="2000" dirty="0" err="1" bmk="">
                <a:latin typeface="Calibri" panose="020F0502020204030204" pitchFamily="34" charset="0"/>
                <a:ea typeface="Calibri" panose="020F0502020204030204" pitchFamily="34" charset="0"/>
                <a:cs typeface="Times New Roman" panose="02020603050405020304" pitchFamily="18" charset="0"/>
              </a:rPr>
              <a:t>esoreznica</a:t>
            </a:r>
            <a:r>
              <a:rPr lang="hr-HR" altLang="sr-Latn-RS" sz="2000" dirty="0" bmk="">
                <a:latin typeface="Calibri" panose="020F0502020204030204" pitchFamily="34" charset="0"/>
                <a:ea typeface="Calibri" panose="020F0502020204030204" pitchFamily="34" charset="0"/>
                <a:cs typeface="Times New Roman" panose="02020603050405020304" pitchFamily="18" charset="0"/>
              </a:rPr>
              <a:t> ima gumb za paljenje i sigurnosni gumb. </a:t>
            </a:r>
            <a:r>
              <a:rPr lang="hr-HR" altLang="sr-Latn-RS" sz="2000" dirty="0" err="1" bmk="">
                <a:latin typeface="Calibri" panose="020F0502020204030204" pitchFamily="34" charset="0"/>
                <a:ea typeface="Calibri" panose="020F0502020204030204" pitchFamily="34" charset="0"/>
                <a:cs typeface="Times New Roman" panose="02020603050405020304" pitchFamily="18" charset="0"/>
              </a:rPr>
              <a:t>Mesoreznica</a:t>
            </a:r>
            <a:r>
              <a:rPr lang="hr-HR" altLang="sr-Latn-RS" sz="2000" dirty="0" bmk="">
                <a:latin typeface="Calibri" panose="020F0502020204030204" pitchFamily="34" charset="0"/>
                <a:ea typeface="Calibri" panose="020F0502020204030204" pitchFamily="34" charset="0"/>
                <a:cs typeface="Times New Roman" panose="02020603050405020304" pitchFamily="18" charset="0"/>
              </a:rPr>
              <a:t> se ne može upaliti sve dok se istovremeno ne stisnu sigurnosni gumb i gumb za paljenje. U tablici istinitosti su prikazani svi mogući ishodi korištenja </a:t>
            </a:r>
            <a:r>
              <a:rPr lang="hr-HR" altLang="sr-Latn-RS" sz="2000" dirty="0" err="1" bmk="">
                <a:latin typeface="Calibri" panose="020F0502020204030204" pitchFamily="34" charset="0"/>
                <a:ea typeface="Calibri" panose="020F0502020204030204" pitchFamily="34" charset="0"/>
                <a:cs typeface="Times New Roman" panose="02020603050405020304" pitchFamily="18" charset="0"/>
              </a:rPr>
              <a:t>mesoreznice</a:t>
            </a:r>
            <a:r>
              <a:rPr lang="hr-HR" altLang="sr-Latn-RS" sz="2000" dirty="0" bmk="">
                <a:latin typeface="Calibri" panose="020F0502020204030204" pitchFamily="34" charset="0"/>
                <a:ea typeface="Calibri" panose="020F0502020204030204" pitchFamily="34" charset="0"/>
                <a:cs typeface="Times New Roman" panose="02020603050405020304" pitchFamily="18" charset="0"/>
              </a:rPr>
              <a:t>.</a:t>
            </a:r>
            <a:r>
              <a:rPr lang="hr-HR" altLang="sr-Latn-RS" sz="2000" dirty="0">
                <a:latin typeface="Calibri" panose="020F0502020204030204" pitchFamily="34" charset="0"/>
                <a:ea typeface="Calibri" panose="020F0502020204030204" pitchFamily="34" charset="0"/>
                <a:cs typeface="Times New Roman" panose="02020603050405020304" pitchFamily="18" charset="0"/>
              </a:rPr>
              <a:t> Napiši logičku jednadžbu problema.</a:t>
            </a:r>
            <a:endParaRPr lang="hr-HR" altLang="sr-Latn-RS" sz="2000" dirty="0"/>
          </a:p>
          <a:p>
            <a:pPr eaLnBrk="0" fontAlgn="base" hangingPunct="0">
              <a:spcBef>
                <a:spcPct val="0"/>
              </a:spcBef>
              <a:spcAft>
                <a:spcPct val="0"/>
              </a:spcAft>
            </a:pPr>
            <a:r>
              <a:rPr lang="hr-HR" altLang="sr-Latn-RS" sz="2000" dirty="0">
                <a:latin typeface="Calibri" panose="020F0502020204030204" pitchFamily="34" charset="0"/>
                <a:ea typeface="Calibri" panose="020F0502020204030204" pitchFamily="34" charset="0"/>
                <a:cs typeface="Times New Roman" panose="02020603050405020304" pitchFamily="18" charset="0"/>
              </a:rPr>
              <a:t>P=gumb paljenja; S=sigurnosni gumb; R=rad </a:t>
            </a:r>
            <a:r>
              <a:rPr lang="hr-HR" altLang="sr-Latn-RS" sz="2000" dirty="0" err="1">
                <a:latin typeface="Calibri" panose="020F0502020204030204" pitchFamily="34" charset="0"/>
                <a:ea typeface="Calibri" panose="020F0502020204030204" pitchFamily="34" charset="0"/>
                <a:cs typeface="Times New Roman" panose="02020603050405020304" pitchFamily="18" charset="0"/>
              </a:rPr>
              <a:t>mesoreznice</a:t>
            </a:r>
            <a:r>
              <a:rPr lang="hr-HR" altLang="sr-Latn-RS" sz="2000" dirty="0">
                <a:latin typeface="Calibri" panose="020F0502020204030204" pitchFamily="34" charset="0"/>
                <a:ea typeface="Calibri" panose="020F0502020204030204" pitchFamily="34" charset="0"/>
                <a:cs typeface="Times New Roman" panose="02020603050405020304" pitchFamily="18" charset="0"/>
              </a:rPr>
              <a:t> </a:t>
            </a:r>
            <a:endParaRPr lang="hr-HR" altLang="sr-Latn-RS" sz="2000" dirty="0"/>
          </a:p>
          <a:p>
            <a:pPr eaLnBrk="0" fontAlgn="base" hangingPunct="0">
              <a:spcBef>
                <a:spcPct val="0"/>
              </a:spcBef>
              <a:spcAft>
                <a:spcPct val="0"/>
              </a:spcAft>
            </a:pPr>
            <a:r>
              <a:rPr lang="hr-HR" altLang="sr-Latn-RS" sz="2000" dirty="0">
                <a:latin typeface="Calibri" panose="020F0502020204030204" pitchFamily="34" charset="0"/>
                <a:ea typeface="Calibri" panose="020F0502020204030204" pitchFamily="34" charset="0"/>
                <a:cs typeface="Times New Roman" panose="02020603050405020304" pitchFamily="18" charset="0"/>
              </a:rPr>
              <a:t>(0=nije pritisnut/ne radi, 1=pritisnut/radi)</a:t>
            </a:r>
            <a:endParaRPr lang="hr-HR" altLang="sr-Latn-RS" sz="2000" dirty="0"/>
          </a:p>
        </p:txBody>
      </p:sp>
      <p:sp>
        <p:nvSpPr>
          <p:cNvPr id="5" name="Pravokutnik 4"/>
          <p:cNvSpPr/>
          <p:nvPr/>
        </p:nvSpPr>
        <p:spPr>
          <a:xfrm>
            <a:off x="4079776" y="5013176"/>
            <a:ext cx="2304256" cy="369332"/>
          </a:xfrm>
          <a:prstGeom prst="rect">
            <a:avLst/>
          </a:prstGeom>
        </p:spPr>
        <p:txBody>
          <a:bodyPr wrap="square">
            <a:spAutoFit/>
          </a:bodyPr>
          <a:lstStyle/>
          <a:p>
            <a:pPr lvl="0" eaLnBrk="0" fontAlgn="base" hangingPunct="0">
              <a:spcBef>
                <a:spcPct val="0"/>
              </a:spcBef>
              <a:spcAft>
                <a:spcPct val="0"/>
              </a:spcAft>
            </a:pPr>
            <a:r>
              <a:rPr lang="hr-HR" altLang="sr-Latn-RS" dirty="0">
                <a:latin typeface="Calibri" panose="020F0502020204030204" pitchFamily="34" charset="0"/>
                <a:ea typeface="Calibri" panose="020F0502020204030204" pitchFamily="34" charset="0"/>
                <a:cs typeface="Times New Roman" panose="02020603050405020304" pitchFamily="18" charset="0"/>
              </a:rPr>
              <a:t>R= P i S= P </a:t>
            </a:r>
            <a:r>
              <a:rPr lang="hr-HR" altLang="sr-Latn-RS" dirty="0">
                <a:latin typeface="Calibri" panose="020F0502020204030204" pitchFamily="34" charset="0"/>
                <a:ea typeface="Calibri" panose="020F0502020204030204" pitchFamily="34" charset="0"/>
                <a:cs typeface="Calibri" panose="020F0502020204030204" pitchFamily="34" charset="0"/>
              </a:rPr>
              <a:t>· </a:t>
            </a:r>
            <a:r>
              <a:rPr lang="hr-HR" altLang="sr-Latn-RS" dirty="0">
                <a:latin typeface="Calibri" panose="020F0502020204030204" pitchFamily="34" charset="0"/>
                <a:ea typeface="Calibri" panose="020F0502020204030204" pitchFamily="34" charset="0"/>
                <a:cs typeface="Times New Roman" panose="02020603050405020304" pitchFamily="18" charset="0"/>
              </a:rPr>
              <a:t>S</a:t>
            </a:r>
            <a:endParaRPr lang="hr-HR" altLang="sr-Latn-RS" dirty="0">
              <a:latin typeface="Arial" panose="020B0604020202020204" pitchFamily="34" charset="0"/>
            </a:endParaRPr>
          </a:p>
        </p:txBody>
      </p:sp>
    </p:spTree>
    <p:extLst>
      <p:ext uri="{BB962C8B-B14F-4D97-AF65-F5344CB8AC3E}">
        <p14:creationId xmlns:p14="http://schemas.microsoft.com/office/powerpoint/2010/main" val="28856692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zervirano mjesto broja slajda 3"/>
          <p:cNvSpPr>
            <a:spLocks noGrp="1"/>
          </p:cNvSpPr>
          <p:nvPr>
            <p:ph type="sldNum" sz="quarter" idx="12"/>
          </p:nvPr>
        </p:nvSpPr>
        <p:spPr/>
        <p:txBody>
          <a:bodyPr/>
          <a:lstStyle/>
          <a:p>
            <a:pPr>
              <a:defRPr/>
            </a:pPr>
            <a:fld id="{3FFC963F-55BC-4442-AEC5-EEBAC78D97A4}" type="slidenum">
              <a:rPr lang="hr-HR" smtClean="0">
                <a:solidFill>
                  <a:prstClr val="black">
                    <a:tint val="75000"/>
                  </a:prstClr>
                </a:solidFill>
              </a:rPr>
              <a:pPr>
                <a:defRPr/>
              </a:pPr>
              <a:t>9</a:t>
            </a:fld>
            <a:endParaRPr lang="hr-HR">
              <a:solidFill>
                <a:prstClr val="black">
                  <a:tint val="75000"/>
                </a:prstClr>
              </a:solidFill>
            </a:endParaRPr>
          </a:p>
        </p:txBody>
      </p:sp>
      <p:graphicFrame>
        <p:nvGraphicFramePr>
          <p:cNvPr id="5" name="Rezervirano mjesto sadržaja 4"/>
          <p:cNvGraphicFramePr>
            <a:graphicFrameLocks noGrp="1"/>
          </p:cNvGraphicFramePr>
          <p:nvPr>
            <p:ph idx="4294967295"/>
            <p:extLst/>
          </p:nvPr>
        </p:nvGraphicFramePr>
        <p:xfrm>
          <a:off x="3575720" y="3284984"/>
          <a:ext cx="4392488" cy="1929180"/>
        </p:xfrm>
        <a:graphic>
          <a:graphicData uri="http://schemas.openxmlformats.org/drawingml/2006/table">
            <a:tbl>
              <a:tblPr firstRow="1" firstCol="1" bandRow="1">
                <a:tableStyleId>{5940675A-B579-460E-94D1-54222C63F5DA}</a:tableStyleId>
              </a:tblPr>
              <a:tblGrid>
                <a:gridCol w="1304794">
                  <a:extLst>
                    <a:ext uri="{9D8B030D-6E8A-4147-A177-3AD203B41FA5}">
                      <a16:colId xmlns:a16="http://schemas.microsoft.com/office/drawing/2014/main" val="2075640191"/>
                    </a:ext>
                  </a:extLst>
                </a:gridCol>
                <a:gridCol w="1543847">
                  <a:extLst>
                    <a:ext uri="{9D8B030D-6E8A-4147-A177-3AD203B41FA5}">
                      <a16:colId xmlns:a16="http://schemas.microsoft.com/office/drawing/2014/main" val="2283154000"/>
                    </a:ext>
                  </a:extLst>
                </a:gridCol>
                <a:gridCol w="1543847">
                  <a:extLst>
                    <a:ext uri="{9D8B030D-6E8A-4147-A177-3AD203B41FA5}">
                      <a16:colId xmlns:a16="http://schemas.microsoft.com/office/drawing/2014/main" val="1103942040"/>
                    </a:ext>
                  </a:extLst>
                </a:gridCol>
              </a:tblGrid>
              <a:tr h="385836">
                <a:tc>
                  <a:txBody>
                    <a:bodyPr/>
                    <a:lstStyle/>
                    <a:p>
                      <a:pPr algn="ctr">
                        <a:lnSpc>
                          <a:spcPct val="107000"/>
                        </a:lnSpc>
                        <a:spcAft>
                          <a:spcPts val="0"/>
                        </a:spcAft>
                      </a:pPr>
                      <a:r>
                        <a:rPr lang="hr-HR" sz="2000" dirty="0">
                          <a:effectLst/>
                        </a:rPr>
                        <a:t>P</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025" marR="514025" marT="0" marB="0"/>
                </a:tc>
                <a:tc>
                  <a:txBody>
                    <a:bodyPr/>
                    <a:lstStyle/>
                    <a:p>
                      <a:pPr algn="ctr">
                        <a:lnSpc>
                          <a:spcPct val="107000"/>
                        </a:lnSpc>
                        <a:spcAft>
                          <a:spcPts val="0"/>
                        </a:spcAft>
                      </a:pPr>
                      <a:r>
                        <a:rPr lang="hr-HR" sz="2000" dirty="0">
                          <a:effectLst/>
                        </a:rPr>
                        <a:t>D</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025" marR="514025" marT="0" marB="0"/>
                </a:tc>
                <a:tc>
                  <a:txBody>
                    <a:bodyPr/>
                    <a:lstStyle/>
                    <a:p>
                      <a:pPr algn="ctr">
                        <a:lnSpc>
                          <a:spcPct val="107000"/>
                        </a:lnSpc>
                        <a:spcAft>
                          <a:spcPts val="0"/>
                        </a:spcAft>
                      </a:pPr>
                      <a:r>
                        <a:rPr lang="hr-HR" sz="2000">
                          <a:effectLst/>
                        </a:rPr>
                        <a:t>Os</a:t>
                      </a:r>
                      <a:endParaRPr lang="hr-HR" sz="2000">
                        <a:effectLst/>
                        <a:latin typeface="Calibri" panose="020F0502020204030204" pitchFamily="34" charset="0"/>
                        <a:ea typeface="Calibri" panose="020F0502020204030204" pitchFamily="34" charset="0"/>
                        <a:cs typeface="Times New Roman" panose="02020603050405020304" pitchFamily="18" charset="0"/>
                      </a:endParaRPr>
                    </a:p>
                  </a:txBody>
                  <a:tcPr marL="514025" marR="514025" marT="0" marB="0"/>
                </a:tc>
                <a:extLst>
                  <a:ext uri="{0D108BD9-81ED-4DB2-BD59-A6C34878D82A}">
                    <a16:rowId xmlns:a16="http://schemas.microsoft.com/office/drawing/2014/main" val="44863500"/>
                  </a:ext>
                </a:extLst>
              </a:tr>
              <a:tr h="385836">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025" marR="514025" marT="0" marB="0"/>
                </a:tc>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025" marR="514025" marT="0" marB="0"/>
                </a:tc>
                <a:tc>
                  <a:txBody>
                    <a:bodyPr/>
                    <a:lstStyle/>
                    <a:p>
                      <a:pPr algn="ctr">
                        <a:lnSpc>
                          <a:spcPct val="107000"/>
                        </a:lnSpc>
                        <a:spcAft>
                          <a:spcPts val="0"/>
                        </a:spcAft>
                      </a:pPr>
                      <a:r>
                        <a:rPr lang="hr-HR" sz="2000" dirty="0">
                          <a:effectLst/>
                        </a:rPr>
                        <a:t>1</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025" marR="514025" marT="0" marB="0"/>
                </a:tc>
                <a:extLst>
                  <a:ext uri="{0D108BD9-81ED-4DB2-BD59-A6C34878D82A}">
                    <a16:rowId xmlns:a16="http://schemas.microsoft.com/office/drawing/2014/main" val="4201588982"/>
                  </a:ext>
                </a:extLst>
              </a:tr>
              <a:tr h="385836">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025" marR="514025" marT="0" marB="0"/>
                </a:tc>
                <a:tc>
                  <a:txBody>
                    <a:bodyPr/>
                    <a:lstStyle/>
                    <a:p>
                      <a:pPr algn="ctr">
                        <a:lnSpc>
                          <a:spcPct val="107000"/>
                        </a:lnSpc>
                        <a:spcAft>
                          <a:spcPts val="0"/>
                        </a:spcAft>
                      </a:pPr>
                      <a:r>
                        <a:rPr lang="hr-HR" sz="2000" dirty="0">
                          <a:effectLst/>
                        </a:rPr>
                        <a:t>1</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025" marR="514025" marT="0" marB="0"/>
                </a:tc>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025" marR="514025" marT="0" marB="0"/>
                </a:tc>
                <a:extLst>
                  <a:ext uri="{0D108BD9-81ED-4DB2-BD59-A6C34878D82A}">
                    <a16:rowId xmlns:a16="http://schemas.microsoft.com/office/drawing/2014/main" val="32202215"/>
                  </a:ext>
                </a:extLst>
              </a:tr>
              <a:tr h="385836">
                <a:tc>
                  <a:txBody>
                    <a:bodyPr/>
                    <a:lstStyle/>
                    <a:p>
                      <a:pPr algn="ctr">
                        <a:lnSpc>
                          <a:spcPct val="107000"/>
                        </a:lnSpc>
                        <a:spcAft>
                          <a:spcPts val="0"/>
                        </a:spcAft>
                      </a:pPr>
                      <a:r>
                        <a:rPr lang="hr-HR" sz="2000" dirty="0">
                          <a:effectLst/>
                        </a:rPr>
                        <a:t>1</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025" marR="514025" marT="0" marB="0"/>
                </a:tc>
                <a:tc>
                  <a:txBody>
                    <a:bodyPr/>
                    <a:lstStyle/>
                    <a:p>
                      <a:pPr algn="ctr">
                        <a:lnSpc>
                          <a:spcPct val="107000"/>
                        </a:lnSpc>
                        <a:spcAft>
                          <a:spcPts val="0"/>
                        </a:spcAft>
                      </a:pPr>
                      <a:r>
                        <a:rPr lang="hr-HR" sz="2000" dirty="0">
                          <a:effectLst/>
                        </a:rPr>
                        <a:t>0</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025" marR="514025" marT="0" marB="0"/>
                </a:tc>
                <a:tc>
                  <a:txBody>
                    <a:bodyPr/>
                    <a:lstStyle/>
                    <a:p>
                      <a:pPr algn="ctr">
                        <a:lnSpc>
                          <a:spcPct val="107000"/>
                        </a:lnSpc>
                        <a:spcAft>
                          <a:spcPts val="0"/>
                        </a:spcAft>
                      </a:pPr>
                      <a:r>
                        <a:rPr lang="hr-HR" sz="2000" dirty="0">
                          <a:effectLst/>
                        </a:rPr>
                        <a:t>1</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025" marR="514025" marT="0" marB="0"/>
                </a:tc>
                <a:extLst>
                  <a:ext uri="{0D108BD9-81ED-4DB2-BD59-A6C34878D82A}">
                    <a16:rowId xmlns:a16="http://schemas.microsoft.com/office/drawing/2014/main" val="706007060"/>
                  </a:ext>
                </a:extLst>
              </a:tr>
              <a:tr h="385836">
                <a:tc>
                  <a:txBody>
                    <a:bodyPr/>
                    <a:lstStyle/>
                    <a:p>
                      <a:pPr algn="ctr">
                        <a:lnSpc>
                          <a:spcPct val="107000"/>
                        </a:lnSpc>
                        <a:spcAft>
                          <a:spcPts val="0"/>
                        </a:spcAft>
                      </a:pPr>
                      <a:r>
                        <a:rPr lang="hr-HR" sz="2000" dirty="0">
                          <a:effectLst/>
                        </a:rPr>
                        <a:t>1</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025" marR="514025" marT="0" marB="0"/>
                </a:tc>
                <a:tc>
                  <a:txBody>
                    <a:bodyPr/>
                    <a:lstStyle/>
                    <a:p>
                      <a:pPr algn="ctr">
                        <a:lnSpc>
                          <a:spcPct val="107000"/>
                        </a:lnSpc>
                        <a:spcAft>
                          <a:spcPts val="0"/>
                        </a:spcAft>
                      </a:pPr>
                      <a:r>
                        <a:rPr lang="hr-HR" sz="2000" dirty="0">
                          <a:effectLst/>
                        </a:rPr>
                        <a:t>1</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025" marR="514025" marT="0" marB="0"/>
                </a:tc>
                <a:tc>
                  <a:txBody>
                    <a:bodyPr/>
                    <a:lstStyle/>
                    <a:p>
                      <a:pPr algn="ctr">
                        <a:lnSpc>
                          <a:spcPct val="107000"/>
                        </a:lnSpc>
                        <a:spcAft>
                          <a:spcPts val="0"/>
                        </a:spcAft>
                      </a:pPr>
                      <a:r>
                        <a:rPr lang="hr-HR" sz="2000" dirty="0">
                          <a:effectLst/>
                        </a:rPr>
                        <a:t>1</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14025" marR="514025" marT="0" marB="0"/>
                </a:tc>
                <a:extLst>
                  <a:ext uri="{0D108BD9-81ED-4DB2-BD59-A6C34878D82A}">
                    <a16:rowId xmlns:a16="http://schemas.microsoft.com/office/drawing/2014/main" val="1179052283"/>
                  </a:ext>
                </a:extLst>
              </a:tr>
            </a:tbl>
          </a:graphicData>
        </a:graphic>
      </p:graphicFrame>
      <p:sp>
        <p:nvSpPr>
          <p:cNvPr id="6" name="Rectangle 1"/>
          <p:cNvSpPr>
            <a:spLocks noChangeArrowheads="1"/>
          </p:cNvSpPr>
          <p:nvPr/>
        </p:nvSpPr>
        <p:spPr bwMode="auto">
          <a:xfrm>
            <a:off x="1016000" y="312914"/>
            <a:ext cx="9626600"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lang="hr-HR" altLang="sr-Latn-RS" sz="1100" dirty="0">
                <a:latin typeface="Calibri" panose="020F0502020204030204" pitchFamily="34" charset="0"/>
                <a:ea typeface="Calibri" panose="020F0502020204030204" pitchFamily="34" charset="0"/>
                <a:cs typeface="Times New Roman" panose="02020603050405020304" pitchFamily="18" charset="0"/>
              </a:rPr>
              <a:t> </a:t>
            </a:r>
            <a:r>
              <a:rPr lang="hr-HR" altLang="sr-Latn-RS" sz="2000" dirty="0">
                <a:latin typeface="Calibri" panose="020F0502020204030204" pitchFamily="34" charset="0"/>
                <a:ea typeface="Calibri" panose="020F0502020204030204" pitchFamily="34" charset="0"/>
                <a:cs typeface="Times New Roman" panose="02020603050405020304" pitchFamily="18" charset="0"/>
              </a:rPr>
              <a:t>Vrtna svjetiljka ima prekidač i senzor. Bez obzira na uključeni ili isključeni prekidač, svjetiljka će svijetliti ukoliko je vani mračno. Dakle, prekidačem osoba može uključiti svjetiljku danju ili noću dok se ona automatski sama pali čim se smrači.</a:t>
            </a:r>
          </a:p>
          <a:p>
            <a:pPr eaLnBrk="0" fontAlgn="base" hangingPunct="0">
              <a:spcBef>
                <a:spcPct val="0"/>
              </a:spcBef>
              <a:spcAft>
                <a:spcPct val="0"/>
              </a:spcAft>
            </a:pPr>
            <a:endParaRPr lang="hr-HR" altLang="sr-Latn-RS" sz="2000" dirty="0">
              <a:latin typeface="Calibri" panose="020F0502020204030204" pitchFamily="34" charset="0"/>
              <a:ea typeface="Calibri" panose="020F0502020204030204" pitchFamily="34" charset="0"/>
              <a:cs typeface="Times New Roman" panose="02020603050405020304" pitchFamily="18" charset="0"/>
            </a:endParaRPr>
          </a:p>
          <a:p>
            <a:pPr eaLnBrk="0" fontAlgn="base" hangingPunct="0">
              <a:spcBef>
                <a:spcPct val="0"/>
              </a:spcBef>
              <a:spcAft>
                <a:spcPct val="0"/>
              </a:spcAft>
            </a:pPr>
            <a:r>
              <a:rPr lang="hr-HR" altLang="sr-Latn-RS" sz="2000" dirty="0">
                <a:latin typeface="Calibri" panose="020F0502020204030204" pitchFamily="34" charset="0"/>
                <a:cs typeface="Times New Roman" panose="02020603050405020304" pitchFamily="18" charset="0"/>
              </a:rPr>
              <a:t>Opiši logički problem tablicom istinitosti te napiši logičku jednadžbu za slučaj kada svjetiljka svijetli </a:t>
            </a:r>
          </a:p>
          <a:p>
            <a:pPr eaLnBrk="0" fontAlgn="base" hangingPunct="0">
              <a:spcBef>
                <a:spcPct val="0"/>
              </a:spcBef>
              <a:spcAft>
                <a:spcPct val="0"/>
              </a:spcAft>
            </a:pPr>
            <a:r>
              <a:rPr lang="hr-HR" altLang="sr-Latn-RS" sz="2000" dirty="0">
                <a:latin typeface="Calibri" panose="020F0502020204030204" pitchFamily="34" charset="0"/>
                <a:cs typeface="Times New Roman" panose="02020603050405020304" pitchFamily="18" charset="0"/>
              </a:rPr>
              <a:t> </a:t>
            </a:r>
            <a:r>
              <a:rPr lang="hr-HR" altLang="sr-Latn-RS" sz="2000" dirty="0">
                <a:latin typeface="Calibri" panose="020F0502020204030204" pitchFamily="34" charset="0"/>
                <a:ea typeface="Calibri" panose="020F0502020204030204" pitchFamily="34" charset="0"/>
                <a:cs typeface="Times New Roman" panose="02020603050405020304" pitchFamily="18" charset="0"/>
              </a:rPr>
              <a:t>P=prekidač; D=doba dana; Os=osvjetljenje (0=isključen/noć/ne svijetli; 1=uključen/dan/svijetli)</a:t>
            </a:r>
          </a:p>
          <a:p>
            <a:pPr eaLnBrk="0" fontAlgn="base" hangingPunct="0">
              <a:spcBef>
                <a:spcPct val="0"/>
              </a:spcBef>
              <a:spcAft>
                <a:spcPct val="0"/>
              </a:spcAft>
            </a:pPr>
            <a:endParaRPr lang="hr-HR" altLang="sr-Latn-RS" sz="2000" dirty="0"/>
          </a:p>
        </p:txBody>
      </p:sp>
      <mc:AlternateContent xmlns:mc="http://schemas.openxmlformats.org/markup-compatibility/2006" xmlns:a14="http://schemas.microsoft.com/office/drawing/2010/main">
        <mc:Choice Requires="a14">
          <p:sp>
            <p:nvSpPr>
              <p:cNvPr id="8" name="Pravokutnik 7"/>
              <p:cNvSpPr/>
              <p:nvPr/>
            </p:nvSpPr>
            <p:spPr>
              <a:xfrm>
                <a:off x="5771964" y="5445224"/>
                <a:ext cx="2342564"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acc>
                        <m:accPr>
                          <m:chr m:val="̅"/>
                          <m:ctrlPr>
                            <a:rPr lang="hr-HR" i="1">
                              <a:latin typeface="Cambria Math" panose="02040503050406030204" pitchFamily="18" charset="0"/>
                            </a:rPr>
                          </m:ctrlPr>
                        </m:accPr>
                        <m:e>
                          <m:r>
                            <a:rPr lang="hr-HR" i="1">
                              <a:latin typeface="Cambria Math" panose="02040503050406030204" pitchFamily="18" charset="0"/>
                            </a:rPr>
                            <m:t> </m:t>
                          </m:r>
                          <m:r>
                            <a:rPr lang="hr-HR" i="1">
                              <a:latin typeface="Cambria Math" panose="02040503050406030204" pitchFamily="18" charset="0"/>
                            </a:rPr>
                            <m:t>𝑃</m:t>
                          </m:r>
                        </m:e>
                      </m:acc>
                      <m:r>
                        <a:rPr lang="hr-HR">
                          <a:latin typeface="Cambria Math" panose="02040503050406030204" pitchFamily="18" charset="0"/>
                        </a:rPr>
                        <m:t>∙</m:t>
                      </m:r>
                      <m:acc>
                        <m:accPr>
                          <m:chr m:val="̅"/>
                          <m:ctrlPr>
                            <a:rPr lang="hr-HR" i="1">
                              <a:latin typeface="Cambria Math" panose="02040503050406030204" pitchFamily="18" charset="0"/>
                            </a:rPr>
                          </m:ctrlPr>
                        </m:accPr>
                        <m:e>
                          <m:r>
                            <a:rPr lang="hr-HR" i="1">
                              <a:latin typeface="Cambria Math" panose="02040503050406030204" pitchFamily="18" charset="0"/>
                            </a:rPr>
                            <m:t>𝐷</m:t>
                          </m:r>
                        </m:e>
                      </m:acc>
                      <m:r>
                        <a:rPr lang="hr-HR">
                          <a:latin typeface="Cambria Math" panose="02040503050406030204" pitchFamily="18" charset="0"/>
                        </a:rPr>
                        <m:t>+</m:t>
                      </m:r>
                      <m:r>
                        <a:rPr lang="hr-HR" i="1">
                          <a:latin typeface="Cambria Math" panose="02040503050406030204" pitchFamily="18" charset="0"/>
                        </a:rPr>
                        <m:t>𝑃</m:t>
                      </m:r>
                      <m:r>
                        <a:rPr lang="hr-HR">
                          <a:latin typeface="Cambria Math" panose="02040503050406030204" pitchFamily="18" charset="0"/>
                        </a:rPr>
                        <m:t>∙</m:t>
                      </m:r>
                      <m:acc>
                        <m:accPr>
                          <m:chr m:val="̅"/>
                          <m:ctrlPr>
                            <a:rPr lang="hr-HR" i="1">
                              <a:latin typeface="Cambria Math" panose="02040503050406030204" pitchFamily="18" charset="0"/>
                            </a:rPr>
                          </m:ctrlPr>
                        </m:accPr>
                        <m:e>
                          <m:r>
                            <a:rPr lang="hr-HR" i="1">
                              <a:latin typeface="Cambria Math" panose="02040503050406030204" pitchFamily="18" charset="0"/>
                            </a:rPr>
                            <m:t>𝐷</m:t>
                          </m:r>
                        </m:e>
                      </m:acc>
                      <m:r>
                        <a:rPr lang="hr-HR">
                          <a:latin typeface="Cambria Math" panose="02040503050406030204" pitchFamily="18" charset="0"/>
                        </a:rPr>
                        <m:t>+</m:t>
                      </m:r>
                      <m:r>
                        <a:rPr lang="hr-HR" i="1">
                          <a:latin typeface="Cambria Math" panose="02040503050406030204" pitchFamily="18" charset="0"/>
                        </a:rPr>
                        <m:t>𝑃</m:t>
                      </m:r>
                      <m:r>
                        <a:rPr lang="hr-HR">
                          <a:latin typeface="Cambria Math" panose="02040503050406030204" pitchFamily="18" charset="0"/>
                        </a:rPr>
                        <m:t>∙</m:t>
                      </m:r>
                      <m:r>
                        <a:rPr lang="hr-HR" i="1">
                          <a:latin typeface="Cambria Math" panose="02040503050406030204" pitchFamily="18" charset="0"/>
                        </a:rPr>
                        <m:t>𝐷</m:t>
                      </m:r>
                    </m:oMath>
                  </m:oMathPara>
                </a14:m>
                <a:endParaRPr lang="hr-HR" dirty="0"/>
              </a:p>
            </p:txBody>
          </p:sp>
        </mc:Choice>
        <mc:Fallback xmlns="">
          <p:sp>
            <p:nvSpPr>
              <p:cNvPr id="8" name="Pravokutnik 7"/>
              <p:cNvSpPr>
                <a:spLocks noRot="1" noChangeAspect="1" noMove="1" noResize="1" noEditPoints="1" noAdjustHandles="1" noChangeArrowheads="1" noChangeShapeType="1" noTextEdit="1"/>
              </p:cNvSpPr>
              <p:nvPr/>
            </p:nvSpPr>
            <p:spPr>
              <a:xfrm>
                <a:off x="5771964" y="5445224"/>
                <a:ext cx="2342564" cy="369332"/>
              </a:xfrm>
              <a:prstGeom prst="rect">
                <a:avLst/>
              </a:prstGeom>
              <a:blipFill>
                <a:blip r:embed="rId2"/>
                <a:stretch>
                  <a:fillRect/>
                </a:stretch>
              </a:blipFill>
            </p:spPr>
            <p:txBody>
              <a:bodyPr/>
              <a:lstStyle/>
              <a:p>
                <a:r>
                  <a:rPr lang="hr-HR">
                    <a:noFill/>
                  </a:rPr>
                  <a:t> </a:t>
                </a:r>
              </a:p>
            </p:txBody>
          </p:sp>
        </mc:Fallback>
      </mc:AlternateContent>
      <p:sp>
        <p:nvSpPr>
          <p:cNvPr id="9" name="Pravokutnik 8"/>
          <p:cNvSpPr/>
          <p:nvPr/>
        </p:nvSpPr>
        <p:spPr>
          <a:xfrm>
            <a:off x="2207569" y="5445224"/>
            <a:ext cx="3254417" cy="369332"/>
          </a:xfrm>
          <a:prstGeom prst="rect">
            <a:avLst/>
          </a:prstGeom>
        </p:spPr>
        <p:txBody>
          <a:bodyPr wrap="none">
            <a:spAutoFit/>
          </a:bodyPr>
          <a:lstStyle/>
          <a:p>
            <a:r>
              <a:rPr lang="hr-HR" dirty="0">
                <a:latin typeface="Calibri" panose="020F0502020204030204" pitchFamily="34" charset="0"/>
                <a:ea typeface="Calibri" panose="020F0502020204030204" pitchFamily="34" charset="0"/>
                <a:cs typeface="Times New Roman" panose="02020603050405020304" pitchFamily="18" charset="0"/>
              </a:rPr>
              <a:t>Os= ne P i ne D ili P i ne D ili P i D</a:t>
            </a:r>
            <a:endParaRPr lang="hr-HR" dirty="0"/>
          </a:p>
        </p:txBody>
      </p:sp>
    </p:spTree>
    <p:extLst>
      <p:ext uri="{BB962C8B-B14F-4D97-AF65-F5344CB8AC3E}">
        <p14:creationId xmlns:p14="http://schemas.microsoft.com/office/powerpoint/2010/main" val="221997141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TotalTime>
  <Words>872</Words>
  <Application>Microsoft Office PowerPoint</Application>
  <PresentationFormat>Široki zaslon</PresentationFormat>
  <Paragraphs>257</Paragraphs>
  <Slides>11</Slides>
  <Notes>0</Notes>
  <HiddenSlides>0</HiddenSlides>
  <MMClips>0</MMClips>
  <ScaleCrop>false</ScaleCrop>
  <HeadingPairs>
    <vt:vector size="8" baseType="variant">
      <vt:variant>
        <vt:lpstr>Korišteni fontovi</vt:lpstr>
      </vt:variant>
      <vt:variant>
        <vt:i4>5</vt:i4>
      </vt:variant>
      <vt:variant>
        <vt:lpstr>Tema</vt:lpstr>
      </vt:variant>
      <vt:variant>
        <vt:i4>1</vt:i4>
      </vt:variant>
      <vt:variant>
        <vt:lpstr>Uloženi OLE poslužitelji</vt:lpstr>
      </vt:variant>
      <vt:variant>
        <vt:i4>2</vt:i4>
      </vt:variant>
      <vt:variant>
        <vt:lpstr>Naslovi slajdova</vt:lpstr>
      </vt:variant>
      <vt:variant>
        <vt:i4>11</vt:i4>
      </vt:variant>
    </vt:vector>
  </HeadingPairs>
  <TitlesOfParts>
    <vt:vector size="19" baseType="lpstr">
      <vt:lpstr>Arial</vt:lpstr>
      <vt:lpstr>Calibri</vt:lpstr>
      <vt:lpstr>Calibri Light</vt:lpstr>
      <vt:lpstr>Cambria Math</vt:lpstr>
      <vt:lpstr>Times New Roman</vt:lpstr>
      <vt:lpstr>Tema sustava Office</vt:lpstr>
      <vt:lpstr>Jednadžba</vt:lpstr>
      <vt:lpstr>Microsoft Equation 3.0</vt:lpstr>
      <vt:lpstr>Pretvaranje tablice istinitosti u logički izraz</vt:lpstr>
      <vt:lpstr>Problem:</vt:lpstr>
      <vt:lpstr>Pretvaranje tablice istinitosti u logičku formulu</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Pretvaranje tablice istinitosti u logički izraz</dc:title>
  <dc:creator>Snježana Milinović</dc:creator>
  <cp:lastModifiedBy>Snježana Milinović</cp:lastModifiedBy>
  <cp:revision>9</cp:revision>
  <dcterms:created xsi:type="dcterms:W3CDTF">2020-08-30T08:27:39Z</dcterms:created>
  <dcterms:modified xsi:type="dcterms:W3CDTF">2020-10-18T16:49:58Z</dcterms:modified>
</cp:coreProperties>
</file>