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0" r:id="rId1"/>
  </p:sldMasterIdLst>
  <p:notesMasterIdLst>
    <p:notesMasterId r:id="rId147"/>
  </p:notesMasterIdLst>
  <p:sldIdLst>
    <p:sldId id="256" r:id="rId2"/>
    <p:sldId id="315" r:id="rId3"/>
    <p:sldId id="463" r:id="rId4"/>
    <p:sldId id="464" r:id="rId5"/>
    <p:sldId id="465" r:id="rId6"/>
    <p:sldId id="509" r:id="rId7"/>
    <p:sldId id="510" r:id="rId8"/>
    <p:sldId id="511" r:id="rId9"/>
    <p:sldId id="512" r:id="rId10"/>
    <p:sldId id="514" r:id="rId11"/>
    <p:sldId id="515" r:id="rId12"/>
    <p:sldId id="516" r:id="rId13"/>
    <p:sldId id="517" r:id="rId14"/>
    <p:sldId id="518" r:id="rId15"/>
    <p:sldId id="519" r:id="rId16"/>
    <p:sldId id="520" r:id="rId17"/>
    <p:sldId id="521" r:id="rId18"/>
    <p:sldId id="522" r:id="rId19"/>
    <p:sldId id="523" r:id="rId20"/>
    <p:sldId id="524" r:id="rId21"/>
    <p:sldId id="525" r:id="rId22"/>
    <p:sldId id="526" r:id="rId23"/>
    <p:sldId id="527" r:id="rId24"/>
    <p:sldId id="528" r:id="rId25"/>
    <p:sldId id="513" r:id="rId26"/>
    <p:sldId id="561" r:id="rId27"/>
    <p:sldId id="562" r:id="rId28"/>
    <p:sldId id="563" r:id="rId29"/>
    <p:sldId id="564" r:id="rId30"/>
    <p:sldId id="529" r:id="rId31"/>
    <p:sldId id="530" r:id="rId32"/>
    <p:sldId id="531" r:id="rId33"/>
    <p:sldId id="532" r:id="rId34"/>
    <p:sldId id="533" r:id="rId35"/>
    <p:sldId id="534" r:id="rId36"/>
    <p:sldId id="535" r:id="rId37"/>
    <p:sldId id="536" r:id="rId38"/>
    <p:sldId id="537" r:id="rId39"/>
    <p:sldId id="543" r:id="rId40"/>
    <p:sldId id="538" r:id="rId41"/>
    <p:sldId id="544" r:id="rId42"/>
    <p:sldId id="539" r:id="rId43"/>
    <p:sldId id="545" r:id="rId44"/>
    <p:sldId id="540" r:id="rId45"/>
    <p:sldId id="541" r:id="rId46"/>
    <p:sldId id="542" r:id="rId47"/>
    <p:sldId id="546" r:id="rId48"/>
    <p:sldId id="547" r:id="rId49"/>
    <p:sldId id="549" r:id="rId50"/>
    <p:sldId id="553" r:id="rId51"/>
    <p:sldId id="548" r:id="rId52"/>
    <p:sldId id="550" r:id="rId53"/>
    <p:sldId id="551" r:id="rId54"/>
    <p:sldId id="552" r:id="rId55"/>
    <p:sldId id="554" r:id="rId56"/>
    <p:sldId id="555" r:id="rId57"/>
    <p:sldId id="556" r:id="rId58"/>
    <p:sldId id="557" r:id="rId59"/>
    <p:sldId id="558" r:id="rId60"/>
    <p:sldId id="559" r:id="rId61"/>
    <p:sldId id="560" r:id="rId62"/>
    <p:sldId id="566" r:id="rId63"/>
    <p:sldId id="565" r:id="rId64"/>
    <p:sldId id="567" r:id="rId65"/>
    <p:sldId id="568" r:id="rId66"/>
    <p:sldId id="569" r:id="rId67"/>
    <p:sldId id="570" r:id="rId68"/>
    <p:sldId id="571" r:id="rId69"/>
    <p:sldId id="572" r:id="rId70"/>
    <p:sldId id="573" r:id="rId71"/>
    <p:sldId id="574" r:id="rId72"/>
    <p:sldId id="575" r:id="rId73"/>
    <p:sldId id="576" r:id="rId74"/>
    <p:sldId id="577" r:id="rId75"/>
    <p:sldId id="578" r:id="rId76"/>
    <p:sldId id="579" r:id="rId77"/>
    <p:sldId id="580" r:id="rId78"/>
    <p:sldId id="581" r:id="rId79"/>
    <p:sldId id="647" r:id="rId80"/>
    <p:sldId id="582" r:id="rId81"/>
    <p:sldId id="646" r:id="rId82"/>
    <p:sldId id="583" r:id="rId83"/>
    <p:sldId id="584" r:id="rId84"/>
    <p:sldId id="585" r:id="rId85"/>
    <p:sldId id="586" r:id="rId86"/>
    <p:sldId id="587" r:id="rId87"/>
    <p:sldId id="588" r:id="rId88"/>
    <p:sldId id="589" r:id="rId89"/>
    <p:sldId id="590" r:id="rId90"/>
    <p:sldId id="591" r:id="rId91"/>
    <p:sldId id="592" r:id="rId92"/>
    <p:sldId id="593" r:id="rId93"/>
    <p:sldId id="594" r:id="rId94"/>
    <p:sldId id="595" r:id="rId95"/>
    <p:sldId id="596" r:id="rId96"/>
    <p:sldId id="597" r:id="rId97"/>
    <p:sldId id="598" r:id="rId98"/>
    <p:sldId id="599" r:id="rId99"/>
    <p:sldId id="600" r:id="rId100"/>
    <p:sldId id="601" r:id="rId101"/>
    <p:sldId id="602" r:id="rId102"/>
    <p:sldId id="603" r:id="rId103"/>
    <p:sldId id="604" r:id="rId104"/>
    <p:sldId id="605" r:id="rId105"/>
    <p:sldId id="606" r:id="rId106"/>
    <p:sldId id="607" r:id="rId107"/>
    <p:sldId id="608" r:id="rId108"/>
    <p:sldId id="609" r:id="rId109"/>
    <p:sldId id="610" r:id="rId110"/>
    <p:sldId id="611" r:id="rId111"/>
    <p:sldId id="612" r:id="rId112"/>
    <p:sldId id="613" r:id="rId113"/>
    <p:sldId id="614" r:id="rId114"/>
    <p:sldId id="615" r:id="rId115"/>
    <p:sldId id="616" r:id="rId116"/>
    <p:sldId id="617" r:id="rId117"/>
    <p:sldId id="618" r:id="rId118"/>
    <p:sldId id="619" r:id="rId119"/>
    <p:sldId id="621" r:id="rId120"/>
    <p:sldId id="620" r:id="rId121"/>
    <p:sldId id="622" r:id="rId122"/>
    <p:sldId id="623" r:id="rId123"/>
    <p:sldId id="624" r:id="rId124"/>
    <p:sldId id="626" r:id="rId125"/>
    <p:sldId id="625" r:id="rId126"/>
    <p:sldId id="627" r:id="rId127"/>
    <p:sldId id="628" r:id="rId128"/>
    <p:sldId id="629" r:id="rId129"/>
    <p:sldId id="630" r:id="rId130"/>
    <p:sldId id="631" r:id="rId131"/>
    <p:sldId id="632" r:id="rId132"/>
    <p:sldId id="633" r:id="rId133"/>
    <p:sldId id="634" r:id="rId134"/>
    <p:sldId id="635" r:id="rId135"/>
    <p:sldId id="636" r:id="rId136"/>
    <p:sldId id="637" r:id="rId137"/>
    <p:sldId id="638" r:id="rId138"/>
    <p:sldId id="639" r:id="rId139"/>
    <p:sldId id="640" r:id="rId140"/>
    <p:sldId id="641" r:id="rId141"/>
    <p:sldId id="642" r:id="rId142"/>
    <p:sldId id="643" r:id="rId143"/>
    <p:sldId id="644" r:id="rId144"/>
    <p:sldId id="645" r:id="rId145"/>
    <p:sldId id="461" r:id="rId146"/>
  </p:sldIdLst>
  <p:sldSz cx="9144000" cy="6858000" type="screen4x3"/>
  <p:notesSz cx="6858000" cy="9144000"/>
  <p:defaultText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112" autoAdjust="0"/>
    <p:restoredTop sz="94660"/>
  </p:normalViewPr>
  <p:slideViewPr>
    <p:cSldViewPr>
      <p:cViewPr varScale="1">
        <p:scale>
          <a:sx n="75" d="100"/>
          <a:sy n="75" d="100"/>
        </p:scale>
        <p:origin x="54" y="58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viewProps" Target="viewProps.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theme" Target="theme/theme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wmf"/><Relationship Id="rId1" Type="http://schemas.openxmlformats.org/officeDocument/2006/relationships/image" Target="../media/image10.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42.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43.w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66.wmf"/><Relationship Id="rId1" Type="http://schemas.openxmlformats.org/officeDocument/2006/relationships/image" Target="../media/image65.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6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3.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image" Target="../media/image25.wmf"/></Relationships>
</file>

<file path=ppt/drawings/_rels/vmlDrawing4.vml.rels><?xml version="1.0" encoding="UTF-8" standalone="yes"?>
<Relationships xmlns="http://schemas.openxmlformats.org/package/2006/relationships"><Relationship Id="rId8" Type="http://schemas.openxmlformats.org/officeDocument/2006/relationships/image" Target="../media/image34.wmf"/><Relationship Id="rId3" Type="http://schemas.openxmlformats.org/officeDocument/2006/relationships/image" Target="../media/image29.wmf"/><Relationship Id="rId7" Type="http://schemas.openxmlformats.org/officeDocument/2006/relationships/image" Target="../media/image33.wmf"/><Relationship Id="rId2" Type="http://schemas.openxmlformats.org/officeDocument/2006/relationships/image" Target="../media/image28.wmf"/><Relationship Id="rId1" Type="http://schemas.openxmlformats.org/officeDocument/2006/relationships/image" Target="../media/image27.wmf"/><Relationship Id="rId6" Type="http://schemas.openxmlformats.org/officeDocument/2006/relationships/image" Target="../media/image32.wmf"/><Relationship Id="rId5" Type="http://schemas.openxmlformats.org/officeDocument/2006/relationships/image" Target="../media/image31.wmf"/><Relationship Id="rId4" Type="http://schemas.openxmlformats.org/officeDocument/2006/relationships/image" Target="../media/image30.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36.wmf"/><Relationship Id="rId1" Type="http://schemas.openxmlformats.org/officeDocument/2006/relationships/image" Target="../media/image35.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7.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40.wmf"/><Relationship Id="rId1" Type="http://schemas.openxmlformats.org/officeDocument/2006/relationships/image" Target="../media/image39.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4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hr-H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BFD2B22-0791-4705-8D0C-B028D6EBBD36}" type="datetimeFigureOut">
              <a:rPr lang="sr-Latn-CS" smtClean="0"/>
              <a:pPr/>
              <a:t>24.3.2019</a:t>
            </a:fld>
            <a:endParaRPr lang="hr-H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hr-H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hr-H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9BA01F7-EDA4-4B84-8F97-D1242C3236FB}" type="slidenum">
              <a:rPr lang="hr-HR" smtClean="0"/>
              <a:pPr/>
              <a:t>‹#›</a:t>
            </a:fld>
            <a:endParaRPr lang="hr-HR"/>
          </a:p>
        </p:txBody>
      </p:sp>
    </p:spTree>
    <p:extLst>
      <p:ext uri="{BB962C8B-B14F-4D97-AF65-F5344CB8AC3E}">
        <p14:creationId xmlns:p14="http://schemas.microsoft.com/office/powerpoint/2010/main" val="42100774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10"/>
          </p:nvPr>
        </p:nvSpPr>
        <p:spPr/>
        <p:txBody>
          <a:bodyPr/>
          <a:lstStyle/>
          <a:p>
            <a:fld id="{C9BA01F7-EDA4-4B84-8F97-D1242C3236FB}" type="slidenum">
              <a:rPr lang="hr-HR" smtClean="0"/>
              <a:pPr/>
              <a:t>142</a:t>
            </a:fld>
            <a:endParaRPr lang="hr-HR"/>
          </a:p>
        </p:txBody>
      </p:sp>
    </p:spTree>
    <p:extLst>
      <p:ext uri="{BB962C8B-B14F-4D97-AF65-F5344CB8AC3E}">
        <p14:creationId xmlns:p14="http://schemas.microsoft.com/office/powerpoint/2010/main" val="20855064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10"/>
          </p:nvPr>
        </p:nvSpPr>
        <p:spPr/>
        <p:txBody>
          <a:bodyPr/>
          <a:lstStyle/>
          <a:p>
            <a:fld id="{C9BA01F7-EDA4-4B84-8F97-D1242C3236FB}" type="slidenum">
              <a:rPr lang="hr-HR" smtClean="0"/>
              <a:pPr/>
              <a:t>143</a:t>
            </a:fld>
            <a:endParaRPr lang="hr-HR"/>
          </a:p>
        </p:txBody>
      </p:sp>
    </p:spTree>
    <p:extLst>
      <p:ext uri="{BB962C8B-B14F-4D97-AF65-F5344CB8AC3E}">
        <p14:creationId xmlns:p14="http://schemas.microsoft.com/office/powerpoint/2010/main" val="23638811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10"/>
          </p:nvPr>
        </p:nvSpPr>
        <p:spPr/>
        <p:txBody>
          <a:bodyPr/>
          <a:lstStyle/>
          <a:p>
            <a:fld id="{C9BA01F7-EDA4-4B84-8F97-D1242C3236FB}" type="slidenum">
              <a:rPr lang="hr-HR" smtClean="0"/>
              <a:pPr/>
              <a:t>144</a:t>
            </a:fld>
            <a:endParaRPr lang="hr-HR"/>
          </a:p>
        </p:txBody>
      </p:sp>
    </p:spTree>
    <p:extLst>
      <p:ext uri="{BB962C8B-B14F-4D97-AF65-F5344CB8AC3E}">
        <p14:creationId xmlns:p14="http://schemas.microsoft.com/office/powerpoint/2010/main" val="17613692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latin typeface="Times New Roman" pitchFamily="18" charset="0"/>
            </a:endParaRPr>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latin typeface="Times New Roman" pitchFamily="18" charset="0"/>
            </a:endParaRPr>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latin typeface="Times New Roman" pitchFamily="18" charset="0"/>
            </a:endParaRPr>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E8BDC49E-7DAE-48E1-BBE4-31F0CCFA8D0C}" type="datetimeFigureOut">
              <a:rPr lang="sr-Latn-CS" smtClean="0"/>
              <a:pPr/>
              <a:t>24.3.2019</a:t>
            </a:fld>
            <a:endParaRPr lang="hr-HR"/>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hr-HR"/>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6CAE7D82-70BB-455D-8777-7ABFD668B73B}" type="slidenum">
              <a:rPr lang="hr-HR" smtClean="0"/>
              <a:pPr/>
              <a:t>‹#›</a:t>
            </a:fld>
            <a:endParaRPr lang="hr-H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8BDC49E-7DAE-48E1-BBE4-31F0CCFA8D0C}" type="datetimeFigureOut">
              <a:rPr lang="sr-Latn-CS" smtClean="0"/>
              <a:pPr/>
              <a:t>24.3.2019</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6CAE7D82-70BB-455D-8777-7ABFD668B73B}" type="slidenum">
              <a:rPr lang="hr-HR" smtClean="0"/>
              <a:pPr/>
              <a:t>‹#›</a:t>
            </a:fld>
            <a:endParaRPr lang="hr-H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E8BDC49E-7DAE-48E1-BBE4-31F0CCFA8D0C}" type="datetimeFigureOut">
              <a:rPr lang="sr-Latn-CS" smtClean="0"/>
              <a:pPr/>
              <a:t>24.3.2019</a:t>
            </a:fld>
            <a:endParaRPr lang="hr-HR"/>
          </a:p>
        </p:txBody>
      </p:sp>
      <p:sp>
        <p:nvSpPr>
          <p:cNvPr id="5" name="Footer Placeholder 4"/>
          <p:cNvSpPr>
            <a:spLocks noGrp="1"/>
          </p:cNvSpPr>
          <p:nvPr>
            <p:ph type="ftr" sz="quarter" idx="11"/>
          </p:nvPr>
        </p:nvSpPr>
        <p:spPr>
          <a:xfrm>
            <a:off x="457201" y="6248207"/>
            <a:ext cx="5573483" cy="365125"/>
          </a:xfrm>
        </p:spPr>
        <p:txBody>
          <a:bodyPr/>
          <a:lstStyle/>
          <a:p>
            <a:endParaRPr lang="hr-HR"/>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latin typeface="Times New Roman" pitchFamily="18" charset="0"/>
            </a:endParaRPr>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latin typeface="Times New Roman" pitchFamily="18" charset="0"/>
            </a:endParaRPr>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latin typeface="Times New Roman" pitchFamily="18" charset="0"/>
            </a:endParaRPr>
          </a:p>
        </p:txBody>
      </p:sp>
      <p:sp>
        <p:nvSpPr>
          <p:cNvPr id="6" name="Slide Number Placeholder 5"/>
          <p:cNvSpPr>
            <a:spLocks noGrp="1"/>
          </p:cNvSpPr>
          <p:nvPr>
            <p:ph type="sldNum" sz="quarter" idx="12"/>
          </p:nvPr>
        </p:nvSpPr>
        <p:spPr>
          <a:xfrm rot="5400000">
            <a:off x="5989638" y="144462"/>
            <a:ext cx="533400" cy="244476"/>
          </a:xfrm>
        </p:spPr>
        <p:txBody>
          <a:bodyPr/>
          <a:lstStyle/>
          <a:p>
            <a:fld id="{6CAE7D82-70BB-455D-8777-7ABFD668B73B}" type="slidenum">
              <a:rPr lang="hr-HR" smtClean="0"/>
              <a:pPr/>
              <a:t>‹#›</a:t>
            </a:fld>
            <a:endParaRPr lang="hr-H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E8BDC49E-7DAE-48E1-BBE4-31F0CCFA8D0C}" type="datetimeFigureOut">
              <a:rPr lang="sr-Latn-CS" smtClean="0"/>
              <a:pPr/>
              <a:t>24.3.2019</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6CAE7D82-70BB-455D-8777-7ABFD668B73B}" type="slidenum">
              <a:rPr lang="hr-HR" smtClean="0"/>
              <a:pPr/>
              <a:t>‹#›</a:t>
            </a:fld>
            <a:endParaRPr lang="hr-HR"/>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latin typeface="Times New Roman" pitchFamily="18" charset="0"/>
            </a:endParaRPr>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latin typeface="Times New Roman" pitchFamily="18" charset="0"/>
            </a:endParaRPr>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latin typeface="Times New Roman" pitchFamily="18" charset="0"/>
            </a:endParaRPr>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E8BDC49E-7DAE-48E1-BBE4-31F0CCFA8D0C}" type="datetimeFigureOut">
              <a:rPr lang="sr-Latn-CS" smtClean="0"/>
              <a:pPr/>
              <a:t>24.3.2019</a:t>
            </a:fld>
            <a:endParaRPr lang="hr-HR"/>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6CAE7D82-70BB-455D-8777-7ABFD668B73B}" type="slidenum">
              <a:rPr lang="hr-HR" smtClean="0"/>
              <a:pPr/>
              <a:t>‹#›</a:t>
            </a:fld>
            <a:endParaRPr lang="hr-HR"/>
          </a:p>
        </p:txBody>
      </p:sp>
      <p:sp>
        <p:nvSpPr>
          <p:cNvPr id="14" name="Footer Placeholder 13"/>
          <p:cNvSpPr>
            <a:spLocks noGrp="1"/>
          </p:cNvSpPr>
          <p:nvPr>
            <p:ph type="ftr" sz="quarter" idx="12"/>
          </p:nvPr>
        </p:nvSpPr>
        <p:spPr/>
        <p:txBody>
          <a:bodyPr/>
          <a:lstStyle/>
          <a:p>
            <a:endParaRPr lang="hr-H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E8BDC49E-7DAE-48E1-BBE4-31F0CCFA8D0C}" type="datetimeFigureOut">
              <a:rPr lang="sr-Latn-CS" smtClean="0"/>
              <a:pPr/>
              <a:t>24.3.2019</a:t>
            </a:fld>
            <a:endParaRPr lang="hr-HR"/>
          </a:p>
        </p:txBody>
      </p:sp>
      <p:sp>
        <p:nvSpPr>
          <p:cNvPr id="10" name="Slide Number Placeholder 9"/>
          <p:cNvSpPr>
            <a:spLocks noGrp="1"/>
          </p:cNvSpPr>
          <p:nvPr>
            <p:ph type="sldNum" sz="quarter" idx="16"/>
          </p:nvPr>
        </p:nvSpPr>
        <p:spPr/>
        <p:txBody>
          <a:bodyPr rtlCol="0"/>
          <a:lstStyle/>
          <a:p>
            <a:fld id="{6CAE7D82-70BB-455D-8777-7ABFD668B73B}" type="slidenum">
              <a:rPr lang="hr-HR" smtClean="0"/>
              <a:pPr/>
              <a:t>‹#›</a:t>
            </a:fld>
            <a:endParaRPr lang="hr-HR"/>
          </a:p>
        </p:txBody>
      </p:sp>
      <p:sp>
        <p:nvSpPr>
          <p:cNvPr id="12" name="Footer Placeholder 11"/>
          <p:cNvSpPr>
            <a:spLocks noGrp="1"/>
          </p:cNvSpPr>
          <p:nvPr>
            <p:ph type="ftr" sz="quarter" idx="17"/>
          </p:nvPr>
        </p:nvSpPr>
        <p:spPr/>
        <p:txBody>
          <a:bodyPr rtlCol="0"/>
          <a:lstStyle/>
          <a:p>
            <a:endParaRPr lang="hr-H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E8BDC49E-7DAE-48E1-BBE4-31F0CCFA8D0C}" type="datetimeFigureOut">
              <a:rPr lang="sr-Latn-CS" smtClean="0"/>
              <a:pPr/>
              <a:t>24.3.2019</a:t>
            </a:fld>
            <a:endParaRPr lang="hr-HR"/>
          </a:p>
        </p:txBody>
      </p:sp>
      <p:sp>
        <p:nvSpPr>
          <p:cNvPr id="12" name="Slide Number Placeholder 11"/>
          <p:cNvSpPr>
            <a:spLocks noGrp="1"/>
          </p:cNvSpPr>
          <p:nvPr>
            <p:ph type="sldNum" sz="quarter" idx="16"/>
          </p:nvPr>
        </p:nvSpPr>
        <p:spPr/>
        <p:txBody>
          <a:bodyPr rtlCol="0"/>
          <a:lstStyle/>
          <a:p>
            <a:fld id="{6CAE7D82-70BB-455D-8777-7ABFD668B73B}" type="slidenum">
              <a:rPr lang="hr-HR" smtClean="0"/>
              <a:pPr/>
              <a:t>‹#›</a:t>
            </a:fld>
            <a:endParaRPr lang="hr-HR"/>
          </a:p>
        </p:txBody>
      </p:sp>
      <p:sp>
        <p:nvSpPr>
          <p:cNvPr id="14" name="Footer Placeholder 13"/>
          <p:cNvSpPr>
            <a:spLocks noGrp="1"/>
          </p:cNvSpPr>
          <p:nvPr>
            <p:ph type="ftr" sz="quarter" idx="17"/>
          </p:nvPr>
        </p:nvSpPr>
        <p:spPr/>
        <p:txBody>
          <a:bodyPr rtlCol="0"/>
          <a:lstStyle/>
          <a:p>
            <a:endParaRPr lang="hr-HR"/>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E8BDC49E-7DAE-48E1-BBE4-31F0CCFA8D0C}" type="datetimeFigureOut">
              <a:rPr lang="sr-Latn-CS" smtClean="0"/>
              <a:pPr/>
              <a:t>24.3.2019</a:t>
            </a:fld>
            <a:endParaRPr lang="hr-HR"/>
          </a:p>
        </p:txBody>
      </p:sp>
      <p:sp>
        <p:nvSpPr>
          <p:cNvPr id="4" name="Footer Placeholder 3"/>
          <p:cNvSpPr>
            <a:spLocks noGrp="1"/>
          </p:cNvSpPr>
          <p:nvPr>
            <p:ph type="ftr" sz="quarter" idx="11"/>
          </p:nvPr>
        </p:nvSpPr>
        <p:spPr/>
        <p:txBody>
          <a:bodyPr/>
          <a:lstStyle/>
          <a:p>
            <a:endParaRPr lang="hr-HR"/>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6CAE7D82-70BB-455D-8777-7ABFD668B73B}" type="slidenum">
              <a:rPr lang="hr-HR" smtClean="0"/>
              <a:pPr/>
              <a:t>‹#›</a:t>
            </a:fld>
            <a:endParaRPr lang="hr-H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BDC49E-7DAE-48E1-BBE4-31F0CCFA8D0C}" type="datetimeFigureOut">
              <a:rPr lang="sr-Latn-CS" smtClean="0"/>
              <a:pPr/>
              <a:t>24.3.2019</a:t>
            </a:fld>
            <a:endParaRPr lang="hr-HR"/>
          </a:p>
        </p:txBody>
      </p:sp>
      <p:sp>
        <p:nvSpPr>
          <p:cNvPr id="3" name="Footer Placeholder 2"/>
          <p:cNvSpPr>
            <a:spLocks noGrp="1"/>
          </p:cNvSpPr>
          <p:nvPr>
            <p:ph type="ftr" sz="quarter" idx="11"/>
          </p:nvPr>
        </p:nvSpPr>
        <p:spPr/>
        <p:txBody>
          <a:bodyPr/>
          <a:lstStyle/>
          <a:p>
            <a:endParaRPr lang="hr-HR"/>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6CAE7D82-70BB-455D-8777-7ABFD668B73B}" type="slidenum">
              <a:rPr lang="hr-HR" smtClean="0"/>
              <a:pPr/>
              <a:t>‹#›</a:t>
            </a:fld>
            <a:endParaRPr lang="hr-H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E8BDC49E-7DAE-48E1-BBE4-31F0CCFA8D0C}" type="datetimeFigureOut">
              <a:rPr lang="sr-Latn-CS" smtClean="0"/>
              <a:pPr/>
              <a:t>24.3.2019</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6CAE7D82-70BB-455D-8777-7ABFD668B73B}" type="slidenum">
              <a:rPr lang="hr-HR" smtClean="0"/>
              <a:pPr/>
              <a:t>‹#›</a:t>
            </a:fld>
            <a:endParaRPr lang="hr-HR"/>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atin typeface="Times New Roman" pitchFamily="18" charset="0"/>
              </a:defRPr>
            </a:lvl1pPr>
            <a:lvl2pPr>
              <a:buNone/>
              <a:defRPr sz="1200"/>
            </a:lvl2pPr>
            <a:lvl3pPr>
              <a:buNone/>
              <a:defRPr sz="1000"/>
            </a:lvl3pPr>
            <a:lvl4pPr>
              <a:buNone/>
              <a:defRPr sz="900"/>
            </a:lvl4pPr>
            <a:lvl5pPr>
              <a:buNone/>
              <a:defRPr sz="900"/>
            </a:lvl5pPr>
          </a:lstStyle>
          <a:p>
            <a:pPr lvl="0" eaLnBrk="1" latinLnBrk="0" hangingPunct="1"/>
            <a:r>
              <a:rPr kumimoji="0" lang="en-US" dirty="0"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latin typeface="Times New Roman" pitchFamily="18" charset="0"/>
            </a:endParaRPr>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latin typeface="Times New Roman" pitchFamily="18" charset="0"/>
            </a:endParaRPr>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latin typeface="Times New Roman" pitchFamily="18" charset="0"/>
            </a:endParaRPr>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latin typeface="Times New Roman" pitchFamily="18" charset="0"/>
            </a:endParaRPr>
          </a:p>
        </p:txBody>
      </p:sp>
      <p:sp>
        <p:nvSpPr>
          <p:cNvPr id="12" name="Date Placeholder 11"/>
          <p:cNvSpPr>
            <a:spLocks noGrp="1"/>
          </p:cNvSpPr>
          <p:nvPr>
            <p:ph type="dt" sz="half" idx="10"/>
          </p:nvPr>
        </p:nvSpPr>
        <p:spPr>
          <a:xfrm>
            <a:off x="6248400" y="6248400"/>
            <a:ext cx="2667000" cy="365125"/>
          </a:xfrm>
        </p:spPr>
        <p:txBody>
          <a:bodyPr rtlCol="0"/>
          <a:lstStyle/>
          <a:p>
            <a:fld id="{E8BDC49E-7DAE-48E1-BBE4-31F0CCFA8D0C}" type="datetimeFigureOut">
              <a:rPr lang="sr-Latn-CS" smtClean="0"/>
              <a:pPr/>
              <a:t>24.3.2019</a:t>
            </a:fld>
            <a:endParaRPr lang="hr-HR"/>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6CAE7D82-70BB-455D-8777-7ABFD668B73B}" type="slidenum">
              <a:rPr lang="hr-HR" smtClean="0"/>
              <a:pPr/>
              <a:t>‹#›</a:t>
            </a:fld>
            <a:endParaRPr lang="hr-HR"/>
          </a:p>
        </p:txBody>
      </p:sp>
      <p:sp>
        <p:nvSpPr>
          <p:cNvPr id="14" name="Footer Placeholder 13"/>
          <p:cNvSpPr>
            <a:spLocks noGrp="1"/>
          </p:cNvSpPr>
          <p:nvPr>
            <p:ph type="ftr" sz="quarter" idx="12"/>
          </p:nvPr>
        </p:nvSpPr>
        <p:spPr>
          <a:xfrm>
            <a:off x="1600200" y="6248206"/>
            <a:ext cx="4572000" cy="365125"/>
          </a:xfrm>
        </p:spPr>
        <p:txBody>
          <a:bodyPr rtlCol="0"/>
          <a:lstStyle/>
          <a:p>
            <a:endParaRPr lang="hr-HR"/>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dirty="0" smtClean="0"/>
              <a:t>Click to edit Master title style</a:t>
            </a:r>
            <a:endParaRPr kumimoji="0" lang="en-US" dirty="0"/>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dirty="0" smtClean="0"/>
              <a:t>Click to edit Master text styles</a:t>
            </a:r>
          </a:p>
          <a:p>
            <a:pPr lvl="1" eaLnBrk="1" latinLnBrk="0" hangingPunct="1"/>
            <a:r>
              <a:rPr kumimoji="0" lang="en-US" dirty="0" smtClean="0"/>
              <a:t>Second level</a:t>
            </a:r>
          </a:p>
          <a:p>
            <a:pPr lvl="2" eaLnBrk="1" latinLnBrk="0" hangingPunct="1"/>
            <a:r>
              <a:rPr kumimoji="0" lang="en-US" dirty="0" smtClean="0"/>
              <a:t>Third level</a:t>
            </a:r>
          </a:p>
          <a:p>
            <a:pPr lvl="3" eaLnBrk="1" latinLnBrk="0" hangingPunct="1"/>
            <a:r>
              <a:rPr kumimoji="0" lang="en-US" dirty="0" smtClean="0"/>
              <a:t>Fourth level</a:t>
            </a:r>
          </a:p>
          <a:p>
            <a:pPr lvl="4" eaLnBrk="1" latinLnBrk="0" hangingPunct="1"/>
            <a:r>
              <a:rPr kumimoji="0" lang="en-US" dirty="0" smtClean="0"/>
              <a:t>Fifth level</a:t>
            </a:r>
            <a:endParaRPr kumimoji="0" lang="en-US" dirty="0"/>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latin typeface="Times New Roman" pitchFamily="18" charset="0"/>
              </a:defRPr>
            </a:lvl1pPr>
          </a:lstStyle>
          <a:p>
            <a:fld id="{E8BDC49E-7DAE-48E1-BBE4-31F0CCFA8D0C}" type="datetimeFigureOut">
              <a:rPr lang="sr-Latn-CS" smtClean="0"/>
              <a:pPr/>
              <a:t>24.3.2019</a:t>
            </a:fld>
            <a:endParaRPr lang="hr-HR" dirty="0"/>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latin typeface="Times New Roman" pitchFamily="18" charset="0"/>
              </a:defRPr>
            </a:lvl1pPr>
          </a:lstStyle>
          <a:p>
            <a:endParaRPr lang="hr-HR" dirty="0"/>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latin typeface="Times New Roman" pitchFamily="18" charset="0"/>
            </a:endParaRPr>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latin typeface="Times New Roman" pitchFamily="18" charset="0"/>
            </a:endParaRPr>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latin typeface="Times New Roman" pitchFamily="18" charset="0"/>
            </a:endParaRPr>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latin typeface="Times New Roman" pitchFamily="18" charset="0"/>
              </a:defRPr>
            </a:lvl1pPr>
          </a:lstStyle>
          <a:p>
            <a:fld id="{6CAE7D82-70BB-455D-8777-7ABFD668B73B}" type="slidenum">
              <a:rPr lang="hr-HR" smtClean="0"/>
              <a:pPr/>
              <a:t>‹#›</a:t>
            </a:fld>
            <a:endParaRPr lang="hr-HR" dirty="0"/>
          </a:p>
        </p:txBody>
      </p:sp>
    </p:spTree>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txStyles>
    <p:titleStyle>
      <a:lvl1pPr algn="l" rtl="0" eaLnBrk="1" latinLnBrk="0" hangingPunct="1">
        <a:spcBef>
          <a:spcPct val="0"/>
        </a:spcBef>
        <a:buNone/>
        <a:defRPr kumimoji="0" sz="4400" kern="1200">
          <a:solidFill>
            <a:schemeClr val="tx2"/>
          </a:solidFill>
          <a:latin typeface="Times New Roman" pitchFamily="18" charset="0"/>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Times New Roman" pitchFamily="18" charset="0"/>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Times New Roman" pitchFamily="18" charset="0"/>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Times New Roman" pitchFamily="18" charset="0"/>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Times New Roman" pitchFamily="18" charset="0"/>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Times New Roman" pitchFamily="18" charset="0"/>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6.xml"/></Relationships>
</file>

<file path=ppt/slides/_rels/slide11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11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6.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6.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6.xml"/></Relationships>
</file>

<file path=ppt/slides/_rels/slide135.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Layout" Target="../slideLayouts/slideLayout6.xml"/><Relationship Id="rId1" Type="http://schemas.openxmlformats.org/officeDocument/2006/relationships/vmlDrawing" Target="../drawings/vmlDrawing12.vml"/><Relationship Id="rId6" Type="http://schemas.openxmlformats.org/officeDocument/2006/relationships/image" Target="../media/image66.wmf"/><Relationship Id="rId5" Type="http://schemas.openxmlformats.org/officeDocument/2006/relationships/oleObject" Target="../embeddings/oleObject25.bin"/><Relationship Id="rId4" Type="http://schemas.openxmlformats.org/officeDocument/2006/relationships/image" Target="../media/image65.wmf"/></Relationships>
</file>

<file path=ppt/slides/_rels/slide136.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xml"/></Relationships>
</file>

<file path=ppt/slides/_rels/slide139.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Layout" Target="../slideLayouts/slideLayout6.xml"/><Relationship Id="rId1" Type="http://schemas.openxmlformats.org/officeDocument/2006/relationships/vmlDrawing" Target="../drawings/vmlDrawing13.vml"/><Relationship Id="rId4" Type="http://schemas.openxmlformats.org/officeDocument/2006/relationships/image" Target="../media/image69.w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6.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4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45.xml.rels><?xml version="1.0" encoding="UTF-8" standalone="yes"?>
<Relationships xmlns="http://schemas.openxmlformats.org/package/2006/relationships"><Relationship Id="rId2" Type="http://schemas.openxmlformats.org/officeDocument/2006/relationships/hyperlink" Target="http://www.zelenaenergija.org/" TargetMode="Externa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8" Type="http://schemas.openxmlformats.org/officeDocument/2006/relationships/image" Target="../media/image12.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11.wmf"/><Relationship Id="rId5" Type="http://schemas.openxmlformats.org/officeDocument/2006/relationships/oleObject" Target="../embeddings/oleObject2.bin"/><Relationship Id="rId4" Type="http://schemas.openxmlformats.org/officeDocument/2006/relationships/image" Target="../media/image10.wmf"/></Relationships>
</file>

<file path=ppt/slides/_rels/slide3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4.bp.blogspot.com/-rcQDyXrX57M/UCul5E7BN6I/AAAAAAAABAA/ue4KWx7Z8i0/s1600/0004.jpg" TargetMode="Externa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6.xml"/><Relationship Id="rId1" Type="http://schemas.openxmlformats.org/officeDocument/2006/relationships/vmlDrawing" Target="../drawings/vmlDrawing2.vml"/><Relationship Id="rId4" Type="http://schemas.openxmlformats.org/officeDocument/2006/relationships/image" Target="../media/image23.wmf"/></Relationships>
</file>

<file path=ppt/slides/_rels/slide6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6.xml"/><Relationship Id="rId1" Type="http://schemas.openxmlformats.org/officeDocument/2006/relationships/vmlDrawing" Target="../drawings/vmlDrawing3.vml"/><Relationship Id="rId6" Type="http://schemas.openxmlformats.org/officeDocument/2006/relationships/image" Target="../media/image26.wmf"/><Relationship Id="rId5" Type="http://schemas.openxmlformats.org/officeDocument/2006/relationships/oleObject" Target="../embeddings/oleObject6.bin"/><Relationship Id="rId4" Type="http://schemas.openxmlformats.org/officeDocument/2006/relationships/image" Target="../media/image25.wmf"/></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8" Type="http://schemas.openxmlformats.org/officeDocument/2006/relationships/image" Target="../media/image29.wmf"/><Relationship Id="rId13" Type="http://schemas.openxmlformats.org/officeDocument/2006/relationships/oleObject" Target="../embeddings/oleObject12.bin"/><Relationship Id="rId18" Type="http://schemas.openxmlformats.org/officeDocument/2006/relationships/image" Target="../media/image34.wmf"/><Relationship Id="rId3" Type="http://schemas.openxmlformats.org/officeDocument/2006/relationships/oleObject" Target="../embeddings/oleObject7.bin"/><Relationship Id="rId7" Type="http://schemas.openxmlformats.org/officeDocument/2006/relationships/oleObject" Target="../embeddings/oleObject9.bin"/><Relationship Id="rId12" Type="http://schemas.openxmlformats.org/officeDocument/2006/relationships/image" Target="../media/image31.wmf"/><Relationship Id="rId17" Type="http://schemas.openxmlformats.org/officeDocument/2006/relationships/oleObject" Target="../embeddings/oleObject14.bin"/><Relationship Id="rId2" Type="http://schemas.openxmlformats.org/officeDocument/2006/relationships/slideLayout" Target="../slideLayouts/slideLayout6.xml"/><Relationship Id="rId16" Type="http://schemas.openxmlformats.org/officeDocument/2006/relationships/image" Target="../media/image33.wmf"/><Relationship Id="rId1" Type="http://schemas.openxmlformats.org/officeDocument/2006/relationships/vmlDrawing" Target="../drawings/vmlDrawing4.vml"/><Relationship Id="rId6" Type="http://schemas.openxmlformats.org/officeDocument/2006/relationships/image" Target="../media/image28.wmf"/><Relationship Id="rId11" Type="http://schemas.openxmlformats.org/officeDocument/2006/relationships/oleObject" Target="../embeddings/oleObject11.bin"/><Relationship Id="rId5" Type="http://schemas.openxmlformats.org/officeDocument/2006/relationships/oleObject" Target="../embeddings/oleObject8.bin"/><Relationship Id="rId15" Type="http://schemas.openxmlformats.org/officeDocument/2006/relationships/oleObject" Target="../embeddings/oleObject13.bin"/><Relationship Id="rId10" Type="http://schemas.openxmlformats.org/officeDocument/2006/relationships/image" Target="../media/image30.wmf"/><Relationship Id="rId4" Type="http://schemas.openxmlformats.org/officeDocument/2006/relationships/image" Target="../media/image27.wmf"/><Relationship Id="rId9" Type="http://schemas.openxmlformats.org/officeDocument/2006/relationships/oleObject" Target="../embeddings/oleObject10.bin"/><Relationship Id="rId14" Type="http://schemas.openxmlformats.org/officeDocument/2006/relationships/image" Target="../media/image32.wmf"/></Relationships>
</file>

<file path=ppt/slides/_rels/slide69.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6.xml"/><Relationship Id="rId1" Type="http://schemas.openxmlformats.org/officeDocument/2006/relationships/vmlDrawing" Target="../drawings/vmlDrawing5.vml"/><Relationship Id="rId6" Type="http://schemas.openxmlformats.org/officeDocument/2006/relationships/image" Target="../media/image36.wmf"/><Relationship Id="rId5" Type="http://schemas.openxmlformats.org/officeDocument/2006/relationships/oleObject" Target="../embeddings/oleObject16.bin"/><Relationship Id="rId4" Type="http://schemas.openxmlformats.org/officeDocument/2006/relationships/image" Target="../media/image35.w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6.xml"/><Relationship Id="rId1" Type="http://schemas.openxmlformats.org/officeDocument/2006/relationships/vmlDrawing" Target="../drawings/vmlDrawing6.vml"/><Relationship Id="rId4" Type="http://schemas.openxmlformats.org/officeDocument/2006/relationships/image" Target="../media/image37.emf"/></Relationships>
</file>

<file path=ppt/slides/_rels/slide72.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6.xml"/><Relationship Id="rId1" Type="http://schemas.openxmlformats.org/officeDocument/2006/relationships/vmlDrawing" Target="../drawings/vmlDrawing7.vml"/><Relationship Id="rId4" Type="http://schemas.openxmlformats.org/officeDocument/2006/relationships/image" Target="../media/image38.emf"/></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6.xml"/><Relationship Id="rId1" Type="http://schemas.openxmlformats.org/officeDocument/2006/relationships/vmlDrawing" Target="../drawings/vmlDrawing8.vml"/><Relationship Id="rId6" Type="http://schemas.openxmlformats.org/officeDocument/2006/relationships/image" Target="../media/image40.wmf"/><Relationship Id="rId5" Type="http://schemas.openxmlformats.org/officeDocument/2006/relationships/oleObject" Target="../embeddings/oleObject20.bin"/><Relationship Id="rId4" Type="http://schemas.openxmlformats.org/officeDocument/2006/relationships/image" Target="../media/image39.wmf"/></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6.xml"/><Relationship Id="rId1" Type="http://schemas.openxmlformats.org/officeDocument/2006/relationships/vmlDrawing" Target="../drawings/vmlDrawing9.vml"/><Relationship Id="rId4" Type="http://schemas.openxmlformats.org/officeDocument/2006/relationships/image" Target="../media/image41.emf"/></Relationships>
</file>

<file path=ppt/slides/_rels/slide77.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6.xml"/><Relationship Id="rId1" Type="http://schemas.openxmlformats.org/officeDocument/2006/relationships/vmlDrawing" Target="../drawings/vmlDrawing10.vml"/><Relationship Id="rId4" Type="http://schemas.openxmlformats.org/officeDocument/2006/relationships/image" Target="../media/image42.wmf"/></Relationships>
</file>

<file path=ppt/slides/_rels/slide78.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6.xml"/><Relationship Id="rId1" Type="http://schemas.openxmlformats.org/officeDocument/2006/relationships/vmlDrawing" Target="../drawings/vmlDrawing11.vml"/><Relationship Id="rId4" Type="http://schemas.openxmlformats.org/officeDocument/2006/relationships/image" Target="../media/image43.wmf"/></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3" Type="http://schemas.openxmlformats.org/officeDocument/2006/relationships/hyperlink" Target="https://www.google.hr/url?sa=i&amp;rct=j&amp;q=&amp;esrc=s&amp;source=imgres&amp;cd=&amp;cad=rja&amp;uact=8&amp;ved=0ahUKEwi-wYfBlOHUAhXEaRQKHT8EBAAQjRwIBw&amp;url=https://www.nabava.net/search.php?cdo=650&amp;s=4973&amp;psig=AFQjCNFaSJz4HAXPAapLhHZB877OOJJCaA&amp;ust=1498760612173641" TargetMode="External"/><Relationship Id="rId2" Type="http://schemas.openxmlformats.org/officeDocument/2006/relationships/image" Target="../media/image44.png"/><Relationship Id="rId1" Type="http://schemas.openxmlformats.org/officeDocument/2006/relationships/slideLayout" Target="../slideLayouts/slideLayout6.xml"/><Relationship Id="rId4" Type="http://schemas.openxmlformats.org/officeDocument/2006/relationships/image" Target="../media/image4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67744" y="1340768"/>
            <a:ext cx="6477000" cy="3600400"/>
          </a:xfrm>
        </p:spPr>
        <p:txBody>
          <a:bodyPr>
            <a:noAutofit/>
          </a:bodyPr>
          <a:lstStyle/>
          <a:p>
            <a:pPr>
              <a:spcBef>
                <a:spcPts val="1200"/>
              </a:spcBef>
            </a:pPr>
            <a:r>
              <a:rPr lang="hr-HR" sz="4800" dirty="0" smtClean="0"/>
              <a:t>Projektiranje NISKONAPONSKIH električnih instalacija</a:t>
            </a:r>
            <a:br>
              <a:rPr lang="hr-HR" sz="4800" dirty="0" smtClean="0"/>
            </a:br>
            <a:r>
              <a:rPr lang="hr-HR" sz="2000" dirty="0" smtClean="0"/>
              <a:t>MATERIJAL U IZRADI</a:t>
            </a:r>
            <a:r>
              <a:rPr lang="hr-HR" dirty="0" smtClean="0"/>
              <a:t/>
            </a:r>
            <a:br>
              <a:rPr lang="hr-HR" dirty="0" smtClean="0"/>
            </a:br>
            <a:r>
              <a:rPr lang="hr-HR" sz="2000" dirty="0" smtClean="0"/>
              <a:t> </a:t>
            </a:r>
            <a:endParaRPr lang="hr-HR" sz="2600" dirty="0"/>
          </a:p>
        </p:txBody>
      </p:sp>
      <p:sp>
        <p:nvSpPr>
          <p:cNvPr id="3" name="Subtitle 2"/>
          <p:cNvSpPr>
            <a:spLocks noGrp="1"/>
          </p:cNvSpPr>
          <p:nvPr>
            <p:ph type="subTitle" idx="1"/>
          </p:nvPr>
        </p:nvSpPr>
        <p:spPr/>
        <p:txBody>
          <a:bodyPr/>
          <a:lstStyle/>
          <a:p>
            <a:r>
              <a:rPr lang="hr-HR" dirty="0" smtClean="0"/>
              <a:t>Izv.prof.dr.sc. Zvonimir Klaić</a:t>
            </a:r>
            <a:endParaRPr lang="hr-H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9512" y="1556792"/>
            <a:ext cx="8719256" cy="3785652"/>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Popis mapa</a:t>
            </a:r>
          </a:p>
          <a:p>
            <a:endParaRPr lang="hr-HR" sz="2400" b="1" dirty="0">
              <a:latin typeface="Times New Roman" pitchFamily="18" charset="0"/>
              <a:cs typeface="Times New Roman" pitchFamily="18" charset="0"/>
            </a:endParaRPr>
          </a:p>
          <a:p>
            <a:pPr marL="342900" indent="-342900">
              <a:buFont typeface="Arial" panose="020B0604020202020204" pitchFamily="34" charset="0"/>
              <a:buChar char="•"/>
            </a:pPr>
            <a:r>
              <a:rPr lang="hr-HR" sz="2400" dirty="0" smtClean="0">
                <a:latin typeface="Times New Roman" pitchFamily="18" charset="0"/>
                <a:cs typeface="Times New Roman" pitchFamily="18" charset="0"/>
              </a:rPr>
              <a:t>MAPA </a:t>
            </a:r>
            <a:r>
              <a:rPr lang="hr-HR" sz="2400" dirty="0">
                <a:latin typeface="Times New Roman" pitchFamily="18" charset="0"/>
                <a:cs typeface="Times New Roman" pitchFamily="18" charset="0"/>
              </a:rPr>
              <a:t>1 – Arhitektonski projekt,</a:t>
            </a:r>
          </a:p>
          <a:p>
            <a:pPr marL="342900" indent="-342900">
              <a:buFont typeface="Arial" panose="020B0604020202020204" pitchFamily="34" charset="0"/>
              <a:buChar char="•"/>
            </a:pPr>
            <a:r>
              <a:rPr lang="hr-HR" sz="2400" dirty="0" smtClean="0">
                <a:latin typeface="Times New Roman" pitchFamily="18" charset="0"/>
                <a:cs typeface="Times New Roman" pitchFamily="18" charset="0"/>
              </a:rPr>
              <a:t>MAPA </a:t>
            </a:r>
            <a:r>
              <a:rPr lang="hr-HR" sz="2400" dirty="0">
                <a:latin typeface="Times New Roman" pitchFamily="18" charset="0"/>
                <a:cs typeface="Times New Roman" pitchFamily="18" charset="0"/>
              </a:rPr>
              <a:t>2 – Građevinski projekt (projekt konstrukcije),</a:t>
            </a:r>
          </a:p>
          <a:p>
            <a:pPr marL="342900" indent="-342900">
              <a:buFont typeface="Arial" panose="020B0604020202020204" pitchFamily="34" charset="0"/>
              <a:buChar char="•"/>
            </a:pPr>
            <a:r>
              <a:rPr lang="hr-HR" sz="2400" dirty="0" smtClean="0">
                <a:latin typeface="Times New Roman" pitchFamily="18" charset="0"/>
                <a:cs typeface="Times New Roman" pitchFamily="18" charset="0"/>
              </a:rPr>
              <a:t>MAPA </a:t>
            </a:r>
            <a:r>
              <a:rPr lang="hr-HR" sz="2400" dirty="0">
                <a:latin typeface="Times New Roman" pitchFamily="18" charset="0"/>
                <a:cs typeface="Times New Roman" pitchFamily="18" charset="0"/>
              </a:rPr>
              <a:t>3 – Građevinski projekt (projekt instalacija vodoopskrbe i odvodnje),</a:t>
            </a:r>
          </a:p>
          <a:p>
            <a:pPr marL="342900" indent="-342900">
              <a:buFont typeface="Arial" panose="020B0604020202020204" pitchFamily="34" charset="0"/>
              <a:buChar char="•"/>
            </a:pPr>
            <a:r>
              <a:rPr lang="hr-HR" sz="2400" dirty="0" smtClean="0">
                <a:latin typeface="Times New Roman" pitchFamily="18" charset="0"/>
                <a:cs typeface="Times New Roman" pitchFamily="18" charset="0"/>
              </a:rPr>
              <a:t>MAPA </a:t>
            </a:r>
            <a:r>
              <a:rPr lang="hr-HR" sz="2400" dirty="0">
                <a:latin typeface="Times New Roman" pitchFamily="18" charset="0"/>
                <a:cs typeface="Times New Roman" pitchFamily="18" charset="0"/>
              </a:rPr>
              <a:t>4 – Strojarski projekt,</a:t>
            </a:r>
          </a:p>
          <a:p>
            <a:pPr marL="342900" indent="-342900">
              <a:buFont typeface="Arial" panose="020B0604020202020204" pitchFamily="34" charset="0"/>
              <a:buChar char="•"/>
            </a:pPr>
            <a:r>
              <a:rPr lang="hr-HR" sz="2400" dirty="0" smtClean="0">
                <a:latin typeface="Times New Roman" pitchFamily="18" charset="0"/>
                <a:cs typeface="Times New Roman" pitchFamily="18" charset="0"/>
              </a:rPr>
              <a:t>MAPA </a:t>
            </a:r>
            <a:r>
              <a:rPr lang="hr-HR" sz="2400" dirty="0">
                <a:latin typeface="Times New Roman" pitchFamily="18" charset="0"/>
                <a:cs typeface="Times New Roman" pitchFamily="18" charset="0"/>
              </a:rPr>
              <a:t>5 – Elektrotehnički projekt i</a:t>
            </a:r>
          </a:p>
          <a:p>
            <a:pPr marL="342900" indent="-342900">
              <a:buFont typeface="Arial" panose="020B0604020202020204" pitchFamily="34" charset="0"/>
              <a:buChar char="•"/>
            </a:pPr>
            <a:r>
              <a:rPr lang="hr-HR" sz="2400" dirty="0" smtClean="0">
                <a:latin typeface="Times New Roman" pitchFamily="18" charset="0"/>
                <a:cs typeface="Times New Roman" pitchFamily="18" charset="0"/>
              </a:rPr>
              <a:t>MAPA </a:t>
            </a:r>
            <a:r>
              <a:rPr lang="hr-HR" sz="2400" dirty="0">
                <a:latin typeface="Times New Roman" pitchFamily="18" charset="0"/>
                <a:cs typeface="Times New Roman" pitchFamily="18" charset="0"/>
              </a:rPr>
              <a:t>6 – Geodetski projekt.</a:t>
            </a:r>
          </a:p>
          <a:p>
            <a:endParaRPr lang="hr-HR" sz="2400" dirty="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 Prilozi projekta</a:t>
            </a:r>
            <a:endParaRPr lang="hr-HR" sz="3600" b="1" dirty="0">
              <a:solidFill>
                <a:schemeClr val="tx1"/>
              </a:solidFill>
              <a:cs typeface="Times New Roman" pitchFamily="18" charset="0"/>
            </a:endParaRPr>
          </a:p>
        </p:txBody>
      </p:sp>
    </p:spTree>
    <p:extLst>
      <p:ext uri="{BB962C8B-B14F-4D97-AF65-F5344CB8AC3E}">
        <p14:creationId xmlns:p14="http://schemas.microsoft.com/office/powerpoint/2010/main" val="226470413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5600" y="1712420"/>
            <a:ext cx="8080676" cy="1200329"/>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6</a:t>
            </a:r>
            <a:r>
              <a:rPr lang="hr-HR" sz="2400" b="1" dirty="0">
                <a:latin typeface="Times New Roman" pitchFamily="18" charset="0"/>
                <a:cs typeface="Times New Roman" pitchFamily="18" charset="0"/>
              </a:rPr>
              <a:t>. Prikaz tehničkih rješenja za </a:t>
            </a:r>
            <a:endParaRPr lang="hr-HR" sz="2400" b="1" dirty="0" smtClean="0">
              <a:latin typeface="Times New Roman" pitchFamily="18" charset="0"/>
              <a:cs typeface="Times New Roman" pitchFamily="18" charset="0"/>
            </a:endParaRPr>
          </a:p>
          <a:p>
            <a:r>
              <a:rPr lang="hr-HR" sz="2400" b="1" dirty="0" smtClean="0">
                <a:latin typeface="Times New Roman" pitchFamily="18" charset="0"/>
                <a:cs typeface="Times New Roman" pitchFamily="18" charset="0"/>
              </a:rPr>
              <a:t>primjenu </a:t>
            </a:r>
            <a:r>
              <a:rPr lang="hr-HR" sz="2400" b="1" dirty="0">
                <a:latin typeface="Times New Roman" pitchFamily="18" charset="0"/>
                <a:cs typeface="Times New Roman" pitchFamily="18" charset="0"/>
              </a:rPr>
              <a:t>pravila zaštite na radu i </a:t>
            </a:r>
            <a:endParaRPr lang="hr-HR" sz="2400" b="1" dirty="0" smtClean="0">
              <a:latin typeface="Times New Roman" pitchFamily="18" charset="0"/>
              <a:cs typeface="Times New Roman" pitchFamily="18" charset="0"/>
            </a:endParaRPr>
          </a:p>
          <a:p>
            <a:r>
              <a:rPr lang="hr-HR" sz="2400" b="1" dirty="0" smtClean="0">
                <a:latin typeface="Times New Roman" pitchFamily="18" charset="0"/>
                <a:cs typeface="Times New Roman" pitchFamily="18" charset="0"/>
              </a:rPr>
              <a:t>zaštite </a:t>
            </a:r>
            <a:r>
              <a:rPr lang="hr-HR" sz="2400" b="1" dirty="0">
                <a:latin typeface="Times New Roman" pitchFamily="18" charset="0"/>
                <a:cs typeface="Times New Roman" pitchFamily="18" charset="0"/>
              </a:rPr>
              <a:t>od požara</a:t>
            </a:r>
            <a:endParaRPr lang="hr-HR" sz="2400" b="1"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p:cNvSpPr/>
          <p:nvPr/>
        </p:nvSpPr>
        <p:spPr>
          <a:xfrm>
            <a:off x="355600" y="2960162"/>
            <a:ext cx="8536880" cy="3785652"/>
          </a:xfrm>
          <a:prstGeom prst="rect">
            <a:avLst/>
          </a:prstGeom>
        </p:spPr>
        <p:txBody>
          <a:bodyPr wrap="square">
            <a:spAutoFit/>
          </a:bodyPr>
          <a:lstStyle/>
          <a:p>
            <a:r>
              <a:rPr lang="hr-HR" sz="2400" dirty="0">
                <a:latin typeface="Times New Roman" panose="02020603050405020304" pitchFamily="18" charset="0"/>
                <a:cs typeface="Times New Roman" panose="02020603050405020304" pitchFamily="18" charset="0"/>
              </a:rPr>
              <a:t>Spojevi vodova na mjestu grananja </a:t>
            </a:r>
            <a:r>
              <a:rPr lang="hr-HR" sz="2400" dirty="0" smtClean="0">
                <a:latin typeface="Times New Roman" panose="02020603050405020304" pitchFamily="18" charset="0"/>
                <a:cs typeface="Times New Roman" panose="02020603050405020304" pitchFamily="18" charset="0"/>
              </a:rPr>
              <a:t>izvode</a:t>
            </a:r>
          </a:p>
          <a:p>
            <a:r>
              <a:rPr lang="hr-HR" sz="2400" dirty="0" smtClean="0">
                <a:latin typeface="Times New Roman" panose="02020603050405020304" pitchFamily="18" charset="0"/>
                <a:cs typeface="Times New Roman" panose="02020603050405020304" pitchFamily="18" charset="0"/>
              </a:rPr>
              <a:t>se </a:t>
            </a:r>
            <a:r>
              <a:rPr lang="hr-HR" sz="2400" dirty="0">
                <a:latin typeface="Times New Roman" panose="02020603050405020304" pitchFamily="18" charset="0"/>
                <a:cs typeface="Times New Roman" panose="02020603050405020304" pitchFamily="18" charset="0"/>
              </a:rPr>
              <a:t>u kutijama od izolacijskog </a:t>
            </a:r>
            <a:r>
              <a:rPr lang="hr-HR" sz="2400" dirty="0" smtClean="0">
                <a:latin typeface="Times New Roman" panose="02020603050405020304" pitchFamily="18" charset="0"/>
                <a:cs typeface="Times New Roman" panose="02020603050405020304" pitchFamily="18" charset="0"/>
              </a:rPr>
              <a:t>materijala</a:t>
            </a:r>
          </a:p>
          <a:p>
            <a:r>
              <a:rPr lang="hr-HR" sz="2400" dirty="0" smtClean="0">
                <a:latin typeface="Times New Roman" panose="02020603050405020304" pitchFamily="18" charset="0"/>
                <a:cs typeface="Times New Roman" panose="02020603050405020304" pitchFamily="18" charset="0"/>
              </a:rPr>
              <a:t>s </a:t>
            </a:r>
            <a:r>
              <a:rPr lang="hr-HR" sz="2400" dirty="0">
                <a:latin typeface="Times New Roman" panose="02020603050405020304" pitchFamily="18" charset="0"/>
                <a:cs typeface="Times New Roman" panose="02020603050405020304" pitchFamily="18" charset="0"/>
              </a:rPr>
              <a:t>odgovarajućim poklopcem</a:t>
            </a:r>
            <a:r>
              <a:rPr lang="hr-HR" sz="2400" dirty="0" smtClean="0">
                <a:latin typeface="Times New Roman" panose="02020603050405020304" pitchFamily="18" charset="0"/>
                <a:cs typeface="Times New Roman" panose="02020603050405020304" pitchFamily="18" charset="0"/>
              </a:rPr>
              <a:t>.</a:t>
            </a:r>
          </a:p>
          <a:p>
            <a:r>
              <a:rPr lang="hr-HR" sz="2400" dirty="0" smtClean="0">
                <a:latin typeface="Times New Roman" panose="02020603050405020304" pitchFamily="18" charset="0"/>
                <a:cs typeface="Times New Roman" panose="02020603050405020304" pitchFamily="18" charset="0"/>
              </a:rPr>
              <a:t> </a:t>
            </a:r>
          </a:p>
          <a:p>
            <a:r>
              <a:rPr lang="hr-HR" sz="2400" dirty="0" smtClean="0">
                <a:latin typeface="Times New Roman" panose="02020603050405020304" pitchFamily="18" charset="0"/>
                <a:cs typeface="Times New Roman" panose="02020603050405020304" pitchFamily="18" charset="0"/>
              </a:rPr>
              <a:t>Kućišta </a:t>
            </a:r>
            <a:r>
              <a:rPr lang="hr-HR" sz="2400" dirty="0">
                <a:latin typeface="Times New Roman" panose="02020603050405020304" pitchFamily="18" charset="0"/>
                <a:cs typeface="Times New Roman" panose="02020603050405020304" pitchFamily="18" charset="0"/>
              </a:rPr>
              <a:t>razvodnih ormara električne </a:t>
            </a:r>
            <a:endParaRPr lang="hr-HR" sz="2400" dirty="0" smtClean="0">
              <a:latin typeface="Times New Roman" panose="02020603050405020304" pitchFamily="18" charset="0"/>
              <a:cs typeface="Times New Roman" panose="02020603050405020304" pitchFamily="18" charset="0"/>
            </a:endParaRPr>
          </a:p>
          <a:p>
            <a:r>
              <a:rPr lang="hr-HR" sz="2400" dirty="0" smtClean="0">
                <a:latin typeface="Times New Roman" panose="02020603050405020304" pitchFamily="18" charset="0"/>
                <a:cs typeface="Times New Roman" panose="02020603050405020304" pitchFamily="18" charset="0"/>
              </a:rPr>
              <a:t>instalacije </a:t>
            </a:r>
            <a:r>
              <a:rPr lang="hr-HR" sz="2400" dirty="0">
                <a:latin typeface="Times New Roman" panose="02020603050405020304" pitchFamily="18" charset="0"/>
                <a:cs typeface="Times New Roman" panose="02020603050405020304" pitchFamily="18" charset="0"/>
              </a:rPr>
              <a:t>trebaju prekrivati sve dijelove </a:t>
            </a:r>
            <a:endParaRPr lang="hr-HR" sz="2400" dirty="0" smtClean="0">
              <a:latin typeface="Times New Roman" panose="02020603050405020304" pitchFamily="18" charset="0"/>
              <a:cs typeface="Times New Roman" panose="02020603050405020304" pitchFamily="18" charset="0"/>
            </a:endParaRPr>
          </a:p>
          <a:p>
            <a:r>
              <a:rPr lang="hr-HR" sz="2400" dirty="0" smtClean="0">
                <a:latin typeface="Times New Roman" panose="02020603050405020304" pitchFamily="18" charset="0"/>
                <a:cs typeface="Times New Roman" panose="02020603050405020304" pitchFamily="18" charset="0"/>
              </a:rPr>
              <a:t>instalacije </a:t>
            </a:r>
            <a:r>
              <a:rPr lang="hr-HR" sz="2400" dirty="0">
                <a:latin typeface="Times New Roman" panose="02020603050405020304" pitchFamily="18" charset="0"/>
                <a:cs typeface="Times New Roman" panose="02020603050405020304" pitchFamily="18" charset="0"/>
              </a:rPr>
              <a:t>koje su pod naponom</a:t>
            </a:r>
            <a:r>
              <a:rPr lang="hr-HR" sz="2400" dirty="0" smtClean="0">
                <a:latin typeface="Times New Roman" panose="02020603050405020304" pitchFamily="18" charset="0"/>
                <a:cs typeface="Times New Roman" panose="02020603050405020304" pitchFamily="18" charset="0"/>
              </a:rPr>
              <a:t>.</a:t>
            </a:r>
          </a:p>
          <a:p>
            <a:r>
              <a:rPr lang="hr-HR" sz="2400" dirty="0" smtClean="0">
                <a:latin typeface="Times New Roman" panose="02020603050405020304" pitchFamily="18" charset="0"/>
                <a:cs typeface="Times New Roman" panose="02020603050405020304" pitchFamily="18" charset="0"/>
              </a:rPr>
              <a:t> </a:t>
            </a:r>
          </a:p>
          <a:p>
            <a:r>
              <a:rPr lang="hr-HR" sz="2400" dirty="0" smtClean="0">
                <a:latin typeface="Times New Roman" panose="02020603050405020304" pitchFamily="18" charset="0"/>
                <a:cs typeface="Times New Roman" panose="02020603050405020304" pitchFamily="18" charset="0"/>
              </a:rPr>
              <a:t>Nezaštićeni </a:t>
            </a:r>
            <a:r>
              <a:rPr lang="hr-HR" sz="2400" dirty="0">
                <a:latin typeface="Times New Roman" panose="02020603050405020304" pitchFamily="18" charset="0"/>
                <a:cs typeface="Times New Roman" panose="02020603050405020304" pitchFamily="18" charset="0"/>
              </a:rPr>
              <a:t>dijelovi strujnih krugova trebaju </a:t>
            </a:r>
            <a:endParaRPr lang="hr-HR" sz="2400" dirty="0" smtClean="0">
              <a:latin typeface="Times New Roman" panose="02020603050405020304" pitchFamily="18" charset="0"/>
              <a:cs typeface="Times New Roman" panose="02020603050405020304" pitchFamily="18" charset="0"/>
            </a:endParaRPr>
          </a:p>
          <a:p>
            <a:r>
              <a:rPr lang="hr-HR" sz="2400" dirty="0" smtClean="0">
                <a:latin typeface="Times New Roman" panose="02020603050405020304" pitchFamily="18" charset="0"/>
                <a:cs typeface="Times New Roman" panose="02020603050405020304" pitchFamily="18" charset="0"/>
              </a:rPr>
              <a:t>se </a:t>
            </a:r>
            <a:r>
              <a:rPr lang="hr-HR" sz="2400" dirty="0">
                <a:latin typeface="Times New Roman" panose="02020603050405020304" pitchFamily="18" charset="0"/>
                <a:cs typeface="Times New Roman" panose="02020603050405020304" pitchFamily="18" charset="0"/>
              </a:rPr>
              <a:t>zaštiti od slučajnog dodira. </a:t>
            </a:r>
          </a:p>
        </p:txBody>
      </p:sp>
      <p:pic>
        <p:nvPicPr>
          <p:cNvPr id="9" name="Picture 4" descr="http://www.feman.net/proizvodi/instalacioni%20i%20prikljucni%20pribor/razvodne%20kutije/slike/razvod1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4725144"/>
            <a:ext cx="2667000" cy="186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descr="http://www.interonica.com/media/catalog/95-poklopac-i-kutija-cop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9763" y="1571625"/>
            <a:ext cx="3173412" cy="292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37973994"/>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5600" y="1712420"/>
            <a:ext cx="8080676"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6</a:t>
            </a:r>
            <a:r>
              <a:rPr lang="hr-HR" sz="2400" b="1" dirty="0">
                <a:latin typeface="Times New Roman" pitchFamily="18" charset="0"/>
                <a:cs typeface="Times New Roman" pitchFamily="18" charset="0"/>
              </a:rPr>
              <a:t>. Prikaz tehničkih rješenja za primjenu pravila zaštite na radu i zaštite od požara</a:t>
            </a:r>
            <a:endParaRPr lang="hr-HR" sz="2400" b="1"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p:cNvSpPr/>
          <p:nvPr/>
        </p:nvSpPr>
        <p:spPr>
          <a:xfrm>
            <a:off x="355600" y="2708920"/>
            <a:ext cx="8536880" cy="3785652"/>
          </a:xfrm>
          <a:prstGeom prst="rect">
            <a:avLst/>
          </a:prstGeom>
        </p:spPr>
        <p:txBody>
          <a:bodyPr wrap="square">
            <a:spAutoFit/>
          </a:bodyPr>
          <a:lstStyle/>
          <a:p>
            <a:r>
              <a:rPr lang="hr-HR" sz="2400" dirty="0">
                <a:latin typeface="Times New Roman" panose="02020603050405020304" pitchFamily="18" charset="0"/>
                <a:cs typeface="Times New Roman" panose="02020603050405020304" pitchFamily="18" charset="0"/>
              </a:rPr>
              <a:t>Zaštita od indirektnog dodira dijelova izvodi se ugrađivanjem </a:t>
            </a:r>
            <a:r>
              <a:rPr lang="hr-HR" sz="2400" dirty="0">
                <a:solidFill>
                  <a:srgbClr val="0070C0"/>
                </a:solidFill>
                <a:latin typeface="Times New Roman" panose="02020603050405020304" pitchFamily="18" charset="0"/>
                <a:cs typeface="Times New Roman" panose="02020603050405020304" pitchFamily="18" charset="0"/>
              </a:rPr>
              <a:t>automatskih prekidača </a:t>
            </a:r>
            <a:r>
              <a:rPr lang="hr-HR" sz="2400" dirty="0">
                <a:latin typeface="Times New Roman" panose="02020603050405020304" pitchFamily="18" charset="0"/>
                <a:cs typeface="Times New Roman" panose="02020603050405020304" pitchFamily="18" charset="0"/>
              </a:rPr>
              <a:t>automatskim isključivanjem napajanja</a:t>
            </a:r>
            <a:r>
              <a:rPr lang="hr-HR" sz="2400" dirty="0" smtClean="0">
                <a:latin typeface="Times New Roman" panose="02020603050405020304" pitchFamily="18" charset="0"/>
                <a:cs typeface="Times New Roman" panose="02020603050405020304" pitchFamily="18" charset="0"/>
              </a:rPr>
              <a:t>.</a:t>
            </a:r>
          </a:p>
          <a:p>
            <a:r>
              <a:rPr lang="hr-HR" sz="2400" dirty="0" smtClean="0">
                <a:latin typeface="Times New Roman" panose="02020603050405020304" pitchFamily="18" charset="0"/>
                <a:cs typeface="Times New Roman" panose="02020603050405020304" pitchFamily="18" charset="0"/>
              </a:rPr>
              <a:t>Zaštita </a:t>
            </a:r>
            <a:r>
              <a:rPr lang="hr-HR" sz="2400" dirty="0">
                <a:latin typeface="Times New Roman" panose="02020603050405020304" pitchFamily="18" charset="0"/>
                <a:cs typeface="Times New Roman" panose="02020603050405020304" pitchFamily="18" charset="0"/>
              </a:rPr>
              <a:t>od indirektnog napona dodira izvodi se </a:t>
            </a:r>
            <a:r>
              <a:rPr lang="hr-HR" sz="2400" b="1" dirty="0">
                <a:latin typeface="Times New Roman" panose="02020603050405020304" pitchFamily="18" charset="0"/>
                <a:cs typeface="Times New Roman" panose="02020603050405020304" pitchFamily="18" charset="0"/>
              </a:rPr>
              <a:t>TN-S sustavom</a:t>
            </a:r>
            <a:r>
              <a:rPr lang="hr-HR" sz="2400" dirty="0">
                <a:latin typeface="Times New Roman" panose="02020603050405020304" pitchFamily="18" charset="0"/>
                <a:cs typeface="Times New Roman" panose="02020603050405020304" pitchFamily="18" charset="0"/>
              </a:rPr>
              <a:t>, gdje se sve metalne mase spajaju na zajednički uzemljivač kako bi se zaštitile od previsokog napona. </a:t>
            </a:r>
            <a:endParaRPr lang="hr-HR" sz="2400" dirty="0" smtClean="0">
              <a:latin typeface="Times New Roman" panose="02020603050405020304" pitchFamily="18" charset="0"/>
              <a:cs typeface="Times New Roman" panose="02020603050405020304" pitchFamily="18" charset="0"/>
            </a:endParaRPr>
          </a:p>
          <a:p>
            <a:endParaRPr lang="hr-HR" sz="2400" dirty="0">
              <a:latin typeface="Times New Roman" panose="02020603050405020304" pitchFamily="18" charset="0"/>
              <a:cs typeface="Times New Roman" panose="02020603050405020304" pitchFamily="18" charset="0"/>
            </a:endParaRPr>
          </a:p>
          <a:p>
            <a:r>
              <a:rPr lang="hr-HR" sz="2400" dirty="0" smtClean="0">
                <a:latin typeface="Times New Roman" panose="02020603050405020304" pitchFamily="18" charset="0"/>
                <a:cs typeface="Times New Roman" panose="02020603050405020304" pitchFamily="18" charset="0"/>
              </a:rPr>
              <a:t>U </a:t>
            </a:r>
            <a:r>
              <a:rPr lang="hr-HR" sz="2400" dirty="0">
                <a:latin typeface="Times New Roman" panose="02020603050405020304" pitchFamily="18" charset="0"/>
                <a:cs typeface="Times New Roman" panose="02020603050405020304" pitchFamily="18" charset="0"/>
              </a:rPr>
              <a:t>objektu se izvodi i glavno </a:t>
            </a:r>
            <a:r>
              <a:rPr lang="hr-HR" sz="2400" dirty="0">
                <a:solidFill>
                  <a:srgbClr val="FF0000"/>
                </a:solidFill>
                <a:latin typeface="Times New Roman" panose="02020603050405020304" pitchFamily="18" charset="0"/>
                <a:cs typeface="Times New Roman" panose="02020603050405020304" pitchFamily="18" charset="0"/>
              </a:rPr>
              <a:t>izjednačenje potencijala </a:t>
            </a:r>
            <a:r>
              <a:rPr lang="hr-HR" sz="2400" dirty="0">
                <a:latin typeface="Times New Roman" panose="02020603050405020304" pitchFamily="18" charset="0"/>
                <a:cs typeface="Times New Roman" panose="02020603050405020304" pitchFamily="18" charset="0"/>
              </a:rPr>
              <a:t>koje se provodi preko sabirnice za izjednačenje na koju se priključuju temeljni uzemljivač, zaštitna sabirnica PE glavne sabirnice, instalacija vodova i ostale metalne mase.</a:t>
            </a:r>
          </a:p>
        </p:txBody>
      </p:sp>
    </p:spTree>
    <p:extLst>
      <p:ext uri="{BB962C8B-B14F-4D97-AF65-F5344CB8AC3E}">
        <p14:creationId xmlns:p14="http://schemas.microsoft.com/office/powerpoint/2010/main" val="637303365"/>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5600" y="1712420"/>
            <a:ext cx="8080676"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6</a:t>
            </a:r>
            <a:r>
              <a:rPr lang="hr-HR" sz="2400" b="1" dirty="0">
                <a:latin typeface="Times New Roman" pitchFamily="18" charset="0"/>
                <a:cs typeface="Times New Roman" pitchFamily="18" charset="0"/>
              </a:rPr>
              <a:t>. Prikaz tehničkih rješenja za primjenu pravila zaštite na radu i zaštite od požara</a:t>
            </a:r>
            <a:endParaRPr lang="hr-HR" sz="2400" b="1"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p:cNvSpPr/>
          <p:nvPr/>
        </p:nvSpPr>
        <p:spPr>
          <a:xfrm>
            <a:off x="355600" y="2708920"/>
            <a:ext cx="8536880" cy="3785652"/>
          </a:xfrm>
          <a:prstGeom prst="rect">
            <a:avLst/>
          </a:prstGeom>
        </p:spPr>
        <p:txBody>
          <a:bodyPr wrap="square">
            <a:spAutoFit/>
          </a:bodyPr>
          <a:lstStyle/>
          <a:p>
            <a:r>
              <a:rPr lang="hr-HR" sz="2400" dirty="0">
                <a:latin typeface="Times New Roman" panose="02020603050405020304" pitchFamily="18" charset="0"/>
                <a:cs typeface="Times New Roman" panose="02020603050405020304" pitchFamily="18" charset="0"/>
              </a:rPr>
              <a:t>Zaštita od </a:t>
            </a:r>
            <a:r>
              <a:rPr lang="hr-HR" sz="2400" dirty="0">
                <a:solidFill>
                  <a:srgbClr val="FF0000"/>
                </a:solidFill>
                <a:latin typeface="Times New Roman" panose="02020603050405020304" pitchFamily="18" charset="0"/>
                <a:cs typeface="Times New Roman" panose="02020603050405020304" pitchFamily="18" charset="0"/>
              </a:rPr>
              <a:t>prekomjernih struja </a:t>
            </a:r>
            <a:r>
              <a:rPr lang="hr-HR" sz="2400" dirty="0">
                <a:latin typeface="Times New Roman" panose="02020603050405020304" pitchFamily="18" charset="0"/>
                <a:cs typeface="Times New Roman" panose="02020603050405020304" pitchFamily="18" charset="0"/>
              </a:rPr>
              <a:t>izvodi se automatskim prekidanjem preopterećenih strujnih krugova osiguračima čija je vrijednost definirana u normi HRN HD 384.5.523 S2.</a:t>
            </a:r>
          </a:p>
          <a:p>
            <a:endParaRPr lang="hr-HR" sz="2400" dirty="0" smtClean="0">
              <a:latin typeface="Times New Roman" panose="02020603050405020304" pitchFamily="18" charset="0"/>
              <a:cs typeface="Times New Roman" panose="02020603050405020304" pitchFamily="18" charset="0"/>
            </a:endParaRPr>
          </a:p>
          <a:p>
            <a:r>
              <a:rPr lang="hr-HR" sz="2400" dirty="0" smtClean="0">
                <a:latin typeface="Times New Roman" panose="02020603050405020304" pitchFamily="18" charset="0"/>
                <a:cs typeface="Times New Roman" panose="02020603050405020304" pitchFamily="18" charset="0"/>
              </a:rPr>
              <a:t>Zaštita </a:t>
            </a:r>
            <a:r>
              <a:rPr lang="hr-HR" sz="2400" dirty="0">
                <a:latin typeface="Times New Roman" panose="02020603050405020304" pitchFamily="18" charset="0"/>
                <a:cs typeface="Times New Roman" panose="02020603050405020304" pitchFamily="18" charset="0"/>
              </a:rPr>
              <a:t>od toplinskog djelovanja podrazumijeva </a:t>
            </a:r>
            <a:r>
              <a:rPr lang="hr-HR" sz="2400" dirty="0">
                <a:solidFill>
                  <a:srgbClr val="FFC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zaštitu od požara </a:t>
            </a:r>
            <a:r>
              <a:rPr lang="hr-HR" sz="2400" dirty="0">
                <a:latin typeface="Times New Roman" panose="02020603050405020304" pitchFamily="18" charset="0"/>
                <a:cs typeface="Times New Roman" panose="02020603050405020304" pitchFamily="18" charset="0"/>
              </a:rPr>
              <a:t>koja se izvodi ugrađivanjem instalacijskih materijala i opreme koji nisu potencijalna opasnost od izvora požara te ugradnju osigurača koji prekidaju struju opterećenja prije nego uzrokuje povišenje temperature. </a:t>
            </a:r>
            <a:endParaRPr lang="hr-HR" sz="2400" dirty="0" smtClean="0">
              <a:latin typeface="Times New Roman" panose="02020603050405020304" pitchFamily="18" charset="0"/>
              <a:cs typeface="Times New Roman" panose="02020603050405020304" pitchFamily="18" charset="0"/>
            </a:endParaRPr>
          </a:p>
          <a:p>
            <a:r>
              <a:rPr lang="hr-HR" sz="2400" dirty="0" smtClean="0">
                <a:latin typeface="Times New Roman" panose="02020603050405020304" pitchFamily="18" charset="0"/>
                <a:cs typeface="Times New Roman" panose="02020603050405020304" pitchFamily="18" charset="0"/>
              </a:rPr>
              <a:t>Ova </a:t>
            </a:r>
            <a:r>
              <a:rPr lang="hr-HR" sz="2400" dirty="0">
                <a:latin typeface="Times New Roman" panose="02020603050405020304" pitchFamily="18" charset="0"/>
                <a:cs typeface="Times New Roman" panose="02020603050405020304" pitchFamily="18" charset="0"/>
              </a:rPr>
              <a:t>je vrsta zaštite definirana normom HRN HD 384.4.42 S1.</a:t>
            </a:r>
          </a:p>
        </p:txBody>
      </p:sp>
    </p:spTree>
    <p:extLst>
      <p:ext uri="{BB962C8B-B14F-4D97-AF65-F5344CB8AC3E}">
        <p14:creationId xmlns:p14="http://schemas.microsoft.com/office/powerpoint/2010/main" val="3869632688"/>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5600" y="1712420"/>
            <a:ext cx="8080676"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6</a:t>
            </a:r>
            <a:r>
              <a:rPr lang="hr-HR" sz="2400" b="1" dirty="0">
                <a:latin typeface="Times New Roman" pitchFamily="18" charset="0"/>
                <a:cs typeface="Times New Roman" pitchFamily="18" charset="0"/>
              </a:rPr>
              <a:t>. Prikaz tehničkih rješenja za primjenu pravila zaštite na radu i zaštite od požara</a:t>
            </a:r>
            <a:endParaRPr lang="hr-HR" sz="2400" b="1"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p:cNvSpPr/>
          <p:nvPr/>
        </p:nvSpPr>
        <p:spPr>
          <a:xfrm>
            <a:off x="355600" y="2708920"/>
            <a:ext cx="8536880" cy="3046988"/>
          </a:xfrm>
          <a:prstGeom prst="rect">
            <a:avLst/>
          </a:prstGeom>
        </p:spPr>
        <p:txBody>
          <a:bodyPr wrap="square">
            <a:spAutoFit/>
          </a:bodyPr>
          <a:lstStyle/>
          <a:p>
            <a:r>
              <a:rPr lang="hr-HR" sz="2400" dirty="0">
                <a:latin typeface="Times New Roman" panose="02020603050405020304" pitchFamily="18" charset="0"/>
                <a:cs typeface="Times New Roman" panose="02020603050405020304" pitchFamily="18" charset="0"/>
              </a:rPr>
              <a:t>Zaštita od vanjskih utjecaja na instalaciju i opremu izvodi se uz odabir opreme i instalacijskog materijala koji su trajno otporni na vanjske utjecaji, a definirana je normom HRN HD 384.1. S2.</a:t>
            </a:r>
          </a:p>
          <a:p>
            <a:endParaRPr lang="hr-HR" sz="2400" dirty="0" smtClean="0">
              <a:latin typeface="Times New Roman" panose="02020603050405020304" pitchFamily="18" charset="0"/>
              <a:cs typeface="Times New Roman" panose="02020603050405020304" pitchFamily="18" charset="0"/>
            </a:endParaRPr>
          </a:p>
          <a:p>
            <a:r>
              <a:rPr lang="hr-HR" sz="2400" dirty="0" smtClean="0">
                <a:latin typeface="Times New Roman" panose="02020603050405020304" pitchFamily="18" charset="0"/>
                <a:cs typeface="Times New Roman" panose="02020603050405020304" pitchFamily="18" charset="0"/>
              </a:rPr>
              <a:t>Zaštita </a:t>
            </a:r>
            <a:r>
              <a:rPr lang="hr-HR" sz="2400" dirty="0">
                <a:latin typeface="Times New Roman" panose="02020603050405020304" pitchFamily="18" charset="0"/>
                <a:cs typeface="Times New Roman" panose="02020603050405020304" pitchFamily="18" charset="0"/>
              </a:rPr>
              <a:t>od loše razine </a:t>
            </a:r>
            <a:r>
              <a:rPr lang="hr-HR" sz="2400" dirty="0" smtClean="0">
                <a:latin typeface="Times New Roman" panose="02020603050405020304" pitchFamily="18" charset="0"/>
                <a:cs typeface="Times New Roman" panose="02020603050405020304" pitchFamily="18" charset="0"/>
              </a:rPr>
              <a:t>rasvijetljenosti </a:t>
            </a:r>
            <a:r>
              <a:rPr lang="hr-HR" sz="2400" dirty="0">
                <a:latin typeface="Times New Roman" panose="02020603050405020304" pitchFamily="18" charset="0"/>
                <a:cs typeface="Times New Roman" panose="02020603050405020304" pitchFamily="18" charset="0"/>
              </a:rPr>
              <a:t>podrazumijeva da svaka prostorija ima </a:t>
            </a:r>
            <a:r>
              <a:rPr lang="hr-HR" sz="2400" dirty="0" smtClean="0">
                <a:latin typeface="Times New Roman" panose="02020603050405020304" pitchFamily="18" charset="0"/>
                <a:cs typeface="Times New Roman" panose="02020603050405020304" pitchFamily="18" charset="0"/>
              </a:rPr>
              <a:t>dovoljnu razinu rasvijetljenosti </a:t>
            </a:r>
            <a:r>
              <a:rPr lang="hr-HR" sz="2400" dirty="0">
                <a:latin typeface="Times New Roman" panose="02020603050405020304" pitchFamily="18" charset="0"/>
                <a:cs typeface="Times New Roman" panose="02020603050405020304" pitchFamily="18" charset="0"/>
              </a:rPr>
              <a:t>koji je definiran namjenom prostorije i normom HRN EN 12464.</a:t>
            </a:r>
          </a:p>
          <a:p>
            <a:endParaRPr lang="hr-H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2654112"/>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5600" y="1712420"/>
            <a:ext cx="8080676"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6</a:t>
            </a:r>
            <a:r>
              <a:rPr lang="hr-HR" sz="2400" b="1" dirty="0">
                <a:latin typeface="Times New Roman" pitchFamily="18" charset="0"/>
                <a:cs typeface="Times New Roman" pitchFamily="18" charset="0"/>
              </a:rPr>
              <a:t>. Prikaz tehničkih rješenja za primjenu pravila zaštite na radu i zaštite od požara</a:t>
            </a:r>
            <a:endParaRPr lang="hr-HR" sz="2400" b="1"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p:cNvSpPr/>
          <p:nvPr/>
        </p:nvSpPr>
        <p:spPr>
          <a:xfrm>
            <a:off x="355600" y="2708920"/>
            <a:ext cx="8536880" cy="4154984"/>
          </a:xfrm>
          <a:prstGeom prst="rect">
            <a:avLst/>
          </a:prstGeom>
        </p:spPr>
        <p:txBody>
          <a:bodyPr wrap="square">
            <a:spAutoFit/>
          </a:bodyPr>
          <a:lstStyle/>
          <a:p>
            <a:r>
              <a:rPr lang="hr-HR" sz="2400" dirty="0">
                <a:latin typeface="Times New Roman" panose="02020603050405020304" pitchFamily="18" charset="0"/>
                <a:cs typeface="Times New Roman" panose="02020603050405020304" pitchFamily="18" charset="0"/>
              </a:rPr>
              <a:t>Zaštita električne instalacije od prenapona izvodi se ugradnjom sustava zaštite od djelovanja munje </a:t>
            </a:r>
            <a:r>
              <a:rPr lang="hr-HR" sz="2400" b="1" dirty="0">
                <a:latin typeface="Times New Roman" panose="02020603050405020304" pitchFamily="18" charset="0"/>
                <a:cs typeface="Times New Roman" panose="02020603050405020304" pitchFamily="18" charset="0"/>
              </a:rPr>
              <a:t>katodnim odvodnicima </a:t>
            </a:r>
            <a:r>
              <a:rPr lang="hr-HR" sz="2400" dirty="0">
                <a:latin typeface="Times New Roman" panose="02020603050405020304" pitchFamily="18" charset="0"/>
                <a:cs typeface="Times New Roman" panose="02020603050405020304" pitchFamily="18" charset="0"/>
              </a:rPr>
              <a:t>prenapona prema VDE 0675. </a:t>
            </a:r>
            <a:endParaRPr lang="hr-HR" sz="2400" dirty="0" smtClean="0">
              <a:latin typeface="Times New Roman" panose="02020603050405020304" pitchFamily="18" charset="0"/>
              <a:cs typeface="Times New Roman" panose="02020603050405020304" pitchFamily="18" charset="0"/>
            </a:endParaRPr>
          </a:p>
          <a:p>
            <a:r>
              <a:rPr lang="hr-HR" sz="2400" dirty="0" smtClean="0">
                <a:latin typeface="Times New Roman" panose="02020603050405020304" pitchFamily="18" charset="0"/>
                <a:cs typeface="Times New Roman" panose="02020603050405020304" pitchFamily="18" charset="0"/>
              </a:rPr>
              <a:t>Dva </a:t>
            </a:r>
            <a:r>
              <a:rPr lang="hr-HR" sz="2400" dirty="0">
                <a:latin typeface="Times New Roman" panose="02020603050405020304" pitchFamily="18" charset="0"/>
                <a:cs typeface="Times New Roman" panose="02020603050405020304" pitchFamily="18" charset="0"/>
              </a:rPr>
              <a:t>su stupnja selektivnosti, a to su </a:t>
            </a:r>
            <a:r>
              <a:rPr lang="hr-HR" sz="2400" dirty="0">
                <a:solidFill>
                  <a:srgbClr val="0070C0"/>
                </a:solidFill>
                <a:latin typeface="Times New Roman" panose="02020603050405020304" pitchFamily="18" charset="0"/>
                <a:cs typeface="Times New Roman" panose="02020603050405020304" pitchFamily="18" charset="0"/>
              </a:rPr>
              <a:t>odvodnici prenapona </a:t>
            </a:r>
            <a:r>
              <a:rPr lang="hr-HR" sz="2400" dirty="0">
                <a:latin typeface="Times New Roman" panose="02020603050405020304" pitchFamily="18" charset="0"/>
                <a:cs typeface="Times New Roman" panose="02020603050405020304" pitchFamily="18" charset="0"/>
              </a:rPr>
              <a:t>koji mogu kontrolirati vrlo velike energije i instaliranje odvodnika prenapona u ostalim </a:t>
            </a:r>
            <a:r>
              <a:rPr lang="hr-HR" sz="2400" dirty="0">
                <a:solidFill>
                  <a:srgbClr val="00B050"/>
                </a:solidFill>
                <a:latin typeface="Times New Roman" panose="02020603050405020304" pitchFamily="18" charset="0"/>
                <a:cs typeface="Times New Roman" panose="02020603050405020304" pitchFamily="18" charset="0"/>
              </a:rPr>
              <a:t>razvodnim ormarima </a:t>
            </a:r>
            <a:r>
              <a:rPr lang="hr-HR" sz="2400" dirty="0">
                <a:latin typeface="Times New Roman" panose="02020603050405020304" pitchFamily="18" charset="0"/>
                <a:cs typeface="Times New Roman" panose="02020603050405020304" pitchFamily="18" charset="0"/>
              </a:rPr>
              <a:t>koji mogu kontrolirati srednje energije.</a:t>
            </a:r>
          </a:p>
          <a:p>
            <a:r>
              <a:rPr lang="hr-HR" sz="2400" dirty="0">
                <a:latin typeface="Times New Roman" panose="02020603050405020304" pitchFamily="18" charset="0"/>
                <a:cs typeface="Times New Roman" panose="02020603050405020304" pitchFamily="18" charset="0"/>
              </a:rPr>
              <a:t>Zaštita od </a:t>
            </a:r>
            <a:r>
              <a:rPr lang="hr-HR" sz="2400" dirty="0">
                <a:solidFill>
                  <a:srgbClr val="FF0000"/>
                </a:solidFill>
                <a:latin typeface="Times New Roman" panose="02020603050405020304" pitchFamily="18" charset="0"/>
                <a:cs typeface="Times New Roman" panose="02020603050405020304" pitchFamily="18" charset="0"/>
              </a:rPr>
              <a:t>djelovanja munje </a:t>
            </a:r>
            <a:r>
              <a:rPr lang="hr-HR" sz="2400" dirty="0">
                <a:latin typeface="Times New Roman" panose="02020603050405020304" pitchFamily="18" charset="0"/>
                <a:cs typeface="Times New Roman" panose="02020603050405020304" pitchFamily="18" charset="0"/>
              </a:rPr>
              <a:t>izvodi se u skladu s Tehničkim propisom za sustave zaštite od djelovanja munje te normama HRN IEC 62305 i HRN EN 50164.</a:t>
            </a:r>
          </a:p>
          <a:p>
            <a:endParaRPr lang="hr-H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07556889"/>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5600" y="1712420"/>
            <a:ext cx="8080676" cy="461665"/>
          </a:xfrm>
          <a:prstGeom prst="rect">
            <a:avLst/>
          </a:prstGeom>
          <a:noFill/>
        </p:spPr>
        <p:txBody>
          <a:bodyPr wrap="square" rtlCol="0">
            <a:spAutoFit/>
          </a:bodyPr>
          <a:lstStyle/>
          <a:p>
            <a:r>
              <a:rPr lang="hr-HR" sz="2400" b="1" dirty="0">
                <a:latin typeface="Times New Roman" pitchFamily="18" charset="0"/>
                <a:cs typeface="Times New Roman" pitchFamily="18" charset="0"/>
              </a:rPr>
              <a:t>7. Proračun troškova</a:t>
            </a:r>
            <a:endParaRPr lang="hr-HR" sz="2400" b="1"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p:cNvSpPr/>
          <p:nvPr/>
        </p:nvSpPr>
        <p:spPr>
          <a:xfrm>
            <a:off x="355600" y="2276872"/>
            <a:ext cx="8536880" cy="3785652"/>
          </a:xfrm>
          <a:prstGeom prst="rect">
            <a:avLst/>
          </a:prstGeom>
        </p:spPr>
        <p:txBody>
          <a:bodyPr wrap="square">
            <a:spAutoFit/>
          </a:bodyPr>
          <a:lstStyle/>
          <a:p>
            <a:r>
              <a:rPr lang="hr-HR" sz="2400" dirty="0">
                <a:latin typeface="Times New Roman" panose="02020603050405020304" pitchFamily="18" charset="0"/>
                <a:cs typeface="Times New Roman" panose="02020603050405020304" pitchFamily="18" charset="0"/>
              </a:rPr>
              <a:t>Proračun troškova </a:t>
            </a:r>
            <a:r>
              <a:rPr lang="hr-HR" sz="2400" dirty="0" smtClean="0">
                <a:latin typeface="Times New Roman" panose="02020603050405020304" pitchFamily="18" charset="0"/>
                <a:cs typeface="Times New Roman" panose="02020603050405020304" pitchFamily="18" charset="0"/>
              </a:rPr>
              <a:t>– pregled </a:t>
            </a:r>
            <a:r>
              <a:rPr lang="hr-HR" sz="2400" dirty="0">
                <a:latin typeface="Times New Roman" panose="02020603050405020304" pitchFamily="18" charset="0"/>
                <a:cs typeface="Times New Roman" panose="02020603050405020304" pitchFamily="18" charset="0"/>
              </a:rPr>
              <a:t>svih potencijalnih troškova, sukladno ponudi za određenu opremu koja će se koristiti pri izvođenju radova. </a:t>
            </a:r>
            <a:endParaRPr lang="hr-HR" sz="2400" dirty="0" smtClean="0">
              <a:latin typeface="Times New Roman" panose="02020603050405020304" pitchFamily="18" charset="0"/>
              <a:cs typeface="Times New Roman" panose="02020603050405020304" pitchFamily="18" charset="0"/>
            </a:endParaRPr>
          </a:p>
          <a:p>
            <a:endParaRPr lang="hr-HR" sz="2400" dirty="0">
              <a:latin typeface="Times New Roman" panose="02020603050405020304" pitchFamily="18" charset="0"/>
              <a:cs typeface="Times New Roman" panose="02020603050405020304" pitchFamily="18" charset="0"/>
            </a:endParaRPr>
          </a:p>
          <a:p>
            <a:r>
              <a:rPr lang="hr-HR" sz="2400" dirty="0" smtClean="0">
                <a:latin typeface="Times New Roman" panose="02020603050405020304" pitchFamily="18" charset="0"/>
                <a:cs typeface="Times New Roman" panose="02020603050405020304" pitchFamily="18" charset="0"/>
              </a:rPr>
              <a:t>Proračun </a:t>
            </a:r>
            <a:r>
              <a:rPr lang="hr-HR" sz="2400" dirty="0">
                <a:latin typeface="Times New Roman" panose="02020603050405020304" pitchFamily="18" charset="0"/>
                <a:cs typeface="Times New Roman" panose="02020603050405020304" pitchFamily="18" charset="0"/>
              </a:rPr>
              <a:t>troškova sastoji se od </a:t>
            </a:r>
            <a:r>
              <a:rPr lang="hr-HR" sz="2400" dirty="0" smtClean="0">
                <a:latin typeface="Times New Roman" panose="02020603050405020304" pitchFamily="18" charset="0"/>
                <a:cs typeface="Times New Roman" panose="02020603050405020304" pitchFamily="18" charset="0"/>
              </a:rPr>
              <a:t>troškova:</a:t>
            </a:r>
          </a:p>
          <a:p>
            <a:pPr marL="342900" indent="-342900">
              <a:buFont typeface="Arial" panose="020B0604020202020204" pitchFamily="34" charset="0"/>
              <a:buChar char="•"/>
            </a:pPr>
            <a:r>
              <a:rPr lang="hr-HR" sz="2400" dirty="0" smtClean="0">
                <a:latin typeface="Times New Roman" panose="02020603050405020304" pitchFamily="18" charset="0"/>
                <a:cs typeface="Times New Roman" panose="02020603050405020304" pitchFamily="18" charset="0"/>
              </a:rPr>
              <a:t>razvodnog </a:t>
            </a:r>
            <a:r>
              <a:rPr lang="hr-HR" sz="2400" dirty="0">
                <a:latin typeface="Times New Roman" panose="02020603050405020304" pitchFamily="18" charset="0"/>
                <a:cs typeface="Times New Roman" panose="02020603050405020304" pitchFamily="18" charset="0"/>
              </a:rPr>
              <a:t>ormara jake struje, </a:t>
            </a:r>
            <a:endParaRPr lang="hr-HR" sz="2400" dirty="0" smtClean="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hr-HR" sz="2400" dirty="0" smtClean="0">
                <a:latin typeface="Times New Roman" panose="02020603050405020304" pitchFamily="18" charset="0"/>
                <a:cs typeface="Times New Roman" panose="02020603050405020304" pitchFamily="18" charset="0"/>
              </a:rPr>
              <a:t>elektroinstalacija </a:t>
            </a:r>
            <a:r>
              <a:rPr lang="hr-HR" sz="2400" dirty="0">
                <a:latin typeface="Times New Roman" panose="02020603050405020304" pitchFamily="18" charset="0"/>
                <a:cs typeface="Times New Roman" panose="02020603050405020304" pitchFamily="18" charset="0"/>
              </a:rPr>
              <a:t>jake struje, </a:t>
            </a:r>
            <a:endParaRPr lang="hr-HR" sz="2400" dirty="0" smtClean="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hr-HR" sz="2400" dirty="0" smtClean="0">
                <a:latin typeface="Times New Roman" panose="02020603050405020304" pitchFamily="18" charset="0"/>
                <a:cs typeface="Times New Roman" panose="02020603050405020304" pitchFamily="18" charset="0"/>
              </a:rPr>
              <a:t>elektroinstalacija </a:t>
            </a:r>
            <a:r>
              <a:rPr lang="hr-HR" sz="2400" dirty="0">
                <a:latin typeface="Times New Roman" panose="02020603050405020304" pitchFamily="18" charset="0"/>
                <a:cs typeface="Times New Roman" panose="02020603050405020304" pitchFamily="18" charset="0"/>
              </a:rPr>
              <a:t>slabe struje, </a:t>
            </a:r>
            <a:endParaRPr lang="hr-HR" sz="2400" dirty="0" smtClean="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hr-HR" sz="2400" dirty="0" smtClean="0">
                <a:latin typeface="Times New Roman" panose="02020603050405020304" pitchFamily="18" charset="0"/>
                <a:cs typeface="Times New Roman" panose="02020603050405020304" pitchFamily="18" charset="0"/>
              </a:rPr>
              <a:t>sustava </a:t>
            </a:r>
            <a:r>
              <a:rPr lang="hr-HR" sz="2400" dirty="0">
                <a:latin typeface="Times New Roman" panose="02020603050405020304" pitchFamily="18" charset="0"/>
                <a:cs typeface="Times New Roman" panose="02020603050405020304" pitchFamily="18" charset="0"/>
              </a:rPr>
              <a:t>izjednačenja potencijala i </a:t>
            </a:r>
            <a:endParaRPr lang="hr-HR" sz="2400" dirty="0" smtClean="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hr-HR" sz="2400" dirty="0" smtClean="0">
                <a:latin typeface="Times New Roman" panose="02020603050405020304" pitchFamily="18" charset="0"/>
                <a:cs typeface="Times New Roman" panose="02020603050405020304" pitchFamily="18" charset="0"/>
              </a:rPr>
              <a:t>rekapitulacije</a:t>
            </a:r>
            <a:r>
              <a:rPr lang="hr-HR"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571621699"/>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5600" y="1712420"/>
            <a:ext cx="8080676" cy="461665"/>
          </a:xfrm>
          <a:prstGeom prst="rect">
            <a:avLst/>
          </a:prstGeom>
          <a:noFill/>
        </p:spPr>
        <p:txBody>
          <a:bodyPr wrap="square" rtlCol="0">
            <a:spAutoFit/>
          </a:bodyPr>
          <a:lstStyle/>
          <a:p>
            <a:r>
              <a:rPr lang="hr-HR" sz="2400" b="1" dirty="0">
                <a:latin typeface="Times New Roman" pitchFamily="18" charset="0"/>
                <a:cs typeface="Times New Roman" pitchFamily="18" charset="0"/>
              </a:rPr>
              <a:t>7. Proračun troškova</a:t>
            </a:r>
            <a:endParaRPr lang="hr-HR" sz="2400" b="1"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p:cNvSpPr/>
          <p:nvPr/>
        </p:nvSpPr>
        <p:spPr>
          <a:xfrm>
            <a:off x="355600" y="2276872"/>
            <a:ext cx="8536880" cy="3046988"/>
          </a:xfrm>
          <a:prstGeom prst="rect">
            <a:avLst/>
          </a:prstGeom>
        </p:spPr>
        <p:txBody>
          <a:bodyPr wrap="square">
            <a:spAutoFit/>
          </a:bodyPr>
          <a:lstStyle/>
          <a:p>
            <a:r>
              <a:rPr lang="hr-HR" sz="2400" dirty="0">
                <a:latin typeface="Times New Roman" panose="02020603050405020304" pitchFamily="18" charset="0"/>
                <a:cs typeface="Times New Roman" panose="02020603050405020304" pitchFamily="18" charset="0"/>
              </a:rPr>
              <a:t>Za razvodni ormar potrebno je pribaviti </a:t>
            </a:r>
            <a:endParaRPr lang="hr-HR" sz="2400" dirty="0" smtClean="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hr-HR" sz="2400" dirty="0" smtClean="0">
                <a:latin typeface="Times New Roman" panose="02020603050405020304" pitchFamily="18" charset="0"/>
                <a:cs typeface="Times New Roman" panose="02020603050405020304" pitchFamily="18" charset="0"/>
              </a:rPr>
              <a:t>sam </a:t>
            </a:r>
            <a:r>
              <a:rPr lang="hr-HR" sz="2400" dirty="0">
                <a:latin typeface="Times New Roman" panose="02020603050405020304" pitchFamily="18" charset="0"/>
                <a:cs typeface="Times New Roman" panose="02020603050405020304" pitchFamily="18" charset="0"/>
              </a:rPr>
              <a:t>razvodni ormar, </a:t>
            </a:r>
            <a:endParaRPr lang="hr-HR" sz="2400" dirty="0" smtClean="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hr-HR" sz="2400" dirty="0" smtClean="0">
                <a:latin typeface="Times New Roman" panose="02020603050405020304" pitchFamily="18" charset="0"/>
                <a:cs typeface="Times New Roman" panose="02020603050405020304" pitchFamily="18" charset="0"/>
              </a:rPr>
              <a:t>odvodnik </a:t>
            </a:r>
            <a:r>
              <a:rPr lang="hr-HR" sz="2400" dirty="0">
                <a:latin typeface="Times New Roman" panose="02020603050405020304" pitchFamily="18" charset="0"/>
                <a:cs typeface="Times New Roman" panose="02020603050405020304" pitchFamily="18" charset="0"/>
              </a:rPr>
              <a:t>prenapona, </a:t>
            </a:r>
            <a:endParaRPr lang="hr-HR" sz="2400" dirty="0" smtClean="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hr-HR" sz="2400" dirty="0" smtClean="0">
                <a:latin typeface="Times New Roman" panose="02020603050405020304" pitchFamily="18" charset="0"/>
                <a:cs typeface="Times New Roman" panose="02020603050405020304" pitchFamily="18" charset="0"/>
              </a:rPr>
              <a:t>diferencijalne </a:t>
            </a:r>
            <a:r>
              <a:rPr lang="hr-HR" sz="2400" dirty="0">
                <a:latin typeface="Times New Roman" panose="02020603050405020304" pitchFamily="18" charset="0"/>
                <a:cs typeface="Times New Roman" panose="02020603050405020304" pitchFamily="18" charset="0"/>
              </a:rPr>
              <a:t>zaštitne sklopke, </a:t>
            </a:r>
            <a:endParaRPr lang="hr-HR" sz="2400" dirty="0" smtClean="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hr-HR" sz="2400" dirty="0" smtClean="0">
                <a:latin typeface="Times New Roman" panose="02020603050405020304" pitchFamily="18" charset="0"/>
                <a:cs typeface="Times New Roman" panose="02020603050405020304" pitchFamily="18" charset="0"/>
              </a:rPr>
              <a:t>jednopolne </a:t>
            </a:r>
            <a:r>
              <a:rPr lang="hr-HR" sz="2400" dirty="0">
                <a:latin typeface="Times New Roman" panose="02020603050405020304" pitchFamily="18" charset="0"/>
                <a:cs typeface="Times New Roman" panose="02020603050405020304" pitchFamily="18" charset="0"/>
              </a:rPr>
              <a:t>i tropolne prekidače te </a:t>
            </a:r>
            <a:endParaRPr lang="hr-HR" sz="2400" dirty="0" smtClean="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hr-HR" sz="2400" dirty="0" smtClean="0">
                <a:latin typeface="Times New Roman" panose="02020603050405020304" pitchFamily="18" charset="0"/>
                <a:cs typeface="Times New Roman" panose="02020603050405020304" pitchFamily="18" charset="0"/>
              </a:rPr>
              <a:t>ostale </a:t>
            </a:r>
            <a:r>
              <a:rPr lang="hr-HR" sz="2400" dirty="0">
                <a:latin typeface="Times New Roman" panose="02020603050405020304" pitchFamily="18" charset="0"/>
                <a:cs typeface="Times New Roman" panose="02020603050405020304" pitchFamily="18" charset="0"/>
              </a:rPr>
              <a:t>materijale poput sabirnice, </a:t>
            </a:r>
            <a:endParaRPr lang="hr-HR" sz="2400" dirty="0" smtClean="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hr-HR" sz="2400" dirty="0" smtClean="0">
                <a:latin typeface="Times New Roman" panose="02020603050405020304" pitchFamily="18" charset="0"/>
                <a:cs typeface="Times New Roman" panose="02020603050405020304" pitchFamily="18" charset="0"/>
              </a:rPr>
              <a:t>obujmica</a:t>
            </a:r>
            <a:r>
              <a:rPr lang="hr-HR" sz="2400" dirty="0">
                <a:latin typeface="Times New Roman" panose="02020603050405020304" pitchFamily="18" charset="0"/>
                <a:cs typeface="Times New Roman" panose="02020603050405020304" pitchFamily="18" charset="0"/>
              </a:rPr>
              <a:t>, uvodnica i slično. </a:t>
            </a:r>
          </a:p>
          <a:p>
            <a:endParaRPr lang="hr-HR" sz="2400" dirty="0">
              <a:latin typeface="Times New Roman" panose="02020603050405020304" pitchFamily="18" charset="0"/>
              <a:cs typeface="Times New Roman" panose="02020603050405020304" pitchFamily="18" charset="0"/>
            </a:endParaRPr>
          </a:p>
        </p:txBody>
      </p:sp>
      <p:pic>
        <p:nvPicPr>
          <p:cNvPr id="7" name="Picture 2" descr="http://www.botic.hr/files/ormar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088" y="1822872"/>
            <a:ext cx="3646570" cy="4864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714183"/>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5600" y="1712420"/>
            <a:ext cx="8080676" cy="461665"/>
          </a:xfrm>
          <a:prstGeom prst="rect">
            <a:avLst/>
          </a:prstGeom>
          <a:noFill/>
        </p:spPr>
        <p:txBody>
          <a:bodyPr wrap="square" rtlCol="0">
            <a:spAutoFit/>
          </a:bodyPr>
          <a:lstStyle/>
          <a:p>
            <a:r>
              <a:rPr lang="hr-HR" sz="2400" b="1" dirty="0">
                <a:latin typeface="Times New Roman" pitchFamily="18" charset="0"/>
                <a:cs typeface="Times New Roman" pitchFamily="18" charset="0"/>
              </a:rPr>
              <a:t>7. Proračun troškova</a:t>
            </a:r>
            <a:endParaRPr lang="hr-HR" sz="2400" b="1"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p:cNvSpPr/>
          <p:nvPr/>
        </p:nvSpPr>
        <p:spPr>
          <a:xfrm>
            <a:off x="355600" y="2276872"/>
            <a:ext cx="5835104" cy="3046988"/>
          </a:xfrm>
          <a:prstGeom prst="rect">
            <a:avLst/>
          </a:prstGeom>
        </p:spPr>
        <p:txBody>
          <a:bodyPr wrap="square">
            <a:spAutoFit/>
          </a:bodyPr>
          <a:lstStyle/>
          <a:p>
            <a:r>
              <a:rPr lang="hr-HR" sz="2400" dirty="0">
                <a:latin typeface="Times New Roman" panose="02020603050405020304" pitchFamily="18" charset="0"/>
                <a:cs typeface="Times New Roman" panose="02020603050405020304" pitchFamily="18" charset="0"/>
              </a:rPr>
              <a:t>Za elektroinstalacije jake struje potrebno je </a:t>
            </a:r>
            <a:r>
              <a:rPr lang="hr-HR" sz="2400" dirty="0" smtClean="0">
                <a:latin typeface="Times New Roman" panose="02020603050405020304" pitchFamily="18" charset="0"/>
                <a:cs typeface="Times New Roman" panose="02020603050405020304" pitchFamily="18" charset="0"/>
              </a:rPr>
              <a:t>pribaviti:</a:t>
            </a:r>
          </a:p>
          <a:p>
            <a:pPr marL="342900" indent="-342900">
              <a:buFont typeface="Arial" panose="020B0604020202020204" pitchFamily="34" charset="0"/>
              <a:buChar char="•"/>
            </a:pPr>
            <a:r>
              <a:rPr lang="hr-HR" sz="2400" dirty="0" smtClean="0">
                <a:latin typeface="Times New Roman" panose="02020603050405020304" pitchFamily="18" charset="0"/>
                <a:cs typeface="Times New Roman" panose="02020603050405020304" pitchFamily="18" charset="0"/>
              </a:rPr>
              <a:t>fleksibilne </a:t>
            </a:r>
            <a:r>
              <a:rPr lang="hr-HR" sz="2400" dirty="0">
                <a:latin typeface="Times New Roman" panose="02020603050405020304" pitchFamily="18" charset="0"/>
                <a:cs typeface="Times New Roman" panose="02020603050405020304" pitchFamily="18" charset="0"/>
              </a:rPr>
              <a:t>cijevi za uvlačenje energetskih kabela, </a:t>
            </a:r>
            <a:endParaRPr lang="hr-HR" sz="2400" dirty="0" smtClean="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hr-HR" sz="2400" dirty="0" smtClean="0">
                <a:latin typeface="Times New Roman" panose="02020603050405020304" pitchFamily="18" charset="0"/>
                <a:cs typeface="Times New Roman" panose="02020603050405020304" pitchFamily="18" charset="0"/>
              </a:rPr>
              <a:t>instalacijske </a:t>
            </a:r>
            <a:r>
              <a:rPr lang="hr-HR" sz="2400" dirty="0">
                <a:latin typeface="Times New Roman" panose="02020603050405020304" pitchFamily="18" charset="0"/>
                <a:cs typeface="Times New Roman" panose="02020603050405020304" pitchFamily="18" charset="0"/>
              </a:rPr>
              <a:t>sklopke, </a:t>
            </a:r>
            <a:endParaRPr lang="hr-HR" sz="2400" dirty="0" smtClean="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hr-HR" sz="2400" dirty="0" smtClean="0">
                <a:latin typeface="Times New Roman" panose="02020603050405020304" pitchFamily="18" charset="0"/>
                <a:cs typeface="Times New Roman" panose="02020603050405020304" pitchFamily="18" charset="0"/>
              </a:rPr>
              <a:t>tipkala</a:t>
            </a:r>
            <a:r>
              <a:rPr lang="hr-HR" sz="2400" dirty="0">
                <a:latin typeface="Times New Roman" panose="02020603050405020304" pitchFamily="18" charset="0"/>
                <a:cs typeface="Times New Roman" panose="02020603050405020304" pitchFamily="18" charset="0"/>
              </a:rPr>
              <a:t>, </a:t>
            </a:r>
            <a:endParaRPr lang="hr-HR" sz="2400" dirty="0" smtClean="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hr-HR" sz="2400" dirty="0" smtClean="0">
                <a:latin typeface="Times New Roman" panose="02020603050405020304" pitchFamily="18" charset="0"/>
                <a:cs typeface="Times New Roman" panose="02020603050405020304" pitchFamily="18" charset="0"/>
              </a:rPr>
              <a:t>module </a:t>
            </a:r>
            <a:r>
              <a:rPr lang="hr-HR" sz="2400" dirty="0">
                <a:latin typeface="Times New Roman" panose="02020603050405020304" pitchFamily="18" charset="0"/>
                <a:cs typeface="Times New Roman" panose="02020603050405020304" pitchFamily="18" charset="0"/>
              </a:rPr>
              <a:t>za rolete, </a:t>
            </a:r>
            <a:endParaRPr lang="hr-HR" sz="2400" dirty="0" smtClean="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hr-HR" sz="2400" dirty="0" smtClean="0">
                <a:latin typeface="Times New Roman" panose="02020603050405020304" pitchFamily="18" charset="0"/>
                <a:cs typeface="Times New Roman" panose="02020603050405020304" pitchFamily="18" charset="0"/>
              </a:rPr>
              <a:t>priključnice </a:t>
            </a:r>
            <a:r>
              <a:rPr lang="hr-HR" sz="2400" dirty="0">
                <a:latin typeface="Times New Roman" panose="02020603050405020304" pitchFamily="18" charset="0"/>
                <a:cs typeface="Times New Roman" panose="02020603050405020304" pitchFamily="18" charset="0"/>
              </a:rPr>
              <a:t>i drugo. </a:t>
            </a:r>
          </a:p>
        </p:txBody>
      </p:sp>
      <p:pic>
        <p:nvPicPr>
          <p:cNvPr id="8" name="Picture 2" descr="http://t2.gstatic.com/images?q=tbn:ANd9GcTKBZkVabkaX5ouIakX4gXVSIwAotJPCzi3U4ygY7ifMwsgrz-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90704" y="1588841"/>
            <a:ext cx="2921000" cy="194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8860556"/>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5600" y="1712420"/>
            <a:ext cx="8080676" cy="461665"/>
          </a:xfrm>
          <a:prstGeom prst="rect">
            <a:avLst/>
          </a:prstGeom>
          <a:noFill/>
        </p:spPr>
        <p:txBody>
          <a:bodyPr wrap="square" rtlCol="0">
            <a:spAutoFit/>
          </a:bodyPr>
          <a:lstStyle/>
          <a:p>
            <a:r>
              <a:rPr lang="hr-HR" sz="2400" b="1" dirty="0">
                <a:latin typeface="Times New Roman" pitchFamily="18" charset="0"/>
                <a:cs typeface="Times New Roman" pitchFamily="18" charset="0"/>
              </a:rPr>
              <a:t>7. Proračun troškova</a:t>
            </a:r>
            <a:endParaRPr lang="hr-HR" sz="2400" b="1"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p:cNvSpPr/>
          <p:nvPr/>
        </p:nvSpPr>
        <p:spPr>
          <a:xfrm>
            <a:off x="355600" y="2276872"/>
            <a:ext cx="8320856" cy="3785652"/>
          </a:xfrm>
          <a:prstGeom prst="rect">
            <a:avLst/>
          </a:prstGeom>
        </p:spPr>
        <p:txBody>
          <a:bodyPr wrap="square">
            <a:spAutoFit/>
          </a:bodyPr>
          <a:lstStyle/>
          <a:p>
            <a:r>
              <a:rPr lang="hr-HR" sz="2400" dirty="0">
                <a:latin typeface="Times New Roman" panose="02020603050405020304" pitchFamily="18" charset="0"/>
                <a:cs typeface="Times New Roman" panose="02020603050405020304" pitchFamily="18" charset="0"/>
              </a:rPr>
              <a:t>Za elektroinstalacije slabe struje potrebni su priključni komunikacijski ormar, mrežne priključnice, cijevi, kablovi i drugo. </a:t>
            </a:r>
            <a:endParaRPr lang="hr-HR" sz="2400" dirty="0" smtClean="0">
              <a:latin typeface="Times New Roman" panose="02020603050405020304" pitchFamily="18" charset="0"/>
              <a:cs typeface="Times New Roman" panose="02020603050405020304" pitchFamily="18" charset="0"/>
            </a:endParaRPr>
          </a:p>
          <a:p>
            <a:endParaRPr lang="hr-HR" sz="2400" dirty="0">
              <a:latin typeface="Times New Roman" panose="02020603050405020304" pitchFamily="18" charset="0"/>
              <a:cs typeface="Times New Roman" panose="02020603050405020304" pitchFamily="18" charset="0"/>
            </a:endParaRPr>
          </a:p>
          <a:p>
            <a:r>
              <a:rPr lang="hr-HR" sz="2400" dirty="0" smtClean="0">
                <a:latin typeface="Times New Roman" panose="02020603050405020304" pitchFamily="18" charset="0"/>
                <a:cs typeface="Times New Roman" panose="02020603050405020304" pitchFamily="18" charset="0"/>
              </a:rPr>
              <a:t>Za </a:t>
            </a:r>
            <a:r>
              <a:rPr lang="hr-HR" sz="2400" dirty="0">
                <a:latin typeface="Times New Roman" panose="02020603050405020304" pitchFamily="18" charset="0"/>
                <a:cs typeface="Times New Roman" panose="02020603050405020304" pitchFamily="18" charset="0"/>
              </a:rPr>
              <a:t>sustav izjednačenja potencijala potrebno je pribaviti i izračunati troškove za trake od nehrđajućeg čelika, križne spojnice, obujmice za uzemljenje oluka i drugo. </a:t>
            </a:r>
            <a:endParaRPr lang="hr-HR" sz="2400" dirty="0" smtClean="0">
              <a:latin typeface="Times New Roman" panose="02020603050405020304" pitchFamily="18" charset="0"/>
              <a:cs typeface="Times New Roman" panose="02020603050405020304" pitchFamily="18" charset="0"/>
            </a:endParaRPr>
          </a:p>
          <a:p>
            <a:endParaRPr lang="hr-HR" sz="2400" dirty="0">
              <a:latin typeface="Times New Roman" panose="02020603050405020304" pitchFamily="18" charset="0"/>
              <a:cs typeface="Times New Roman" panose="02020603050405020304" pitchFamily="18" charset="0"/>
            </a:endParaRPr>
          </a:p>
          <a:p>
            <a:r>
              <a:rPr lang="hr-HR" sz="2400" dirty="0" smtClean="0">
                <a:latin typeface="Times New Roman" panose="02020603050405020304" pitchFamily="18" charset="0"/>
                <a:cs typeface="Times New Roman" panose="02020603050405020304" pitchFamily="18" charset="0"/>
              </a:rPr>
              <a:t>U </a:t>
            </a:r>
            <a:r>
              <a:rPr lang="hr-HR" sz="2400" dirty="0">
                <a:latin typeface="Times New Roman" panose="02020603050405020304" pitchFamily="18" charset="0"/>
                <a:cs typeface="Times New Roman" panose="02020603050405020304" pitchFamily="18" charset="0"/>
              </a:rPr>
              <a:t>postupku rekapitulacije zbrajaju se svi predviđeni troškovi, sa i bez PDV-a.</a:t>
            </a:r>
          </a:p>
        </p:txBody>
      </p:sp>
    </p:spTree>
    <p:extLst>
      <p:ext uri="{BB962C8B-B14F-4D97-AF65-F5344CB8AC3E}">
        <p14:creationId xmlns:p14="http://schemas.microsoft.com/office/powerpoint/2010/main" val="1467158792"/>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5600" y="1712420"/>
            <a:ext cx="8080676" cy="461665"/>
          </a:xfrm>
          <a:prstGeom prst="rect">
            <a:avLst/>
          </a:prstGeom>
          <a:noFill/>
        </p:spPr>
        <p:txBody>
          <a:bodyPr wrap="square" rtlCol="0">
            <a:spAutoFit/>
          </a:bodyPr>
          <a:lstStyle/>
          <a:p>
            <a:r>
              <a:rPr lang="hr-HR" sz="2400" b="1" dirty="0">
                <a:latin typeface="Times New Roman" pitchFamily="18" charset="0"/>
                <a:cs typeface="Times New Roman" pitchFamily="18" charset="0"/>
              </a:rPr>
              <a:t>7. Proračun </a:t>
            </a:r>
            <a:r>
              <a:rPr lang="hr-HR" sz="2400" b="1" dirty="0" smtClean="0">
                <a:latin typeface="Times New Roman" pitchFamily="18" charset="0"/>
                <a:cs typeface="Times New Roman" pitchFamily="18" charset="0"/>
              </a:rPr>
              <a:t>troškova – Troškovnik</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zervirano mjesto sadržaja 2"/>
          <p:cNvSpPr txBox="1">
            <a:spLocks/>
          </p:cNvSpPr>
          <p:nvPr/>
        </p:nvSpPr>
        <p:spPr>
          <a:xfrm>
            <a:off x="251796" y="2152823"/>
            <a:ext cx="8480496" cy="576262"/>
          </a:xfrm>
          <a:prstGeom prst="rect">
            <a:avLst/>
          </a:prstGeom>
        </p:spPr>
        <p:txBody>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Times New Roman" pitchFamily="18" charset="0"/>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Times New Roman" pitchFamily="18" charset="0"/>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Times New Roman" pitchFamily="18" charset="0"/>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Times New Roman" pitchFamily="18" charset="0"/>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Times New Roman" pitchFamily="18" charset="0"/>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r>
              <a:rPr lang="bs-Latn-BA" altLang="sr-Latn-RS" sz="2400" dirty="0" smtClean="0"/>
              <a:t>Primjer – vanjski el.priključak, glavni priključni i mjerni ormari:</a:t>
            </a:r>
          </a:p>
          <a:p>
            <a:pPr>
              <a:buFont typeface="Wingdings" panose="05000000000000000000" pitchFamily="2" charset="2"/>
              <a:buNone/>
            </a:pPr>
            <a:endParaRPr lang="bs-Latn-BA" altLang="sr-Latn-RS" sz="2400" dirty="0" smtClean="0"/>
          </a:p>
        </p:txBody>
      </p:sp>
      <p:pic>
        <p:nvPicPr>
          <p:cNvPr id="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2182" y="2537423"/>
            <a:ext cx="6988235" cy="4320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47043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9512" y="1556792"/>
            <a:ext cx="8719256" cy="3046988"/>
          </a:xfrm>
          <a:prstGeom prst="rect">
            <a:avLst/>
          </a:prstGeom>
          <a:noFill/>
        </p:spPr>
        <p:txBody>
          <a:bodyPr wrap="square" rtlCol="0">
            <a:spAutoFit/>
          </a:bodyPr>
          <a:lstStyle/>
          <a:p>
            <a:r>
              <a:rPr lang="hr-HR" sz="2400" b="1" dirty="0">
                <a:latin typeface="Times New Roman" pitchFamily="18" charset="0"/>
                <a:cs typeface="Times New Roman" pitchFamily="18" charset="0"/>
              </a:rPr>
              <a:t>Izvod iz sudskog </a:t>
            </a:r>
            <a:r>
              <a:rPr lang="hr-HR" sz="2400" b="1" dirty="0" smtClean="0">
                <a:latin typeface="Times New Roman" pitchFamily="18" charset="0"/>
                <a:cs typeface="Times New Roman" pitchFamily="18" charset="0"/>
              </a:rPr>
              <a:t>registra</a:t>
            </a:r>
          </a:p>
          <a:p>
            <a:endParaRPr lang="hr-HR" sz="2400" b="1" dirty="0">
              <a:latin typeface="Times New Roman" pitchFamily="18" charset="0"/>
              <a:cs typeface="Times New Roman" pitchFamily="18" charset="0"/>
            </a:endParaRPr>
          </a:p>
          <a:p>
            <a:r>
              <a:rPr lang="hr-HR" sz="2400" dirty="0">
                <a:latin typeface="Times New Roman" pitchFamily="18" charset="0"/>
                <a:cs typeface="Times New Roman" pitchFamily="18" charset="0"/>
              </a:rPr>
              <a:t>dokument kojim se dokazuje da je projektantski ured adekvatan za obavljanje posla kojim se bavi, a taj je dokument verificiran od strane Trgovačkog suda. </a:t>
            </a:r>
            <a:endParaRPr lang="hr-HR" sz="2400" dirty="0" smtClean="0">
              <a:latin typeface="Times New Roman" pitchFamily="18" charset="0"/>
              <a:cs typeface="Times New Roman" pitchFamily="18" charset="0"/>
            </a:endParaRPr>
          </a:p>
          <a:p>
            <a:endParaRPr lang="hr-HR" sz="2400" dirty="0">
              <a:latin typeface="Times New Roman" pitchFamily="18" charset="0"/>
              <a:cs typeface="Times New Roman" pitchFamily="18" charset="0"/>
            </a:endParaRPr>
          </a:p>
          <a:p>
            <a:r>
              <a:rPr lang="hr-HR" sz="2400" dirty="0" smtClean="0">
                <a:latin typeface="Times New Roman" pitchFamily="18" charset="0"/>
                <a:cs typeface="Times New Roman" pitchFamily="18" charset="0"/>
              </a:rPr>
              <a:t>U </a:t>
            </a:r>
            <a:r>
              <a:rPr lang="hr-HR" sz="2400" dirty="0">
                <a:latin typeface="Times New Roman" pitchFamily="18" charset="0"/>
                <a:cs typeface="Times New Roman" pitchFamily="18" charset="0"/>
              </a:rPr>
              <a:t>tom dokumentu nalaze se osnovni podaci o tvrtki te djelatnosti kojima se bavi</a:t>
            </a:r>
            <a:r>
              <a:rPr lang="hr-HR" sz="2400" dirty="0" smtClean="0">
                <a:latin typeface="Times New Roman" pitchFamily="18" charset="0"/>
                <a:cs typeface="Times New Roman" pitchFamily="18" charset="0"/>
              </a:rPr>
              <a:t>.</a:t>
            </a:r>
            <a:endParaRPr lang="hr-HR" sz="2400" dirty="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 Prilozi projekta</a:t>
            </a:r>
            <a:endParaRPr lang="hr-HR" sz="3600" b="1" dirty="0">
              <a:solidFill>
                <a:schemeClr val="tx1"/>
              </a:solidFill>
              <a:cs typeface="Times New Roman" pitchFamily="18" charset="0"/>
            </a:endParaRPr>
          </a:p>
        </p:txBody>
      </p:sp>
    </p:spTree>
    <p:extLst>
      <p:ext uri="{BB962C8B-B14F-4D97-AF65-F5344CB8AC3E}">
        <p14:creationId xmlns:p14="http://schemas.microsoft.com/office/powerpoint/2010/main" val="344015899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5600" y="1712420"/>
            <a:ext cx="8080676" cy="461665"/>
          </a:xfrm>
          <a:prstGeom prst="rect">
            <a:avLst/>
          </a:prstGeom>
          <a:noFill/>
        </p:spPr>
        <p:txBody>
          <a:bodyPr wrap="square" rtlCol="0">
            <a:spAutoFit/>
          </a:bodyPr>
          <a:lstStyle/>
          <a:p>
            <a:r>
              <a:rPr lang="hr-HR" sz="2400" b="1" dirty="0">
                <a:latin typeface="Times New Roman" pitchFamily="18" charset="0"/>
                <a:cs typeface="Times New Roman" pitchFamily="18" charset="0"/>
              </a:rPr>
              <a:t>7. Proračun </a:t>
            </a:r>
            <a:r>
              <a:rPr lang="hr-HR" sz="2400" b="1" dirty="0" smtClean="0">
                <a:latin typeface="Times New Roman" pitchFamily="18" charset="0"/>
                <a:cs typeface="Times New Roman" pitchFamily="18" charset="0"/>
              </a:rPr>
              <a:t>troškova – Troškovnik</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zervirano mjesto sadržaja 2"/>
          <p:cNvSpPr txBox="1">
            <a:spLocks/>
          </p:cNvSpPr>
          <p:nvPr/>
        </p:nvSpPr>
        <p:spPr>
          <a:xfrm>
            <a:off x="251796" y="2152823"/>
            <a:ext cx="8480496" cy="576262"/>
          </a:xfrm>
          <a:prstGeom prst="rect">
            <a:avLst/>
          </a:prstGeom>
        </p:spPr>
        <p:txBody>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Times New Roman" pitchFamily="18" charset="0"/>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Times New Roman" pitchFamily="18" charset="0"/>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Times New Roman" pitchFamily="18" charset="0"/>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Times New Roman" pitchFamily="18" charset="0"/>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Times New Roman" pitchFamily="18" charset="0"/>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indent="0">
              <a:buNone/>
            </a:pPr>
            <a:r>
              <a:rPr lang="bs-Latn-BA" altLang="sr-Latn-RS" sz="2400" dirty="0" smtClean="0"/>
              <a:t>Primjer – vanjski el.priključak, glavni priključni i mjerni ormari:</a:t>
            </a:r>
          </a:p>
          <a:p>
            <a:pPr>
              <a:buFont typeface="Wingdings" panose="05000000000000000000" pitchFamily="2" charset="2"/>
              <a:buNone/>
            </a:pPr>
            <a:endParaRPr lang="bs-Latn-BA" altLang="sr-Latn-RS" sz="2400" dirty="0" smtClean="0"/>
          </a:p>
        </p:txBody>
      </p:sp>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0787" y="2729085"/>
            <a:ext cx="7402513"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209072"/>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0592" y="1455179"/>
            <a:ext cx="8080676" cy="461665"/>
          </a:xfrm>
          <a:prstGeom prst="rect">
            <a:avLst/>
          </a:prstGeom>
          <a:noFill/>
        </p:spPr>
        <p:txBody>
          <a:bodyPr wrap="square" rtlCol="0">
            <a:spAutoFit/>
          </a:bodyPr>
          <a:lstStyle/>
          <a:p>
            <a:r>
              <a:rPr lang="hr-HR" sz="2400" b="1" dirty="0">
                <a:latin typeface="Times New Roman" pitchFamily="18" charset="0"/>
                <a:cs typeface="Times New Roman" pitchFamily="18" charset="0"/>
              </a:rPr>
              <a:t>7. Proračun </a:t>
            </a:r>
            <a:r>
              <a:rPr lang="hr-HR" sz="2400" b="1" dirty="0" smtClean="0">
                <a:latin typeface="Times New Roman" pitchFamily="18" charset="0"/>
                <a:cs typeface="Times New Roman" pitchFamily="18" charset="0"/>
              </a:rPr>
              <a:t>troškova – Troškovnik</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zervirano mjesto sadržaja 2"/>
          <p:cNvSpPr txBox="1">
            <a:spLocks/>
          </p:cNvSpPr>
          <p:nvPr/>
        </p:nvSpPr>
        <p:spPr>
          <a:xfrm>
            <a:off x="251796" y="2152823"/>
            <a:ext cx="8480496" cy="576262"/>
          </a:xfrm>
          <a:prstGeom prst="rect">
            <a:avLst/>
          </a:prstGeom>
        </p:spPr>
        <p:txBody>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Times New Roman" pitchFamily="18" charset="0"/>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Times New Roman" pitchFamily="18" charset="0"/>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Times New Roman" pitchFamily="18" charset="0"/>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Times New Roman" pitchFamily="18" charset="0"/>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Times New Roman" pitchFamily="18" charset="0"/>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indent="0">
              <a:buNone/>
            </a:pPr>
            <a:r>
              <a:rPr lang="bs-Latn-BA" altLang="sr-Latn-RS" sz="2400" dirty="0" smtClean="0"/>
              <a:t>Primjer – </a:t>
            </a:r>
          </a:p>
          <a:p>
            <a:pPr marL="0" indent="0">
              <a:buNone/>
            </a:pPr>
            <a:r>
              <a:rPr lang="pl-PL" altLang="sr-Latn-RS" sz="2400" dirty="0" smtClean="0"/>
              <a:t>glavni razvod</a:t>
            </a:r>
          </a:p>
          <a:p>
            <a:pPr marL="0" indent="0">
              <a:buNone/>
            </a:pPr>
            <a:r>
              <a:rPr lang="pl-PL" altLang="sr-Latn-RS" sz="2400" dirty="0" smtClean="0"/>
              <a:t>i </a:t>
            </a:r>
            <a:r>
              <a:rPr lang="pl-PL" altLang="sr-Latn-RS" sz="2400" dirty="0"/>
              <a:t>napojni </a:t>
            </a:r>
            <a:r>
              <a:rPr lang="pl-PL" altLang="sr-Latn-RS" sz="2400" dirty="0" smtClean="0"/>
              <a:t>kabeli:</a:t>
            </a:r>
            <a:endParaRPr lang="bs-Latn-BA" altLang="sr-Latn-RS" sz="2400" dirty="0" smtClean="0"/>
          </a:p>
          <a:p>
            <a:pPr>
              <a:buFont typeface="Wingdings" panose="05000000000000000000" pitchFamily="2" charset="2"/>
              <a:buNone/>
            </a:pPr>
            <a:endParaRPr lang="bs-Latn-BA" altLang="sr-Latn-RS" sz="2400" dirty="0" smtClean="0"/>
          </a:p>
        </p:txBody>
      </p:sp>
      <p:pic>
        <p:nvPicPr>
          <p:cNvPr id="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832" y="1845150"/>
            <a:ext cx="6084168" cy="5035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7619261"/>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0592" y="1455179"/>
            <a:ext cx="8080676" cy="461665"/>
          </a:xfrm>
          <a:prstGeom prst="rect">
            <a:avLst/>
          </a:prstGeom>
          <a:noFill/>
        </p:spPr>
        <p:txBody>
          <a:bodyPr wrap="square" rtlCol="0">
            <a:spAutoFit/>
          </a:bodyPr>
          <a:lstStyle/>
          <a:p>
            <a:r>
              <a:rPr lang="hr-HR" sz="2400" b="1" dirty="0">
                <a:latin typeface="Times New Roman" pitchFamily="18" charset="0"/>
                <a:cs typeface="Times New Roman" pitchFamily="18" charset="0"/>
              </a:rPr>
              <a:t>7. Proračun </a:t>
            </a:r>
            <a:r>
              <a:rPr lang="hr-HR" sz="2400" b="1" dirty="0" smtClean="0">
                <a:latin typeface="Times New Roman" pitchFamily="18" charset="0"/>
                <a:cs typeface="Times New Roman" pitchFamily="18" charset="0"/>
              </a:rPr>
              <a:t>troškova – Troškovnik</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zervirano mjesto sadržaja 2"/>
          <p:cNvSpPr txBox="1">
            <a:spLocks/>
          </p:cNvSpPr>
          <p:nvPr/>
        </p:nvSpPr>
        <p:spPr>
          <a:xfrm>
            <a:off x="107504" y="2152822"/>
            <a:ext cx="2016224" cy="1924249"/>
          </a:xfrm>
          <a:prstGeom prst="rect">
            <a:avLst/>
          </a:prstGeom>
        </p:spPr>
        <p:txBody>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Times New Roman" pitchFamily="18" charset="0"/>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Times New Roman" pitchFamily="18" charset="0"/>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Times New Roman" pitchFamily="18" charset="0"/>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Times New Roman" pitchFamily="18" charset="0"/>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Times New Roman" pitchFamily="18" charset="0"/>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indent="0">
              <a:buNone/>
            </a:pPr>
            <a:r>
              <a:rPr lang="bs-Latn-BA" altLang="sr-Latn-RS" sz="2400" dirty="0" smtClean="0"/>
              <a:t>Primjer – </a:t>
            </a:r>
          </a:p>
          <a:p>
            <a:pPr marL="0" indent="0">
              <a:buNone/>
            </a:pPr>
            <a:r>
              <a:rPr lang="pl-PL" altLang="sr-Latn-RS" sz="2400" dirty="0" smtClean="0"/>
              <a:t>glavni razvod i </a:t>
            </a:r>
            <a:r>
              <a:rPr lang="pl-PL" altLang="sr-Latn-RS" sz="2400" dirty="0"/>
              <a:t>napojni </a:t>
            </a:r>
            <a:r>
              <a:rPr lang="pl-PL" altLang="sr-Latn-RS" sz="2400" dirty="0" smtClean="0"/>
              <a:t>kabeli:</a:t>
            </a:r>
            <a:endParaRPr lang="bs-Latn-BA" altLang="sr-Latn-RS" sz="2400" dirty="0" smtClean="0"/>
          </a:p>
          <a:p>
            <a:pPr>
              <a:buFont typeface="Wingdings" panose="05000000000000000000" pitchFamily="2" charset="2"/>
              <a:buNone/>
            </a:pPr>
            <a:endParaRPr lang="bs-Latn-BA" altLang="sr-Latn-RS" sz="2400" dirty="0" smtClean="0"/>
          </a:p>
        </p:txBody>
      </p:sp>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2" y="1916844"/>
            <a:ext cx="6828060" cy="4916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7061705"/>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0592" y="1455179"/>
            <a:ext cx="8080676" cy="461665"/>
          </a:xfrm>
          <a:prstGeom prst="rect">
            <a:avLst/>
          </a:prstGeom>
          <a:noFill/>
        </p:spPr>
        <p:txBody>
          <a:bodyPr wrap="square" rtlCol="0">
            <a:spAutoFit/>
          </a:bodyPr>
          <a:lstStyle/>
          <a:p>
            <a:r>
              <a:rPr lang="hr-HR" sz="2400" b="1" dirty="0">
                <a:latin typeface="Times New Roman" pitchFamily="18" charset="0"/>
                <a:cs typeface="Times New Roman" pitchFamily="18" charset="0"/>
              </a:rPr>
              <a:t>7. Proračun </a:t>
            </a:r>
            <a:r>
              <a:rPr lang="hr-HR" sz="2400" b="1" dirty="0" smtClean="0">
                <a:latin typeface="Times New Roman" pitchFamily="18" charset="0"/>
                <a:cs typeface="Times New Roman" pitchFamily="18" charset="0"/>
              </a:rPr>
              <a:t>troškova – Troškovnik</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zervirano mjesto sadržaja 2"/>
          <p:cNvSpPr txBox="1">
            <a:spLocks/>
          </p:cNvSpPr>
          <p:nvPr/>
        </p:nvSpPr>
        <p:spPr>
          <a:xfrm>
            <a:off x="107504" y="2152822"/>
            <a:ext cx="2016224" cy="1924249"/>
          </a:xfrm>
          <a:prstGeom prst="rect">
            <a:avLst/>
          </a:prstGeom>
        </p:spPr>
        <p:txBody>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Times New Roman" pitchFamily="18" charset="0"/>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Times New Roman" pitchFamily="18" charset="0"/>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Times New Roman" pitchFamily="18" charset="0"/>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Times New Roman" pitchFamily="18" charset="0"/>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Times New Roman" pitchFamily="18" charset="0"/>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indent="0">
              <a:buNone/>
            </a:pPr>
            <a:r>
              <a:rPr lang="bs-Latn-BA" altLang="sr-Latn-RS" sz="2400" dirty="0" smtClean="0"/>
              <a:t>Primjer – </a:t>
            </a:r>
          </a:p>
          <a:p>
            <a:pPr marL="0" indent="0">
              <a:buNone/>
            </a:pPr>
            <a:r>
              <a:rPr lang="pl-PL" altLang="sr-Latn-RS" sz="2400" dirty="0" smtClean="0"/>
              <a:t>glavni razvod i </a:t>
            </a:r>
            <a:r>
              <a:rPr lang="pl-PL" altLang="sr-Latn-RS" sz="2400" dirty="0"/>
              <a:t>napojni </a:t>
            </a:r>
            <a:r>
              <a:rPr lang="pl-PL" altLang="sr-Latn-RS" sz="2400" dirty="0" smtClean="0"/>
              <a:t>kabeli:</a:t>
            </a:r>
            <a:endParaRPr lang="bs-Latn-BA" altLang="sr-Latn-RS" sz="2400" dirty="0" smtClean="0"/>
          </a:p>
          <a:p>
            <a:pPr>
              <a:buFont typeface="Wingdings" panose="05000000000000000000" pitchFamily="2" charset="2"/>
              <a:buNone/>
            </a:pPr>
            <a:endParaRPr lang="bs-Latn-BA" altLang="sr-Latn-RS" sz="2400" dirty="0" smtClean="0"/>
          </a:p>
        </p:txBody>
      </p:sp>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1817440"/>
            <a:ext cx="6901060" cy="5040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6008517"/>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0592" y="1455179"/>
            <a:ext cx="8080676" cy="461665"/>
          </a:xfrm>
          <a:prstGeom prst="rect">
            <a:avLst/>
          </a:prstGeom>
          <a:noFill/>
        </p:spPr>
        <p:txBody>
          <a:bodyPr wrap="square" rtlCol="0">
            <a:spAutoFit/>
          </a:bodyPr>
          <a:lstStyle/>
          <a:p>
            <a:r>
              <a:rPr lang="hr-HR" sz="2400" b="1" dirty="0">
                <a:latin typeface="Times New Roman" pitchFamily="18" charset="0"/>
                <a:cs typeface="Times New Roman" pitchFamily="18" charset="0"/>
              </a:rPr>
              <a:t>7. Proračun </a:t>
            </a:r>
            <a:r>
              <a:rPr lang="hr-HR" sz="2400" b="1" dirty="0" smtClean="0">
                <a:latin typeface="Times New Roman" pitchFamily="18" charset="0"/>
                <a:cs typeface="Times New Roman" pitchFamily="18" charset="0"/>
              </a:rPr>
              <a:t>troškova – Troškovnik</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zervirano mjesto sadržaja 2"/>
          <p:cNvSpPr txBox="1">
            <a:spLocks/>
          </p:cNvSpPr>
          <p:nvPr/>
        </p:nvSpPr>
        <p:spPr>
          <a:xfrm>
            <a:off x="107504" y="2152822"/>
            <a:ext cx="2016224" cy="1924249"/>
          </a:xfrm>
          <a:prstGeom prst="rect">
            <a:avLst/>
          </a:prstGeom>
        </p:spPr>
        <p:txBody>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Times New Roman" pitchFamily="18" charset="0"/>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Times New Roman" pitchFamily="18" charset="0"/>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Times New Roman" pitchFamily="18" charset="0"/>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Times New Roman" pitchFamily="18" charset="0"/>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Times New Roman" pitchFamily="18" charset="0"/>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indent="0">
              <a:buNone/>
            </a:pPr>
            <a:r>
              <a:rPr lang="bs-Latn-BA" altLang="sr-Latn-RS" sz="2400" dirty="0" smtClean="0"/>
              <a:t>Primjer – </a:t>
            </a:r>
          </a:p>
          <a:p>
            <a:pPr marL="0" indent="0">
              <a:buNone/>
            </a:pPr>
            <a:r>
              <a:rPr lang="pl-PL" altLang="sr-Latn-RS" sz="2400" dirty="0" smtClean="0"/>
              <a:t>glavni razvod i </a:t>
            </a:r>
            <a:r>
              <a:rPr lang="pl-PL" altLang="sr-Latn-RS" sz="2400" dirty="0"/>
              <a:t>napojni </a:t>
            </a:r>
            <a:r>
              <a:rPr lang="pl-PL" altLang="sr-Latn-RS" sz="2400" dirty="0" smtClean="0"/>
              <a:t>kabeli:</a:t>
            </a:r>
            <a:endParaRPr lang="bs-Latn-BA" altLang="sr-Latn-RS" sz="2400" dirty="0" smtClean="0"/>
          </a:p>
          <a:p>
            <a:pPr>
              <a:buFont typeface="Wingdings" panose="05000000000000000000" pitchFamily="2" charset="2"/>
              <a:buNone/>
            </a:pPr>
            <a:endParaRPr lang="bs-Latn-BA" altLang="sr-Latn-RS" sz="2400" dirty="0" smtClean="0"/>
          </a:p>
        </p:txBody>
      </p:sp>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2276872"/>
            <a:ext cx="7020272" cy="4389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82221303"/>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0592" y="1455179"/>
            <a:ext cx="8080676" cy="461665"/>
          </a:xfrm>
          <a:prstGeom prst="rect">
            <a:avLst/>
          </a:prstGeom>
          <a:noFill/>
        </p:spPr>
        <p:txBody>
          <a:bodyPr wrap="square" rtlCol="0">
            <a:spAutoFit/>
          </a:bodyPr>
          <a:lstStyle/>
          <a:p>
            <a:r>
              <a:rPr lang="hr-HR" sz="2400" b="1" dirty="0">
                <a:latin typeface="Times New Roman" pitchFamily="18" charset="0"/>
                <a:cs typeface="Times New Roman" pitchFamily="18" charset="0"/>
              </a:rPr>
              <a:t>7. Proračun </a:t>
            </a:r>
            <a:r>
              <a:rPr lang="hr-HR" sz="2400" b="1" dirty="0" smtClean="0">
                <a:latin typeface="Times New Roman" pitchFamily="18" charset="0"/>
                <a:cs typeface="Times New Roman" pitchFamily="18" charset="0"/>
              </a:rPr>
              <a:t>troškova – Troškovnik</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zervirano mjesto sadržaja 2"/>
          <p:cNvSpPr txBox="1">
            <a:spLocks/>
          </p:cNvSpPr>
          <p:nvPr/>
        </p:nvSpPr>
        <p:spPr>
          <a:xfrm>
            <a:off x="107504" y="2152822"/>
            <a:ext cx="1440160" cy="1924249"/>
          </a:xfrm>
          <a:prstGeom prst="rect">
            <a:avLst/>
          </a:prstGeom>
        </p:spPr>
        <p:txBody>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Times New Roman" pitchFamily="18" charset="0"/>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Times New Roman" pitchFamily="18" charset="0"/>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Times New Roman" pitchFamily="18" charset="0"/>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Times New Roman" pitchFamily="18" charset="0"/>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Times New Roman" pitchFamily="18" charset="0"/>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indent="0">
              <a:buNone/>
            </a:pPr>
            <a:r>
              <a:rPr lang="bs-Latn-BA" altLang="sr-Latn-RS" sz="2400" dirty="0" smtClean="0"/>
              <a:t>Primjer – </a:t>
            </a:r>
          </a:p>
          <a:p>
            <a:pPr marL="0" indent="0">
              <a:buNone/>
            </a:pPr>
            <a:r>
              <a:rPr lang="hr-HR" altLang="sr-Latn-RS" sz="2400" dirty="0" smtClean="0"/>
              <a:t>poslovni</a:t>
            </a:r>
            <a:endParaRPr lang="bs-Latn-BA" altLang="sr-Latn-RS" sz="2400" dirty="0" smtClean="0"/>
          </a:p>
          <a:p>
            <a:pPr>
              <a:buFont typeface="Wingdings" panose="05000000000000000000" pitchFamily="2" charset="2"/>
              <a:buNone/>
            </a:pPr>
            <a:r>
              <a:rPr lang="bs-Latn-BA" altLang="sr-Latn-RS" sz="2400" dirty="0" smtClean="0"/>
              <a:t>prostor</a:t>
            </a:r>
          </a:p>
        </p:txBody>
      </p:sp>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736" y="1855268"/>
            <a:ext cx="6948264" cy="4973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9682411"/>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0592" y="1455179"/>
            <a:ext cx="8080676" cy="461665"/>
          </a:xfrm>
          <a:prstGeom prst="rect">
            <a:avLst/>
          </a:prstGeom>
          <a:noFill/>
        </p:spPr>
        <p:txBody>
          <a:bodyPr wrap="square" rtlCol="0">
            <a:spAutoFit/>
          </a:bodyPr>
          <a:lstStyle/>
          <a:p>
            <a:r>
              <a:rPr lang="hr-HR" sz="2400" b="1" dirty="0">
                <a:latin typeface="Times New Roman" pitchFamily="18" charset="0"/>
                <a:cs typeface="Times New Roman" pitchFamily="18" charset="0"/>
              </a:rPr>
              <a:t>7. Proračun </a:t>
            </a:r>
            <a:r>
              <a:rPr lang="hr-HR" sz="2400" b="1" dirty="0" smtClean="0">
                <a:latin typeface="Times New Roman" pitchFamily="18" charset="0"/>
                <a:cs typeface="Times New Roman" pitchFamily="18" charset="0"/>
              </a:rPr>
              <a:t>troškova – Troškovnik</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zervirano mjesto sadržaja 2"/>
          <p:cNvSpPr txBox="1">
            <a:spLocks/>
          </p:cNvSpPr>
          <p:nvPr/>
        </p:nvSpPr>
        <p:spPr>
          <a:xfrm>
            <a:off x="107504" y="2152822"/>
            <a:ext cx="1440160" cy="1924249"/>
          </a:xfrm>
          <a:prstGeom prst="rect">
            <a:avLst/>
          </a:prstGeom>
        </p:spPr>
        <p:txBody>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Times New Roman" pitchFamily="18" charset="0"/>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Times New Roman" pitchFamily="18" charset="0"/>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Times New Roman" pitchFamily="18" charset="0"/>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Times New Roman" pitchFamily="18" charset="0"/>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Times New Roman" pitchFamily="18" charset="0"/>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indent="0">
              <a:buNone/>
            </a:pPr>
            <a:r>
              <a:rPr lang="bs-Latn-BA" altLang="sr-Latn-RS" sz="2400" dirty="0" smtClean="0"/>
              <a:t>Primjer – </a:t>
            </a:r>
          </a:p>
          <a:p>
            <a:pPr marL="0" indent="0">
              <a:buNone/>
            </a:pPr>
            <a:r>
              <a:rPr lang="hr-HR" altLang="sr-Latn-RS" sz="2400" dirty="0" smtClean="0"/>
              <a:t>poslovni</a:t>
            </a:r>
            <a:endParaRPr lang="bs-Latn-BA" altLang="sr-Latn-RS" sz="2400" dirty="0" smtClean="0"/>
          </a:p>
          <a:p>
            <a:pPr>
              <a:buFont typeface="Wingdings" panose="05000000000000000000" pitchFamily="2" charset="2"/>
              <a:buNone/>
            </a:pPr>
            <a:r>
              <a:rPr lang="bs-Latn-BA" altLang="sr-Latn-RS" sz="2400" dirty="0" smtClean="0"/>
              <a:t>prostor</a:t>
            </a:r>
          </a:p>
        </p:txBody>
      </p:sp>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2380" y="2463301"/>
            <a:ext cx="7513646" cy="4207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5482680"/>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35980" y="1610418"/>
            <a:ext cx="8080676" cy="461665"/>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8. Nacrti</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11"/>
          <p:cNvSpPr/>
          <p:nvPr/>
        </p:nvSpPr>
        <p:spPr>
          <a:xfrm>
            <a:off x="291368" y="2101055"/>
            <a:ext cx="8608888" cy="4524315"/>
          </a:xfrm>
          <a:prstGeom prst="rect">
            <a:avLst/>
          </a:prstGeom>
        </p:spPr>
        <p:txBody>
          <a:bodyPr wrap="square">
            <a:spAutoFit/>
          </a:bodyPr>
          <a:lstStyle/>
          <a:p>
            <a:r>
              <a:rPr lang="hr-HR" sz="2400" dirty="0" smtClean="0">
                <a:latin typeface="Times New Roman" panose="02020603050405020304" pitchFamily="18" charset="0"/>
                <a:cs typeface="Times New Roman" panose="02020603050405020304" pitchFamily="18" charset="0"/>
              </a:rPr>
              <a:t>- sam </a:t>
            </a:r>
            <a:r>
              <a:rPr lang="hr-HR" sz="2400" dirty="0">
                <a:latin typeface="Times New Roman" panose="02020603050405020304" pitchFamily="18" charset="0"/>
                <a:cs typeface="Times New Roman" panose="02020603050405020304" pitchFamily="18" charset="0"/>
              </a:rPr>
              <a:t>temelj projektiranja električnih instalacija i rasvjete jer su oni jasan prikaz kako se trebaju izvesti instalacije. </a:t>
            </a:r>
            <a:endParaRPr lang="hr-HR" sz="2400" dirty="0" smtClean="0">
              <a:latin typeface="Times New Roman" panose="02020603050405020304" pitchFamily="18" charset="0"/>
              <a:cs typeface="Times New Roman" panose="02020603050405020304" pitchFamily="18" charset="0"/>
            </a:endParaRPr>
          </a:p>
          <a:p>
            <a:endParaRPr lang="hr-HR" sz="2400" dirty="0" smtClean="0">
              <a:latin typeface="Times New Roman" panose="02020603050405020304" pitchFamily="18" charset="0"/>
              <a:cs typeface="Times New Roman" panose="02020603050405020304" pitchFamily="18" charset="0"/>
            </a:endParaRPr>
          </a:p>
          <a:p>
            <a:r>
              <a:rPr lang="hr-HR" sz="2400" dirty="0" smtClean="0">
                <a:latin typeface="Times New Roman" panose="02020603050405020304" pitchFamily="18" charset="0"/>
                <a:cs typeface="Times New Roman" panose="02020603050405020304" pitchFamily="18" charset="0"/>
              </a:rPr>
              <a:t>Vrste </a:t>
            </a:r>
            <a:r>
              <a:rPr lang="hr-HR" sz="2400" dirty="0">
                <a:latin typeface="Times New Roman" panose="02020603050405020304" pitchFamily="18" charset="0"/>
                <a:cs typeface="Times New Roman" panose="02020603050405020304" pitchFamily="18" charset="0"/>
              </a:rPr>
              <a:t>nacrta koje elektrotehnički projekt treba </a:t>
            </a:r>
            <a:r>
              <a:rPr lang="hr-HR" sz="2400" dirty="0" smtClean="0">
                <a:latin typeface="Times New Roman" panose="02020603050405020304" pitchFamily="18" charset="0"/>
                <a:cs typeface="Times New Roman" panose="02020603050405020304" pitchFamily="18" charset="0"/>
              </a:rPr>
              <a:t>sadržavati:</a:t>
            </a:r>
          </a:p>
          <a:p>
            <a:pPr marL="342900" indent="-342900">
              <a:buFont typeface="Arial" panose="020B0604020202020204" pitchFamily="34" charset="0"/>
              <a:buChar char="•"/>
            </a:pPr>
            <a:r>
              <a:rPr lang="hr-HR" sz="2400" dirty="0" smtClean="0">
                <a:latin typeface="Times New Roman" panose="02020603050405020304" pitchFamily="18" charset="0"/>
                <a:cs typeface="Times New Roman" panose="02020603050405020304" pitchFamily="18" charset="0"/>
              </a:rPr>
              <a:t>situacijski </a:t>
            </a:r>
            <a:r>
              <a:rPr lang="hr-HR" sz="2400" dirty="0">
                <a:latin typeface="Times New Roman" panose="02020603050405020304" pitchFamily="18" charset="0"/>
                <a:cs typeface="Times New Roman" panose="02020603050405020304" pitchFamily="18" charset="0"/>
              </a:rPr>
              <a:t>plan projektirane građevine s elektroinstalacijama</a:t>
            </a:r>
            <a:r>
              <a:rPr lang="hr-HR" sz="2400" dirty="0" smtClean="0">
                <a:latin typeface="Times New Roman" panose="02020603050405020304" pitchFamily="18" charset="0"/>
                <a:cs typeface="Times New Roman" panose="02020603050405020304" pitchFamily="18" charset="0"/>
              </a:rPr>
              <a:t>,</a:t>
            </a:r>
          </a:p>
          <a:p>
            <a:pPr marL="342900" indent="-342900">
              <a:buFont typeface="Arial" panose="020B0604020202020204" pitchFamily="34" charset="0"/>
              <a:buChar char="•"/>
            </a:pPr>
            <a:r>
              <a:rPr lang="hr-HR" sz="2400" dirty="0" smtClean="0">
                <a:latin typeface="Times New Roman" panose="02020603050405020304" pitchFamily="18" charset="0"/>
                <a:cs typeface="Times New Roman" panose="02020603050405020304" pitchFamily="18" charset="0"/>
              </a:rPr>
              <a:t>instalacija </a:t>
            </a:r>
            <a:r>
              <a:rPr lang="hr-HR" sz="2400" dirty="0">
                <a:latin typeface="Times New Roman" panose="02020603050405020304" pitchFamily="18" charset="0"/>
                <a:cs typeface="Times New Roman" panose="02020603050405020304" pitchFamily="18" charset="0"/>
              </a:rPr>
              <a:t>jake struje, </a:t>
            </a:r>
            <a:endParaRPr lang="hr-HR" sz="2400" dirty="0" smtClean="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hr-HR" sz="2400" dirty="0" smtClean="0">
                <a:latin typeface="Times New Roman" panose="02020603050405020304" pitchFamily="18" charset="0"/>
                <a:cs typeface="Times New Roman" panose="02020603050405020304" pitchFamily="18" charset="0"/>
              </a:rPr>
              <a:t>instalacija </a:t>
            </a:r>
            <a:r>
              <a:rPr lang="hr-HR" sz="2400" dirty="0">
                <a:latin typeface="Times New Roman" panose="02020603050405020304" pitchFamily="18" charset="0"/>
                <a:cs typeface="Times New Roman" panose="02020603050405020304" pitchFamily="18" charset="0"/>
              </a:rPr>
              <a:t>rasvjete, </a:t>
            </a:r>
            <a:endParaRPr lang="hr-HR" sz="2400" dirty="0" smtClean="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hr-HR" sz="2400" dirty="0" smtClean="0">
                <a:latin typeface="Times New Roman" panose="02020603050405020304" pitchFamily="18" charset="0"/>
                <a:cs typeface="Times New Roman" panose="02020603050405020304" pitchFamily="18" charset="0"/>
              </a:rPr>
              <a:t>instalacija </a:t>
            </a:r>
            <a:r>
              <a:rPr lang="hr-HR" sz="2400" dirty="0">
                <a:latin typeface="Times New Roman" panose="02020603050405020304" pitchFamily="18" charset="0"/>
                <a:cs typeface="Times New Roman" panose="02020603050405020304" pitchFamily="18" charset="0"/>
              </a:rPr>
              <a:t>slabe struje, </a:t>
            </a:r>
            <a:endParaRPr lang="hr-HR" sz="2400" dirty="0" smtClean="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hr-HR" sz="2400" dirty="0" smtClean="0">
                <a:latin typeface="Times New Roman" panose="02020603050405020304" pitchFamily="18" charset="0"/>
                <a:cs typeface="Times New Roman" panose="02020603050405020304" pitchFamily="18" charset="0"/>
              </a:rPr>
              <a:t>elektroenergetski </a:t>
            </a:r>
            <a:r>
              <a:rPr lang="hr-HR" sz="2400" dirty="0">
                <a:latin typeface="Times New Roman" panose="02020603050405020304" pitchFamily="18" charset="0"/>
                <a:cs typeface="Times New Roman" panose="02020603050405020304" pitchFamily="18" charset="0"/>
              </a:rPr>
              <a:t>razvod, </a:t>
            </a:r>
            <a:endParaRPr lang="hr-HR" sz="2400" dirty="0" smtClean="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hr-HR" sz="2400" dirty="0" smtClean="0">
                <a:latin typeface="Times New Roman" panose="02020603050405020304" pitchFamily="18" charset="0"/>
                <a:cs typeface="Times New Roman" panose="02020603050405020304" pitchFamily="18" charset="0"/>
              </a:rPr>
              <a:t>gromobranska </a:t>
            </a:r>
            <a:r>
              <a:rPr lang="hr-HR" sz="2400" dirty="0">
                <a:latin typeface="Times New Roman" panose="02020603050405020304" pitchFamily="18" charset="0"/>
                <a:cs typeface="Times New Roman" panose="02020603050405020304" pitchFamily="18" charset="0"/>
              </a:rPr>
              <a:t>instalacija – temeljni uzemljivač, </a:t>
            </a:r>
            <a:endParaRPr lang="hr-HR" sz="2400" dirty="0" smtClean="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hr-HR" sz="2400" dirty="0" smtClean="0">
                <a:latin typeface="Times New Roman" panose="02020603050405020304" pitchFamily="18" charset="0"/>
                <a:cs typeface="Times New Roman" panose="02020603050405020304" pitchFamily="18" charset="0"/>
              </a:rPr>
              <a:t>shema </a:t>
            </a:r>
            <a:r>
              <a:rPr lang="hr-HR" sz="2400" dirty="0">
                <a:latin typeface="Times New Roman" panose="02020603050405020304" pitchFamily="18" charset="0"/>
                <a:cs typeface="Times New Roman" panose="02020603050405020304" pitchFamily="18" charset="0"/>
              </a:rPr>
              <a:t>strukturnog kabliranja te </a:t>
            </a:r>
            <a:endParaRPr lang="hr-HR" sz="2400" dirty="0" smtClean="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hr-HR" sz="2400" dirty="0" smtClean="0">
                <a:latin typeface="Times New Roman" panose="02020603050405020304" pitchFamily="18" charset="0"/>
                <a:cs typeface="Times New Roman" panose="02020603050405020304" pitchFamily="18" charset="0"/>
              </a:rPr>
              <a:t>jednopolna </a:t>
            </a:r>
            <a:r>
              <a:rPr lang="hr-HR" sz="2400" dirty="0">
                <a:latin typeface="Times New Roman" panose="02020603050405020304" pitchFamily="18" charset="0"/>
                <a:cs typeface="Times New Roman" panose="02020603050405020304" pitchFamily="18" charset="0"/>
              </a:rPr>
              <a:t>shema glavnog razvodnog ormara.</a:t>
            </a:r>
          </a:p>
        </p:txBody>
      </p:sp>
    </p:spTree>
    <p:extLst>
      <p:ext uri="{BB962C8B-B14F-4D97-AF65-F5344CB8AC3E}">
        <p14:creationId xmlns:p14="http://schemas.microsoft.com/office/powerpoint/2010/main" val="1830826940"/>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7504" y="1540707"/>
            <a:ext cx="8080676"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8. Nacrti</a:t>
            </a:r>
          </a:p>
          <a:p>
            <a:r>
              <a:rPr lang="hr-HR" sz="2400" b="1" dirty="0">
                <a:latin typeface="Times New Roman" pitchFamily="18" charset="0"/>
                <a:cs typeface="Times New Roman" pitchFamily="18" charset="0"/>
              </a:rPr>
              <a:t>Situacijski plan projektirane građevine</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11"/>
          <p:cNvSpPr/>
          <p:nvPr/>
        </p:nvSpPr>
        <p:spPr>
          <a:xfrm>
            <a:off x="291368" y="2449427"/>
            <a:ext cx="8608888" cy="4154984"/>
          </a:xfrm>
          <a:prstGeom prst="rect">
            <a:avLst/>
          </a:prstGeom>
        </p:spPr>
        <p:txBody>
          <a:bodyPr wrap="square">
            <a:spAutoFit/>
          </a:bodyPr>
          <a:lstStyle/>
          <a:p>
            <a:pPr marL="342900" indent="-342900">
              <a:buFontTx/>
              <a:buChar char="-"/>
            </a:pPr>
            <a:r>
              <a:rPr lang="hr-HR" sz="2400" dirty="0" smtClean="0">
                <a:latin typeface="Times New Roman" panose="02020603050405020304" pitchFamily="18" charset="0"/>
                <a:cs typeface="Times New Roman" panose="02020603050405020304" pitchFamily="18" charset="0"/>
              </a:rPr>
              <a:t>prikazuje </a:t>
            </a:r>
            <a:r>
              <a:rPr lang="hr-HR" sz="2400" dirty="0">
                <a:latin typeface="Times New Roman" panose="02020603050405020304" pitchFamily="18" charset="0"/>
                <a:cs typeface="Times New Roman" panose="02020603050405020304" pitchFamily="18" charset="0"/>
              </a:rPr>
              <a:t>položaj katastarske čestice </a:t>
            </a:r>
            <a:r>
              <a:rPr lang="hr-HR" sz="2400" dirty="0" smtClean="0">
                <a:latin typeface="Times New Roman" panose="02020603050405020304" pitchFamily="18" charset="0"/>
                <a:cs typeface="Times New Roman" panose="02020603050405020304" pitchFamily="18" charset="0"/>
              </a:rPr>
              <a:t>te</a:t>
            </a:r>
          </a:p>
          <a:p>
            <a:r>
              <a:rPr lang="hr-HR" sz="2400" dirty="0" smtClean="0">
                <a:latin typeface="Times New Roman" panose="02020603050405020304" pitchFamily="18" charset="0"/>
                <a:cs typeface="Times New Roman" panose="02020603050405020304" pitchFamily="18" charset="0"/>
              </a:rPr>
              <a:t> </a:t>
            </a:r>
          </a:p>
          <a:p>
            <a:pPr marL="342900" indent="-342900">
              <a:buFont typeface="Arial" panose="020B0604020202020204" pitchFamily="34" charset="0"/>
              <a:buChar char="•"/>
            </a:pPr>
            <a:r>
              <a:rPr lang="hr-HR" sz="2400" dirty="0" smtClean="0">
                <a:latin typeface="Times New Roman" panose="02020603050405020304" pitchFamily="18" charset="0"/>
                <a:cs typeface="Times New Roman" panose="02020603050405020304" pitchFamily="18" charset="0"/>
              </a:rPr>
              <a:t>položaje </a:t>
            </a:r>
            <a:r>
              <a:rPr lang="hr-HR" sz="2400" dirty="0">
                <a:latin typeface="Times New Roman" panose="02020603050405020304" pitchFamily="18" charset="0"/>
                <a:cs typeface="Times New Roman" panose="02020603050405020304" pitchFamily="18" charset="0"/>
              </a:rPr>
              <a:t>kućnog priključnog mjernog ormarića (KPMO), </a:t>
            </a:r>
            <a:endParaRPr lang="hr-HR" sz="2400" dirty="0" smtClean="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hr-HR" sz="2400" dirty="0" smtClean="0">
                <a:latin typeface="Times New Roman" panose="02020603050405020304" pitchFamily="18" charset="0"/>
                <a:cs typeface="Times New Roman" panose="02020603050405020304" pitchFamily="18" charset="0"/>
              </a:rPr>
              <a:t>glavnog </a:t>
            </a:r>
            <a:r>
              <a:rPr lang="hr-HR" sz="2400" dirty="0">
                <a:latin typeface="Times New Roman" panose="02020603050405020304" pitchFamily="18" charset="0"/>
                <a:cs typeface="Times New Roman" panose="02020603050405020304" pitchFamily="18" charset="0"/>
              </a:rPr>
              <a:t>razvodnog ormara (GRO), </a:t>
            </a:r>
            <a:endParaRPr lang="hr-HR" sz="2400" dirty="0" smtClean="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hr-HR" sz="2400" dirty="0" smtClean="0">
                <a:latin typeface="Times New Roman" panose="02020603050405020304" pitchFamily="18" charset="0"/>
                <a:cs typeface="Times New Roman" panose="02020603050405020304" pitchFamily="18" charset="0"/>
              </a:rPr>
              <a:t>ormarića </a:t>
            </a:r>
            <a:r>
              <a:rPr lang="hr-HR" sz="2400" dirty="0">
                <a:latin typeface="Times New Roman" panose="02020603050405020304" pitchFamily="18" charset="0"/>
                <a:cs typeface="Times New Roman" panose="02020603050405020304" pitchFamily="18" charset="0"/>
              </a:rPr>
              <a:t>glavnog izjednačenja potencijala (GIP) te </a:t>
            </a:r>
            <a:endParaRPr lang="hr-HR" sz="2400" dirty="0" smtClean="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hr-HR" sz="2400" dirty="0" smtClean="0">
                <a:latin typeface="Times New Roman" panose="02020603050405020304" pitchFamily="18" charset="0"/>
                <a:cs typeface="Times New Roman" panose="02020603050405020304" pitchFamily="18" charset="0"/>
              </a:rPr>
              <a:t>sučelja </a:t>
            </a:r>
            <a:r>
              <a:rPr lang="hr-HR" sz="2400" dirty="0">
                <a:latin typeface="Times New Roman" panose="02020603050405020304" pitchFamily="18" charset="0"/>
                <a:cs typeface="Times New Roman" panose="02020603050405020304" pitchFamily="18" charset="0"/>
              </a:rPr>
              <a:t>vanjske pristupne mreže i uvod u građevinu elektroničke komunikacijske strukture (ENI+HEF</a:t>
            </a:r>
            <a:r>
              <a:rPr lang="hr-HR" sz="2400" dirty="0" smtClean="0">
                <a:latin typeface="Times New Roman" panose="02020603050405020304" pitchFamily="18" charset="0"/>
                <a:cs typeface="Times New Roman" panose="02020603050405020304" pitchFamily="18" charset="0"/>
              </a:rPr>
              <a:t>).</a:t>
            </a:r>
          </a:p>
          <a:p>
            <a:endParaRPr lang="hr-HR" sz="2400" dirty="0">
              <a:latin typeface="Times New Roman" panose="02020603050405020304" pitchFamily="18" charset="0"/>
              <a:cs typeface="Times New Roman" panose="02020603050405020304" pitchFamily="18" charset="0"/>
            </a:endParaRPr>
          </a:p>
          <a:p>
            <a:r>
              <a:rPr lang="hr-HR" sz="2400" dirty="0">
                <a:latin typeface="Times New Roman" panose="02020603050405020304" pitchFamily="18" charset="0"/>
                <a:cs typeface="Times New Roman" panose="02020603050405020304" pitchFamily="18" charset="0"/>
              </a:rPr>
              <a:t>Za dolaz kabela distributera električne energije i dolaz telekomunikacijskih kabela koristi se PEHD cijev (Polyethylen High Density / polietilenska cijev visoke čvrstoće) u zemlji. </a:t>
            </a:r>
          </a:p>
        </p:txBody>
      </p:sp>
    </p:spTree>
    <p:extLst>
      <p:ext uri="{BB962C8B-B14F-4D97-AF65-F5344CB8AC3E}">
        <p14:creationId xmlns:p14="http://schemas.microsoft.com/office/powerpoint/2010/main" val="1175234963"/>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5969" y="0"/>
            <a:ext cx="7032061" cy="6858000"/>
          </a:xfrm>
          <a:prstGeom prst="rect">
            <a:avLst/>
          </a:prstGeom>
        </p:spPr>
      </p:pic>
    </p:spTree>
    <p:extLst>
      <p:ext uri="{BB962C8B-B14F-4D97-AF65-F5344CB8AC3E}">
        <p14:creationId xmlns:p14="http://schemas.microsoft.com/office/powerpoint/2010/main" val="38551176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 Prilozi projekta</a:t>
            </a:r>
            <a:endParaRPr lang="hr-HR" sz="3600" b="1" dirty="0">
              <a:solidFill>
                <a:schemeClr val="tx1"/>
              </a:solidFill>
              <a:cs typeface="Times New Roman" pitchFamily="18" charset="0"/>
            </a:endParaRPr>
          </a:p>
        </p:txBody>
      </p:sp>
      <p:pic>
        <p:nvPicPr>
          <p:cNvPr id="4" name="Slika 31"/>
          <p:cNvPicPr/>
          <p:nvPr/>
        </p:nvPicPr>
        <p:blipFill rotWithShape="1">
          <a:blip r:embed="rId2"/>
          <a:srcRect l="12406" t="1714" b="1832"/>
          <a:stretch/>
        </p:blipFill>
        <p:spPr bwMode="auto">
          <a:xfrm>
            <a:off x="593120" y="1556792"/>
            <a:ext cx="4176464" cy="5301208"/>
          </a:xfrm>
          <a:prstGeom prst="rect">
            <a:avLst/>
          </a:prstGeom>
          <a:ln>
            <a:noFill/>
          </a:ln>
          <a:extLst>
            <a:ext uri="{53640926-AAD7-44D8-BBD7-CCE9431645EC}">
              <a14:shadowObscured xmlns:a14="http://schemas.microsoft.com/office/drawing/2010/main"/>
            </a:ext>
          </a:extLst>
        </p:spPr>
      </p:pic>
      <p:pic>
        <p:nvPicPr>
          <p:cNvPr id="6" name="Slika 32"/>
          <p:cNvPicPr/>
          <p:nvPr/>
        </p:nvPicPr>
        <p:blipFill rotWithShape="1">
          <a:blip r:embed="rId3"/>
          <a:srcRect l="2977" t="1397" b="1740"/>
          <a:stretch/>
        </p:blipFill>
        <p:spPr bwMode="auto">
          <a:xfrm>
            <a:off x="4776440" y="1560984"/>
            <a:ext cx="3995936" cy="5301208"/>
          </a:xfrm>
          <a:prstGeom prst="rect">
            <a:avLst/>
          </a:prstGeom>
          <a:ln>
            <a:noFill/>
          </a:ln>
          <a:extLst>
            <a:ext uri="{53640926-AAD7-44D8-BBD7-CCE9431645EC}">
              <a14:shadowObscured xmlns:a14="http://schemas.microsoft.com/office/drawing/2010/main"/>
            </a:ext>
          </a:extLst>
        </p:spPr>
      </p:pic>
      <p:sp>
        <p:nvSpPr>
          <p:cNvPr id="2" name="Rectangle 1"/>
          <p:cNvSpPr/>
          <p:nvPr/>
        </p:nvSpPr>
        <p:spPr>
          <a:xfrm>
            <a:off x="1043608" y="2924944"/>
            <a:ext cx="936104" cy="2880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solidFill>
                <a:schemeClr val="bg1"/>
              </a:solidFill>
            </a:endParaRPr>
          </a:p>
        </p:txBody>
      </p:sp>
      <p:sp>
        <p:nvSpPr>
          <p:cNvPr id="7" name="Rectangle 6"/>
          <p:cNvSpPr/>
          <p:nvPr/>
        </p:nvSpPr>
        <p:spPr>
          <a:xfrm>
            <a:off x="1187624" y="3356992"/>
            <a:ext cx="1080120" cy="1528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solidFill>
                <a:schemeClr val="bg1"/>
              </a:solidFill>
            </a:endParaRPr>
          </a:p>
        </p:txBody>
      </p:sp>
      <p:sp>
        <p:nvSpPr>
          <p:cNvPr id="8" name="Rectangle 7"/>
          <p:cNvSpPr/>
          <p:nvPr/>
        </p:nvSpPr>
        <p:spPr>
          <a:xfrm>
            <a:off x="1187624" y="5085184"/>
            <a:ext cx="1656184" cy="2880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solidFill>
                <a:schemeClr val="bg1"/>
              </a:solidFill>
            </a:endParaRPr>
          </a:p>
        </p:txBody>
      </p:sp>
      <p:sp>
        <p:nvSpPr>
          <p:cNvPr id="9" name="Rectangle 8"/>
          <p:cNvSpPr/>
          <p:nvPr/>
        </p:nvSpPr>
        <p:spPr>
          <a:xfrm>
            <a:off x="1205176" y="5566792"/>
            <a:ext cx="1656184" cy="1440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solidFill>
                <a:schemeClr val="bg1"/>
              </a:solidFill>
            </a:endParaRPr>
          </a:p>
        </p:txBody>
      </p:sp>
    </p:spTree>
    <p:extLst>
      <p:ext uri="{BB962C8B-B14F-4D97-AF65-F5344CB8AC3E}">
        <p14:creationId xmlns:p14="http://schemas.microsoft.com/office/powerpoint/2010/main" val="194927404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7504" y="1540707"/>
            <a:ext cx="8080676" cy="4524315"/>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8. Nacrti</a:t>
            </a:r>
          </a:p>
          <a:p>
            <a:r>
              <a:rPr lang="hr-HR" sz="2400" b="1" dirty="0">
                <a:latin typeface="Times New Roman" pitchFamily="18" charset="0"/>
                <a:cs typeface="Times New Roman" pitchFamily="18" charset="0"/>
              </a:rPr>
              <a:t>Instalacija jake </a:t>
            </a:r>
            <a:r>
              <a:rPr lang="hr-HR" sz="2400" b="1" dirty="0" smtClean="0">
                <a:latin typeface="Times New Roman" pitchFamily="18" charset="0"/>
                <a:cs typeface="Times New Roman" pitchFamily="18" charset="0"/>
              </a:rPr>
              <a:t>struje</a:t>
            </a:r>
          </a:p>
          <a:p>
            <a:endParaRPr lang="hr-HR" sz="2400" b="1" dirty="0">
              <a:latin typeface="Times New Roman" pitchFamily="18" charset="0"/>
              <a:cs typeface="Times New Roman" pitchFamily="18" charset="0"/>
            </a:endParaRPr>
          </a:p>
          <a:p>
            <a:r>
              <a:rPr lang="hr-HR" sz="2400" dirty="0">
                <a:latin typeface="Times New Roman" pitchFamily="18" charset="0"/>
                <a:cs typeface="Times New Roman" pitchFamily="18" charset="0"/>
              </a:rPr>
              <a:t>Osim glavnog razvodnog ormara, ukoliko se radi o većem objektu, moguće je ugraditi i dodatne razvodne ormare. </a:t>
            </a:r>
            <a:endParaRPr lang="hr-HR" sz="2400" dirty="0" smtClean="0">
              <a:latin typeface="Times New Roman" pitchFamily="18" charset="0"/>
              <a:cs typeface="Times New Roman" pitchFamily="18" charset="0"/>
            </a:endParaRPr>
          </a:p>
          <a:p>
            <a:endParaRPr lang="hr-HR" sz="2400" dirty="0">
              <a:latin typeface="Times New Roman" pitchFamily="18" charset="0"/>
              <a:cs typeface="Times New Roman" pitchFamily="18" charset="0"/>
            </a:endParaRPr>
          </a:p>
          <a:p>
            <a:r>
              <a:rPr lang="hr-HR" sz="2400" dirty="0" smtClean="0">
                <a:latin typeface="Times New Roman" pitchFamily="18" charset="0"/>
                <a:cs typeface="Times New Roman" pitchFamily="18" charset="0"/>
              </a:rPr>
              <a:t>U tom </a:t>
            </a:r>
            <a:r>
              <a:rPr lang="hr-HR" sz="2400" dirty="0">
                <a:latin typeface="Times New Roman" pitchFamily="18" charset="0"/>
                <a:cs typeface="Times New Roman" pitchFamily="18" charset="0"/>
              </a:rPr>
              <a:t>slučaju, koliko se nalazi razvodnih ormara u objektu, toliko je i nacrta instalacija jake struje. </a:t>
            </a:r>
            <a:endParaRPr lang="hr-HR" sz="2400" dirty="0" smtClean="0">
              <a:latin typeface="Times New Roman" pitchFamily="18" charset="0"/>
              <a:cs typeface="Times New Roman" pitchFamily="18" charset="0"/>
            </a:endParaRPr>
          </a:p>
          <a:p>
            <a:endParaRPr lang="hr-HR" sz="2400" dirty="0">
              <a:latin typeface="Times New Roman" pitchFamily="18" charset="0"/>
              <a:cs typeface="Times New Roman" pitchFamily="18" charset="0"/>
            </a:endParaRPr>
          </a:p>
          <a:p>
            <a:r>
              <a:rPr lang="hr-HR" sz="2400" dirty="0" smtClean="0">
                <a:latin typeface="Times New Roman" pitchFamily="18" charset="0"/>
                <a:cs typeface="Times New Roman" pitchFamily="18" charset="0"/>
              </a:rPr>
              <a:t>Nacrti </a:t>
            </a:r>
            <a:r>
              <a:rPr lang="hr-HR" sz="2400" dirty="0">
                <a:latin typeface="Times New Roman" pitchFamily="18" charset="0"/>
                <a:cs typeface="Times New Roman" pitchFamily="18" charset="0"/>
              </a:rPr>
              <a:t>jake struje prikazuju gdje će se nalaziti koja priključnica, jednofazni ili trofazni priključak, kutija za izjednačenje potencijala te razvodni </a:t>
            </a:r>
            <a:r>
              <a:rPr lang="hr-HR" sz="2400" dirty="0" smtClean="0">
                <a:latin typeface="Times New Roman" pitchFamily="18" charset="0"/>
                <a:cs typeface="Times New Roman" pitchFamily="18" charset="0"/>
              </a:rPr>
              <a:t>ormar.</a:t>
            </a:r>
            <a:endParaRPr lang="hr-HR" sz="2400" dirty="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505849676"/>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7504" y="1540707"/>
            <a:ext cx="8080676"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8. Nacrti</a:t>
            </a:r>
          </a:p>
          <a:p>
            <a:r>
              <a:rPr lang="hr-HR" sz="2400" b="1" dirty="0">
                <a:latin typeface="Times New Roman" pitchFamily="18" charset="0"/>
                <a:cs typeface="Times New Roman" pitchFamily="18" charset="0"/>
              </a:rPr>
              <a:t>Instalacija jake </a:t>
            </a:r>
            <a:r>
              <a:rPr lang="hr-HR" sz="2400" b="1" dirty="0" smtClean="0">
                <a:latin typeface="Times New Roman" pitchFamily="18" charset="0"/>
                <a:cs typeface="Times New Roman" pitchFamily="18" charset="0"/>
              </a:rPr>
              <a:t>struje</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6" name="Slika 9"/>
          <p:cNvPicPr/>
          <p:nvPr/>
        </p:nvPicPr>
        <p:blipFill>
          <a:blip r:embed="rId2"/>
          <a:stretch>
            <a:fillRect/>
          </a:stretch>
        </p:blipFill>
        <p:spPr>
          <a:xfrm>
            <a:off x="899592" y="3492388"/>
            <a:ext cx="6912808" cy="1512168"/>
          </a:xfrm>
          <a:prstGeom prst="rect">
            <a:avLst/>
          </a:prstGeom>
        </p:spPr>
      </p:pic>
      <p:sp>
        <p:nvSpPr>
          <p:cNvPr id="4" name="Rectangle 3"/>
          <p:cNvSpPr/>
          <p:nvPr/>
        </p:nvSpPr>
        <p:spPr>
          <a:xfrm>
            <a:off x="285552" y="5157192"/>
            <a:ext cx="8678936" cy="1015663"/>
          </a:xfrm>
          <a:prstGeom prst="rect">
            <a:avLst/>
          </a:prstGeom>
        </p:spPr>
        <p:txBody>
          <a:bodyPr wrap="square">
            <a:spAutoFit/>
          </a:bodyPr>
          <a:lstStyle/>
          <a:p>
            <a:r>
              <a:rPr lang="hr-HR" sz="2000" dirty="0">
                <a:latin typeface="Times New Roman" panose="02020603050405020304" pitchFamily="18" charset="0"/>
                <a:ea typeface="Calibri" panose="020F0502020204030204" pitchFamily="34" charset="0"/>
              </a:rPr>
              <a:t>Simboli za jednofaznu priključnicu (a), jednofaznu priključnicu sa poklopcem (b), kutiju za izjednačenje potencijala (c), jednofazni priključak (d) i trofazni priključak (e).</a:t>
            </a:r>
            <a:endParaRPr lang="hr-HR" sz="2000" dirty="0"/>
          </a:p>
        </p:txBody>
      </p:sp>
      <p:sp>
        <p:nvSpPr>
          <p:cNvPr id="8" name="Rectangle 7"/>
          <p:cNvSpPr/>
          <p:nvPr/>
        </p:nvSpPr>
        <p:spPr>
          <a:xfrm>
            <a:off x="1403648" y="2943325"/>
            <a:ext cx="6120680" cy="400110"/>
          </a:xfrm>
          <a:prstGeom prst="rect">
            <a:avLst/>
          </a:prstGeom>
        </p:spPr>
        <p:txBody>
          <a:bodyPr wrap="square">
            <a:spAutoFit/>
          </a:bodyPr>
          <a:lstStyle/>
          <a:p>
            <a:r>
              <a:rPr lang="hr-HR" sz="2000" dirty="0" smtClean="0">
                <a:latin typeface="Times New Roman" panose="02020603050405020304" pitchFamily="18" charset="0"/>
                <a:ea typeface="Calibri" panose="020F0502020204030204" pitchFamily="34" charset="0"/>
              </a:rPr>
              <a:t>(</a:t>
            </a:r>
            <a:r>
              <a:rPr lang="hr-HR" sz="2000" dirty="0">
                <a:latin typeface="Times New Roman" panose="02020603050405020304" pitchFamily="18" charset="0"/>
                <a:ea typeface="Calibri" panose="020F0502020204030204" pitchFamily="34" charset="0"/>
              </a:rPr>
              <a:t>a</a:t>
            </a:r>
            <a:r>
              <a:rPr lang="hr-HR" sz="2000" dirty="0" smtClean="0">
                <a:latin typeface="Times New Roman" panose="02020603050405020304" pitchFamily="18" charset="0"/>
                <a:ea typeface="Calibri" panose="020F0502020204030204" pitchFamily="34" charset="0"/>
              </a:rPr>
              <a:t>)                (</a:t>
            </a:r>
            <a:r>
              <a:rPr lang="hr-HR" sz="2000" dirty="0">
                <a:latin typeface="Times New Roman" panose="02020603050405020304" pitchFamily="18" charset="0"/>
                <a:ea typeface="Calibri" panose="020F0502020204030204" pitchFamily="34" charset="0"/>
              </a:rPr>
              <a:t>b</a:t>
            </a:r>
            <a:r>
              <a:rPr lang="hr-HR" sz="2000" dirty="0" smtClean="0">
                <a:latin typeface="Times New Roman" panose="02020603050405020304" pitchFamily="18" charset="0"/>
                <a:ea typeface="Calibri" panose="020F0502020204030204" pitchFamily="34" charset="0"/>
              </a:rPr>
              <a:t>)                 (c)                 (</a:t>
            </a:r>
            <a:r>
              <a:rPr lang="hr-HR" sz="2000" dirty="0">
                <a:latin typeface="Times New Roman" panose="02020603050405020304" pitchFamily="18" charset="0"/>
                <a:ea typeface="Calibri" panose="020F0502020204030204" pitchFamily="34" charset="0"/>
              </a:rPr>
              <a:t>d) </a:t>
            </a:r>
            <a:r>
              <a:rPr lang="hr-HR" sz="2000" dirty="0" smtClean="0">
                <a:latin typeface="Times New Roman" panose="02020603050405020304" pitchFamily="18" charset="0"/>
                <a:ea typeface="Calibri" panose="020F0502020204030204" pitchFamily="34" charset="0"/>
              </a:rPr>
              <a:t>                (</a:t>
            </a:r>
            <a:r>
              <a:rPr lang="hr-HR" sz="2000" dirty="0">
                <a:latin typeface="Times New Roman" panose="02020603050405020304" pitchFamily="18" charset="0"/>
                <a:ea typeface="Calibri" panose="020F0502020204030204" pitchFamily="34" charset="0"/>
              </a:rPr>
              <a:t>e</a:t>
            </a:r>
            <a:r>
              <a:rPr lang="hr-HR" sz="2000" dirty="0" smtClean="0">
                <a:latin typeface="Times New Roman" panose="02020603050405020304" pitchFamily="18" charset="0"/>
                <a:ea typeface="Calibri" panose="020F0502020204030204" pitchFamily="34" charset="0"/>
              </a:rPr>
              <a:t>)</a:t>
            </a:r>
            <a:endParaRPr lang="hr-HR" sz="2000" dirty="0"/>
          </a:p>
        </p:txBody>
      </p:sp>
    </p:spTree>
    <p:extLst>
      <p:ext uri="{BB962C8B-B14F-4D97-AF65-F5344CB8AC3E}">
        <p14:creationId xmlns:p14="http://schemas.microsoft.com/office/powerpoint/2010/main" val="2753692962"/>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7504" y="1540707"/>
            <a:ext cx="8080676"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8. Nacrti</a:t>
            </a:r>
          </a:p>
          <a:p>
            <a:r>
              <a:rPr lang="hr-HR" sz="2400" b="1" dirty="0">
                <a:latin typeface="Times New Roman" pitchFamily="18" charset="0"/>
                <a:cs typeface="Times New Roman" pitchFamily="18" charset="0"/>
              </a:rPr>
              <a:t>Instalacija jake </a:t>
            </a:r>
            <a:r>
              <a:rPr lang="hr-HR" sz="2400" b="1" dirty="0" smtClean="0">
                <a:latin typeface="Times New Roman" pitchFamily="18" charset="0"/>
                <a:cs typeface="Times New Roman" pitchFamily="18" charset="0"/>
              </a:rPr>
              <a:t>struje</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p:cNvSpPr/>
          <p:nvPr/>
        </p:nvSpPr>
        <p:spPr>
          <a:xfrm>
            <a:off x="136600" y="2693211"/>
            <a:ext cx="8644632" cy="3785652"/>
          </a:xfrm>
          <a:prstGeom prst="rect">
            <a:avLst/>
          </a:prstGeom>
        </p:spPr>
        <p:txBody>
          <a:bodyPr wrap="square">
            <a:spAutoFit/>
          </a:bodyPr>
          <a:lstStyle/>
          <a:p>
            <a:pPr lvl="0"/>
            <a:r>
              <a:rPr lang="hr-HR" sz="2400" dirty="0" smtClean="0">
                <a:solidFill>
                  <a:prstClr val="black"/>
                </a:solidFill>
                <a:latin typeface="Times New Roman" pitchFamily="18" charset="0"/>
                <a:cs typeface="Times New Roman" pitchFamily="18" charset="0"/>
              </a:rPr>
              <a:t>Svaki </a:t>
            </a:r>
            <a:r>
              <a:rPr lang="hr-HR" sz="2400" dirty="0">
                <a:solidFill>
                  <a:prstClr val="black"/>
                </a:solidFill>
                <a:latin typeface="Times New Roman" pitchFamily="18" charset="0"/>
                <a:cs typeface="Times New Roman" pitchFamily="18" charset="0"/>
              </a:rPr>
              <a:t>se element označava oznakom koja objašnjava kojem strujnom krugu pripada pojedini element te na koju visinu se postavlja. </a:t>
            </a:r>
          </a:p>
          <a:p>
            <a:pPr lvl="0"/>
            <a:r>
              <a:rPr lang="hr-HR" sz="2400" dirty="0">
                <a:solidFill>
                  <a:prstClr val="black"/>
                </a:solidFill>
                <a:latin typeface="Times New Roman" pitchFamily="18" charset="0"/>
                <a:cs typeface="Times New Roman" pitchFamily="18" charset="0"/>
              </a:rPr>
              <a:t>Uobičajena je praksa da se na jedan osigurač, odnosno jedan strujni krug ne spaja više od pet priključaka, ukoliko se radi o jednofaznim priključcima.</a:t>
            </a:r>
          </a:p>
          <a:p>
            <a:pPr lvl="0"/>
            <a:r>
              <a:rPr lang="hr-HR" sz="2400" dirty="0">
                <a:solidFill>
                  <a:prstClr val="black"/>
                </a:solidFill>
                <a:latin typeface="Times New Roman" pitchFamily="18" charset="0"/>
                <a:cs typeface="Times New Roman" pitchFamily="18" charset="0"/>
              </a:rPr>
              <a:t>Ukoliko se radi o trofaznom priključku, ili izvodima za uređaje koji su veće snage (garažna vrata, pećnica, perilica,..) oni se postavljaju na poseban osigurač. </a:t>
            </a:r>
          </a:p>
          <a:p>
            <a:pPr lvl="0"/>
            <a:r>
              <a:rPr lang="hr-HR" sz="2400" dirty="0">
                <a:solidFill>
                  <a:prstClr val="black"/>
                </a:solidFill>
                <a:latin typeface="Times New Roman" pitchFamily="18" charset="0"/>
                <a:cs typeface="Times New Roman" pitchFamily="18" charset="0"/>
              </a:rPr>
              <a:t>U prostorijama sklonima vlazi potrebno je predvidjeti priključnice s poklopcem.</a:t>
            </a:r>
          </a:p>
        </p:txBody>
      </p:sp>
    </p:spTree>
    <p:extLst>
      <p:ext uri="{BB962C8B-B14F-4D97-AF65-F5344CB8AC3E}">
        <p14:creationId xmlns:p14="http://schemas.microsoft.com/office/powerpoint/2010/main" val="2185331747"/>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7504" y="1540707"/>
            <a:ext cx="8080676"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8. Nacrti</a:t>
            </a:r>
          </a:p>
          <a:p>
            <a:r>
              <a:rPr lang="hr-HR" sz="2400" b="1" dirty="0">
                <a:latin typeface="Times New Roman" pitchFamily="18" charset="0"/>
                <a:cs typeface="Times New Roman" pitchFamily="18" charset="0"/>
              </a:rPr>
              <a:t>Instalacija jake </a:t>
            </a:r>
            <a:r>
              <a:rPr lang="hr-HR" sz="2400" b="1" dirty="0" smtClean="0">
                <a:latin typeface="Times New Roman" pitchFamily="18" charset="0"/>
                <a:cs typeface="Times New Roman" pitchFamily="18" charset="0"/>
              </a:rPr>
              <a:t>struje</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p:cNvSpPr/>
          <p:nvPr/>
        </p:nvSpPr>
        <p:spPr>
          <a:xfrm>
            <a:off x="107504" y="2492896"/>
            <a:ext cx="8644632" cy="3416320"/>
          </a:xfrm>
          <a:prstGeom prst="rect">
            <a:avLst/>
          </a:prstGeom>
        </p:spPr>
        <p:txBody>
          <a:bodyPr wrap="square">
            <a:spAutoFit/>
          </a:bodyPr>
          <a:lstStyle/>
          <a:p>
            <a:pPr lvl="0"/>
            <a:r>
              <a:rPr lang="hr-HR" sz="2400" dirty="0" smtClean="0">
                <a:solidFill>
                  <a:prstClr val="black"/>
                </a:solidFill>
                <a:latin typeface="Times New Roman" pitchFamily="18" charset="0"/>
                <a:cs typeface="Times New Roman" pitchFamily="18" charset="0"/>
              </a:rPr>
              <a:t>Sljedeća slika prikazuje </a:t>
            </a:r>
            <a:r>
              <a:rPr lang="hr-HR" sz="2400" dirty="0">
                <a:solidFill>
                  <a:prstClr val="black"/>
                </a:solidFill>
                <a:latin typeface="Times New Roman" pitchFamily="18" charset="0"/>
                <a:cs typeface="Times New Roman" pitchFamily="18" charset="0"/>
              </a:rPr>
              <a:t>način na koji se projektiraju instalacije jake struje, na primjeru kuhinje sa blagovaonicom te ostave. </a:t>
            </a:r>
            <a:endParaRPr lang="hr-HR" sz="2400" dirty="0" smtClean="0">
              <a:solidFill>
                <a:prstClr val="black"/>
              </a:solidFill>
              <a:latin typeface="Times New Roman" pitchFamily="18" charset="0"/>
              <a:cs typeface="Times New Roman" pitchFamily="18" charset="0"/>
            </a:endParaRPr>
          </a:p>
          <a:p>
            <a:pPr lvl="0"/>
            <a:endParaRPr lang="hr-HR" sz="2400" dirty="0" smtClean="0">
              <a:solidFill>
                <a:prstClr val="black"/>
              </a:solidFill>
              <a:latin typeface="Times New Roman" pitchFamily="18" charset="0"/>
              <a:cs typeface="Times New Roman" pitchFamily="18" charset="0"/>
            </a:endParaRPr>
          </a:p>
          <a:p>
            <a:pPr lvl="0"/>
            <a:r>
              <a:rPr lang="hr-HR" sz="2400" dirty="0" smtClean="0">
                <a:solidFill>
                  <a:prstClr val="black"/>
                </a:solidFill>
                <a:latin typeface="Times New Roman" pitchFamily="18" charset="0"/>
                <a:cs typeface="Times New Roman" pitchFamily="18" charset="0"/>
              </a:rPr>
              <a:t>U </a:t>
            </a:r>
            <a:r>
              <a:rPr lang="hr-HR" sz="2400" dirty="0">
                <a:solidFill>
                  <a:prstClr val="black"/>
                </a:solidFill>
                <a:latin typeface="Times New Roman" pitchFamily="18" charset="0"/>
                <a:cs typeface="Times New Roman" pitchFamily="18" charset="0"/>
              </a:rPr>
              <a:t>kuhinji se nalazi najviše uređaja za koje je potrebno predvidjeti izvode i to na određenim visinama. </a:t>
            </a:r>
            <a:endParaRPr lang="hr-HR" sz="2400" dirty="0" smtClean="0">
              <a:solidFill>
                <a:prstClr val="black"/>
              </a:solidFill>
              <a:latin typeface="Times New Roman" pitchFamily="18" charset="0"/>
              <a:cs typeface="Times New Roman" pitchFamily="18" charset="0"/>
            </a:endParaRPr>
          </a:p>
          <a:p>
            <a:pPr lvl="0"/>
            <a:endParaRPr lang="hr-HR" sz="2400" dirty="0" smtClean="0">
              <a:solidFill>
                <a:prstClr val="black"/>
              </a:solidFill>
              <a:latin typeface="Times New Roman" pitchFamily="18" charset="0"/>
              <a:cs typeface="Times New Roman" pitchFamily="18" charset="0"/>
            </a:endParaRPr>
          </a:p>
          <a:p>
            <a:pPr lvl="0"/>
            <a:r>
              <a:rPr lang="hr-HR" sz="2400" dirty="0" smtClean="0">
                <a:solidFill>
                  <a:prstClr val="black"/>
                </a:solidFill>
                <a:latin typeface="Times New Roman" pitchFamily="18" charset="0"/>
                <a:cs typeface="Times New Roman" pitchFamily="18" charset="0"/>
              </a:rPr>
              <a:t>Predviđaju se izvodi </a:t>
            </a:r>
            <a:r>
              <a:rPr lang="hr-HR" sz="2400" dirty="0">
                <a:solidFill>
                  <a:prstClr val="black"/>
                </a:solidFill>
                <a:latin typeface="Times New Roman" pitchFamily="18" charset="0"/>
                <a:cs typeface="Times New Roman" pitchFamily="18" charset="0"/>
              </a:rPr>
              <a:t>za perilicu, napu, ploču za kuhanje i pećnicu, što predstavlja velike potrošače koji se moraju napajati svaki na svom izvodu te na posebnom osiguraču.</a:t>
            </a:r>
          </a:p>
        </p:txBody>
      </p:sp>
    </p:spTree>
    <p:extLst>
      <p:ext uri="{BB962C8B-B14F-4D97-AF65-F5344CB8AC3E}">
        <p14:creationId xmlns:p14="http://schemas.microsoft.com/office/powerpoint/2010/main" val="37635797"/>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7504" y="1540707"/>
            <a:ext cx="8080676" cy="461665"/>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8. Nacrti - Instalacija </a:t>
            </a:r>
            <a:r>
              <a:rPr lang="hr-HR" sz="2400" b="1" dirty="0">
                <a:latin typeface="Times New Roman" pitchFamily="18" charset="0"/>
                <a:cs typeface="Times New Roman" pitchFamily="18" charset="0"/>
              </a:rPr>
              <a:t>jake </a:t>
            </a:r>
            <a:r>
              <a:rPr lang="hr-HR" sz="2400" b="1" dirty="0" smtClean="0">
                <a:latin typeface="Times New Roman" pitchFamily="18" charset="0"/>
                <a:cs typeface="Times New Roman" pitchFamily="18" charset="0"/>
              </a:rPr>
              <a:t>struje</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7" name="Slika 12"/>
          <p:cNvPicPr/>
          <p:nvPr/>
        </p:nvPicPr>
        <p:blipFill rotWithShape="1">
          <a:blip r:embed="rId2"/>
          <a:srcRect t="6322"/>
          <a:stretch/>
        </p:blipFill>
        <p:spPr bwMode="auto">
          <a:xfrm>
            <a:off x="1043608" y="2002372"/>
            <a:ext cx="6767567" cy="472364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17944857"/>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7504" y="1540707"/>
            <a:ext cx="8080676"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8. Nacrti</a:t>
            </a:r>
          </a:p>
          <a:p>
            <a:r>
              <a:rPr lang="hr-HR" sz="2400" b="1" dirty="0">
                <a:latin typeface="Times New Roman" pitchFamily="18" charset="0"/>
                <a:cs typeface="Times New Roman" pitchFamily="18" charset="0"/>
              </a:rPr>
              <a:t>Instalacija jake </a:t>
            </a:r>
            <a:r>
              <a:rPr lang="hr-HR" sz="2400" b="1" dirty="0" smtClean="0">
                <a:latin typeface="Times New Roman" pitchFamily="18" charset="0"/>
                <a:cs typeface="Times New Roman" pitchFamily="18" charset="0"/>
              </a:rPr>
              <a:t>struje</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p:cNvSpPr/>
          <p:nvPr/>
        </p:nvSpPr>
        <p:spPr>
          <a:xfrm>
            <a:off x="107504" y="2492896"/>
            <a:ext cx="8644632" cy="4154984"/>
          </a:xfrm>
          <a:prstGeom prst="rect">
            <a:avLst/>
          </a:prstGeom>
        </p:spPr>
        <p:txBody>
          <a:bodyPr wrap="square">
            <a:spAutoFit/>
          </a:bodyPr>
          <a:lstStyle/>
          <a:p>
            <a:pPr lvl="0"/>
            <a:r>
              <a:rPr lang="hr-HR" sz="2400" dirty="0">
                <a:solidFill>
                  <a:prstClr val="black"/>
                </a:solidFill>
                <a:latin typeface="Times New Roman" pitchFamily="18" charset="0"/>
                <a:cs typeface="Times New Roman" pitchFamily="18" charset="0"/>
              </a:rPr>
              <a:t>U kuhinju kod elemenata potrebno je postaviti i kutiju za izjednačavanje potencijala kao mjeru dodatne zaštite od električnog udara. </a:t>
            </a:r>
            <a:endParaRPr lang="hr-HR" sz="2400" dirty="0" smtClean="0">
              <a:solidFill>
                <a:prstClr val="black"/>
              </a:solidFill>
              <a:latin typeface="Times New Roman" pitchFamily="18" charset="0"/>
              <a:cs typeface="Times New Roman" pitchFamily="18" charset="0"/>
            </a:endParaRPr>
          </a:p>
          <a:p>
            <a:pPr lvl="0"/>
            <a:endParaRPr lang="hr-HR" sz="2400" dirty="0" smtClean="0">
              <a:solidFill>
                <a:prstClr val="black"/>
              </a:solidFill>
              <a:latin typeface="Times New Roman" pitchFamily="18" charset="0"/>
              <a:cs typeface="Times New Roman" pitchFamily="18" charset="0"/>
            </a:endParaRPr>
          </a:p>
          <a:p>
            <a:pPr lvl="0"/>
            <a:r>
              <a:rPr lang="hr-HR" sz="2400" dirty="0" smtClean="0">
                <a:solidFill>
                  <a:prstClr val="black"/>
                </a:solidFill>
                <a:latin typeface="Times New Roman" pitchFamily="18" charset="0"/>
                <a:cs typeface="Times New Roman" pitchFamily="18" charset="0"/>
              </a:rPr>
              <a:t>Budući </a:t>
            </a:r>
            <a:r>
              <a:rPr lang="hr-HR" sz="2400" dirty="0">
                <a:solidFill>
                  <a:prstClr val="black"/>
                </a:solidFill>
                <a:latin typeface="Times New Roman" pitchFamily="18" charset="0"/>
                <a:cs typeface="Times New Roman" pitchFamily="18" charset="0"/>
              </a:rPr>
              <a:t>da je kuhinja potencijalno vlažno područje, priključnice moraju biti sa poklopcem. </a:t>
            </a:r>
            <a:endParaRPr lang="hr-HR" sz="2400" dirty="0" smtClean="0">
              <a:solidFill>
                <a:prstClr val="black"/>
              </a:solidFill>
              <a:latin typeface="Times New Roman" pitchFamily="18" charset="0"/>
              <a:cs typeface="Times New Roman" pitchFamily="18" charset="0"/>
            </a:endParaRPr>
          </a:p>
          <a:p>
            <a:pPr lvl="0"/>
            <a:r>
              <a:rPr lang="hr-HR" sz="2400" dirty="0" smtClean="0">
                <a:solidFill>
                  <a:prstClr val="black"/>
                </a:solidFill>
                <a:latin typeface="Times New Roman" pitchFamily="18" charset="0"/>
                <a:cs typeface="Times New Roman" pitchFamily="18" charset="0"/>
              </a:rPr>
              <a:t>Na </a:t>
            </a:r>
            <a:r>
              <a:rPr lang="hr-HR" sz="2400" dirty="0">
                <a:solidFill>
                  <a:prstClr val="black"/>
                </a:solidFill>
                <a:latin typeface="Times New Roman" pitchFamily="18" charset="0"/>
                <a:cs typeface="Times New Roman" pitchFamily="18" charset="0"/>
              </a:rPr>
              <a:t>području blagovaonice te ostave predviđaju se utičnice na mjestima na kojima se iskustveno očekuje njihova potreba. </a:t>
            </a:r>
            <a:endParaRPr lang="hr-HR" sz="2400" dirty="0" smtClean="0">
              <a:solidFill>
                <a:prstClr val="black"/>
              </a:solidFill>
              <a:latin typeface="Times New Roman" pitchFamily="18" charset="0"/>
              <a:cs typeface="Times New Roman" pitchFamily="18" charset="0"/>
            </a:endParaRPr>
          </a:p>
          <a:p>
            <a:pPr lvl="0"/>
            <a:endParaRPr lang="hr-HR" sz="2400" dirty="0">
              <a:solidFill>
                <a:prstClr val="black"/>
              </a:solidFill>
              <a:latin typeface="Times New Roman" pitchFamily="18" charset="0"/>
              <a:cs typeface="Times New Roman" pitchFamily="18" charset="0"/>
            </a:endParaRPr>
          </a:p>
          <a:p>
            <a:pPr lvl="0"/>
            <a:r>
              <a:rPr lang="hr-HR" sz="2400" dirty="0" smtClean="0">
                <a:solidFill>
                  <a:prstClr val="black"/>
                </a:solidFill>
                <a:latin typeface="Times New Roman" pitchFamily="18" charset="0"/>
                <a:cs typeface="Times New Roman" pitchFamily="18" charset="0"/>
              </a:rPr>
              <a:t>Na prethodnoj </a:t>
            </a:r>
            <a:r>
              <a:rPr lang="hr-HR" sz="2400" dirty="0">
                <a:solidFill>
                  <a:prstClr val="black"/>
                </a:solidFill>
                <a:latin typeface="Times New Roman" pitchFamily="18" charset="0"/>
                <a:cs typeface="Times New Roman" pitchFamily="18" charset="0"/>
              </a:rPr>
              <a:t>slici može se vidjeti i način na koji se projektiraju rolete te tipkala za rolete.</a:t>
            </a:r>
          </a:p>
        </p:txBody>
      </p:sp>
    </p:spTree>
    <p:extLst>
      <p:ext uri="{BB962C8B-B14F-4D97-AF65-F5344CB8AC3E}">
        <p14:creationId xmlns:p14="http://schemas.microsoft.com/office/powerpoint/2010/main" val="3753066127"/>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7504" y="1540707"/>
            <a:ext cx="8080676"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8. Nacrti</a:t>
            </a:r>
          </a:p>
          <a:p>
            <a:r>
              <a:rPr lang="hr-HR" sz="2400" b="1" dirty="0">
                <a:latin typeface="Times New Roman" pitchFamily="18" charset="0"/>
                <a:cs typeface="Times New Roman" pitchFamily="18" charset="0"/>
              </a:rPr>
              <a:t>Instalacija </a:t>
            </a:r>
            <a:r>
              <a:rPr lang="hr-HR" sz="2400" b="1" dirty="0" smtClean="0">
                <a:latin typeface="Times New Roman" pitchFamily="18" charset="0"/>
                <a:cs typeface="Times New Roman" pitchFamily="18" charset="0"/>
              </a:rPr>
              <a:t>rasvjete</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p:cNvSpPr/>
          <p:nvPr/>
        </p:nvSpPr>
        <p:spPr>
          <a:xfrm>
            <a:off x="107504" y="2492896"/>
            <a:ext cx="8644632" cy="3785652"/>
          </a:xfrm>
          <a:prstGeom prst="rect">
            <a:avLst/>
          </a:prstGeom>
        </p:spPr>
        <p:txBody>
          <a:bodyPr wrap="square">
            <a:spAutoFit/>
          </a:bodyPr>
          <a:lstStyle/>
          <a:p>
            <a:pPr lvl="0"/>
            <a:r>
              <a:rPr lang="hr-HR" sz="2400" dirty="0" smtClean="0">
                <a:solidFill>
                  <a:prstClr val="black"/>
                </a:solidFill>
                <a:latin typeface="Times New Roman" pitchFamily="18" charset="0"/>
                <a:cs typeface="Times New Roman" pitchFamily="18" charset="0"/>
              </a:rPr>
              <a:t>Na </a:t>
            </a:r>
            <a:r>
              <a:rPr lang="hr-HR" sz="2400" dirty="0">
                <a:solidFill>
                  <a:prstClr val="black"/>
                </a:solidFill>
                <a:latin typeface="Times New Roman" pitchFamily="18" charset="0"/>
                <a:cs typeface="Times New Roman" pitchFamily="18" charset="0"/>
              </a:rPr>
              <a:t>koliko se razvodnih ormara spaja rasvjeta, toliko je nacrta koji prikazuju instalaciju rasvjete. </a:t>
            </a:r>
            <a:endParaRPr lang="hr-HR" sz="2400" dirty="0" smtClean="0">
              <a:solidFill>
                <a:prstClr val="black"/>
              </a:solidFill>
              <a:latin typeface="Times New Roman" pitchFamily="18" charset="0"/>
              <a:cs typeface="Times New Roman" pitchFamily="18" charset="0"/>
            </a:endParaRPr>
          </a:p>
          <a:p>
            <a:pPr lvl="0"/>
            <a:r>
              <a:rPr lang="hr-HR" sz="2400" dirty="0" smtClean="0">
                <a:solidFill>
                  <a:prstClr val="black"/>
                </a:solidFill>
                <a:latin typeface="Times New Roman" pitchFamily="18" charset="0"/>
                <a:cs typeface="Times New Roman" pitchFamily="18" charset="0"/>
              </a:rPr>
              <a:t>Nacrti </a:t>
            </a:r>
            <a:r>
              <a:rPr lang="hr-HR" sz="2400" dirty="0">
                <a:solidFill>
                  <a:prstClr val="black"/>
                </a:solidFill>
                <a:latin typeface="Times New Roman" pitchFamily="18" charset="0"/>
                <a:cs typeface="Times New Roman" pitchFamily="18" charset="0"/>
              </a:rPr>
              <a:t>instalacije rasvjete prikazuju položaje izvoda za zidnu i stropnu rasvjetu, </a:t>
            </a:r>
            <a:r>
              <a:rPr lang="hr-HR" sz="2400" dirty="0" smtClean="0">
                <a:solidFill>
                  <a:prstClr val="black"/>
                </a:solidFill>
                <a:latin typeface="Times New Roman" pitchFamily="18" charset="0"/>
                <a:cs typeface="Times New Roman" pitchFamily="18" charset="0"/>
              </a:rPr>
              <a:t>plafonijere</a:t>
            </a:r>
            <a:r>
              <a:rPr lang="hr-HR" sz="2400" dirty="0">
                <a:solidFill>
                  <a:prstClr val="black"/>
                </a:solidFill>
                <a:latin typeface="Times New Roman" pitchFamily="18" charset="0"/>
                <a:cs typeface="Times New Roman" pitchFamily="18" charset="0"/>
              </a:rPr>
              <a:t>, prekidače i senzore. </a:t>
            </a:r>
            <a:endParaRPr lang="hr-HR" sz="2400" dirty="0" smtClean="0">
              <a:solidFill>
                <a:prstClr val="black"/>
              </a:solidFill>
              <a:latin typeface="Times New Roman" pitchFamily="18" charset="0"/>
              <a:cs typeface="Times New Roman" pitchFamily="18" charset="0"/>
            </a:endParaRPr>
          </a:p>
          <a:p>
            <a:pPr lvl="0"/>
            <a:r>
              <a:rPr lang="hr-HR" sz="2400" dirty="0" smtClean="0">
                <a:solidFill>
                  <a:prstClr val="black"/>
                </a:solidFill>
                <a:latin typeface="Times New Roman" pitchFamily="18" charset="0"/>
                <a:cs typeface="Times New Roman" pitchFamily="18" charset="0"/>
              </a:rPr>
              <a:t>Jednopolni </a:t>
            </a:r>
            <a:r>
              <a:rPr lang="hr-HR" sz="2400" dirty="0">
                <a:solidFill>
                  <a:prstClr val="black"/>
                </a:solidFill>
                <a:latin typeface="Times New Roman" pitchFamily="18" charset="0"/>
                <a:cs typeface="Times New Roman" pitchFamily="18" charset="0"/>
              </a:rPr>
              <a:t>prekidač koristi se za samo jednu svjetiljku. </a:t>
            </a:r>
            <a:endParaRPr lang="hr-HR" sz="2400" dirty="0" smtClean="0">
              <a:solidFill>
                <a:prstClr val="black"/>
              </a:solidFill>
              <a:latin typeface="Times New Roman" pitchFamily="18" charset="0"/>
              <a:cs typeface="Times New Roman" pitchFamily="18" charset="0"/>
            </a:endParaRPr>
          </a:p>
          <a:p>
            <a:pPr lvl="0"/>
            <a:r>
              <a:rPr lang="hr-HR" sz="2400" dirty="0" smtClean="0">
                <a:solidFill>
                  <a:prstClr val="black"/>
                </a:solidFill>
                <a:latin typeface="Times New Roman" pitchFamily="18" charset="0"/>
                <a:cs typeface="Times New Roman" pitchFamily="18" charset="0"/>
              </a:rPr>
              <a:t>Izmjenični </a:t>
            </a:r>
            <a:r>
              <a:rPr lang="hr-HR" sz="2400" dirty="0">
                <a:solidFill>
                  <a:prstClr val="black"/>
                </a:solidFill>
                <a:latin typeface="Times New Roman" pitchFamily="18" charset="0"/>
                <a:cs typeface="Times New Roman" pitchFamily="18" charset="0"/>
              </a:rPr>
              <a:t>prekidač koristi se na mjestima gdje je prostorija velika te se želi na jednom kraju prostorije postaviti jedan prekidač, a na drugom kraju drugi koji će se koristiti za jednu ili više svjetiljki. </a:t>
            </a:r>
            <a:endParaRPr lang="hr-HR" sz="2400" dirty="0" smtClean="0">
              <a:solidFill>
                <a:prstClr val="black"/>
              </a:solidFill>
              <a:latin typeface="Times New Roman" pitchFamily="18" charset="0"/>
              <a:cs typeface="Times New Roman" pitchFamily="18" charset="0"/>
            </a:endParaRPr>
          </a:p>
          <a:p>
            <a:pPr lvl="0"/>
            <a:r>
              <a:rPr lang="hr-HR" sz="2400" dirty="0" smtClean="0">
                <a:solidFill>
                  <a:prstClr val="black"/>
                </a:solidFill>
                <a:latin typeface="Times New Roman" pitchFamily="18" charset="0"/>
                <a:cs typeface="Times New Roman" pitchFamily="18" charset="0"/>
              </a:rPr>
              <a:t>Križni </a:t>
            </a:r>
            <a:r>
              <a:rPr lang="hr-HR" sz="2400" dirty="0">
                <a:solidFill>
                  <a:prstClr val="black"/>
                </a:solidFill>
                <a:latin typeface="Times New Roman" pitchFamily="18" charset="0"/>
                <a:cs typeface="Times New Roman" pitchFamily="18" charset="0"/>
              </a:rPr>
              <a:t>prekidač koristi se na mjestima gdje se želi uključivati i isključivati svjetiljke sa tri ili više mjesta. </a:t>
            </a:r>
          </a:p>
        </p:txBody>
      </p:sp>
    </p:spTree>
    <p:extLst>
      <p:ext uri="{BB962C8B-B14F-4D97-AF65-F5344CB8AC3E}">
        <p14:creationId xmlns:p14="http://schemas.microsoft.com/office/powerpoint/2010/main" val="1685547949"/>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7504" y="1540707"/>
            <a:ext cx="8080676"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8. Nacrti</a:t>
            </a:r>
          </a:p>
          <a:p>
            <a:r>
              <a:rPr lang="hr-HR" sz="2400" b="1" dirty="0">
                <a:latin typeface="Times New Roman" pitchFamily="18" charset="0"/>
                <a:cs typeface="Times New Roman" pitchFamily="18" charset="0"/>
              </a:rPr>
              <a:t>Instalacija </a:t>
            </a:r>
            <a:r>
              <a:rPr lang="hr-HR" sz="2400" b="1" dirty="0" smtClean="0">
                <a:latin typeface="Times New Roman" pitchFamily="18" charset="0"/>
                <a:cs typeface="Times New Roman" pitchFamily="18" charset="0"/>
              </a:rPr>
              <a:t>rasvjete</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7" name="Slika 24"/>
          <p:cNvPicPr/>
          <p:nvPr/>
        </p:nvPicPr>
        <p:blipFill>
          <a:blip r:embed="rId2"/>
          <a:stretch>
            <a:fillRect/>
          </a:stretch>
        </p:blipFill>
        <p:spPr>
          <a:xfrm>
            <a:off x="1507991" y="2940928"/>
            <a:ext cx="6025341" cy="1505430"/>
          </a:xfrm>
          <a:prstGeom prst="rect">
            <a:avLst/>
          </a:prstGeom>
        </p:spPr>
      </p:pic>
      <p:pic>
        <p:nvPicPr>
          <p:cNvPr id="8" name="Slika 22"/>
          <p:cNvPicPr/>
          <p:nvPr/>
        </p:nvPicPr>
        <p:blipFill>
          <a:blip r:embed="rId3"/>
          <a:stretch>
            <a:fillRect/>
          </a:stretch>
        </p:blipFill>
        <p:spPr>
          <a:xfrm>
            <a:off x="1417147" y="5038595"/>
            <a:ext cx="6025341" cy="1008112"/>
          </a:xfrm>
          <a:prstGeom prst="rect">
            <a:avLst/>
          </a:prstGeom>
        </p:spPr>
      </p:pic>
      <p:sp>
        <p:nvSpPr>
          <p:cNvPr id="6" name="Rectangle 5"/>
          <p:cNvSpPr/>
          <p:nvPr/>
        </p:nvSpPr>
        <p:spPr>
          <a:xfrm>
            <a:off x="1078010" y="4151428"/>
            <a:ext cx="7216580" cy="369332"/>
          </a:xfrm>
          <a:prstGeom prst="rect">
            <a:avLst/>
          </a:prstGeom>
        </p:spPr>
        <p:txBody>
          <a:bodyPr wrap="square">
            <a:spAutoFit/>
          </a:bodyPr>
          <a:lstStyle/>
          <a:p>
            <a:r>
              <a:rPr lang="hr-HR" dirty="0">
                <a:latin typeface="Times New Roman" panose="02020603050405020304" pitchFamily="18" charset="0"/>
                <a:ea typeface="Calibri" panose="020F0502020204030204" pitchFamily="34" charset="0"/>
              </a:rPr>
              <a:t>Simbol za jednopolni (a), izmjenični (b), križni prekidač (c) te senzor (d).</a:t>
            </a:r>
            <a:endParaRPr lang="hr-HR" dirty="0"/>
          </a:p>
        </p:txBody>
      </p:sp>
      <p:sp>
        <p:nvSpPr>
          <p:cNvPr id="9" name="Rectangle 8"/>
          <p:cNvSpPr/>
          <p:nvPr/>
        </p:nvSpPr>
        <p:spPr>
          <a:xfrm>
            <a:off x="416868" y="5956408"/>
            <a:ext cx="8346132" cy="646331"/>
          </a:xfrm>
          <a:prstGeom prst="rect">
            <a:avLst/>
          </a:prstGeom>
        </p:spPr>
        <p:txBody>
          <a:bodyPr wrap="square">
            <a:spAutoFit/>
          </a:bodyPr>
          <a:lstStyle/>
          <a:p>
            <a:r>
              <a:rPr lang="hr-HR" dirty="0" smtClean="0">
                <a:latin typeface="Times New Roman" panose="02020603050405020304" pitchFamily="18" charset="0"/>
                <a:ea typeface="Calibri" panose="020F0502020204030204" pitchFamily="34" charset="0"/>
              </a:rPr>
              <a:t>Simboli </a:t>
            </a:r>
            <a:r>
              <a:rPr lang="hr-HR" dirty="0">
                <a:latin typeface="Times New Roman" panose="02020603050405020304" pitchFamily="18" charset="0"/>
                <a:ea typeface="Calibri" panose="020F0502020204030204" pitchFamily="34" charset="0"/>
              </a:rPr>
              <a:t>za izvod za zidnu rasvjetu (a), stropnu rasvjetu (b), plafonijeru (c) i nadsvjetlo u kupaonici (d).</a:t>
            </a:r>
            <a:endParaRPr lang="hr-HR" dirty="0"/>
          </a:p>
        </p:txBody>
      </p:sp>
      <p:sp>
        <p:nvSpPr>
          <p:cNvPr id="12" name="Rectangle 11"/>
          <p:cNvSpPr/>
          <p:nvPr/>
        </p:nvSpPr>
        <p:spPr>
          <a:xfrm>
            <a:off x="2067500" y="2740873"/>
            <a:ext cx="5374988" cy="400110"/>
          </a:xfrm>
          <a:prstGeom prst="rect">
            <a:avLst/>
          </a:prstGeom>
        </p:spPr>
        <p:txBody>
          <a:bodyPr wrap="square">
            <a:spAutoFit/>
          </a:bodyPr>
          <a:lstStyle/>
          <a:p>
            <a:r>
              <a:rPr lang="hr-HR" sz="2000" dirty="0" smtClean="0">
                <a:latin typeface="Times New Roman" panose="02020603050405020304" pitchFamily="18" charset="0"/>
                <a:ea typeface="Calibri" panose="020F0502020204030204" pitchFamily="34" charset="0"/>
              </a:rPr>
              <a:t>(</a:t>
            </a:r>
            <a:r>
              <a:rPr lang="hr-HR" sz="2000" dirty="0">
                <a:latin typeface="Times New Roman" panose="02020603050405020304" pitchFamily="18" charset="0"/>
                <a:ea typeface="Calibri" panose="020F0502020204030204" pitchFamily="34" charset="0"/>
              </a:rPr>
              <a:t>a</a:t>
            </a:r>
            <a:r>
              <a:rPr lang="hr-HR" sz="2000" dirty="0" smtClean="0">
                <a:latin typeface="Times New Roman" panose="02020603050405020304" pitchFamily="18" charset="0"/>
                <a:ea typeface="Calibri" panose="020F0502020204030204" pitchFamily="34" charset="0"/>
              </a:rPr>
              <a:t>)                (</a:t>
            </a:r>
            <a:r>
              <a:rPr lang="hr-HR" sz="2000" dirty="0">
                <a:latin typeface="Times New Roman" panose="02020603050405020304" pitchFamily="18" charset="0"/>
                <a:ea typeface="Calibri" panose="020F0502020204030204" pitchFamily="34" charset="0"/>
              </a:rPr>
              <a:t>b</a:t>
            </a:r>
            <a:r>
              <a:rPr lang="hr-HR" sz="2000" dirty="0" smtClean="0">
                <a:latin typeface="Times New Roman" panose="02020603050405020304" pitchFamily="18" charset="0"/>
                <a:ea typeface="Calibri" panose="020F0502020204030204" pitchFamily="34" charset="0"/>
              </a:rPr>
              <a:t>)                     (c)                    (d)</a:t>
            </a:r>
            <a:endParaRPr lang="hr-HR" sz="2000" dirty="0"/>
          </a:p>
        </p:txBody>
      </p:sp>
      <p:sp>
        <p:nvSpPr>
          <p:cNvPr id="13" name="Rectangle 12"/>
          <p:cNvSpPr/>
          <p:nvPr/>
        </p:nvSpPr>
        <p:spPr>
          <a:xfrm>
            <a:off x="1908318" y="4873722"/>
            <a:ext cx="5374988" cy="400110"/>
          </a:xfrm>
          <a:prstGeom prst="rect">
            <a:avLst/>
          </a:prstGeom>
        </p:spPr>
        <p:txBody>
          <a:bodyPr wrap="square">
            <a:spAutoFit/>
          </a:bodyPr>
          <a:lstStyle/>
          <a:p>
            <a:r>
              <a:rPr lang="hr-HR" sz="2000" dirty="0" smtClean="0">
                <a:latin typeface="Times New Roman" panose="02020603050405020304" pitchFamily="18" charset="0"/>
                <a:ea typeface="Calibri" panose="020F0502020204030204" pitchFamily="34" charset="0"/>
              </a:rPr>
              <a:t>(</a:t>
            </a:r>
            <a:r>
              <a:rPr lang="hr-HR" sz="2000" dirty="0">
                <a:latin typeface="Times New Roman" panose="02020603050405020304" pitchFamily="18" charset="0"/>
                <a:ea typeface="Calibri" panose="020F0502020204030204" pitchFamily="34" charset="0"/>
              </a:rPr>
              <a:t>a</a:t>
            </a:r>
            <a:r>
              <a:rPr lang="hr-HR" sz="2000" dirty="0" smtClean="0">
                <a:latin typeface="Times New Roman" panose="02020603050405020304" pitchFamily="18" charset="0"/>
                <a:ea typeface="Calibri" panose="020F0502020204030204" pitchFamily="34" charset="0"/>
              </a:rPr>
              <a:t>)                    (</a:t>
            </a:r>
            <a:r>
              <a:rPr lang="hr-HR" sz="2000" dirty="0">
                <a:latin typeface="Times New Roman" panose="02020603050405020304" pitchFamily="18" charset="0"/>
                <a:ea typeface="Calibri" panose="020F0502020204030204" pitchFamily="34" charset="0"/>
              </a:rPr>
              <a:t>b</a:t>
            </a:r>
            <a:r>
              <a:rPr lang="hr-HR" sz="2000" dirty="0" smtClean="0">
                <a:latin typeface="Times New Roman" panose="02020603050405020304" pitchFamily="18" charset="0"/>
                <a:ea typeface="Calibri" panose="020F0502020204030204" pitchFamily="34" charset="0"/>
              </a:rPr>
              <a:t>)                    (c)                    (d)</a:t>
            </a:r>
            <a:endParaRPr lang="hr-HR" sz="2000" dirty="0"/>
          </a:p>
        </p:txBody>
      </p:sp>
    </p:spTree>
    <p:extLst>
      <p:ext uri="{BB962C8B-B14F-4D97-AF65-F5344CB8AC3E}">
        <p14:creationId xmlns:p14="http://schemas.microsoft.com/office/powerpoint/2010/main" val="3376442763"/>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7504" y="1540707"/>
            <a:ext cx="8080676"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8. Nacrti</a:t>
            </a:r>
          </a:p>
          <a:p>
            <a:r>
              <a:rPr lang="hr-HR" sz="2400" b="1" dirty="0">
                <a:latin typeface="Times New Roman" pitchFamily="18" charset="0"/>
                <a:cs typeface="Times New Roman" pitchFamily="18" charset="0"/>
              </a:rPr>
              <a:t>Instalacija </a:t>
            </a:r>
            <a:r>
              <a:rPr lang="hr-HR" sz="2400" b="1" dirty="0" smtClean="0">
                <a:latin typeface="Times New Roman" pitchFamily="18" charset="0"/>
                <a:cs typeface="Times New Roman" pitchFamily="18" charset="0"/>
              </a:rPr>
              <a:t>rasvjete</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p:cNvSpPr/>
          <p:nvPr/>
        </p:nvSpPr>
        <p:spPr>
          <a:xfrm>
            <a:off x="107504" y="2492896"/>
            <a:ext cx="8644632" cy="4154984"/>
          </a:xfrm>
          <a:prstGeom prst="rect">
            <a:avLst/>
          </a:prstGeom>
        </p:spPr>
        <p:txBody>
          <a:bodyPr wrap="square">
            <a:spAutoFit/>
          </a:bodyPr>
          <a:lstStyle/>
          <a:p>
            <a:pPr lvl="0"/>
            <a:r>
              <a:rPr lang="hr-HR" sz="2400" dirty="0">
                <a:solidFill>
                  <a:prstClr val="black"/>
                </a:solidFill>
                <a:latin typeface="Times New Roman" pitchFamily="18" charset="0"/>
                <a:cs typeface="Times New Roman" pitchFamily="18" charset="0"/>
              </a:rPr>
              <a:t>Svaki izvod ima pripadajući </a:t>
            </a:r>
            <a:r>
              <a:rPr lang="hr-HR" sz="2400" dirty="0" smtClean="0">
                <a:solidFill>
                  <a:prstClr val="black"/>
                </a:solidFill>
                <a:latin typeface="Times New Roman" pitchFamily="18" charset="0"/>
                <a:cs typeface="Times New Roman" pitchFamily="18" charset="0"/>
              </a:rPr>
              <a:t>autom. prekidač </a:t>
            </a:r>
            <a:r>
              <a:rPr lang="hr-HR" sz="2400" dirty="0">
                <a:solidFill>
                  <a:prstClr val="black"/>
                </a:solidFill>
                <a:latin typeface="Times New Roman" pitchFamily="18" charset="0"/>
                <a:cs typeface="Times New Roman" pitchFamily="18" charset="0"/>
              </a:rPr>
              <a:t>te se na taj način i dodjeljuju oznake. </a:t>
            </a:r>
            <a:endParaRPr lang="hr-HR" sz="2400" dirty="0" smtClean="0">
              <a:solidFill>
                <a:prstClr val="black"/>
              </a:solidFill>
              <a:latin typeface="Times New Roman" pitchFamily="18" charset="0"/>
              <a:cs typeface="Times New Roman" pitchFamily="18" charset="0"/>
            </a:endParaRPr>
          </a:p>
          <a:p>
            <a:pPr lvl="0"/>
            <a:r>
              <a:rPr lang="hr-HR" sz="2400" dirty="0" smtClean="0">
                <a:solidFill>
                  <a:prstClr val="black"/>
                </a:solidFill>
                <a:latin typeface="Times New Roman" pitchFamily="18" charset="0"/>
                <a:cs typeface="Times New Roman" pitchFamily="18" charset="0"/>
              </a:rPr>
              <a:t>Uobičajeno </a:t>
            </a:r>
            <a:r>
              <a:rPr lang="hr-HR" sz="2400" dirty="0">
                <a:solidFill>
                  <a:prstClr val="black"/>
                </a:solidFill>
                <a:latin typeface="Times New Roman" pitchFamily="18" charset="0"/>
                <a:cs typeface="Times New Roman" pitchFamily="18" charset="0"/>
              </a:rPr>
              <a:t>je na jedan strujni krug postaviti </a:t>
            </a:r>
            <a:r>
              <a:rPr lang="hr-HR" sz="2400" b="1" dirty="0">
                <a:solidFill>
                  <a:prstClr val="black"/>
                </a:solidFill>
                <a:latin typeface="Times New Roman" pitchFamily="18" charset="0"/>
                <a:cs typeface="Times New Roman" pitchFamily="18" charset="0"/>
              </a:rPr>
              <a:t>do pet </a:t>
            </a:r>
            <a:r>
              <a:rPr lang="hr-HR" sz="2400" dirty="0">
                <a:solidFill>
                  <a:prstClr val="black"/>
                </a:solidFill>
                <a:latin typeface="Times New Roman" pitchFamily="18" charset="0"/>
                <a:cs typeface="Times New Roman" pitchFamily="18" charset="0"/>
              </a:rPr>
              <a:t>svjetiljki. </a:t>
            </a:r>
            <a:endParaRPr lang="hr-HR" sz="2400" dirty="0" smtClean="0">
              <a:solidFill>
                <a:prstClr val="black"/>
              </a:solidFill>
              <a:latin typeface="Times New Roman" pitchFamily="18" charset="0"/>
              <a:cs typeface="Times New Roman" pitchFamily="18" charset="0"/>
            </a:endParaRPr>
          </a:p>
          <a:p>
            <a:pPr lvl="0"/>
            <a:r>
              <a:rPr lang="hr-HR" sz="2400" dirty="0" smtClean="0">
                <a:solidFill>
                  <a:prstClr val="black"/>
                </a:solidFill>
                <a:latin typeface="Times New Roman" pitchFamily="18" charset="0"/>
                <a:cs typeface="Times New Roman" pitchFamily="18" charset="0"/>
              </a:rPr>
              <a:t>U </a:t>
            </a:r>
            <a:r>
              <a:rPr lang="hr-HR" sz="2400" dirty="0">
                <a:solidFill>
                  <a:prstClr val="black"/>
                </a:solidFill>
                <a:latin typeface="Times New Roman" pitchFamily="18" charset="0"/>
                <a:cs typeface="Times New Roman" pitchFamily="18" charset="0"/>
              </a:rPr>
              <a:t>prostorijama sklonima vlazi koriste se plafonijere, odnosno svjetiljke otporne na vlagu. </a:t>
            </a:r>
            <a:endParaRPr lang="hr-HR" sz="2400" dirty="0" smtClean="0">
              <a:solidFill>
                <a:prstClr val="black"/>
              </a:solidFill>
              <a:latin typeface="Times New Roman" pitchFamily="18" charset="0"/>
              <a:cs typeface="Times New Roman" pitchFamily="18" charset="0"/>
            </a:endParaRPr>
          </a:p>
          <a:p>
            <a:pPr lvl="0"/>
            <a:endParaRPr lang="hr-HR" sz="2400" dirty="0" smtClean="0">
              <a:solidFill>
                <a:prstClr val="black"/>
              </a:solidFill>
              <a:latin typeface="Times New Roman" pitchFamily="18" charset="0"/>
              <a:cs typeface="Times New Roman" pitchFamily="18" charset="0"/>
            </a:endParaRPr>
          </a:p>
          <a:p>
            <a:pPr lvl="0"/>
            <a:r>
              <a:rPr lang="hr-HR" sz="2400" dirty="0" smtClean="0">
                <a:solidFill>
                  <a:prstClr val="black"/>
                </a:solidFill>
                <a:latin typeface="Times New Roman" pitchFamily="18" charset="0"/>
                <a:cs typeface="Times New Roman" pitchFamily="18" charset="0"/>
              </a:rPr>
              <a:t>Pri </a:t>
            </a:r>
            <a:r>
              <a:rPr lang="hr-HR" sz="2400" dirty="0">
                <a:solidFill>
                  <a:prstClr val="black"/>
                </a:solidFill>
                <a:latin typeface="Times New Roman" pitchFamily="18" charset="0"/>
                <a:cs typeface="Times New Roman" pitchFamily="18" charset="0"/>
              </a:rPr>
              <a:t>projektiranju stambenih prostora postavlja se onoliko rasvjete koliko se predviđa da će biti </a:t>
            </a:r>
            <a:r>
              <a:rPr lang="hr-HR" sz="2400" dirty="0" smtClean="0">
                <a:solidFill>
                  <a:prstClr val="black"/>
                </a:solidFill>
                <a:latin typeface="Times New Roman" pitchFamily="18" charset="0"/>
                <a:cs typeface="Times New Roman" pitchFamily="18" charset="0"/>
              </a:rPr>
              <a:t>potrebno. </a:t>
            </a:r>
          </a:p>
          <a:p>
            <a:pPr lvl="0"/>
            <a:r>
              <a:rPr lang="hr-HR" sz="2400" dirty="0" smtClean="0">
                <a:solidFill>
                  <a:prstClr val="black"/>
                </a:solidFill>
                <a:latin typeface="Times New Roman" pitchFamily="18" charset="0"/>
                <a:cs typeface="Times New Roman" pitchFamily="18" charset="0"/>
              </a:rPr>
              <a:t>Kod </a:t>
            </a:r>
            <a:r>
              <a:rPr lang="hr-HR" sz="2400" dirty="0">
                <a:solidFill>
                  <a:prstClr val="black"/>
                </a:solidFill>
                <a:latin typeface="Times New Roman" pitchFamily="18" charset="0"/>
                <a:cs typeface="Times New Roman" pitchFamily="18" charset="0"/>
              </a:rPr>
              <a:t>nestambenih prostora potrebno odraditi svjetlotehnički proračun te postaviti onoliko rasvjete kako bi se zadovoljila potrebna rasvijetljenost prostorije, </a:t>
            </a:r>
            <a:r>
              <a:rPr lang="hr-HR" sz="2400" b="1" dirty="0">
                <a:solidFill>
                  <a:prstClr val="black"/>
                </a:solidFill>
                <a:latin typeface="Times New Roman" pitchFamily="18" charset="0"/>
                <a:cs typeface="Times New Roman" pitchFamily="18" charset="0"/>
              </a:rPr>
              <a:t>ovisno o namjeni</a:t>
            </a:r>
            <a:r>
              <a:rPr lang="hr-HR" sz="2400" dirty="0">
                <a:solidFill>
                  <a:prstClr val="black"/>
                </a:solidFill>
                <a:latin typeface="Times New Roman" pitchFamily="18" charset="0"/>
                <a:cs typeface="Times New Roman" pitchFamily="18" charset="0"/>
              </a:rPr>
              <a:t>.</a:t>
            </a:r>
          </a:p>
        </p:txBody>
      </p:sp>
    </p:spTree>
    <p:extLst>
      <p:ext uri="{BB962C8B-B14F-4D97-AF65-F5344CB8AC3E}">
        <p14:creationId xmlns:p14="http://schemas.microsoft.com/office/powerpoint/2010/main" val="765984927"/>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7504" y="1540707"/>
            <a:ext cx="8080676"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8. Nacrti</a:t>
            </a:r>
          </a:p>
          <a:p>
            <a:r>
              <a:rPr lang="hr-HR" sz="2400" b="1" dirty="0">
                <a:latin typeface="Times New Roman" pitchFamily="18" charset="0"/>
                <a:cs typeface="Times New Roman" pitchFamily="18" charset="0"/>
              </a:rPr>
              <a:t>Instalacija </a:t>
            </a:r>
            <a:r>
              <a:rPr lang="hr-HR" sz="2400" b="1" dirty="0" smtClean="0">
                <a:latin typeface="Times New Roman" pitchFamily="18" charset="0"/>
                <a:cs typeface="Times New Roman" pitchFamily="18" charset="0"/>
              </a:rPr>
              <a:t>rasvjete</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p:cNvSpPr/>
          <p:nvPr/>
        </p:nvSpPr>
        <p:spPr>
          <a:xfrm>
            <a:off x="107504" y="2492896"/>
            <a:ext cx="8644632" cy="4154984"/>
          </a:xfrm>
          <a:prstGeom prst="rect">
            <a:avLst/>
          </a:prstGeom>
        </p:spPr>
        <p:txBody>
          <a:bodyPr wrap="square">
            <a:spAutoFit/>
          </a:bodyPr>
          <a:lstStyle/>
          <a:p>
            <a:pPr lvl="0"/>
            <a:r>
              <a:rPr lang="hr-HR" sz="2400" dirty="0">
                <a:solidFill>
                  <a:prstClr val="black"/>
                </a:solidFill>
                <a:latin typeface="Times New Roman" pitchFamily="18" charset="0"/>
                <a:cs typeface="Times New Roman" pitchFamily="18" charset="0"/>
              </a:rPr>
              <a:t>Na </a:t>
            </a:r>
            <a:r>
              <a:rPr lang="hr-HR" sz="2400" dirty="0" smtClean="0">
                <a:solidFill>
                  <a:prstClr val="black"/>
                </a:solidFill>
                <a:latin typeface="Times New Roman" pitchFamily="18" charset="0"/>
                <a:cs typeface="Times New Roman" pitchFamily="18" charset="0"/>
              </a:rPr>
              <a:t>sljedećoj slici može </a:t>
            </a:r>
            <a:r>
              <a:rPr lang="hr-HR" sz="2400" dirty="0">
                <a:solidFill>
                  <a:prstClr val="black"/>
                </a:solidFill>
                <a:latin typeface="Times New Roman" pitchFamily="18" charset="0"/>
                <a:cs typeface="Times New Roman" pitchFamily="18" charset="0"/>
              </a:rPr>
              <a:t>se vidjeti primjer označavanja te predviđanja položaja izvoda za rasvjetna tijela te prekidača. </a:t>
            </a:r>
            <a:endParaRPr lang="hr-HR" sz="2400" dirty="0" smtClean="0">
              <a:solidFill>
                <a:prstClr val="black"/>
              </a:solidFill>
              <a:latin typeface="Times New Roman" pitchFamily="18" charset="0"/>
              <a:cs typeface="Times New Roman" pitchFamily="18" charset="0"/>
            </a:endParaRPr>
          </a:p>
          <a:p>
            <a:pPr lvl="0"/>
            <a:r>
              <a:rPr lang="hr-HR" sz="2400" dirty="0" smtClean="0">
                <a:solidFill>
                  <a:prstClr val="black"/>
                </a:solidFill>
                <a:latin typeface="Times New Roman" pitchFamily="18" charset="0"/>
                <a:cs typeface="Times New Roman" pitchFamily="18" charset="0"/>
              </a:rPr>
              <a:t>Kupaonica </a:t>
            </a:r>
            <a:r>
              <a:rPr lang="hr-HR" sz="2400" dirty="0">
                <a:solidFill>
                  <a:prstClr val="black"/>
                </a:solidFill>
                <a:latin typeface="Times New Roman" pitchFamily="18" charset="0"/>
                <a:cs typeface="Times New Roman" pitchFamily="18" charset="0"/>
              </a:rPr>
              <a:t>se postavlja u zasebni krug te zaštićuje posebno diferencijalnom sklopkom pa su iz tog razloga rasvjetna tijela i prekidači </a:t>
            </a:r>
            <a:r>
              <a:rPr lang="hr-HR" sz="2400" dirty="0">
                <a:solidFill>
                  <a:srgbClr val="FF0000"/>
                </a:solidFill>
                <a:latin typeface="Times New Roman" pitchFamily="18" charset="0"/>
                <a:cs typeface="Times New Roman" pitchFamily="18" charset="0"/>
              </a:rPr>
              <a:t>na jednom strujnom krugu</a:t>
            </a:r>
            <a:r>
              <a:rPr lang="hr-HR" sz="2400" dirty="0">
                <a:solidFill>
                  <a:prstClr val="black"/>
                </a:solidFill>
                <a:latin typeface="Times New Roman" pitchFamily="18" charset="0"/>
                <a:cs typeface="Times New Roman" pitchFamily="18" charset="0"/>
              </a:rPr>
              <a:t>. </a:t>
            </a:r>
            <a:endParaRPr lang="hr-HR" sz="2400" dirty="0" smtClean="0">
              <a:solidFill>
                <a:prstClr val="black"/>
              </a:solidFill>
              <a:latin typeface="Times New Roman" pitchFamily="18" charset="0"/>
              <a:cs typeface="Times New Roman" pitchFamily="18" charset="0"/>
            </a:endParaRPr>
          </a:p>
          <a:p>
            <a:pPr lvl="0"/>
            <a:endParaRPr lang="hr-HR" sz="2400" dirty="0">
              <a:solidFill>
                <a:prstClr val="black"/>
              </a:solidFill>
              <a:latin typeface="Times New Roman" pitchFamily="18" charset="0"/>
              <a:cs typeface="Times New Roman" pitchFamily="18" charset="0"/>
            </a:endParaRPr>
          </a:p>
          <a:p>
            <a:pPr lvl="0"/>
            <a:r>
              <a:rPr lang="hr-HR" sz="2400" dirty="0" smtClean="0">
                <a:solidFill>
                  <a:prstClr val="black"/>
                </a:solidFill>
                <a:latin typeface="Times New Roman" pitchFamily="18" charset="0"/>
                <a:cs typeface="Times New Roman" pitchFamily="18" charset="0"/>
              </a:rPr>
              <a:t>U </a:t>
            </a:r>
            <a:r>
              <a:rPr lang="hr-HR" sz="2400" dirty="0">
                <a:solidFill>
                  <a:prstClr val="black"/>
                </a:solidFill>
                <a:latin typeface="Times New Roman" pitchFamily="18" charset="0"/>
                <a:cs typeface="Times New Roman" pitchFamily="18" charset="0"/>
              </a:rPr>
              <a:t>ovoj je prostoriji predviđen izvod za nadsvjetlo, plafonijeru te ventilaciju. </a:t>
            </a:r>
            <a:endParaRPr lang="hr-HR" sz="2400" dirty="0" smtClean="0">
              <a:solidFill>
                <a:prstClr val="black"/>
              </a:solidFill>
              <a:latin typeface="Times New Roman" pitchFamily="18" charset="0"/>
              <a:cs typeface="Times New Roman" pitchFamily="18" charset="0"/>
            </a:endParaRPr>
          </a:p>
          <a:p>
            <a:pPr lvl="0"/>
            <a:endParaRPr lang="hr-HR" sz="2400" dirty="0">
              <a:solidFill>
                <a:prstClr val="black"/>
              </a:solidFill>
              <a:latin typeface="Times New Roman" pitchFamily="18" charset="0"/>
              <a:cs typeface="Times New Roman" pitchFamily="18" charset="0"/>
            </a:endParaRPr>
          </a:p>
          <a:p>
            <a:pPr lvl="0"/>
            <a:r>
              <a:rPr lang="hr-HR" sz="2400" dirty="0" smtClean="0">
                <a:solidFill>
                  <a:prstClr val="black"/>
                </a:solidFill>
                <a:latin typeface="Times New Roman" pitchFamily="18" charset="0"/>
                <a:cs typeface="Times New Roman" pitchFamily="18" charset="0"/>
              </a:rPr>
              <a:t>Predviđeno </a:t>
            </a:r>
            <a:r>
              <a:rPr lang="hr-HR" sz="2400" dirty="0">
                <a:solidFill>
                  <a:prstClr val="black"/>
                </a:solidFill>
                <a:latin typeface="Times New Roman" pitchFamily="18" charset="0"/>
                <a:cs typeface="Times New Roman" pitchFamily="18" charset="0"/>
              </a:rPr>
              <a:t>je kako će se prekidači izvesti na način da se svako svjetlo te ventilator uključuje na </a:t>
            </a:r>
            <a:r>
              <a:rPr lang="hr-HR" sz="2400" dirty="0">
                <a:solidFill>
                  <a:srgbClr val="0070C0"/>
                </a:solidFill>
                <a:latin typeface="Times New Roman" pitchFamily="18" charset="0"/>
                <a:cs typeface="Times New Roman" pitchFamily="18" charset="0"/>
              </a:rPr>
              <a:t>posebni prekidač</a:t>
            </a:r>
            <a:r>
              <a:rPr lang="hr-HR" sz="2400" dirty="0">
                <a:solidFill>
                  <a:prstClr val="black"/>
                </a:solidFill>
                <a:latin typeface="Times New Roman" pitchFamily="18" charset="0"/>
                <a:cs typeface="Times New Roman" pitchFamily="18" charset="0"/>
              </a:rPr>
              <a:t>. </a:t>
            </a:r>
          </a:p>
        </p:txBody>
      </p:sp>
    </p:spTree>
    <p:extLst>
      <p:ext uri="{BB962C8B-B14F-4D97-AF65-F5344CB8AC3E}">
        <p14:creationId xmlns:p14="http://schemas.microsoft.com/office/powerpoint/2010/main" val="3027853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 Prilozi projekta</a:t>
            </a:r>
            <a:endParaRPr lang="hr-HR" sz="3600" b="1" dirty="0">
              <a:solidFill>
                <a:schemeClr val="tx1"/>
              </a:solidFill>
              <a:cs typeface="Times New Roman" pitchFamily="18" charset="0"/>
            </a:endParaRPr>
          </a:p>
        </p:txBody>
      </p:sp>
      <p:sp>
        <p:nvSpPr>
          <p:cNvPr id="10" name="TextBox 9"/>
          <p:cNvSpPr txBox="1"/>
          <p:nvPr/>
        </p:nvSpPr>
        <p:spPr>
          <a:xfrm>
            <a:off x="326672" y="1700808"/>
            <a:ext cx="8719256" cy="5139869"/>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Izjava </a:t>
            </a:r>
            <a:r>
              <a:rPr lang="hr-HR" sz="2400" b="1" dirty="0">
                <a:latin typeface="Times New Roman" pitchFamily="18" charset="0"/>
                <a:cs typeface="Times New Roman" pitchFamily="18" charset="0"/>
              </a:rPr>
              <a:t>o usklađenosti glavnog projekta s posebnim propisima</a:t>
            </a:r>
            <a:endParaRPr lang="hr-HR" sz="2400" b="1" dirty="0" smtClean="0">
              <a:latin typeface="Times New Roman" pitchFamily="18" charset="0"/>
              <a:cs typeface="Times New Roman" pitchFamily="18" charset="0"/>
            </a:endParaRPr>
          </a:p>
          <a:p>
            <a:endParaRPr lang="hr-HR" sz="2400" b="1" dirty="0">
              <a:latin typeface="Times New Roman" pitchFamily="18" charset="0"/>
              <a:cs typeface="Times New Roman" pitchFamily="18" charset="0"/>
            </a:endParaRPr>
          </a:p>
          <a:p>
            <a:r>
              <a:rPr lang="hr-HR" sz="2400" dirty="0">
                <a:latin typeface="Times New Roman" pitchFamily="18" charset="0"/>
                <a:cs typeface="Times New Roman" pitchFamily="18" charset="0"/>
              </a:rPr>
              <a:t>Kako bi projekt bio usklađen sa Pravilnikom o sadržaju izjave projektanta o usklađenosti glavnog odnosno idejnog projekta s odredbama posebnih zakona i drugih propisa, mora biti izrađen u skladu s određenim propisima, a to su</a:t>
            </a:r>
            <a:r>
              <a:rPr lang="hr-HR" sz="2400" dirty="0" smtClean="0">
                <a:latin typeface="Times New Roman" pitchFamily="18" charset="0"/>
                <a:cs typeface="Times New Roman" pitchFamily="18" charset="0"/>
              </a:rPr>
              <a:t>:</a:t>
            </a:r>
          </a:p>
          <a:p>
            <a:endParaRPr lang="hr-HR" sz="2400" dirty="0">
              <a:latin typeface="Times New Roman" pitchFamily="18" charset="0"/>
              <a:cs typeface="Times New Roman" pitchFamily="18" charset="0"/>
            </a:endParaRPr>
          </a:p>
          <a:p>
            <a:pPr marL="342900" indent="-342900">
              <a:buFont typeface="Arial" panose="020B0604020202020204" pitchFamily="34" charset="0"/>
              <a:buChar char="•"/>
            </a:pPr>
            <a:r>
              <a:rPr lang="hr-HR" sz="2000" dirty="0" smtClean="0">
                <a:latin typeface="Times New Roman" pitchFamily="18" charset="0"/>
                <a:cs typeface="Times New Roman" pitchFamily="18" charset="0"/>
              </a:rPr>
              <a:t>Zakon </a:t>
            </a:r>
            <a:r>
              <a:rPr lang="hr-HR" sz="2000" dirty="0">
                <a:latin typeface="Times New Roman" pitchFamily="18" charset="0"/>
                <a:cs typeface="Times New Roman" pitchFamily="18" charset="0"/>
              </a:rPr>
              <a:t>o gradnji (NN RH br. 153/13, NN </a:t>
            </a:r>
            <a:r>
              <a:rPr lang="hr-HR" sz="2000" dirty="0" smtClean="0">
                <a:latin typeface="Times New Roman" pitchFamily="18" charset="0"/>
                <a:cs typeface="Times New Roman" pitchFamily="18" charset="0"/>
              </a:rPr>
              <a:t>20/2017)</a:t>
            </a:r>
            <a:endParaRPr lang="hr-HR" sz="2000" dirty="0">
              <a:latin typeface="Times New Roman" pitchFamily="18" charset="0"/>
              <a:cs typeface="Times New Roman" pitchFamily="18" charset="0"/>
            </a:endParaRPr>
          </a:p>
          <a:p>
            <a:pPr marL="342900" indent="-342900">
              <a:buFont typeface="Arial" panose="020B0604020202020204" pitchFamily="34" charset="0"/>
              <a:buChar char="•"/>
            </a:pPr>
            <a:r>
              <a:rPr lang="hr-HR" sz="2000" dirty="0" smtClean="0">
                <a:latin typeface="Times New Roman" pitchFamily="18" charset="0"/>
                <a:cs typeface="Times New Roman" pitchFamily="18" charset="0"/>
              </a:rPr>
              <a:t>Zakon </a:t>
            </a:r>
            <a:r>
              <a:rPr lang="hr-HR" sz="2000" dirty="0">
                <a:latin typeface="Times New Roman" pitchFamily="18" charset="0"/>
                <a:cs typeface="Times New Roman" pitchFamily="18" charset="0"/>
              </a:rPr>
              <a:t>o prostornom uređenju (NN 153/2013)</a:t>
            </a:r>
          </a:p>
          <a:p>
            <a:pPr marL="342900" indent="-342900">
              <a:buFont typeface="Arial" panose="020B0604020202020204" pitchFamily="34" charset="0"/>
              <a:buChar char="•"/>
            </a:pPr>
            <a:r>
              <a:rPr lang="hr-HR" sz="2000" dirty="0" smtClean="0">
                <a:latin typeface="Times New Roman" pitchFamily="18" charset="0"/>
                <a:cs typeface="Times New Roman" pitchFamily="18" charset="0"/>
              </a:rPr>
              <a:t>Zakon </a:t>
            </a:r>
            <a:r>
              <a:rPr lang="hr-HR" sz="2000" dirty="0">
                <a:latin typeface="Times New Roman" pitchFamily="18" charset="0"/>
                <a:cs typeface="Times New Roman" pitchFamily="18" charset="0"/>
              </a:rPr>
              <a:t>o zaštiti od požara (NN RH br. 92/10 )</a:t>
            </a:r>
          </a:p>
          <a:p>
            <a:pPr marL="342900" indent="-342900">
              <a:buFont typeface="Arial" panose="020B0604020202020204" pitchFamily="34" charset="0"/>
              <a:buChar char="•"/>
            </a:pPr>
            <a:r>
              <a:rPr lang="hr-HR" sz="2000" dirty="0" smtClean="0">
                <a:latin typeface="Times New Roman" pitchFamily="18" charset="0"/>
                <a:cs typeface="Times New Roman" pitchFamily="18" charset="0"/>
              </a:rPr>
              <a:t>Zakon </a:t>
            </a:r>
            <a:r>
              <a:rPr lang="hr-HR" sz="2000" dirty="0">
                <a:latin typeface="Times New Roman" pitchFamily="18" charset="0"/>
                <a:cs typeface="Times New Roman" pitchFamily="18" charset="0"/>
              </a:rPr>
              <a:t>o građevnim proizvodima (NN RH br. 86/08)</a:t>
            </a:r>
          </a:p>
          <a:p>
            <a:pPr marL="342900" indent="-342900">
              <a:buFont typeface="Arial" panose="020B0604020202020204" pitchFamily="34" charset="0"/>
              <a:buChar char="•"/>
            </a:pPr>
            <a:r>
              <a:rPr lang="hr-HR" sz="2000" dirty="0" smtClean="0">
                <a:latin typeface="Times New Roman" pitchFamily="18" charset="0"/>
                <a:cs typeface="Times New Roman" pitchFamily="18" charset="0"/>
              </a:rPr>
              <a:t>Zakon </a:t>
            </a:r>
            <a:r>
              <a:rPr lang="hr-HR" sz="2000" dirty="0">
                <a:latin typeface="Times New Roman" pitchFamily="18" charset="0"/>
                <a:cs typeface="Times New Roman" pitchFamily="18" charset="0"/>
              </a:rPr>
              <a:t>o elektroničkim komunikacijama (NN RH br. 73/08)</a:t>
            </a:r>
          </a:p>
          <a:p>
            <a:pPr marL="342900" indent="-342900">
              <a:buFont typeface="Arial" panose="020B0604020202020204" pitchFamily="34" charset="0"/>
              <a:buChar char="•"/>
            </a:pPr>
            <a:r>
              <a:rPr lang="hr-HR" sz="2000" dirty="0" smtClean="0">
                <a:latin typeface="Times New Roman" pitchFamily="18" charset="0"/>
                <a:cs typeface="Times New Roman" pitchFamily="18" charset="0"/>
              </a:rPr>
              <a:t>Zakon </a:t>
            </a:r>
            <a:r>
              <a:rPr lang="hr-HR" sz="2000" dirty="0">
                <a:latin typeface="Times New Roman" pitchFamily="18" charset="0"/>
                <a:cs typeface="Times New Roman" pitchFamily="18" charset="0"/>
              </a:rPr>
              <a:t>o telekomunikacijama (NN br. 122/03, 158/03, 177/03, 60/04, 70/05)</a:t>
            </a:r>
          </a:p>
          <a:p>
            <a:pPr marL="342900" indent="-342900">
              <a:buFont typeface="Arial" panose="020B0604020202020204" pitchFamily="34" charset="0"/>
              <a:buChar char="•"/>
            </a:pPr>
            <a:r>
              <a:rPr lang="hr-HR" sz="2000" dirty="0" smtClean="0">
                <a:latin typeface="Times New Roman" pitchFamily="18" charset="0"/>
                <a:cs typeface="Times New Roman" pitchFamily="18" charset="0"/>
              </a:rPr>
              <a:t>Zakon </a:t>
            </a:r>
            <a:r>
              <a:rPr lang="hr-HR" sz="2000" dirty="0">
                <a:latin typeface="Times New Roman" pitchFamily="18" charset="0"/>
                <a:cs typeface="Times New Roman" pitchFamily="18" charset="0"/>
              </a:rPr>
              <a:t>o tehničkim zahtjevima za proizvode i ocjenu sukladnosti (NN RH br. 20/10</a:t>
            </a:r>
            <a:r>
              <a:rPr lang="hr-HR" sz="2000" dirty="0" smtClean="0">
                <a:latin typeface="Times New Roman" pitchFamily="18" charset="0"/>
                <a:cs typeface="Times New Roman" pitchFamily="18" charset="0"/>
              </a:rPr>
              <a:t>).</a:t>
            </a:r>
            <a:endParaRPr lang="hr-HR" sz="2000" dirty="0">
              <a:latin typeface="Times New Roman" pitchFamily="18" charset="0"/>
              <a:cs typeface="Times New Roman" pitchFamily="18" charset="0"/>
            </a:endParaRPr>
          </a:p>
        </p:txBody>
      </p:sp>
    </p:spTree>
    <p:extLst>
      <p:ext uri="{BB962C8B-B14F-4D97-AF65-F5344CB8AC3E}">
        <p14:creationId xmlns:p14="http://schemas.microsoft.com/office/powerpoint/2010/main" val="2695176711"/>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7504" y="1540707"/>
            <a:ext cx="1800200" cy="1200329"/>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8. Nacrti</a:t>
            </a:r>
          </a:p>
          <a:p>
            <a:r>
              <a:rPr lang="hr-HR" sz="2400" b="1" dirty="0" smtClean="0">
                <a:latin typeface="Times New Roman" pitchFamily="18" charset="0"/>
                <a:cs typeface="Times New Roman" pitchFamily="18" charset="0"/>
              </a:rPr>
              <a:t>Instalacija</a:t>
            </a:r>
          </a:p>
          <a:p>
            <a:r>
              <a:rPr lang="hr-HR" sz="2400" b="1" dirty="0" smtClean="0">
                <a:latin typeface="Times New Roman" pitchFamily="18" charset="0"/>
                <a:cs typeface="Times New Roman" pitchFamily="18" charset="0"/>
              </a:rPr>
              <a:t>rasvjete</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7" name="Slika 27"/>
          <p:cNvPicPr/>
          <p:nvPr/>
        </p:nvPicPr>
        <p:blipFill>
          <a:blip r:embed="rId2"/>
          <a:stretch>
            <a:fillRect/>
          </a:stretch>
        </p:blipFill>
        <p:spPr>
          <a:xfrm>
            <a:off x="23812" y="1219200"/>
            <a:ext cx="9071993" cy="5571729"/>
          </a:xfrm>
          <a:prstGeom prst="rect">
            <a:avLst/>
          </a:prstGeom>
        </p:spPr>
      </p:pic>
    </p:spTree>
    <p:extLst>
      <p:ext uri="{BB962C8B-B14F-4D97-AF65-F5344CB8AC3E}">
        <p14:creationId xmlns:p14="http://schemas.microsoft.com/office/powerpoint/2010/main" val="794973413"/>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7504" y="1540707"/>
            <a:ext cx="8080676"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8. Nacrti</a:t>
            </a:r>
          </a:p>
          <a:p>
            <a:r>
              <a:rPr lang="hr-HR" sz="2400" b="1" dirty="0">
                <a:latin typeface="Times New Roman" pitchFamily="18" charset="0"/>
                <a:cs typeface="Times New Roman" pitchFamily="18" charset="0"/>
              </a:rPr>
              <a:t>Instalacija slabe struje</a:t>
            </a:r>
            <a:endParaRPr lang="hr-HR" sz="2400" b="1"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p:cNvSpPr/>
          <p:nvPr/>
        </p:nvSpPr>
        <p:spPr>
          <a:xfrm>
            <a:off x="107504" y="2492896"/>
            <a:ext cx="8644632" cy="3785652"/>
          </a:xfrm>
          <a:prstGeom prst="rect">
            <a:avLst/>
          </a:prstGeom>
        </p:spPr>
        <p:txBody>
          <a:bodyPr wrap="square">
            <a:spAutoFit/>
          </a:bodyPr>
          <a:lstStyle/>
          <a:p>
            <a:pPr lvl="0"/>
            <a:r>
              <a:rPr lang="hr-HR" sz="2400" dirty="0" smtClean="0">
                <a:solidFill>
                  <a:prstClr val="black"/>
                </a:solidFill>
                <a:latin typeface="Times New Roman" pitchFamily="18" charset="0"/>
                <a:cs typeface="Times New Roman" pitchFamily="18" charset="0"/>
              </a:rPr>
              <a:t>Sastoji </a:t>
            </a:r>
            <a:r>
              <a:rPr lang="hr-HR" sz="2400" dirty="0">
                <a:solidFill>
                  <a:prstClr val="black"/>
                </a:solidFill>
                <a:latin typeface="Times New Roman" pitchFamily="18" charset="0"/>
                <a:cs typeface="Times New Roman" pitchFamily="18" charset="0"/>
              </a:rPr>
              <a:t>se od telefonskih i antenskih priključnica. </a:t>
            </a:r>
            <a:endParaRPr lang="hr-HR" sz="2400" dirty="0" smtClean="0">
              <a:solidFill>
                <a:prstClr val="black"/>
              </a:solidFill>
              <a:latin typeface="Times New Roman" pitchFamily="18" charset="0"/>
              <a:cs typeface="Times New Roman" pitchFamily="18" charset="0"/>
            </a:endParaRPr>
          </a:p>
          <a:p>
            <a:pPr lvl="0"/>
            <a:r>
              <a:rPr lang="hr-HR" sz="2400" dirty="0" smtClean="0">
                <a:solidFill>
                  <a:prstClr val="black"/>
                </a:solidFill>
                <a:latin typeface="Times New Roman" pitchFamily="18" charset="0"/>
                <a:cs typeface="Times New Roman" pitchFamily="18" charset="0"/>
              </a:rPr>
              <a:t>Budući </a:t>
            </a:r>
            <a:r>
              <a:rPr lang="hr-HR" sz="2400" dirty="0">
                <a:solidFill>
                  <a:prstClr val="black"/>
                </a:solidFill>
                <a:latin typeface="Times New Roman" pitchFamily="18" charset="0"/>
                <a:cs typeface="Times New Roman" pitchFamily="18" charset="0"/>
              </a:rPr>
              <a:t>da je tehnologija napredovala, antenske priključnice se rijetko predviđaju projektom </a:t>
            </a:r>
            <a:r>
              <a:rPr lang="hr-HR" sz="2400" dirty="0" smtClean="0">
                <a:solidFill>
                  <a:prstClr val="black"/>
                </a:solidFill>
                <a:latin typeface="Times New Roman" pitchFamily="18" charset="0"/>
                <a:cs typeface="Times New Roman" pitchFamily="18" charset="0"/>
              </a:rPr>
              <a:t>i </a:t>
            </a:r>
            <a:r>
              <a:rPr lang="hr-HR" sz="2400" dirty="0">
                <a:solidFill>
                  <a:prstClr val="black"/>
                </a:solidFill>
                <a:latin typeface="Times New Roman" pitchFamily="18" charset="0"/>
                <a:cs typeface="Times New Roman" pitchFamily="18" charset="0"/>
              </a:rPr>
              <a:t>ugrađuju pa one nisu ni bile spomenute u ovome </a:t>
            </a:r>
            <a:r>
              <a:rPr lang="hr-HR" sz="2400" dirty="0" smtClean="0">
                <a:solidFill>
                  <a:prstClr val="black"/>
                </a:solidFill>
                <a:latin typeface="Times New Roman" pitchFamily="18" charset="0"/>
                <a:cs typeface="Times New Roman" pitchFamily="18" charset="0"/>
              </a:rPr>
              <a:t>projektu. </a:t>
            </a:r>
          </a:p>
          <a:p>
            <a:pPr lvl="0"/>
            <a:endParaRPr lang="hr-HR" sz="2400" dirty="0">
              <a:solidFill>
                <a:prstClr val="black"/>
              </a:solidFill>
              <a:latin typeface="Times New Roman" pitchFamily="18" charset="0"/>
              <a:cs typeface="Times New Roman" pitchFamily="18" charset="0"/>
            </a:endParaRPr>
          </a:p>
          <a:p>
            <a:pPr lvl="0"/>
            <a:r>
              <a:rPr lang="hr-HR" sz="2400" dirty="0" smtClean="0">
                <a:solidFill>
                  <a:prstClr val="black"/>
                </a:solidFill>
                <a:latin typeface="Times New Roman" pitchFamily="18" charset="0"/>
                <a:cs typeface="Times New Roman" pitchFamily="18" charset="0"/>
              </a:rPr>
              <a:t>Nacrtom </a:t>
            </a:r>
            <a:r>
              <a:rPr lang="hr-HR" sz="2400" dirty="0">
                <a:solidFill>
                  <a:prstClr val="black"/>
                </a:solidFill>
                <a:latin typeface="Times New Roman" pitchFamily="18" charset="0"/>
                <a:cs typeface="Times New Roman" pitchFamily="18" charset="0"/>
              </a:rPr>
              <a:t>instalacije slabe struje </a:t>
            </a:r>
            <a:r>
              <a:rPr lang="hr-HR" sz="2400" dirty="0" smtClean="0">
                <a:solidFill>
                  <a:prstClr val="black"/>
                </a:solidFill>
                <a:latin typeface="Times New Roman" pitchFamily="18" charset="0"/>
                <a:cs typeface="Times New Roman" pitchFamily="18" charset="0"/>
              </a:rPr>
              <a:t>prikazuju se </a:t>
            </a:r>
            <a:r>
              <a:rPr lang="hr-HR" sz="2400" dirty="0">
                <a:solidFill>
                  <a:prstClr val="black"/>
                </a:solidFill>
                <a:latin typeface="Times New Roman" pitchFamily="18" charset="0"/>
                <a:cs typeface="Times New Roman" pitchFamily="18" charset="0"/>
              </a:rPr>
              <a:t>položaji PEHD cijevi, telefonskih priključnica, komunikacijskih ormarića te videoportafona (ukoliko se postavlja). </a:t>
            </a:r>
            <a:endParaRPr lang="hr-HR" sz="2400" dirty="0" smtClean="0">
              <a:solidFill>
                <a:prstClr val="black"/>
              </a:solidFill>
              <a:latin typeface="Times New Roman" pitchFamily="18" charset="0"/>
              <a:cs typeface="Times New Roman" pitchFamily="18" charset="0"/>
            </a:endParaRPr>
          </a:p>
          <a:p>
            <a:pPr lvl="0"/>
            <a:endParaRPr lang="hr-HR" sz="2400" dirty="0">
              <a:solidFill>
                <a:prstClr val="black"/>
              </a:solidFill>
              <a:latin typeface="Times New Roman" pitchFamily="18" charset="0"/>
              <a:cs typeface="Times New Roman" pitchFamily="18" charset="0"/>
            </a:endParaRPr>
          </a:p>
          <a:p>
            <a:pPr lvl="0"/>
            <a:r>
              <a:rPr lang="hr-HR" sz="2400" dirty="0" smtClean="0">
                <a:solidFill>
                  <a:prstClr val="black"/>
                </a:solidFill>
                <a:latin typeface="Times New Roman" pitchFamily="18" charset="0"/>
                <a:cs typeface="Times New Roman" pitchFamily="18" charset="0"/>
              </a:rPr>
              <a:t>Simboli </a:t>
            </a:r>
            <a:r>
              <a:rPr lang="hr-HR" sz="2400" dirty="0">
                <a:solidFill>
                  <a:prstClr val="black"/>
                </a:solidFill>
                <a:latin typeface="Times New Roman" pitchFamily="18" charset="0"/>
                <a:cs typeface="Times New Roman" pitchFamily="18" charset="0"/>
              </a:rPr>
              <a:t>spomenutih elemenata prikazani su na </a:t>
            </a:r>
            <a:r>
              <a:rPr lang="hr-HR" sz="2400" dirty="0" smtClean="0">
                <a:solidFill>
                  <a:prstClr val="black"/>
                </a:solidFill>
                <a:latin typeface="Times New Roman" pitchFamily="18" charset="0"/>
                <a:cs typeface="Times New Roman" pitchFamily="18" charset="0"/>
              </a:rPr>
              <a:t>sljedećim slikama.</a:t>
            </a:r>
            <a:endParaRPr lang="hr-HR" sz="24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3281992079"/>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7504" y="1540707"/>
            <a:ext cx="8080676"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8. Nacrti</a:t>
            </a:r>
          </a:p>
          <a:p>
            <a:r>
              <a:rPr lang="hr-HR" sz="2400" b="1" dirty="0">
                <a:latin typeface="Times New Roman" pitchFamily="18" charset="0"/>
                <a:cs typeface="Times New Roman" pitchFamily="18" charset="0"/>
              </a:rPr>
              <a:t>Instalacija slabe struje</a:t>
            </a:r>
            <a:endParaRPr lang="hr-HR" sz="2400" b="1"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7" name="Slika 14"/>
          <p:cNvPicPr/>
          <p:nvPr/>
        </p:nvPicPr>
        <p:blipFill rotWithShape="1">
          <a:blip r:embed="rId2"/>
          <a:srcRect r="11368" b="33396"/>
          <a:stretch/>
        </p:blipFill>
        <p:spPr bwMode="auto">
          <a:xfrm>
            <a:off x="1640259" y="2513378"/>
            <a:ext cx="5863481" cy="980623"/>
          </a:xfrm>
          <a:prstGeom prst="rect">
            <a:avLst/>
          </a:prstGeom>
          <a:ln>
            <a:noFill/>
          </a:ln>
          <a:extLst>
            <a:ext uri="{53640926-AAD7-44D8-BBD7-CCE9431645EC}">
              <a14:shadowObscured xmlns:a14="http://schemas.microsoft.com/office/drawing/2010/main"/>
            </a:ext>
          </a:extLst>
        </p:spPr>
      </p:pic>
      <p:sp>
        <p:nvSpPr>
          <p:cNvPr id="6" name="Rectangle 5"/>
          <p:cNvSpPr/>
          <p:nvPr/>
        </p:nvSpPr>
        <p:spPr>
          <a:xfrm>
            <a:off x="118716" y="3494001"/>
            <a:ext cx="8644284" cy="646331"/>
          </a:xfrm>
          <a:prstGeom prst="rect">
            <a:avLst/>
          </a:prstGeom>
        </p:spPr>
        <p:txBody>
          <a:bodyPr wrap="square">
            <a:spAutoFit/>
          </a:bodyPr>
          <a:lstStyle/>
          <a:p>
            <a:r>
              <a:rPr lang="hr-HR" dirty="0">
                <a:latin typeface="Times New Roman" panose="02020603050405020304" pitchFamily="18" charset="0"/>
                <a:cs typeface="Times New Roman" panose="02020603050405020304" pitchFamily="18" charset="0"/>
              </a:rPr>
              <a:t>Simboli za PEHD cijev (a), ENI+HEF sučelje vanjske pristupne mreže i uvod u građevinu (b) i HD komunikacijski ormarić (c).</a:t>
            </a:r>
          </a:p>
        </p:txBody>
      </p:sp>
      <p:sp>
        <p:nvSpPr>
          <p:cNvPr id="9" name="Rectangle 8"/>
          <p:cNvSpPr/>
          <p:nvPr/>
        </p:nvSpPr>
        <p:spPr>
          <a:xfrm>
            <a:off x="2843808" y="2357043"/>
            <a:ext cx="4824536" cy="369332"/>
          </a:xfrm>
          <a:prstGeom prst="rect">
            <a:avLst/>
          </a:prstGeom>
        </p:spPr>
        <p:txBody>
          <a:bodyPr wrap="square">
            <a:spAutoFit/>
          </a:bodyPr>
          <a:lstStyle/>
          <a:p>
            <a:r>
              <a:rPr lang="hr-HR" dirty="0" smtClean="0">
                <a:latin typeface="Times New Roman" panose="02020603050405020304" pitchFamily="18" charset="0"/>
                <a:cs typeface="Times New Roman" panose="02020603050405020304" pitchFamily="18" charset="0"/>
              </a:rPr>
              <a:t>a) 		          b</a:t>
            </a:r>
            <a:r>
              <a:rPr lang="hr-HR" dirty="0">
                <a:latin typeface="Times New Roman" panose="02020603050405020304" pitchFamily="18" charset="0"/>
                <a:cs typeface="Times New Roman" panose="02020603050405020304" pitchFamily="18" charset="0"/>
              </a:rPr>
              <a:t>) </a:t>
            </a:r>
            <a:r>
              <a:rPr lang="hr-HR" dirty="0" smtClean="0">
                <a:latin typeface="Times New Roman" panose="02020603050405020304" pitchFamily="18" charset="0"/>
                <a:cs typeface="Times New Roman" panose="02020603050405020304" pitchFamily="18" charset="0"/>
              </a:rPr>
              <a:t>		     c)</a:t>
            </a:r>
            <a:endParaRPr lang="hr-HR" dirty="0">
              <a:latin typeface="Times New Roman" panose="02020603050405020304" pitchFamily="18" charset="0"/>
              <a:cs typeface="Times New Roman" panose="02020603050405020304" pitchFamily="18" charset="0"/>
            </a:endParaRPr>
          </a:p>
        </p:txBody>
      </p:sp>
      <p:pic>
        <p:nvPicPr>
          <p:cNvPr id="10" name="Slika 15"/>
          <p:cNvPicPr/>
          <p:nvPr/>
        </p:nvPicPr>
        <p:blipFill rotWithShape="1">
          <a:blip r:embed="rId3"/>
          <a:srcRect l="9786" t="21743" r="6562" b="11845"/>
          <a:stretch/>
        </p:blipFill>
        <p:spPr bwMode="auto">
          <a:xfrm>
            <a:off x="1606836" y="4924655"/>
            <a:ext cx="5668044" cy="986927"/>
          </a:xfrm>
          <a:prstGeom prst="rect">
            <a:avLst/>
          </a:prstGeom>
          <a:ln>
            <a:noFill/>
          </a:ln>
          <a:extLst>
            <a:ext uri="{53640926-AAD7-44D8-BBD7-CCE9431645EC}">
              <a14:shadowObscured xmlns:a14="http://schemas.microsoft.com/office/drawing/2010/main"/>
            </a:ext>
          </a:extLst>
        </p:spPr>
      </p:pic>
      <p:sp>
        <p:nvSpPr>
          <p:cNvPr id="12" name="Rectangle 11"/>
          <p:cNvSpPr/>
          <p:nvPr/>
        </p:nvSpPr>
        <p:spPr>
          <a:xfrm>
            <a:off x="2339752" y="4578030"/>
            <a:ext cx="5632404" cy="369332"/>
          </a:xfrm>
          <a:prstGeom prst="rect">
            <a:avLst/>
          </a:prstGeom>
        </p:spPr>
        <p:txBody>
          <a:bodyPr wrap="square">
            <a:spAutoFit/>
          </a:bodyPr>
          <a:lstStyle/>
          <a:p>
            <a:r>
              <a:rPr lang="hr-HR" dirty="0" smtClean="0">
                <a:latin typeface="Times New Roman" panose="02020603050405020304" pitchFamily="18" charset="0"/>
                <a:cs typeface="Times New Roman" panose="02020603050405020304" pitchFamily="18" charset="0"/>
              </a:rPr>
              <a:t>a) 		              b</a:t>
            </a:r>
            <a:r>
              <a:rPr lang="hr-HR" dirty="0">
                <a:latin typeface="Times New Roman" panose="02020603050405020304" pitchFamily="18" charset="0"/>
                <a:cs typeface="Times New Roman" panose="02020603050405020304" pitchFamily="18" charset="0"/>
              </a:rPr>
              <a:t>) </a:t>
            </a:r>
            <a:r>
              <a:rPr lang="hr-HR" dirty="0" smtClean="0">
                <a:latin typeface="Times New Roman" panose="02020603050405020304" pitchFamily="18" charset="0"/>
                <a:cs typeface="Times New Roman" panose="02020603050405020304" pitchFamily="18" charset="0"/>
              </a:rPr>
              <a:t>	</a:t>
            </a:r>
            <a:r>
              <a:rPr lang="hr-HR" dirty="0">
                <a:latin typeface="Times New Roman" panose="02020603050405020304" pitchFamily="18" charset="0"/>
                <a:cs typeface="Times New Roman" panose="02020603050405020304" pitchFamily="18" charset="0"/>
              </a:rPr>
              <a:t> </a:t>
            </a:r>
            <a:r>
              <a:rPr lang="hr-HR" dirty="0" smtClean="0">
                <a:latin typeface="Times New Roman" panose="02020603050405020304" pitchFamily="18" charset="0"/>
                <a:cs typeface="Times New Roman" panose="02020603050405020304" pitchFamily="18" charset="0"/>
              </a:rPr>
              <a:t>          c)</a:t>
            </a:r>
            <a:endParaRPr lang="hr-HR" dirty="0">
              <a:latin typeface="Times New Roman" panose="02020603050405020304" pitchFamily="18" charset="0"/>
              <a:cs typeface="Times New Roman" panose="02020603050405020304" pitchFamily="18" charset="0"/>
            </a:endParaRPr>
          </a:p>
        </p:txBody>
      </p:sp>
      <p:sp>
        <p:nvSpPr>
          <p:cNvPr id="13" name="Rectangle 12"/>
          <p:cNvSpPr/>
          <p:nvPr/>
        </p:nvSpPr>
        <p:spPr>
          <a:xfrm>
            <a:off x="-16020" y="6041013"/>
            <a:ext cx="9049096" cy="369332"/>
          </a:xfrm>
          <a:prstGeom prst="rect">
            <a:avLst/>
          </a:prstGeom>
        </p:spPr>
        <p:txBody>
          <a:bodyPr wrap="square">
            <a:spAutoFit/>
          </a:bodyPr>
          <a:lstStyle/>
          <a:p>
            <a:r>
              <a:rPr lang="hr-HR" dirty="0">
                <a:latin typeface="Times New Roman" panose="02020603050405020304" pitchFamily="18" charset="0"/>
                <a:cs typeface="Times New Roman" panose="02020603050405020304" pitchFamily="18" charset="0"/>
              </a:rPr>
              <a:t>Simboli za telefonsku priključnicu (a), videoportafon (b) i unutarnju jedinicu videoportafona (c).</a:t>
            </a:r>
          </a:p>
        </p:txBody>
      </p:sp>
    </p:spTree>
    <p:extLst>
      <p:ext uri="{BB962C8B-B14F-4D97-AF65-F5344CB8AC3E}">
        <p14:creationId xmlns:p14="http://schemas.microsoft.com/office/powerpoint/2010/main" val="319330390"/>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7504" y="1540707"/>
            <a:ext cx="8080676"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8. Nacrti</a:t>
            </a:r>
          </a:p>
          <a:p>
            <a:r>
              <a:rPr lang="hr-HR" sz="2400" b="1" dirty="0">
                <a:latin typeface="Times New Roman" pitchFamily="18" charset="0"/>
                <a:cs typeface="Times New Roman" pitchFamily="18" charset="0"/>
              </a:rPr>
              <a:t>Instalacija slabe struje</a:t>
            </a:r>
            <a:endParaRPr lang="hr-HR" sz="2400" b="1"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p:cNvSpPr/>
          <p:nvPr/>
        </p:nvSpPr>
        <p:spPr>
          <a:xfrm>
            <a:off x="107504" y="2492896"/>
            <a:ext cx="8644632" cy="3046988"/>
          </a:xfrm>
          <a:prstGeom prst="rect">
            <a:avLst/>
          </a:prstGeom>
        </p:spPr>
        <p:txBody>
          <a:bodyPr wrap="square">
            <a:spAutoFit/>
          </a:bodyPr>
          <a:lstStyle/>
          <a:p>
            <a:pPr lvl="0"/>
            <a:r>
              <a:rPr lang="hr-HR" sz="2400" dirty="0">
                <a:solidFill>
                  <a:prstClr val="black"/>
                </a:solidFill>
                <a:latin typeface="Times New Roman" pitchFamily="18" charset="0"/>
                <a:cs typeface="Times New Roman" pitchFamily="18" charset="0"/>
              </a:rPr>
              <a:t>Telefonske priključnice postavljaju se na onim mjestima na kojima se može očekivati da će biti </a:t>
            </a:r>
            <a:r>
              <a:rPr lang="hr-HR" sz="2400" dirty="0" smtClean="0">
                <a:solidFill>
                  <a:prstClr val="black"/>
                </a:solidFill>
                <a:latin typeface="Times New Roman" pitchFamily="18" charset="0"/>
                <a:cs typeface="Times New Roman" pitchFamily="18" charset="0"/>
              </a:rPr>
              <a:t>potrebna telefonska linija i </a:t>
            </a:r>
            <a:r>
              <a:rPr lang="hr-HR" sz="2400" dirty="0" smtClean="0">
                <a:solidFill>
                  <a:srgbClr val="0070C0"/>
                </a:solidFill>
                <a:latin typeface="Times New Roman" pitchFamily="18" charset="0"/>
                <a:cs typeface="Times New Roman" pitchFamily="18" charset="0"/>
              </a:rPr>
              <a:t>spoj s internetom</a:t>
            </a:r>
            <a:r>
              <a:rPr lang="hr-HR" sz="2400" dirty="0" smtClean="0">
                <a:solidFill>
                  <a:prstClr val="black"/>
                </a:solidFill>
                <a:latin typeface="Times New Roman" pitchFamily="18" charset="0"/>
                <a:cs typeface="Times New Roman" pitchFamily="18" charset="0"/>
              </a:rPr>
              <a:t>.</a:t>
            </a:r>
          </a:p>
          <a:p>
            <a:pPr lvl="0"/>
            <a:endParaRPr lang="hr-HR" sz="2400" dirty="0">
              <a:solidFill>
                <a:prstClr val="black"/>
              </a:solidFill>
              <a:latin typeface="Times New Roman" pitchFamily="18" charset="0"/>
              <a:cs typeface="Times New Roman" pitchFamily="18" charset="0"/>
            </a:endParaRPr>
          </a:p>
          <a:p>
            <a:pPr lvl="0"/>
            <a:r>
              <a:rPr lang="hr-HR" sz="2400" dirty="0" smtClean="0">
                <a:solidFill>
                  <a:prstClr val="black"/>
                </a:solidFill>
                <a:latin typeface="Times New Roman" pitchFamily="18" charset="0"/>
                <a:cs typeface="Times New Roman" pitchFamily="18" charset="0"/>
              </a:rPr>
              <a:t>Na sljedećoj slici </a:t>
            </a:r>
            <a:r>
              <a:rPr lang="hr-HR" sz="2400" dirty="0">
                <a:solidFill>
                  <a:prstClr val="black"/>
                </a:solidFill>
                <a:latin typeface="Times New Roman" pitchFamily="18" charset="0"/>
                <a:cs typeface="Times New Roman" pitchFamily="18" charset="0"/>
              </a:rPr>
              <a:t>može se na primjeru spavaće sobe vidjeti način na koji se projektiraju i označavaju instalacije slabe struje. </a:t>
            </a:r>
            <a:endParaRPr lang="hr-HR" sz="2400" dirty="0" smtClean="0">
              <a:solidFill>
                <a:prstClr val="black"/>
              </a:solidFill>
              <a:latin typeface="Times New Roman" pitchFamily="18" charset="0"/>
              <a:cs typeface="Times New Roman" pitchFamily="18" charset="0"/>
            </a:endParaRPr>
          </a:p>
          <a:p>
            <a:pPr lvl="0"/>
            <a:endParaRPr lang="hr-HR" sz="2400" dirty="0">
              <a:solidFill>
                <a:prstClr val="black"/>
              </a:solidFill>
              <a:latin typeface="Times New Roman" pitchFamily="18" charset="0"/>
              <a:cs typeface="Times New Roman" pitchFamily="18" charset="0"/>
            </a:endParaRPr>
          </a:p>
          <a:p>
            <a:pPr lvl="0"/>
            <a:r>
              <a:rPr lang="hr-HR" sz="2400" dirty="0" smtClean="0">
                <a:solidFill>
                  <a:prstClr val="black"/>
                </a:solidFill>
                <a:latin typeface="Times New Roman" pitchFamily="18" charset="0"/>
                <a:cs typeface="Times New Roman" pitchFamily="18" charset="0"/>
              </a:rPr>
              <a:t>Svaka </a:t>
            </a:r>
            <a:r>
              <a:rPr lang="hr-HR" sz="2400" dirty="0">
                <a:solidFill>
                  <a:prstClr val="black"/>
                </a:solidFill>
                <a:latin typeface="Times New Roman" pitchFamily="18" charset="0"/>
                <a:cs typeface="Times New Roman" pitchFamily="18" charset="0"/>
              </a:rPr>
              <a:t>od priključnica numerira se vlastitim brojem.</a:t>
            </a:r>
          </a:p>
        </p:txBody>
      </p:sp>
    </p:spTree>
    <p:extLst>
      <p:ext uri="{BB962C8B-B14F-4D97-AF65-F5344CB8AC3E}">
        <p14:creationId xmlns:p14="http://schemas.microsoft.com/office/powerpoint/2010/main" val="1647244485"/>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7504" y="1540707"/>
            <a:ext cx="8080676"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8. Nacrti</a:t>
            </a:r>
          </a:p>
          <a:p>
            <a:r>
              <a:rPr lang="hr-HR" sz="2400" b="1" dirty="0">
                <a:latin typeface="Times New Roman" pitchFamily="18" charset="0"/>
                <a:cs typeface="Times New Roman" pitchFamily="18" charset="0"/>
              </a:rPr>
              <a:t>Instalacija slabe struje</a:t>
            </a:r>
            <a:endParaRPr lang="hr-HR" sz="2400" b="1"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p:cNvSpPr/>
          <p:nvPr/>
        </p:nvSpPr>
        <p:spPr>
          <a:xfrm>
            <a:off x="326444" y="6093296"/>
            <a:ext cx="4514633" cy="369332"/>
          </a:xfrm>
          <a:prstGeom prst="rect">
            <a:avLst/>
          </a:prstGeom>
        </p:spPr>
        <p:txBody>
          <a:bodyPr wrap="square">
            <a:spAutoFit/>
          </a:bodyPr>
          <a:lstStyle/>
          <a:p>
            <a:r>
              <a:rPr lang="hr-HR" dirty="0">
                <a:latin typeface="Times New Roman" panose="02020603050405020304" pitchFamily="18" charset="0"/>
                <a:cs typeface="Times New Roman" panose="02020603050405020304" pitchFamily="18" charset="0"/>
              </a:rPr>
              <a:t>Primjer projektiranja instalacija slabe struje.</a:t>
            </a:r>
          </a:p>
        </p:txBody>
      </p:sp>
      <p:pic>
        <p:nvPicPr>
          <p:cNvPr id="14" name="Slika 17"/>
          <p:cNvPicPr/>
          <p:nvPr/>
        </p:nvPicPr>
        <p:blipFill>
          <a:blip r:embed="rId2"/>
          <a:stretch>
            <a:fillRect/>
          </a:stretch>
        </p:blipFill>
        <p:spPr>
          <a:xfrm>
            <a:off x="4557921" y="44624"/>
            <a:ext cx="4550583" cy="6741368"/>
          </a:xfrm>
          <a:prstGeom prst="rect">
            <a:avLst/>
          </a:prstGeom>
        </p:spPr>
      </p:pic>
    </p:spTree>
    <p:extLst>
      <p:ext uri="{BB962C8B-B14F-4D97-AF65-F5344CB8AC3E}">
        <p14:creationId xmlns:p14="http://schemas.microsoft.com/office/powerpoint/2010/main" val="1022430877"/>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7504" y="1540707"/>
            <a:ext cx="8080676"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8. Nacrti</a:t>
            </a:r>
          </a:p>
          <a:p>
            <a:r>
              <a:rPr lang="hr-HR" sz="2400" b="1" dirty="0">
                <a:latin typeface="Times New Roman" pitchFamily="18" charset="0"/>
                <a:cs typeface="Times New Roman" pitchFamily="18" charset="0"/>
              </a:rPr>
              <a:t>Elektroenergetski razvod</a:t>
            </a:r>
            <a:endParaRPr lang="hr-HR" sz="2400" b="1"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p:cNvSpPr/>
          <p:nvPr/>
        </p:nvSpPr>
        <p:spPr>
          <a:xfrm>
            <a:off x="107504" y="2492896"/>
            <a:ext cx="8928992" cy="4154984"/>
          </a:xfrm>
          <a:prstGeom prst="rect">
            <a:avLst/>
          </a:prstGeom>
        </p:spPr>
        <p:txBody>
          <a:bodyPr wrap="square">
            <a:spAutoFit/>
          </a:bodyPr>
          <a:lstStyle/>
          <a:p>
            <a:pPr lvl="0"/>
            <a:r>
              <a:rPr lang="hr-HR" sz="2400" dirty="0">
                <a:solidFill>
                  <a:prstClr val="black"/>
                </a:solidFill>
                <a:latin typeface="Times New Roman" pitchFamily="18" charset="0"/>
                <a:cs typeface="Times New Roman" pitchFamily="18" charset="0"/>
              </a:rPr>
              <a:t>Nacrt elektroenergetskog razvoda je jasan i sažet prikaz </a:t>
            </a:r>
            <a:endParaRPr lang="hr-HR" sz="2400" dirty="0" smtClean="0">
              <a:solidFill>
                <a:prstClr val="black"/>
              </a:solidFill>
              <a:latin typeface="Times New Roman" pitchFamily="18" charset="0"/>
              <a:cs typeface="Times New Roman" pitchFamily="18" charset="0"/>
            </a:endParaRPr>
          </a:p>
          <a:p>
            <a:pPr marL="342900" lvl="0" indent="-342900">
              <a:buFontTx/>
              <a:buChar char="-"/>
            </a:pPr>
            <a:r>
              <a:rPr lang="hr-HR" sz="2400" dirty="0" smtClean="0">
                <a:solidFill>
                  <a:prstClr val="black"/>
                </a:solidFill>
                <a:latin typeface="Times New Roman" pitchFamily="18" charset="0"/>
                <a:cs typeface="Times New Roman" pitchFamily="18" charset="0"/>
              </a:rPr>
              <a:t>kućnog </a:t>
            </a:r>
            <a:r>
              <a:rPr lang="hr-HR" sz="2400" dirty="0">
                <a:solidFill>
                  <a:prstClr val="black"/>
                </a:solidFill>
                <a:latin typeface="Times New Roman" pitchFamily="18" charset="0"/>
                <a:cs typeface="Times New Roman" pitchFamily="18" charset="0"/>
              </a:rPr>
              <a:t>priključnog mjernog ormarića (KPMO), </a:t>
            </a:r>
            <a:endParaRPr lang="hr-HR" sz="2400" dirty="0" smtClean="0">
              <a:solidFill>
                <a:prstClr val="black"/>
              </a:solidFill>
              <a:latin typeface="Times New Roman" pitchFamily="18" charset="0"/>
              <a:cs typeface="Times New Roman" pitchFamily="18" charset="0"/>
            </a:endParaRPr>
          </a:p>
          <a:p>
            <a:pPr marL="342900" lvl="0" indent="-342900">
              <a:buFontTx/>
              <a:buChar char="-"/>
            </a:pPr>
            <a:r>
              <a:rPr lang="hr-HR" sz="2400" dirty="0" smtClean="0">
                <a:solidFill>
                  <a:prstClr val="black"/>
                </a:solidFill>
                <a:latin typeface="Times New Roman" pitchFamily="18" charset="0"/>
                <a:cs typeface="Times New Roman" pitchFamily="18" charset="0"/>
              </a:rPr>
              <a:t>glavnog </a:t>
            </a:r>
            <a:r>
              <a:rPr lang="hr-HR" sz="2400" dirty="0">
                <a:solidFill>
                  <a:prstClr val="black"/>
                </a:solidFill>
                <a:latin typeface="Times New Roman" pitchFamily="18" charset="0"/>
                <a:cs typeface="Times New Roman" pitchFamily="18" charset="0"/>
              </a:rPr>
              <a:t>razvodnog ormara (GRO) te </a:t>
            </a:r>
            <a:endParaRPr lang="hr-HR" sz="2400" dirty="0" smtClean="0">
              <a:solidFill>
                <a:prstClr val="black"/>
              </a:solidFill>
              <a:latin typeface="Times New Roman" pitchFamily="18" charset="0"/>
              <a:cs typeface="Times New Roman" pitchFamily="18" charset="0"/>
            </a:endParaRPr>
          </a:p>
          <a:p>
            <a:pPr marL="342900" lvl="0" indent="-342900">
              <a:buFontTx/>
              <a:buChar char="-"/>
            </a:pPr>
            <a:r>
              <a:rPr lang="hr-HR" sz="2400" dirty="0" smtClean="0">
                <a:solidFill>
                  <a:prstClr val="black"/>
                </a:solidFill>
                <a:latin typeface="Times New Roman" pitchFamily="18" charset="0"/>
                <a:cs typeface="Times New Roman" pitchFamily="18" charset="0"/>
              </a:rPr>
              <a:t>ostalih </a:t>
            </a:r>
            <a:r>
              <a:rPr lang="hr-HR" sz="2400" dirty="0">
                <a:solidFill>
                  <a:prstClr val="black"/>
                </a:solidFill>
                <a:latin typeface="Times New Roman" pitchFamily="18" charset="0"/>
                <a:cs typeface="Times New Roman" pitchFamily="18" charset="0"/>
              </a:rPr>
              <a:t>razvodnih ormara (ROP) te </a:t>
            </a:r>
            <a:endParaRPr lang="hr-HR" sz="2400" dirty="0" smtClean="0">
              <a:solidFill>
                <a:prstClr val="black"/>
              </a:solidFill>
              <a:latin typeface="Times New Roman" pitchFamily="18" charset="0"/>
              <a:cs typeface="Times New Roman" pitchFamily="18" charset="0"/>
            </a:endParaRPr>
          </a:p>
          <a:p>
            <a:pPr marL="342900" lvl="0" indent="-342900">
              <a:buFontTx/>
              <a:buChar char="-"/>
            </a:pPr>
            <a:r>
              <a:rPr lang="hr-HR" sz="2400" dirty="0" smtClean="0">
                <a:solidFill>
                  <a:prstClr val="black"/>
                </a:solidFill>
                <a:latin typeface="Times New Roman" pitchFamily="18" charset="0"/>
                <a:cs typeface="Times New Roman" pitchFamily="18" charset="0"/>
              </a:rPr>
              <a:t>kablova </a:t>
            </a:r>
            <a:r>
              <a:rPr lang="hr-HR" sz="2400" dirty="0">
                <a:solidFill>
                  <a:prstClr val="black"/>
                </a:solidFill>
                <a:latin typeface="Times New Roman" pitchFamily="18" charset="0"/>
                <a:cs typeface="Times New Roman" pitchFamily="18" charset="0"/>
              </a:rPr>
              <a:t>kojima se oni međusobno povezuju. </a:t>
            </a:r>
            <a:endParaRPr lang="hr-HR" sz="2400" dirty="0" smtClean="0">
              <a:solidFill>
                <a:prstClr val="black"/>
              </a:solidFill>
              <a:latin typeface="Times New Roman" pitchFamily="18" charset="0"/>
              <a:cs typeface="Times New Roman" pitchFamily="18" charset="0"/>
            </a:endParaRPr>
          </a:p>
          <a:p>
            <a:pPr marL="342900" lvl="0" indent="-342900">
              <a:buFontTx/>
              <a:buChar char="-"/>
            </a:pPr>
            <a:endParaRPr lang="hr-HR" sz="2400" dirty="0">
              <a:solidFill>
                <a:prstClr val="black"/>
              </a:solidFill>
              <a:latin typeface="Times New Roman" pitchFamily="18" charset="0"/>
              <a:cs typeface="Times New Roman" pitchFamily="18" charset="0"/>
            </a:endParaRPr>
          </a:p>
          <a:p>
            <a:pPr lvl="0"/>
            <a:r>
              <a:rPr lang="hr-HR" sz="2400" dirty="0" smtClean="0">
                <a:solidFill>
                  <a:prstClr val="black"/>
                </a:solidFill>
                <a:latin typeface="Times New Roman" pitchFamily="18" charset="0"/>
                <a:cs typeface="Times New Roman" pitchFamily="18" charset="0"/>
              </a:rPr>
              <a:t>Uobičajeno </a:t>
            </a:r>
            <a:r>
              <a:rPr lang="hr-HR" sz="2400" dirty="0">
                <a:solidFill>
                  <a:prstClr val="black"/>
                </a:solidFill>
                <a:latin typeface="Times New Roman" pitchFamily="18" charset="0"/>
                <a:cs typeface="Times New Roman" pitchFamily="18" charset="0"/>
              </a:rPr>
              <a:t>je da se KPMO i GRO povezuju </a:t>
            </a:r>
            <a:r>
              <a:rPr lang="hr-HR" sz="2400" dirty="0" smtClean="0">
                <a:solidFill>
                  <a:prstClr val="black"/>
                </a:solidFill>
                <a:latin typeface="Times New Roman" pitchFamily="18" charset="0"/>
                <a:cs typeface="Times New Roman" pitchFamily="18" charset="0"/>
              </a:rPr>
              <a:t>kabelom                           , </a:t>
            </a:r>
            <a:r>
              <a:rPr lang="hr-HR" sz="2400" dirty="0">
                <a:solidFill>
                  <a:prstClr val="black"/>
                </a:solidFill>
                <a:latin typeface="Times New Roman" pitchFamily="18" charset="0"/>
                <a:cs typeface="Times New Roman" pitchFamily="18" charset="0"/>
              </a:rPr>
              <a:t>a GRO i ROP </a:t>
            </a:r>
            <a:r>
              <a:rPr lang="hr-HR" sz="2400" dirty="0" smtClean="0">
                <a:solidFill>
                  <a:prstClr val="black"/>
                </a:solidFill>
                <a:latin typeface="Times New Roman" pitchFamily="18" charset="0"/>
                <a:cs typeface="Times New Roman" pitchFamily="18" charset="0"/>
              </a:rPr>
              <a:t>                             . </a:t>
            </a:r>
          </a:p>
          <a:p>
            <a:pPr lvl="0"/>
            <a:endParaRPr lang="hr-HR" sz="2400" dirty="0">
              <a:solidFill>
                <a:prstClr val="black"/>
              </a:solidFill>
              <a:latin typeface="Times New Roman" pitchFamily="18" charset="0"/>
              <a:cs typeface="Times New Roman" pitchFamily="18" charset="0"/>
            </a:endParaRPr>
          </a:p>
          <a:p>
            <a:pPr lvl="0"/>
            <a:r>
              <a:rPr lang="hr-HR" sz="2400" dirty="0" smtClean="0">
                <a:solidFill>
                  <a:prstClr val="black"/>
                </a:solidFill>
                <a:latin typeface="Times New Roman" pitchFamily="18" charset="0"/>
                <a:cs typeface="Times New Roman" pitchFamily="18" charset="0"/>
              </a:rPr>
              <a:t>Sljedeća slika </a:t>
            </a:r>
            <a:r>
              <a:rPr lang="hr-HR" sz="2400" dirty="0">
                <a:solidFill>
                  <a:prstClr val="black"/>
                </a:solidFill>
                <a:latin typeface="Times New Roman" pitchFamily="18" charset="0"/>
                <a:cs typeface="Times New Roman" pitchFamily="18" charset="0"/>
              </a:rPr>
              <a:t>prikazuje primjer projektiranja elektroenergetskog </a:t>
            </a:r>
            <a:r>
              <a:rPr lang="hr-HR" sz="2400" dirty="0" smtClean="0">
                <a:solidFill>
                  <a:prstClr val="black"/>
                </a:solidFill>
                <a:latin typeface="Times New Roman" pitchFamily="18" charset="0"/>
                <a:cs typeface="Times New Roman" pitchFamily="18" charset="0"/>
              </a:rPr>
              <a:t>razvoda. </a:t>
            </a:r>
            <a:endParaRPr lang="hr-HR" sz="2400" dirty="0">
              <a:solidFill>
                <a:prstClr val="black"/>
              </a:solidFill>
              <a:latin typeface="Times New Roman" pitchFamily="18" charset="0"/>
              <a:cs typeface="Times New Roman" pitchFamily="18" charset="0"/>
            </a:endParaRPr>
          </a:p>
        </p:txBody>
      </p:sp>
      <p:graphicFrame>
        <p:nvGraphicFramePr>
          <p:cNvPr id="7" name="Object 6"/>
          <p:cNvGraphicFramePr>
            <a:graphicFrameLocks noChangeAspect="1"/>
          </p:cNvGraphicFramePr>
          <p:nvPr>
            <p:extLst>
              <p:ext uri="{D42A27DB-BD31-4B8C-83A1-F6EECF244321}">
                <p14:modId xmlns:p14="http://schemas.microsoft.com/office/powerpoint/2010/main" val="1119740370"/>
              </p:ext>
            </p:extLst>
          </p:nvPr>
        </p:nvGraphicFramePr>
        <p:xfrm>
          <a:off x="6804248" y="4749733"/>
          <a:ext cx="2088232" cy="407459"/>
        </p:xfrm>
        <a:graphic>
          <a:graphicData uri="http://schemas.openxmlformats.org/presentationml/2006/ole">
            <mc:AlternateContent xmlns:mc="http://schemas.openxmlformats.org/markup-compatibility/2006">
              <mc:Choice xmlns:v="urn:schemas-microsoft-com:vml" Requires="v">
                <p:oleObj spid="_x0000_s17419" r:id="rId3" imgW="1168400" imgH="228600" progId="Equation.DSMT4">
                  <p:embed/>
                </p:oleObj>
              </mc:Choice>
              <mc:Fallback>
                <p:oleObj r:id="rId3" imgW="1168400" imgH="2286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04248" y="4749733"/>
                        <a:ext cx="2088232" cy="407459"/>
                      </a:xfrm>
                      <a:prstGeom prst="rect">
                        <a:avLst/>
                      </a:prstGeom>
                      <a:noFill/>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4157844355"/>
              </p:ext>
            </p:extLst>
          </p:nvPr>
        </p:nvGraphicFramePr>
        <p:xfrm>
          <a:off x="1979712" y="5081671"/>
          <a:ext cx="2232248" cy="435561"/>
        </p:xfrm>
        <a:graphic>
          <a:graphicData uri="http://schemas.openxmlformats.org/presentationml/2006/ole">
            <mc:AlternateContent xmlns:mc="http://schemas.openxmlformats.org/markup-compatibility/2006">
              <mc:Choice xmlns:v="urn:schemas-microsoft-com:vml" Requires="v">
                <p:oleObj spid="_x0000_s17420" r:id="rId5" imgW="1168400" imgH="228600" progId="Equation.DSMT4">
                  <p:embed/>
                </p:oleObj>
              </mc:Choice>
              <mc:Fallback>
                <p:oleObj r:id="rId5" imgW="1168400" imgH="22860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79712" y="5081671"/>
                        <a:ext cx="2232248" cy="435561"/>
                      </a:xfrm>
                      <a:prstGeom prst="rect">
                        <a:avLst/>
                      </a:prstGeom>
                      <a:noFill/>
                    </p:spPr>
                  </p:pic>
                </p:oleObj>
              </mc:Fallback>
            </mc:AlternateContent>
          </a:graphicData>
        </a:graphic>
      </p:graphicFrame>
    </p:spTree>
    <p:extLst>
      <p:ext uri="{BB962C8B-B14F-4D97-AF65-F5344CB8AC3E}">
        <p14:creationId xmlns:p14="http://schemas.microsoft.com/office/powerpoint/2010/main" val="682160652"/>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7504" y="1540707"/>
            <a:ext cx="8080676" cy="461665"/>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8. Nacrti - Elektroenergetski razvod</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3" name="Rectangle 12"/>
          <p:cNvSpPr/>
          <p:nvPr/>
        </p:nvSpPr>
        <p:spPr>
          <a:xfrm>
            <a:off x="31800" y="2300422"/>
            <a:ext cx="4514633" cy="923330"/>
          </a:xfrm>
          <a:prstGeom prst="rect">
            <a:avLst/>
          </a:prstGeom>
        </p:spPr>
        <p:txBody>
          <a:bodyPr wrap="square">
            <a:spAutoFit/>
          </a:bodyPr>
          <a:lstStyle/>
          <a:p>
            <a:r>
              <a:rPr lang="hr-HR" dirty="0">
                <a:latin typeface="Times New Roman" panose="02020603050405020304" pitchFamily="18" charset="0"/>
                <a:cs typeface="Times New Roman" panose="02020603050405020304" pitchFamily="18" charset="0"/>
              </a:rPr>
              <a:t>Primjer </a:t>
            </a:r>
            <a:endParaRPr lang="hr-HR" dirty="0" smtClean="0">
              <a:latin typeface="Times New Roman" panose="02020603050405020304" pitchFamily="18" charset="0"/>
              <a:cs typeface="Times New Roman" panose="02020603050405020304" pitchFamily="18" charset="0"/>
            </a:endParaRPr>
          </a:p>
          <a:p>
            <a:r>
              <a:rPr lang="hr-HR" dirty="0" smtClean="0">
                <a:latin typeface="Times New Roman" panose="02020603050405020304" pitchFamily="18" charset="0"/>
                <a:cs typeface="Times New Roman" panose="02020603050405020304" pitchFamily="18" charset="0"/>
              </a:rPr>
              <a:t>Elektroenerg.</a:t>
            </a:r>
          </a:p>
          <a:p>
            <a:r>
              <a:rPr lang="hr-HR" dirty="0" smtClean="0">
                <a:latin typeface="Times New Roman" panose="02020603050405020304" pitchFamily="18" charset="0"/>
                <a:cs typeface="Times New Roman" panose="02020603050405020304" pitchFamily="18" charset="0"/>
              </a:rPr>
              <a:t>razvoda</a:t>
            </a:r>
            <a:endParaRPr lang="hr-HR" dirty="0">
              <a:latin typeface="Times New Roman" panose="02020603050405020304" pitchFamily="18" charset="0"/>
              <a:cs typeface="Times New Roman" panose="02020603050405020304" pitchFamily="18" charset="0"/>
            </a:endParaRPr>
          </a:p>
        </p:txBody>
      </p:sp>
      <p:pic>
        <p:nvPicPr>
          <p:cNvPr id="8" name="Slika 18"/>
          <p:cNvPicPr/>
          <p:nvPr/>
        </p:nvPicPr>
        <p:blipFill>
          <a:blip r:embed="rId2"/>
          <a:stretch>
            <a:fillRect/>
          </a:stretch>
        </p:blipFill>
        <p:spPr>
          <a:xfrm>
            <a:off x="1331640" y="1899320"/>
            <a:ext cx="7789192" cy="4899342"/>
          </a:xfrm>
          <a:prstGeom prst="rect">
            <a:avLst/>
          </a:prstGeom>
        </p:spPr>
      </p:pic>
    </p:spTree>
    <p:extLst>
      <p:ext uri="{BB962C8B-B14F-4D97-AF65-F5344CB8AC3E}">
        <p14:creationId xmlns:p14="http://schemas.microsoft.com/office/powerpoint/2010/main" val="2823593433"/>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7504" y="1540707"/>
            <a:ext cx="8080676"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8. Nacrti</a:t>
            </a:r>
          </a:p>
          <a:p>
            <a:r>
              <a:rPr lang="hr-HR" sz="2400" b="1" dirty="0" smtClean="0">
                <a:latin typeface="Times New Roman" pitchFamily="18" charset="0"/>
                <a:cs typeface="Times New Roman" pitchFamily="18" charset="0"/>
              </a:rPr>
              <a:t>Gromobranska </a:t>
            </a:r>
            <a:r>
              <a:rPr lang="hr-HR" sz="2400" b="1" dirty="0">
                <a:latin typeface="Times New Roman" pitchFamily="18" charset="0"/>
                <a:cs typeface="Times New Roman" pitchFamily="18" charset="0"/>
              </a:rPr>
              <a:t>instalacija – temeljni uzemljivač</a:t>
            </a:r>
            <a:endParaRPr lang="hr-HR" sz="2400" b="1"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4" name="Rectangle 3"/>
          <p:cNvSpPr/>
          <p:nvPr/>
        </p:nvSpPr>
        <p:spPr>
          <a:xfrm>
            <a:off x="107504" y="2492896"/>
            <a:ext cx="8928992" cy="3046988"/>
          </a:xfrm>
          <a:prstGeom prst="rect">
            <a:avLst/>
          </a:prstGeom>
        </p:spPr>
        <p:txBody>
          <a:bodyPr wrap="square">
            <a:spAutoFit/>
          </a:bodyPr>
          <a:lstStyle/>
          <a:p>
            <a:pPr lvl="0"/>
            <a:r>
              <a:rPr lang="hr-HR" sz="2400" dirty="0">
                <a:solidFill>
                  <a:prstClr val="black"/>
                </a:solidFill>
                <a:latin typeface="Times New Roman" pitchFamily="18" charset="0"/>
                <a:cs typeface="Times New Roman" pitchFamily="18" charset="0"/>
              </a:rPr>
              <a:t>Temeljni uzemljivač postavlja se po obodu objekta od čeličnih traka dimenzija   na dubini 0,8 m. </a:t>
            </a:r>
            <a:endParaRPr lang="hr-HR" sz="2400" dirty="0" smtClean="0">
              <a:solidFill>
                <a:prstClr val="black"/>
              </a:solidFill>
              <a:latin typeface="Times New Roman" pitchFamily="18" charset="0"/>
              <a:cs typeface="Times New Roman" pitchFamily="18" charset="0"/>
            </a:endParaRPr>
          </a:p>
          <a:p>
            <a:pPr lvl="0"/>
            <a:endParaRPr lang="hr-HR" sz="2400" dirty="0">
              <a:solidFill>
                <a:prstClr val="black"/>
              </a:solidFill>
              <a:latin typeface="Times New Roman" pitchFamily="18" charset="0"/>
              <a:cs typeface="Times New Roman" pitchFamily="18" charset="0"/>
            </a:endParaRPr>
          </a:p>
          <a:p>
            <a:pPr lvl="0"/>
            <a:r>
              <a:rPr lang="hr-HR" sz="2400" dirty="0" smtClean="0">
                <a:solidFill>
                  <a:prstClr val="black"/>
                </a:solidFill>
                <a:latin typeface="Times New Roman" pitchFamily="18" charset="0"/>
                <a:cs typeface="Times New Roman" pitchFamily="18" charset="0"/>
              </a:rPr>
              <a:t>Dodatno</a:t>
            </a:r>
            <a:r>
              <a:rPr lang="hr-HR" sz="2400" dirty="0">
                <a:solidFill>
                  <a:prstClr val="black"/>
                </a:solidFill>
                <a:latin typeface="Times New Roman" pitchFamily="18" charset="0"/>
                <a:cs typeface="Times New Roman" pitchFamily="18" charset="0"/>
              </a:rPr>
              <a:t>, postavljaju se izvodi na KPMO, GIP, GRO te metalne mase poput garažne ograde, ograde terase i slično. </a:t>
            </a:r>
            <a:endParaRPr lang="hr-HR" sz="2400" dirty="0" smtClean="0">
              <a:solidFill>
                <a:prstClr val="black"/>
              </a:solidFill>
              <a:latin typeface="Times New Roman" pitchFamily="18" charset="0"/>
              <a:cs typeface="Times New Roman" pitchFamily="18" charset="0"/>
            </a:endParaRPr>
          </a:p>
          <a:p>
            <a:pPr lvl="0"/>
            <a:endParaRPr lang="hr-HR" sz="2400" dirty="0">
              <a:solidFill>
                <a:prstClr val="black"/>
              </a:solidFill>
              <a:latin typeface="Times New Roman" pitchFamily="18" charset="0"/>
              <a:cs typeface="Times New Roman" pitchFamily="18" charset="0"/>
            </a:endParaRPr>
          </a:p>
          <a:p>
            <a:pPr lvl="0"/>
            <a:r>
              <a:rPr lang="hr-HR" sz="2400" dirty="0" smtClean="0">
                <a:solidFill>
                  <a:prstClr val="black"/>
                </a:solidFill>
                <a:latin typeface="Times New Roman" pitchFamily="18" charset="0"/>
                <a:cs typeface="Times New Roman" pitchFamily="18" charset="0"/>
              </a:rPr>
              <a:t>Na sljedećoj slici prikazan </a:t>
            </a:r>
            <a:r>
              <a:rPr lang="hr-HR" sz="2400" dirty="0">
                <a:solidFill>
                  <a:prstClr val="black"/>
                </a:solidFill>
                <a:latin typeface="Times New Roman" pitchFamily="18" charset="0"/>
                <a:cs typeface="Times New Roman" pitchFamily="18" charset="0"/>
              </a:rPr>
              <a:t>je način projektiranja gromobranske </a:t>
            </a:r>
            <a:r>
              <a:rPr lang="hr-HR" sz="2400" dirty="0" smtClean="0">
                <a:solidFill>
                  <a:prstClr val="black"/>
                </a:solidFill>
                <a:latin typeface="Times New Roman" pitchFamily="18" charset="0"/>
                <a:cs typeface="Times New Roman" pitchFamily="18" charset="0"/>
              </a:rPr>
              <a:t>instalacije.</a:t>
            </a:r>
            <a:endParaRPr lang="hr-HR" sz="24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3185347410"/>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7504" y="1540707"/>
            <a:ext cx="8080676" cy="1200329"/>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8. Nacrti</a:t>
            </a:r>
          </a:p>
          <a:p>
            <a:r>
              <a:rPr lang="hr-HR" sz="2400" b="1" dirty="0" smtClean="0">
                <a:latin typeface="Times New Roman" pitchFamily="18" charset="0"/>
                <a:cs typeface="Times New Roman" pitchFamily="18" charset="0"/>
              </a:rPr>
              <a:t>Gromobranska instalacija</a:t>
            </a:r>
          </a:p>
          <a:p>
            <a:r>
              <a:rPr lang="hr-HR" sz="2400" b="1" dirty="0" smtClean="0">
                <a:latin typeface="Times New Roman" pitchFamily="18" charset="0"/>
                <a:cs typeface="Times New Roman" pitchFamily="18" charset="0"/>
              </a:rPr>
              <a:t> </a:t>
            </a:r>
            <a:r>
              <a:rPr lang="hr-HR" sz="2400" b="1" dirty="0">
                <a:latin typeface="Times New Roman" pitchFamily="18" charset="0"/>
                <a:cs typeface="Times New Roman" pitchFamily="18" charset="0"/>
              </a:rPr>
              <a:t>– temeljni uzemljivač</a:t>
            </a: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3" name="Rectangle 12"/>
          <p:cNvSpPr/>
          <p:nvPr/>
        </p:nvSpPr>
        <p:spPr>
          <a:xfrm>
            <a:off x="23812" y="4509120"/>
            <a:ext cx="3612084" cy="646331"/>
          </a:xfrm>
          <a:prstGeom prst="rect">
            <a:avLst/>
          </a:prstGeom>
        </p:spPr>
        <p:txBody>
          <a:bodyPr wrap="square">
            <a:spAutoFit/>
          </a:bodyPr>
          <a:lstStyle/>
          <a:p>
            <a:r>
              <a:rPr lang="hr-HR" dirty="0">
                <a:latin typeface="Times New Roman" panose="02020603050405020304" pitchFamily="18" charset="0"/>
                <a:cs typeface="Times New Roman" panose="02020603050405020304" pitchFamily="18" charset="0"/>
              </a:rPr>
              <a:t>Primjer projektiranja gromobranske instalacije.</a:t>
            </a:r>
          </a:p>
        </p:txBody>
      </p:sp>
      <p:pic>
        <p:nvPicPr>
          <p:cNvPr id="9" name="Slika 19"/>
          <p:cNvPicPr/>
          <p:nvPr/>
        </p:nvPicPr>
        <p:blipFill>
          <a:blip r:embed="rId2"/>
          <a:stretch>
            <a:fillRect/>
          </a:stretch>
        </p:blipFill>
        <p:spPr>
          <a:xfrm>
            <a:off x="3851920" y="0"/>
            <a:ext cx="5230713" cy="6813376"/>
          </a:xfrm>
          <a:prstGeom prst="rect">
            <a:avLst/>
          </a:prstGeom>
        </p:spPr>
      </p:pic>
    </p:spTree>
    <p:extLst>
      <p:ext uri="{BB962C8B-B14F-4D97-AF65-F5344CB8AC3E}">
        <p14:creationId xmlns:p14="http://schemas.microsoft.com/office/powerpoint/2010/main" val="1569087583"/>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7504" y="1540707"/>
            <a:ext cx="4608512"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8. Nacrti</a:t>
            </a:r>
          </a:p>
          <a:p>
            <a:r>
              <a:rPr lang="hr-HR" sz="2400" b="1" dirty="0">
                <a:latin typeface="Times New Roman" pitchFamily="18" charset="0"/>
                <a:cs typeface="Times New Roman" pitchFamily="18" charset="0"/>
              </a:rPr>
              <a:t>Shema strukturnog kabliranja</a:t>
            </a:r>
            <a:endParaRPr lang="hr-HR" sz="2400" b="1"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4" name="Rectangle 3"/>
          <p:cNvSpPr/>
          <p:nvPr/>
        </p:nvSpPr>
        <p:spPr>
          <a:xfrm>
            <a:off x="107504" y="2492896"/>
            <a:ext cx="8928992" cy="3785652"/>
          </a:xfrm>
          <a:prstGeom prst="rect">
            <a:avLst/>
          </a:prstGeom>
        </p:spPr>
        <p:txBody>
          <a:bodyPr wrap="square">
            <a:spAutoFit/>
          </a:bodyPr>
          <a:lstStyle/>
          <a:p>
            <a:pPr lvl="0"/>
            <a:r>
              <a:rPr lang="hr-HR" sz="2400" dirty="0">
                <a:solidFill>
                  <a:prstClr val="black"/>
                </a:solidFill>
                <a:latin typeface="Times New Roman" pitchFamily="18" charset="0"/>
                <a:cs typeface="Times New Roman" pitchFamily="18" charset="0"/>
              </a:rPr>
              <a:t>Shema strukturnog kabliranja jasno i sažeto prikazuje kako se povezuju ENI+HEF i HD </a:t>
            </a:r>
            <a:r>
              <a:rPr lang="hr-HR" sz="2400" i="1" dirty="0">
                <a:latin typeface="Times New Roman" pitchFamily="18" charset="0"/>
                <a:cs typeface="Times New Roman" pitchFamily="18" charset="0"/>
              </a:rPr>
              <a:t>(Home Distributor / Razdjelnik stana</a:t>
            </a:r>
            <a:r>
              <a:rPr lang="hr-HR" sz="2400" i="1" dirty="0" smtClean="0">
                <a:latin typeface="Times New Roman" pitchFamily="18" charset="0"/>
                <a:cs typeface="Times New Roman" pitchFamily="18" charset="0"/>
              </a:rPr>
              <a:t>) </a:t>
            </a:r>
            <a:r>
              <a:rPr lang="hr-HR" sz="2400" dirty="0" smtClean="0">
                <a:solidFill>
                  <a:prstClr val="black"/>
                </a:solidFill>
                <a:latin typeface="Times New Roman" pitchFamily="18" charset="0"/>
                <a:cs typeface="Times New Roman" pitchFamily="18" charset="0"/>
              </a:rPr>
              <a:t>te </a:t>
            </a:r>
            <a:r>
              <a:rPr lang="hr-HR" sz="2400" dirty="0">
                <a:solidFill>
                  <a:prstClr val="black"/>
                </a:solidFill>
                <a:latin typeface="Times New Roman" pitchFamily="18" charset="0"/>
                <a:cs typeface="Times New Roman" pitchFamily="18" charset="0"/>
              </a:rPr>
              <a:t>HD i telefonske priključnice. </a:t>
            </a:r>
            <a:endParaRPr lang="hr-HR" sz="2400" dirty="0" smtClean="0">
              <a:solidFill>
                <a:prstClr val="black"/>
              </a:solidFill>
              <a:latin typeface="Times New Roman" pitchFamily="18" charset="0"/>
              <a:cs typeface="Times New Roman" pitchFamily="18" charset="0"/>
            </a:endParaRPr>
          </a:p>
          <a:p>
            <a:pPr lvl="0"/>
            <a:endParaRPr lang="hr-HR" sz="2400" dirty="0" smtClean="0">
              <a:solidFill>
                <a:prstClr val="black"/>
              </a:solidFill>
              <a:latin typeface="Times New Roman" pitchFamily="18" charset="0"/>
              <a:cs typeface="Times New Roman" pitchFamily="18" charset="0"/>
            </a:endParaRPr>
          </a:p>
          <a:p>
            <a:pPr lvl="0"/>
            <a:r>
              <a:rPr lang="hr-HR" sz="2400" dirty="0" smtClean="0">
                <a:solidFill>
                  <a:prstClr val="black"/>
                </a:solidFill>
                <a:latin typeface="Times New Roman" pitchFamily="18" charset="0"/>
                <a:cs typeface="Times New Roman" pitchFamily="18" charset="0"/>
              </a:rPr>
              <a:t>ENI+HEF </a:t>
            </a:r>
            <a:r>
              <a:rPr lang="hr-HR" sz="2400" dirty="0">
                <a:solidFill>
                  <a:prstClr val="black"/>
                </a:solidFill>
                <a:latin typeface="Times New Roman" pitchFamily="18" charset="0"/>
                <a:cs typeface="Times New Roman" pitchFamily="18" charset="0"/>
              </a:rPr>
              <a:t>i HD povezuju se kabelom   </a:t>
            </a:r>
            <a:r>
              <a:rPr lang="hr-HR" sz="2400" dirty="0" smtClean="0">
                <a:solidFill>
                  <a:prstClr val="black"/>
                </a:solidFill>
                <a:latin typeface="Times New Roman" pitchFamily="18" charset="0"/>
                <a:cs typeface="Times New Roman" pitchFamily="18" charset="0"/>
              </a:rPr>
              <a:t>                                   u </a:t>
            </a:r>
            <a:r>
              <a:rPr lang="hr-HR" sz="2400" dirty="0">
                <a:solidFill>
                  <a:prstClr val="black"/>
                </a:solidFill>
                <a:latin typeface="Times New Roman" pitchFamily="18" charset="0"/>
                <a:cs typeface="Times New Roman" pitchFamily="18" charset="0"/>
              </a:rPr>
              <a:t>PEHD Ø50 mm </a:t>
            </a:r>
            <a:r>
              <a:rPr lang="hr-HR" sz="2400" dirty="0" smtClean="0">
                <a:solidFill>
                  <a:prstClr val="black"/>
                </a:solidFill>
                <a:latin typeface="Times New Roman" pitchFamily="18" charset="0"/>
                <a:cs typeface="Times New Roman" pitchFamily="18" charset="0"/>
              </a:rPr>
              <a:t>cijevima.</a:t>
            </a:r>
          </a:p>
          <a:p>
            <a:pPr lvl="0"/>
            <a:endParaRPr lang="hr-HR" sz="2400" dirty="0">
              <a:solidFill>
                <a:prstClr val="black"/>
              </a:solidFill>
              <a:latin typeface="Times New Roman" pitchFamily="18" charset="0"/>
              <a:cs typeface="Times New Roman" pitchFamily="18" charset="0"/>
            </a:endParaRPr>
          </a:p>
          <a:p>
            <a:pPr lvl="0"/>
            <a:r>
              <a:rPr lang="hr-HR" sz="2400" dirty="0" smtClean="0">
                <a:solidFill>
                  <a:prstClr val="black"/>
                </a:solidFill>
                <a:latin typeface="Times New Roman" pitchFamily="18" charset="0"/>
                <a:cs typeface="Times New Roman" pitchFamily="18" charset="0"/>
              </a:rPr>
              <a:t>HD </a:t>
            </a:r>
            <a:r>
              <a:rPr lang="hr-HR" sz="2400" dirty="0">
                <a:solidFill>
                  <a:prstClr val="black"/>
                </a:solidFill>
                <a:latin typeface="Times New Roman" pitchFamily="18" charset="0"/>
                <a:cs typeface="Times New Roman" pitchFamily="18" charset="0"/>
              </a:rPr>
              <a:t>i priključnice povezuju se UTP Cat 6 kabelom. </a:t>
            </a:r>
            <a:endParaRPr lang="hr-HR" sz="2400" dirty="0" smtClean="0">
              <a:solidFill>
                <a:prstClr val="black"/>
              </a:solidFill>
              <a:latin typeface="Times New Roman" pitchFamily="18" charset="0"/>
              <a:cs typeface="Times New Roman" pitchFamily="18" charset="0"/>
            </a:endParaRPr>
          </a:p>
          <a:p>
            <a:pPr lvl="0"/>
            <a:endParaRPr lang="hr-HR" sz="2400" dirty="0">
              <a:solidFill>
                <a:prstClr val="black"/>
              </a:solidFill>
              <a:latin typeface="Times New Roman" pitchFamily="18" charset="0"/>
              <a:cs typeface="Times New Roman" pitchFamily="18" charset="0"/>
            </a:endParaRPr>
          </a:p>
          <a:p>
            <a:pPr lvl="0"/>
            <a:r>
              <a:rPr lang="hr-HR" sz="2400" dirty="0" smtClean="0">
                <a:solidFill>
                  <a:prstClr val="black"/>
                </a:solidFill>
                <a:latin typeface="Times New Roman" pitchFamily="18" charset="0"/>
                <a:cs typeface="Times New Roman" pitchFamily="18" charset="0"/>
              </a:rPr>
              <a:t>Sljedeća slika </a:t>
            </a:r>
            <a:r>
              <a:rPr lang="hr-HR" sz="2400" dirty="0">
                <a:solidFill>
                  <a:prstClr val="black"/>
                </a:solidFill>
                <a:latin typeface="Times New Roman" pitchFamily="18" charset="0"/>
                <a:cs typeface="Times New Roman" pitchFamily="18" charset="0"/>
              </a:rPr>
              <a:t>prikazuje kako se projektira strukturno kabliranje. </a:t>
            </a:r>
          </a:p>
        </p:txBody>
      </p:sp>
      <p:graphicFrame>
        <p:nvGraphicFramePr>
          <p:cNvPr id="7" name="Object 6"/>
          <p:cNvGraphicFramePr>
            <a:graphicFrameLocks noChangeAspect="1"/>
          </p:cNvGraphicFramePr>
          <p:nvPr>
            <p:extLst>
              <p:ext uri="{D42A27DB-BD31-4B8C-83A1-F6EECF244321}">
                <p14:modId xmlns:p14="http://schemas.microsoft.com/office/powerpoint/2010/main" val="3245347724"/>
              </p:ext>
            </p:extLst>
          </p:nvPr>
        </p:nvGraphicFramePr>
        <p:xfrm>
          <a:off x="4788024" y="3999497"/>
          <a:ext cx="2832314" cy="386225"/>
        </p:xfrm>
        <a:graphic>
          <a:graphicData uri="http://schemas.openxmlformats.org/presentationml/2006/ole">
            <mc:AlternateContent xmlns:mc="http://schemas.openxmlformats.org/markup-compatibility/2006">
              <mc:Choice xmlns:v="urn:schemas-microsoft-com:vml" Requires="v">
                <p:oleObj spid="_x0000_s18439" r:id="rId3" imgW="1459866" imgH="203112" progId="Equation.DSMT4">
                  <p:embed/>
                </p:oleObj>
              </mc:Choice>
              <mc:Fallback>
                <p:oleObj r:id="rId3" imgW="1459866" imgH="203112"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8024" y="3999497"/>
                        <a:ext cx="2832314" cy="386225"/>
                      </a:xfrm>
                      <a:prstGeom prst="rect">
                        <a:avLst/>
                      </a:prstGeom>
                      <a:noFill/>
                    </p:spPr>
                  </p:pic>
                </p:oleObj>
              </mc:Fallback>
            </mc:AlternateContent>
          </a:graphicData>
        </a:graphic>
      </p:graphicFrame>
    </p:spTree>
    <p:extLst>
      <p:ext uri="{BB962C8B-B14F-4D97-AF65-F5344CB8AC3E}">
        <p14:creationId xmlns:p14="http://schemas.microsoft.com/office/powerpoint/2010/main" val="5135521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 Prilozi projekta</a:t>
            </a:r>
            <a:endParaRPr lang="hr-HR" sz="3600" b="1" dirty="0">
              <a:solidFill>
                <a:schemeClr val="tx1"/>
              </a:solidFill>
              <a:cs typeface="Times New Roman" pitchFamily="18" charset="0"/>
            </a:endParaRPr>
          </a:p>
        </p:txBody>
      </p:sp>
      <p:sp>
        <p:nvSpPr>
          <p:cNvPr id="10" name="TextBox 9"/>
          <p:cNvSpPr txBox="1"/>
          <p:nvPr/>
        </p:nvSpPr>
        <p:spPr>
          <a:xfrm>
            <a:off x="326672" y="1700808"/>
            <a:ext cx="8719256" cy="5016758"/>
          </a:xfrm>
          <a:prstGeom prst="rect">
            <a:avLst/>
          </a:prstGeom>
          <a:noFill/>
        </p:spPr>
        <p:txBody>
          <a:bodyPr wrap="square" rtlCol="0">
            <a:spAutoFit/>
          </a:bodyPr>
          <a:lstStyle/>
          <a:p>
            <a:pPr marL="342900" indent="-342900">
              <a:buFont typeface="Arial" panose="020B0604020202020204" pitchFamily="34" charset="0"/>
              <a:buChar char="•"/>
            </a:pPr>
            <a:r>
              <a:rPr lang="hr-HR" sz="2000" dirty="0" smtClean="0">
                <a:latin typeface="Times New Roman" pitchFamily="18" charset="0"/>
                <a:cs typeface="Times New Roman" pitchFamily="18" charset="0"/>
              </a:rPr>
              <a:t>Zakon </a:t>
            </a:r>
            <a:r>
              <a:rPr lang="hr-HR" sz="2000" dirty="0">
                <a:latin typeface="Times New Roman" pitchFamily="18" charset="0"/>
                <a:cs typeface="Times New Roman" pitchFamily="18" charset="0"/>
              </a:rPr>
              <a:t>o zaštiti od neionizirajućih zračenja (NN RH br. 91/10).</a:t>
            </a:r>
          </a:p>
          <a:p>
            <a:pPr marL="342900" indent="-342900">
              <a:buFont typeface="Arial" panose="020B0604020202020204" pitchFamily="34" charset="0"/>
              <a:buChar char="•"/>
            </a:pPr>
            <a:r>
              <a:rPr lang="hr-HR" sz="2000" dirty="0" smtClean="0">
                <a:latin typeface="Times New Roman" pitchFamily="18" charset="0"/>
                <a:cs typeface="Times New Roman" pitchFamily="18" charset="0"/>
              </a:rPr>
              <a:t>Zakon </a:t>
            </a:r>
            <a:r>
              <a:rPr lang="hr-HR" sz="2000" dirty="0">
                <a:latin typeface="Times New Roman" pitchFamily="18" charset="0"/>
                <a:cs typeface="Times New Roman" pitchFamily="18" charset="0"/>
              </a:rPr>
              <a:t>o normizaciji (NN br. 163/03)</a:t>
            </a:r>
          </a:p>
          <a:p>
            <a:pPr marL="342900" indent="-342900">
              <a:buFont typeface="Arial" panose="020B0604020202020204" pitchFamily="34" charset="0"/>
              <a:buChar char="•"/>
            </a:pPr>
            <a:r>
              <a:rPr lang="hr-HR" sz="2000" dirty="0" smtClean="0">
                <a:latin typeface="Times New Roman" pitchFamily="18" charset="0"/>
                <a:cs typeface="Times New Roman" pitchFamily="18" charset="0"/>
              </a:rPr>
              <a:t>Tehnički </a:t>
            </a:r>
            <a:r>
              <a:rPr lang="hr-HR" sz="2000" dirty="0">
                <a:latin typeface="Times New Roman" pitchFamily="18" charset="0"/>
                <a:cs typeface="Times New Roman" pitchFamily="18" charset="0"/>
              </a:rPr>
              <a:t>propis za niskonaponske električne instalacije (NN RH br. 5/10).</a:t>
            </a:r>
          </a:p>
          <a:p>
            <a:pPr marL="342900" indent="-342900">
              <a:buFont typeface="Arial" panose="020B0604020202020204" pitchFamily="34" charset="0"/>
              <a:buChar char="•"/>
            </a:pPr>
            <a:r>
              <a:rPr lang="hr-HR" sz="2000" dirty="0" smtClean="0">
                <a:latin typeface="Times New Roman" pitchFamily="18" charset="0"/>
                <a:cs typeface="Times New Roman" pitchFamily="18" charset="0"/>
              </a:rPr>
              <a:t>Pravilnik </a:t>
            </a:r>
            <a:r>
              <a:rPr lang="hr-HR" sz="2000" dirty="0">
                <a:latin typeface="Times New Roman" pitchFamily="18" charset="0"/>
                <a:cs typeface="Times New Roman" pitchFamily="18" charset="0"/>
              </a:rPr>
              <a:t>o zaštiti na radu pri korištenju električne energije (NN RH br. 9/87)</a:t>
            </a:r>
          </a:p>
          <a:p>
            <a:pPr marL="342900" indent="-342900">
              <a:buFont typeface="Arial" panose="020B0604020202020204" pitchFamily="34" charset="0"/>
              <a:buChar char="•"/>
            </a:pPr>
            <a:r>
              <a:rPr lang="hr-HR" sz="2000" dirty="0" smtClean="0">
                <a:latin typeface="Times New Roman" pitchFamily="18" charset="0"/>
                <a:cs typeface="Times New Roman" pitchFamily="18" charset="0"/>
              </a:rPr>
              <a:t>Pravilnik </a:t>
            </a:r>
            <a:r>
              <a:rPr lang="hr-HR" sz="2000" dirty="0">
                <a:latin typeface="Times New Roman" pitchFamily="18" charset="0"/>
                <a:cs typeface="Times New Roman" pitchFamily="18" charset="0"/>
              </a:rPr>
              <a:t>o zaštiti od elektromagnetskih polja (NN RH br. 203/03, 15/04, 41/08)</a:t>
            </a:r>
          </a:p>
          <a:p>
            <a:pPr marL="342900" indent="-342900">
              <a:buFont typeface="Arial" panose="020B0604020202020204" pitchFamily="34" charset="0"/>
              <a:buChar char="•"/>
            </a:pPr>
            <a:r>
              <a:rPr lang="hr-HR" sz="2000" dirty="0" smtClean="0">
                <a:latin typeface="Times New Roman" pitchFamily="18" charset="0"/>
                <a:cs typeface="Times New Roman" pitchFamily="18" charset="0"/>
              </a:rPr>
              <a:t>Pravilnik </a:t>
            </a:r>
            <a:r>
              <a:rPr lang="hr-HR" sz="2000" dirty="0">
                <a:latin typeface="Times New Roman" pitchFamily="18" charset="0"/>
                <a:cs typeface="Times New Roman" pitchFamily="18" charset="0"/>
              </a:rPr>
              <a:t>o ograničenjima jakosti elektromagnetskih polja za radijsku opremu i telekomunikacijsku terminalnu opremu (NN RH br. 183/04).</a:t>
            </a:r>
          </a:p>
          <a:p>
            <a:pPr marL="342900" indent="-342900">
              <a:buFont typeface="Arial" panose="020B0604020202020204" pitchFamily="34" charset="0"/>
              <a:buChar char="•"/>
            </a:pPr>
            <a:r>
              <a:rPr lang="hr-HR" sz="2000" dirty="0" smtClean="0">
                <a:latin typeface="Times New Roman" pitchFamily="18" charset="0"/>
                <a:cs typeface="Times New Roman" pitchFamily="18" charset="0"/>
              </a:rPr>
              <a:t>Pravilnik </a:t>
            </a:r>
            <a:r>
              <a:rPr lang="hr-HR" sz="2000" dirty="0">
                <a:latin typeface="Times New Roman" pitchFamily="18" charset="0"/>
                <a:cs typeface="Times New Roman" pitchFamily="18" charset="0"/>
              </a:rPr>
              <a:t>o načinu i uvjetima određivanja zone elektroničke komunikacijske infrastrukture i povezane opreme, zaštitne zone i radijskog koridora te obveze investitora radova ili građevine (NN RH br. 42/09)</a:t>
            </a:r>
          </a:p>
          <a:p>
            <a:pPr marL="342900" indent="-342900">
              <a:buFont typeface="Arial" panose="020B0604020202020204" pitchFamily="34" charset="0"/>
              <a:buChar char="•"/>
            </a:pPr>
            <a:r>
              <a:rPr lang="hr-HR" sz="2000" dirty="0" smtClean="0">
                <a:latin typeface="Times New Roman" pitchFamily="18" charset="0"/>
                <a:cs typeface="Times New Roman" pitchFamily="18" charset="0"/>
              </a:rPr>
              <a:t>Pravilnik </a:t>
            </a:r>
            <a:r>
              <a:rPr lang="hr-HR" sz="2000" dirty="0">
                <a:latin typeface="Times New Roman" pitchFamily="18" charset="0"/>
                <a:cs typeface="Times New Roman" pitchFamily="18" charset="0"/>
              </a:rPr>
              <a:t>o temeljnim zahtjevima za zaštitu od požara elektroenergetskih postrojenja i uređaja (NN RH br. </a:t>
            </a:r>
            <a:r>
              <a:rPr lang="hr-HR" sz="2000" dirty="0" smtClean="0">
                <a:latin typeface="Times New Roman" pitchFamily="18" charset="0"/>
                <a:cs typeface="Times New Roman" pitchFamily="18" charset="0"/>
              </a:rPr>
              <a:t>146/2014</a:t>
            </a:r>
            <a:r>
              <a:rPr lang="hr-HR" sz="2000" dirty="0">
                <a:latin typeface="Times New Roman" pitchFamily="18" charset="0"/>
                <a:cs typeface="Times New Roman" pitchFamily="18" charset="0"/>
              </a:rPr>
              <a:t>)</a:t>
            </a:r>
          </a:p>
          <a:p>
            <a:pPr marL="342900" indent="-342900">
              <a:buFont typeface="Arial" panose="020B0604020202020204" pitchFamily="34" charset="0"/>
              <a:buChar char="•"/>
            </a:pPr>
            <a:r>
              <a:rPr lang="hr-HR" sz="2000" dirty="0" smtClean="0">
                <a:latin typeface="Times New Roman" pitchFamily="18" charset="0"/>
                <a:cs typeface="Times New Roman" pitchFamily="18" charset="0"/>
              </a:rPr>
              <a:t>Tehnički </a:t>
            </a:r>
            <a:r>
              <a:rPr lang="hr-HR" sz="2000" dirty="0">
                <a:latin typeface="Times New Roman" pitchFamily="18" charset="0"/>
                <a:cs typeface="Times New Roman" pitchFamily="18" charset="0"/>
              </a:rPr>
              <a:t>propis za sustave zaštite od djelovanja munje na građevinama (NN RH br. 87/08, 33/10)</a:t>
            </a:r>
          </a:p>
          <a:p>
            <a:pPr marL="342900" indent="-342900">
              <a:buFont typeface="Arial" panose="020B0604020202020204" pitchFamily="34" charset="0"/>
              <a:buChar char="•"/>
            </a:pPr>
            <a:r>
              <a:rPr lang="hr-HR" sz="2000" dirty="0" smtClean="0">
                <a:latin typeface="Times New Roman" pitchFamily="18" charset="0"/>
                <a:cs typeface="Times New Roman" pitchFamily="18" charset="0"/>
              </a:rPr>
              <a:t>Pravilnik </a:t>
            </a:r>
            <a:r>
              <a:rPr lang="hr-HR" sz="2000" dirty="0">
                <a:latin typeface="Times New Roman" pitchFamily="18" charset="0"/>
                <a:cs typeface="Times New Roman" pitchFamily="18" charset="0"/>
              </a:rPr>
              <a:t>o ocjenjivanju sukladnosti, ispravama o sukladnosti i označavanju građevnih proizvoda (NN RH br. 103/08, 147/09, 87/10</a:t>
            </a:r>
            <a:r>
              <a:rPr lang="hr-HR" sz="2000" dirty="0" smtClean="0">
                <a:latin typeface="Times New Roman" pitchFamily="18" charset="0"/>
                <a:cs typeface="Times New Roman" pitchFamily="18" charset="0"/>
              </a:rPr>
              <a:t>).</a:t>
            </a:r>
            <a:endParaRPr lang="hr-HR" sz="2000" dirty="0">
              <a:latin typeface="Times New Roman" pitchFamily="18" charset="0"/>
              <a:cs typeface="Times New Roman" pitchFamily="18" charset="0"/>
            </a:endParaRPr>
          </a:p>
        </p:txBody>
      </p:sp>
    </p:spTree>
    <p:extLst>
      <p:ext uri="{BB962C8B-B14F-4D97-AF65-F5344CB8AC3E}">
        <p14:creationId xmlns:p14="http://schemas.microsoft.com/office/powerpoint/2010/main" val="4112543528"/>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p:cNvSpPr/>
          <p:nvPr/>
        </p:nvSpPr>
        <p:spPr>
          <a:xfrm>
            <a:off x="0" y="3789040"/>
            <a:ext cx="4514633" cy="923330"/>
          </a:xfrm>
          <a:prstGeom prst="rect">
            <a:avLst/>
          </a:prstGeom>
        </p:spPr>
        <p:txBody>
          <a:bodyPr wrap="square">
            <a:spAutoFit/>
          </a:bodyPr>
          <a:lstStyle/>
          <a:p>
            <a:r>
              <a:rPr lang="hr-HR" dirty="0">
                <a:latin typeface="Times New Roman" panose="02020603050405020304" pitchFamily="18" charset="0"/>
                <a:cs typeface="Times New Roman" panose="02020603050405020304" pitchFamily="18" charset="0"/>
              </a:rPr>
              <a:t>Primjer </a:t>
            </a:r>
            <a:endParaRPr lang="hr-HR" dirty="0" smtClean="0">
              <a:latin typeface="Times New Roman" panose="02020603050405020304" pitchFamily="18" charset="0"/>
              <a:cs typeface="Times New Roman" panose="02020603050405020304" pitchFamily="18" charset="0"/>
            </a:endParaRPr>
          </a:p>
          <a:p>
            <a:r>
              <a:rPr lang="hr-HR" dirty="0" smtClean="0">
                <a:latin typeface="Times New Roman" panose="02020603050405020304" pitchFamily="18" charset="0"/>
                <a:cs typeface="Times New Roman" panose="02020603050405020304" pitchFamily="18" charset="0"/>
              </a:rPr>
              <a:t>Elektroenerg.</a:t>
            </a:r>
          </a:p>
          <a:p>
            <a:r>
              <a:rPr lang="hr-HR" dirty="0" smtClean="0">
                <a:latin typeface="Times New Roman" panose="02020603050405020304" pitchFamily="18" charset="0"/>
                <a:cs typeface="Times New Roman" panose="02020603050405020304" pitchFamily="18" charset="0"/>
              </a:rPr>
              <a:t>razvoda</a:t>
            </a:r>
            <a:endParaRPr lang="hr-HR" dirty="0">
              <a:latin typeface="Times New Roman" panose="02020603050405020304" pitchFamily="18" charset="0"/>
              <a:cs typeface="Times New Roman" panose="02020603050405020304" pitchFamily="18" charset="0"/>
            </a:endParaRPr>
          </a:p>
        </p:txBody>
      </p:sp>
      <p:pic>
        <p:nvPicPr>
          <p:cNvPr id="9" name="Slika 20"/>
          <p:cNvPicPr/>
          <p:nvPr/>
        </p:nvPicPr>
        <p:blipFill>
          <a:blip r:embed="rId2"/>
          <a:stretch>
            <a:fillRect/>
          </a:stretch>
        </p:blipFill>
        <p:spPr>
          <a:xfrm>
            <a:off x="467544" y="1817440"/>
            <a:ext cx="8569032" cy="4903767"/>
          </a:xfrm>
          <a:prstGeom prst="rect">
            <a:avLst/>
          </a:prstGeom>
        </p:spPr>
      </p:pic>
      <p:sp>
        <p:nvSpPr>
          <p:cNvPr id="3" name="TextBox 2"/>
          <p:cNvSpPr txBox="1"/>
          <p:nvPr/>
        </p:nvSpPr>
        <p:spPr>
          <a:xfrm>
            <a:off x="107504" y="1540707"/>
            <a:ext cx="8080676"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8. Nacrti</a:t>
            </a:r>
          </a:p>
          <a:p>
            <a:r>
              <a:rPr lang="hr-HR" sz="2400" b="1" dirty="0">
                <a:latin typeface="Times New Roman" pitchFamily="18" charset="0"/>
                <a:cs typeface="Times New Roman" pitchFamily="18" charset="0"/>
              </a:rPr>
              <a:t>Shema strukturnog </a:t>
            </a:r>
            <a:r>
              <a:rPr lang="hr-HR" sz="2400" b="1" dirty="0" smtClean="0">
                <a:latin typeface="Times New Roman" pitchFamily="18" charset="0"/>
                <a:cs typeface="Times New Roman" pitchFamily="18" charset="0"/>
              </a:rPr>
              <a:t>kabliranja</a:t>
            </a:r>
            <a:endParaRPr lang="hr-HR"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2714974806"/>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7504" y="1540707"/>
            <a:ext cx="6120680"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8. Nacrti</a:t>
            </a:r>
          </a:p>
          <a:p>
            <a:r>
              <a:rPr lang="hr-HR" sz="2400" b="1" dirty="0">
                <a:latin typeface="Times New Roman" pitchFamily="18" charset="0"/>
                <a:cs typeface="Times New Roman" pitchFamily="18" charset="0"/>
              </a:rPr>
              <a:t>Jednopolna shema razvodnih ormara</a:t>
            </a:r>
            <a:endParaRPr lang="hr-HR" sz="2400" b="1"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p:cNvSpPr/>
          <p:nvPr/>
        </p:nvSpPr>
        <p:spPr>
          <a:xfrm>
            <a:off x="107504" y="2492896"/>
            <a:ext cx="8928992" cy="4154984"/>
          </a:xfrm>
          <a:prstGeom prst="rect">
            <a:avLst/>
          </a:prstGeom>
        </p:spPr>
        <p:txBody>
          <a:bodyPr wrap="square">
            <a:spAutoFit/>
          </a:bodyPr>
          <a:lstStyle/>
          <a:p>
            <a:pPr lvl="0"/>
            <a:r>
              <a:rPr lang="hr-HR" sz="2400" dirty="0" smtClean="0">
                <a:solidFill>
                  <a:prstClr val="black"/>
                </a:solidFill>
                <a:latin typeface="Times New Roman" pitchFamily="18" charset="0"/>
                <a:cs typeface="Times New Roman" pitchFamily="18" charset="0"/>
              </a:rPr>
              <a:t>Prikaz </a:t>
            </a:r>
            <a:r>
              <a:rPr lang="hr-HR" sz="2400" dirty="0">
                <a:solidFill>
                  <a:prstClr val="black"/>
                </a:solidFill>
                <a:latin typeface="Times New Roman" pitchFamily="18" charset="0"/>
                <a:cs typeface="Times New Roman" pitchFamily="18" charset="0"/>
              </a:rPr>
              <a:t>svih strujnih krugova rasvjete te strujnih krugova utičnica. </a:t>
            </a:r>
            <a:endParaRPr lang="hr-HR" sz="2400" dirty="0" smtClean="0">
              <a:solidFill>
                <a:prstClr val="black"/>
              </a:solidFill>
              <a:latin typeface="Times New Roman" pitchFamily="18" charset="0"/>
              <a:cs typeface="Times New Roman" pitchFamily="18" charset="0"/>
            </a:endParaRPr>
          </a:p>
          <a:p>
            <a:pPr lvl="0"/>
            <a:endParaRPr lang="hr-HR" sz="2400" dirty="0" smtClean="0">
              <a:solidFill>
                <a:prstClr val="black"/>
              </a:solidFill>
              <a:latin typeface="Times New Roman" pitchFamily="18" charset="0"/>
              <a:cs typeface="Times New Roman" pitchFamily="18" charset="0"/>
            </a:endParaRPr>
          </a:p>
          <a:p>
            <a:pPr lvl="0"/>
            <a:r>
              <a:rPr lang="hr-HR" sz="2400" dirty="0" smtClean="0">
                <a:solidFill>
                  <a:prstClr val="black"/>
                </a:solidFill>
                <a:latin typeface="Times New Roman" pitchFamily="18" charset="0"/>
                <a:cs typeface="Times New Roman" pitchFamily="18" charset="0"/>
              </a:rPr>
              <a:t>Ispred </a:t>
            </a:r>
            <a:r>
              <a:rPr lang="hr-HR" sz="2400" dirty="0">
                <a:solidFill>
                  <a:prstClr val="black"/>
                </a:solidFill>
                <a:latin typeface="Times New Roman" pitchFamily="18" charset="0"/>
                <a:cs typeface="Times New Roman" pitchFamily="18" charset="0"/>
              </a:rPr>
              <a:t>svih osigurača i FID sklopki nalazi se glavna </a:t>
            </a:r>
            <a:r>
              <a:rPr lang="hr-HR" sz="2400" dirty="0">
                <a:solidFill>
                  <a:srgbClr val="0070C0"/>
                </a:solidFill>
                <a:latin typeface="Times New Roman" pitchFamily="18" charset="0"/>
                <a:cs typeface="Times New Roman" pitchFamily="18" charset="0"/>
              </a:rPr>
              <a:t>četveropolna FID sklopka</a:t>
            </a:r>
            <a:r>
              <a:rPr lang="hr-HR" sz="2400" dirty="0">
                <a:solidFill>
                  <a:prstClr val="black"/>
                </a:solidFill>
                <a:latin typeface="Times New Roman" pitchFamily="18" charset="0"/>
                <a:cs typeface="Times New Roman" pitchFamily="18" charset="0"/>
              </a:rPr>
              <a:t> koja je uobičajeno (u kućanstvima, pa tako i u promatranom projektu) C karakteristike, s nazivnom strujom 63A, te razlikom struje na koju reagira od 0,1 A. </a:t>
            </a:r>
            <a:endParaRPr lang="hr-HR" sz="2400" dirty="0" smtClean="0">
              <a:solidFill>
                <a:prstClr val="black"/>
              </a:solidFill>
              <a:latin typeface="Times New Roman" pitchFamily="18" charset="0"/>
              <a:cs typeface="Times New Roman" pitchFamily="18" charset="0"/>
            </a:endParaRPr>
          </a:p>
          <a:p>
            <a:pPr lvl="0"/>
            <a:endParaRPr lang="hr-HR" sz="2400" dirty="0">
              <a:solidFill>
                <a:prstClr val="black"/>
              </a:solidFill>
              <a:latin typeface="Times New Roman" pitchFamily="18" charset="0"/>
              <a:cs typeface="Times New Roman" pitchFamily="18" charset="0"/>
            </a:endParaRPr>
          </a:p>
          <a:p>
            <a:pPr lvl="0"/>
            <a:r>
              <a:rPr lang="hr-HR" sz="2400" dirty="0" smtClean="0">
                <a:solidFill>
                  <a:prstClr val="black"/>
                </a:solidFill>
                <a:latin typeface="Times New Roman" pitchFamily="18" charset="0"/>
                <a:cs typeface="Times New Roman" pitchFamily="18" charset="0"/>
              </a:rPr>
              <a:t>Zajedno </a:t>
            </a:r>
            <a:r>
              <a:rPr lang="hr-HR" sz="2400" dirty="0">
                <a:solidFill>
                  <a:prstClr val="black"/>
                </a:solidFill>
                <a:latin typeface="Times New Roman" pitchFamily="18" charset="0"/>
                <a:cs typeface="Times New Roman" pitchFamily="18" charset="0"/>
              </a:rPr>
              <a:t>s FID sklopkom dolazi </a:t>
            </a:r>
            <a:r>
              <a:rPr lang="hr-HR" sz="2400" dirty="0">
                <a:solidFill>
                  <a:srgbClr val="FF0000"/>
                </a:solidFill>
                <a:latin typeface="Times New Roman" pitchFamily="18" charset="0"/>
                <a:cs typeface="Times New Roman" pitchFamily="18" charset="0"/>
              </a:rPr>
              <a:t>četveropolni automatski prekidač</a:t>
            </a:r>
            <a:r>
              <a:rPr lang="hr-HR" sz="2400" dirty="0">
                <a:solidFill>
                  <a:prstClr val="black"/>
                </a:solidFill>
                <a:latin typeface="Times New Roman" pitchFamily="18" charset="0"/>
                <a:cs typeface="Times New Roman" pitchFamily="18" charset="0"/>
              </a:rPr>
              <a:t> C karakteristike, nazivne struje 50A. </a:t>
            </a:r>
            <a:endParaRPr lang="hr-HR" sz="2400" dirty="0" smtClean="0">
              <a:solidFill>
                <a:prstClr val="black"/>
              </a:solidFill>
              <a:latin typeface="Times New Roman" pitchFamily="18" charset="0"/>
              <a:cs typeface="Times New Roman" pitchFamily="18" charset="0"/>
            </a:endParaRPr>
          </a:p>
          <a:p>
            <a:pPr lvl="0"/>
            <a:endParaRPr lang="hr-HR" sz="2400" dirty="0">
              <a:solidFill>
                <a:prstClr val="black"/>
              </a:solidFill>
              <a:latin typeface="Times New Roman" pitchFamily="18" charset="0"/>
              <a:cs typeface="Times New Roman" pitchFamily="18" charset="0"/>
            </a:endParaRPr>
          </a:p>
          <a:p>
            <a:pPr lvl="0"/>
            <a:r>
              <a:rPr lang="hr-HR" sz="2400" dirty="0" smtClean="0">
                <a:solidFill>
                  <a:prstClr val="black"/>
                </a:solidFill>
                <a:latin typeface="Times New Roman" pitchFamily="18" charset="0"/>
                <a:cs typeface="Times New Roman" pitchFamily="18" charset="0"/>
              </a:rPr>
              <a:t>Nakon </a:t>
            </a:r>
            <a:r>
              <a:rPr lang="hr-HR" sz="2400" dirty="0">
                <a:solidFill>
                  <a:prstClr val="black"/>
                </a:solidFill>
                <a:latin typeface="Times New Roman" pitchFamily="18" charset="0"/>
                <a:cs typeface="Times New Roman" pitchFamily="18" charset="0"/>
              </a:rPr>
              <a:t>FID sklopke postavlja se </a:t>
            </a:r>
            <a:r>
              <a:rPr lang="hr-HR" sz="2400" dirty="0">
                <a:solidFill>
                  <a:srgbClr val="00B050"/>
                </a:solidFill>
                <a:latin typeface="Times New Roman" pitchFamily="18" charset="0"/>
                <a:cs typeface="Times New Roman" pitchFamily="18" charset="0"/>
              </a:rPr>
              <a:t>odvodnik prenapona </a:t>
            </a:r>
            <a:r>
              <a:rPr lang="hr-HR" sz="2400" dirty="0">
                <a:solidFill>
                  <a:prstClr val="black"/>
                </a:solidFill>
                <a:latin typeface="Times New Roman" pitchFamily="18" charset="0"/>
                <a:cs typeface="Times New Roman" pitchFamily="18" charset="0"/>
              </a:rPr>
              <a:t>od 25 kA. </a:t>
            </a:r>
          </a:p>
        </p:txBody>
      </p:sp>
    </p:spTree>
    <p:extLst>
      <p:ext uri="{BB962C8B-B14F-4D97-AF65-F5344CB8AC3E}">
        <p14:creationId xmlns:p14="http://schemas.microsoft.com/office/powerpoint/2010/main" val="187676456"/>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7504" y="1540707"/>
            <a:ext cx="6120680"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8. Nacrti</a:t>
            </a:r>
          </a:p>
          <a:p>
            <a:r>
              <a:rPr lang="hr-HR" sz="2400" b="1" dirty="0">
                <a:latin typeface="Times New Roman" pitchFamily="18" charset="0"/>
                <a:cs typeface="Times New Roman" pitchFamily="18" charset="0"/>
              </a:rPr>
              <a:t>Jednopolna shema razvodnih ormara</a:t>
            </a:r>
            <a:endParaRPr lang="hr-HR" sz="2400" b="1"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p:cNvSpPr/>
          <p:nvPr/>
        </p:nvSpPr>
        <p:spPr>
          <a:xfrm>
            <a:off x="107504" y="2492896"/>
            <a:ext cx="8064896" cy="4154984"/>
          </a:xfrm>
          <a:prstGeom prst="rect">
            <a:avLst/>
          </a:prstGeom>
        </p:spPr>
        <p:txBody>
          <a:bodyPr wrap="square">
            <a:spAutoFit/>
          </a:bodyPr>
          <a:lstStyle/>
          <a:p>
            <a:pPr lvl="0"/>
            <a:r>
              <a:rPr lang="hr-HR" sz="2400" dirty="0">
                <a:solidFill>
                  <a:prstClr val="black"/>
                </a:solidFill>
                <a:latin typeface="Times New Roman" pitchFamily="18" charset="0"/>
                <a:cs typeface="Times New Roman" pitchFamily="18" charset="0"/>
              </a:rPr>
              <a:t>Svaki od razvodnih ormara zaštićen je </a:t>
            </a:r>
            <a:r>
              <a:rPr lang="hr-HR" sz="2400" dirty="0">
                <a:solidFill>
                  <a:srgbClr val="00B050"/>
                </a:solidFill>
                <a:latin typeface="Times New Roman" pitchFamily="18" charset="0"/>
                <a:cs typeface="Times New Roman" pitchFamily="18" charset="0"/>
              </a:rPr>
              <a:t>automatskim </a:t>
            </a:r>
            <a:r>
              <a:rPr lang="hr-HR" sz="2400" dirty="0" smtClean="0">
                <a:solidFill>
                  <a:srgbClr val="00B050"/>
                </a:solidFill>
                <a:latin typeface="Times New Roman" pitchFamily="18" charset="0"/>
                <a:cs typeface="Times New Roman" pitchFamily="18" charset="0"/>
              </a:rPr>
              <a:t>prekidačem </a:t>
            </a:r>
            <a:r>
              <a:rPr lang="hr-HR" sz="2400" dirty="0">
                <a:solidFill>
                  <a:prstClr val="black"/>
                </a:solidFill>
                <a:latin typeface="Times New Roman" pitchFamily="18" charset="0"/>
                <a:cs typeface="Times New Roman" pitchFamily="18" charset="0"/>
              </a:rPr>
              <a:t>C karakteristike, s nazivnom karakteristikom od 40 A i tri faze. </a:t>
            </a:r>
            <a:endParaRPr lang="hr-HR" sz="2400" dirty="0" smtClean="0">
              <a:solidFill>
                <a:prstClr val="black"/>
              </a:solidFill>
              <a:latin typeface="Times New Roman" pitchFamily="18" charset="0"/>
              <a:cs typeface="Times New Roman" pitchFamily="18" charset="0"/>
            </a:endParaRPr>
          </a:p>
          <a:p>
            <a:pPr lvl="0"/>
            <a:endParaRPr lang="hr-HR" sz="2400" dirty="0" smtClean="0">
              <a:solidFill>
                <a:prstClr val="black"/>
              </a:solidFill>
              <a:latin typeface="Times New Roman" pitchFamily="18" charset="0"/>
              <a:cs typeface="Times New Roman" pitchFamily="18" charset="0"/>
            </a:endParaRPr>
          </a:p>
          <a:p>
            <a:pPr lvl="0"/>
            <a:r>
              <a:rPr lang="hr-HR" sz="2400" dirty="0" smtClean="0">
                <a:solidFill>
                  <a:prstClr val="black"/>
                </a:solidFill>
                <a:latin typeface="Times New Roman" pitchFamily="18" charset="0"/>
                <a:cs typeface="Times New Roman" pitchFamily="18" charset="0"/>
              </a:rPr>
              <a:t>Rasvjeta </a:t>
            </a:r>
            <a:r>
              <a:rPr lang="hr-HR" sz="2400" dirty="0">
                <a:solidFill>
                  <a:prstClr val="black"/>
                </a:solidFill>
                <a:latin typeface="Times New Roman" pitchFamily="18" charset="0"/>
                <a:cs typeface="Times New Roman" pitchFamily="18" charset="0"/>
              </a:rPr>
              <a:t>se štiti </a:t>
            </a:r>
            <a:r>
              <a:rPr lang="hr-HR" sz="2400" dirty="0">
                <a:solidFill>
                  <a:srgbClr val="0070C0"/>
                </a:solidFill>
                <a:latin typeface="Times New Roman" pitchFamily="18" charset="0"/>
                <a:cs typeface="Times New Roman" pitchFamily="18" charset="0"/>
              </a:rPr>
              <a:t>jednopolnim osiguračima </a:t>
            </a:r>
            <a:r>
              <a:rPr lang="hr-HR" sz="2400" dirty="0">
                <a:solidFill>
                  <a:prstClr val="black"/>
                </a:solidFill>
                <a:latin typeface="Times New Roman" pitchFamily="18" charset="0"/>
                <a:cs typeface="Times New Roman" pitchFamily="18" charset="0"/>
              </a:rPr>
              <a:t>10 A te se </a:t>
            </a:r>
            <a:r>
              <a:rPr lang="hr-HR" sz="2400" dirty="0">
                <a:solidFill>
                  <a:srgbClr val="FF0000"/>
                </a:solidFill>
                <a:latin typeface="Times New Roman" pitchFamily="18" charset="0"/>
                <a:cs typeface="Times New Roman" pitchFamily="18" charset="0"/>
              </a:rPr>
              <a:t>ne štiti </a:t>
            </a:r>
            <a:r>
              <a:rPr lang="hr-HR" sz="2400" dirty="0">
                <a:solidFill>
                  <a:prstClr val="black"/>
                </a:solidFill>
                <a:latin typeface="Times New Roman" pitchFamily="18" charset="0"/>
                <a:cs typeface="Times New Roman" pitchFamily="18" charset="0"/>
              </a:rPr>
              <a:t>posebnom FID sklopkom. </a:t>
            </a:r>
            <a:endParaRPr lang="hr-HR" sz="2400" dirty="0" smtClean="0">
              <a:solidFill>
                <a:prstClr val="black"/>
              </a:solidFill>
              <a:latin typeface="Times New Roman" pitchFamily="18" charset="0"/>
              <a:cs typeface="Times New Roman" pitchFamily="18" charset="0"/>
            </a:endParaRPr>
          </a:p>
          <a:p>
            <a:pPr lvl="0"/>
            <a:endParaRPr lang="hr-HR" sz="2400" dirty="0" smtClean="0">
              <a:solidFill>
                <a:prstClr val="black"/>
              </a:solidFill>
              <a:latin typeface="Times New Roman" pitchFamily="18" charset="0"/>
              <a:cs typeface="Times New Roman" pitchFamily="18" charset="0"/>
            </a:endParaRPr>
          </a:p>
          <a:p>
            <a:pPr lvl="0"/>
            <a:r>
              <a:rPr lang="hr-HR" sz="2400" dirty="0" smtClean="0">
                <a:solidFill>
                  <a:prstClr val="black"/>
                </a:solidFill>
                <a:latin typeface="Times New Roman" pitchFamily="18" charset="0"/>
                <a:cs typeface="Times New Roman" pitchFamily="18" charset="0"/>
              </a:rPr>
              <a:t>Utičnice </a:t>
            </a:r>
            <a:r>
              <a:rPr lang="hr-HR" sz="2400" dirty="0">
                <a:solidFill>
                  <a:prstClr val="black"/>
                </a:solidFill>
                <a:latin typeface="Times New Roman" pitchFamily="18" charset="0"/>
                <a:cs typeface="Times New Roman" pitchFamily="18" charset="0"/>
              </a:rPr>
              <a:t>se štite na način da se po pet strujnih krugova spaja na jednu </a:t>
            </a:r>
            <a:r>
              <a:rPr lang="hr-HR" sz="2400" dirty="0">
                <a:solidFill>
                  <a:srgbClr val="FFC000"/>
                </a:solidFill>
                <a:effectLst>
                  <a:outerShdw blurRad="38100" dist="38100" dir="2700000" algn="tl">
                    <a:srgbClr val="000000">
                      <a:alpha val="43137"/>
                    </a:srgbClr>
                  </a:outerShdw>
                </a:effectLst>
                <a:latin typeface="Times New Roman" pitchFamily="18" charset="0"/>
                <a:cs typeface="Times New Roman" pitchFamily="18" charset="0"/>
              </a:rPr>
              <a:t>FID sklopku</a:t>
            </a:r>
            <a:r>
              <a:rPr lang="hr-HR" sz="2400" dirty="0">
                <a:solidFill>
                  <a:prstClr val="black"/>
                </a:solidFill>
                <a:latin typeface="Times New Roman" pitchFamily="18" charset="0"/>
                <a:cs typeface="Times New Roman" pitchFamily="18" charset="0"/>
              </a:rPr>
              <a:t>, dvopolnu, s nazivnom strujom 32 A te razlikom struje na koju reagira od 0,03 A. </a:t>
            </a:r>
            <a:endParaRPr lang="hr-HR" sz="2400" dirty="0" smtClean="0">
              <a:solidFill>
                <a:prstClr val="black"/>
              </a:solidFill>
              <a:latin typeface="Times New Roman" pitchFamily="18" charset="0"/>
              <a:cs typeface="Times New Roman" pitchFamily="18" charset="0"/>
            </a:endParaRPr>
          </a:p>
          <a:p>
            <a:pPr lvl="0"/>
            <a:endParaRPr lang="hr-HR" sz="2400" dirty="0" smtClean="0">
              <a:solidFill>
                <a:prstClr val="black"/>
              </a:solidFill>
              <a:latin typeface="Times New Roman" pitchFamily="18" charset="0"/>
              <a:cs typeface="Times New Roman" pitchFamily="18" charset="0"/>
            </a:endParaRPr>
          </a:p>
          <a:p>
            <a:pPr lvl="0"/>
            <a:r>
              <a:rPr lang="hr-HR" sz="2400" dirty="0" smtClean="0">
                <a:solidFill>
                  <a:prstClr val="black"/>
                </a:solidFill>
                <a:latin typeface="Times New Roman" pitchFamily="18" charset="0"/>
                <a:cs typeface="Times New Roman" pitchFamily="18" charset="0"/>
              </a:rPr>
              <a:t>Kupaonica </a:t>
            </a:r>
            <a:r>
              <a:rPr lang="hr-HR" sz="2400" dirty="0">
                <a:solidFill>
                  <a:prstClr val="black"/>
                </a:solidFill>
                <a:latin typeface="Times New Roman" pitchFamily="18" charset="0"/>
                <a:cs typeface="Times New Roman" pitchFamily="18" charset="0"/>
              </a:rPr>
              <a:t>se spaja na </a:t>
            </a:r>
            <a:r>
              <a:rPr lang="hr-HR" sz="2400" dirty="0">
                <a:solidFill>
                  <a:srgbClr val="FF0000"/>
                </a:solidFill>
                <a:latin typeface="Times New Roman" pitchFamily="18" charset="0"/>
                <a:cs typeface="Times New Roman" pitchFamily="18" charset="0"/>
              </a:rPr>
              <a:t>posebnu</a:t>
            </a:r>
            <a:r>
              <a:rPr lang="hr-HR" sz="2400" dirty="0">
                <a:solidFill>
                  <a:prstClr val="black"/>
                </a:solidFill>
                <a:latin typeface="Times New Roman" pitchFamily="18" charset="0"/>
                <a:cs typeface="Times New Roman" pitchFamily="18" charset="0"/>
              </a:rPr>
              <a:t> FID sklopku. </a:t>
            </a:r>
            <a:endParaRPr lang="hr-HR" sz="2400" dirty="0" smtClean="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3179852091"/>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7504" y="1540707"/>
            <a:ext cx="6120680"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8. Nacrti</a:t>
            </a:r>
          </a:p>
          <a:p>
            <a:r>
              <a:rPr lang="hr-HR" sz="2400" b="1" dirty="0">
                <a:latin typeface="Times New Roman" pitchFamily="18" charset="0"/>
                <a:cs typeface="Times New Roman" pitchFamily="18" charset="0"/>
              </a:rPr>
              <a:t>Jednopolna shema razvodnih ormara</a:t>
            </a:r>
            <a:endParaRPr lang="hr-HR" sz="2400" b="1"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p:cNvSpPr/>
          <p:nvPr/>
        </p:nvSpPr>
        <p:spPr>
          <a:xfrm>
            <a:off x="99988" y="2613815"/>
            <a:ext cx="8928992" cy="2677656"/>
          </a:xfrm>
          <a:prstGeom prst="rect">
            <a:avLst/>
          </a:prstGeom>
        </p:spPr>
        <p:txBody>
          <a:bodyPr wrap="square">
            <a:spAutoFit/>
          </a:bodyPr>
          <a:lstStyle/>
          <a:p>
            <a:pPr lvl="0"/>
            <a:r>
              <a:rPr lang="hr-HR" sz="2400" dirty="0">
                <a:solidFill>
                  <a:prstClr val="black"/>
                </a:solidFill>
                <a:latin typeface="Times New Roman" pitchFamily="18" charset="0"/>
                <a:cs typeface="Times New Roman" pitchFamily="18" charset="0"/>
              </a:rPr>
              <a:t>Izbor određene FID sklopke i osigurača definiran je prema izračunima padova napona te varira od projekta do projekta. </a:t>
            </a:r>
          </a:p>
          <a:p>
            <a:pPr lvl="0"/>
            <a:endParaRPr lang="hr-HR" sz="2400" dirty="0" smtClean="0">
              <a:solidFill>
                <a:prstClr val="black"/>
              </a:solidFill>
              <a:latin typeface="Times New Roman" pitchFamily="18" charset="0"/>
              <a:cs typeface="Times New Roman" pitchFamily="18" charset="0"/>
            </a:endParaRPr>
          </a:p>
          <a:p>
            <a:pPr lvl="0"/>
            <a:r>
              <a:rPr lang="hr-HR" sz="2400" dirty="0" smtClean="0">
                <a:solidFill>
                  <a:prstClr val="black"/>
                </a:solidFill>
                <a:latin typeface="Times New Roman" pitchFamily="18" charset="0"/>
                <a:cs typeface="Times New Roman" pitchFamily="18" charset="0"/>
              </a:rPr>
              <a:t>Prethodno </a:t>
            </a:r>
            <a:r>
              <a:rPr lang="hr-HR" sz="2400" dirty="0">
                <a:solidFill>
                  <a:prstClr val="black"/>
                </a:solidFill>
                <a:latin typeface="Times New Roman" pitchFamily="18" charset="0"/>
                <a:cs typeface="Times New Roman" pitchFamily="18" charset="0"/>
              </a:rPr>
              <a:t>definirane vrijednosti vrijede za opisani projekt. </a:t>
            </a:r>
          </a:p>
          <a:p>
            <a:pPr lvl="0"/>
            <a:endParaRPr lang="hr-HR" sz="2400" dirty="0" smtClean="0">
              <a:solidFill>
                <a:prstClr val="black"/>
              </a:solidFill>
              <a:latin typeface="Times New Roman" pitchFamily="18" charset="0"/>
              <a:cs typeface="Times New Roman" pitchFamily="18" charset="0"/>
            </a:endParaRPr>
          </a:p>
          <a:p>
            <a:pPr lvl="0"/>
            <a:r>
              <a:rPr lang="hr-HR" sz="2400" dirty="0" smtClean="0">
                <a:solidFill>
                  <a:prstClr val="black"/>
                </a:solidFill>
                <a:latin typeface="Times New Roman" pitchFamily="18" charset="0"/>
                <a:cs typeface="Times New Roman" pitchFamily="18" charset="0"/>
              </a:rPr>
              <a:t>Na sljedećoj slici </a:t>
            </a:r>
            <a:r>
              <a:rPr lang="hr-HR" sz="2400" dirty="0">
                <a:solidFill>
                  <a:prstClr val="black"/>
                </a:solidFill>
                <a:latin typeface="Times New Roman" pitchFamily="18" charset="0"/>
                <a:cs typeface="Times New Roman" pitchFamily="18" charset="0"/>
              </a:rPr>
              <a:t>može se vidjeti dio jednopolne sheme za glavni razvodni </a:t>
            </a:r>
            <a:r>
              <a:rPr lang="hr-HR" sz="2400" dirty="0" smtClean="0">
                <a:solidFill>
                  <a:prstClr val="black"/>
                </a:solidFill>
                <a:latin typeface="Times New Roman" pitchFamily="18" charset="0"/>
                <a:cs typeface="Times New Roman" pitchFamily="18" charset="0"/>
              </a:rPr>
              <a:t>ormar.</a:t>
            </a:r>
            <a:endParaRPr lang="hr-HR" sz="24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4114753765"/>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7504" y="1540707"/>
            <a:ext cx="6120680"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8. Nacrti</a:t>
            </a:r>
          </a:p>
          <a:p>
            <a:r>
              <a:rPr lang="hr-HR" sz="2400" b="1" dirty="0">
                <a:latin typeface="Times New Roman" pitchFamily="18" charset="0"/>
                <a:cs typeface="Times New Roman" pitchFamily="18" charset="0"/>
              </a:rPr>
              <a:t>Jednopolna shema razvodnih ormara</a:t>
            </a:r>
            <a:endParaRPr lang="hr-HR" sz="2400" b="1"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pic>
        <p:nvPicPr>
          <p:cNvPr id="7" name="Slika 21"/>
          <p:cNvPicPr/>
          <p:nvPr/>
        </p:nvPicPr>
        <p:blipFill>
          <a:blip r:embed="rId3"/>
          <a:stretch>
            <a:fillRect/>
          </a:stretch>
        </p:blipFill>
        <p:spPr>
          <a:xfrm>
            <a:off x="23812" y="1219200"/>
            <a:ext cx="9084732" cy="5626100"/>
          </a:xfrm>
          <a:prstGeom prst="rect">
            <a:avLst/>
          </a:prstGeom>
        </p:spPr>
      </p:pic>
    </p:spTree>
    <p:extLst>
      <p:ext uri="{BB962C8B-B14F-4D97-AF65-F5344CB8AC3E}">
        <p14:creationId xmlns:p14="http://schemas.microsoft.com/office/powerpoint/2010/main" val="4141367173"/>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644" y="116632"/>
            <a:ext cx="8153400" cy="990600"/>
          </a:xfrm>
        </p:spPr>
        <p:txBody>
          <a:bodyPr>
            <a:normAutofit/>
          </a:bodyPr>
          <a:lstStyle/>
          <a:p>
            <a:pPr algn="ctr"/>
            <a:r>
              <a:rPr lang="hr-HR" b="1" dirty="0" smtClean="0">
                <a:solidFill>
                  <a:schemeClr val="tx1"/>
                </a:solidFill>
                <a:latin typeface="Times New Roman" pitchFamily="18" charset="0"/>
                <a:cs typeface="Times New Roman" pitchFamily="18" charset="0"/>
              </a:rPr>
              <a:t>Literatura</a:t>
            </a:r>
            <a:endParaRPr lang="hr-HR" b="1" dirty="0">
              <a:solidFill>
                <a:schemeClr val="tx1"/>
              </a:solidFill>
              <a:latin typeface="Times New Roman" pitchFamily="18" charset="0"/>
              <a:cs typeface="Times New Roman" pitchFamily="18" charset="0"/>
            </a:endParaRPr>
          </a:p>
        </p:txBody>
      </p:sp>
      <p:sp>
        <p:nvSpPr>
          <p:cNvPr id="6" name="TextBox 5"/>
          <p:cNvSpPr txBox="1"/>
          <p:nvPr/>
        </p:nvSpPr>
        <p:spPr>
          <a:xfrm>
            <a:off x="395536" y="1916832"/>
            <a:ext cx="8856984" cy="3693319"/>
          </a:xfrm>
          <a:prstGeom prst="rect">
            <a:avLst/>
          </a:prstGeom>
          <a:noFill/>
        </p:spPr>
        <p:txBody>
          <a:bodyPr wrap="square" rtlCol="0">
            <a:spAutoFit/>
          </a:bodyPr>
          <a:lstStyle/>
          <a:p>
            <a:pPr marL="342900" lvl="0" indent="-342900">
              <a:buFont typeface="+mj-lt"/>
              <a:buAutoNum type="arabicPeriod"/>
            </a:pPr>
            <a:r>
              <a:rPr lang="hr-HR" dirty="0"/>
              <a:t>Zakon o gradnji, NN 153/13, 20/17</a:t>
            </a:r>
          </a:p>
          <a:p>
            <a:pPr marL="342900" lvl="0" indent="-342900">
              <a:buFont typeface="+mj-lt"/>
              <a:buAutoNum type="arabicPeriod"/>
            </a:pPr>
            <a:r>
              <a:rPr lang="hr-HR" dirty="0"/>
              <a:t>Tehnički propis za niskonaponske instalacije, NN 5/2010</a:t>
            </a:r>
          </a:p>
          <a:p>
            <a:pPr marL="342900" lvl="0" indent="-342900">
              <a:buFont typeface="+mj-lt"/>
              <a:buAutoNum type="arabicPeriod"/>
            </a:pPr>
            <a:r>
              <a:rPr lang="hr-HR" dirty="0"/>
              <a:t>Tim kabel, http://www.tim-kabel.hr/ (20.06.2017.)</a:t>
            </a:r>
          </a:p>
          <a:p>
            <a:pPr marL="342900" lvl="0" indent="-342900">
              <a:buFont typeface="+mj-lt"/>
              <a:buAutoNum type="arabicPeriod"/>
            </a:pPr>
            <a:r>
              <a:rPr lang="hr-HR" dirty="0"/>
              <a:t>Tipovi NN mreža (HRN HD 60364-1), Elektrotehnički portal, https://www.elteh.net/ (21.06.2017.)</a:t>
            </a:r>
          </a:p>
          <a:p>
            <a:pPr marL="342900" lvl="0" indent="-342900">
              <a:buFont typeface="+mj-lt"/>
              <a:buAutoNum type="arabicPeriod"/>
            </a:pPr>
            <a:r>
              <a:rPr lang="hr-HR" dirty="0"/>
              <a:t>R&amp;M, https://www.rdm.com/ (20.07.2017.)</a:t>
            </a:r>
          </a:p>
          <a:p>
            <a:pPr marL="342900" lvl="0" indent="-342900">
              <a:buFont typeface="+mj-lt"/>
              <a:buAutoNum type="arabicPeriod"/>
            </a:pPr>
            <a:r>
              <a:rPr lang="hr-HR" dirty="0"/>
              <a:t>Automatizacija – inteligentna kuća, http://novidom.blogspot.hr/ (22.06.2017.)</a:t>
            </a:r>
          </a:p>
          <a:p>
            <a:pPr marL="342900" lvl="0" indent="-342900">
              <a:buFont typeface="+mj-lt"/>
              <a:buAutoNum type="arabicPeriod"/>
            </a:pPr>
            <a:r>
              <a:rPr lang="hr-HR" dirty="0"/>
              <a:t>Projektiranje gromobranske instalacije, </a:t>
            </a:r>
            <a:r>
              <a:rPr lang="hr-HR" dirty="0">
                <a:hlinkClick r:id="rId2"/>
              </a:rPr>
              <a:t>http://www.zelenaenergija.org/</a:t>
            </a:r>
            <a:r>
              <a:rPr lang="hr-HR" dirty="0"/>
              <a:t> (22.06.2017.)</a:t>
            </a:r>
          </a:p>
          <a:p>
            <a:pPr marL="342900" lvl="0" indent="-342900">
              <a:buFont typeface="+mj-lt"/>
              <a:buAutoNum type="arabicPeriod"/>
            </a:pPr>
            <a:r>
              <a:rPr lang="hr-HR" dirty="0"/>
              <a:t>Schrack technik, http://www.schrack.hr/ (25.06.2017.)</a:t>
            </a:r>
          </a:p>
          <a:p>
            <a:pPr marL="342900" lvl="0" indent="-342900">
              <a:buFont typeface="+mj-lt"/>
              <a:buAutoNum type="arabicPeriod"/>
            </a:pPr>
            <a:r>
              <a:rPr lang="hr-HR" dirty="0"/>
              <a:t>Nabava.net, https://www.nabava.net/ (25.06.2017.)</a:t>
            </a:r>
          </a:p>
          <a:p>
            <a:pPr marL="342900" lvl="0" indent="-342900">
              <a:buFont typeface="+mj-lt"/>
              <a:buAutoNum type="arabicPeriod"/>
            </a:pPr>
            <a:r>
              <a:rPr lang="hr-HR" dirty="0"/>
              <a:t>V. Srb, Električne instalacije i niskonaponske mreže, Tehnička knjiga, Beograd, 1991.</a:t>
            </a:r>
          </a:p>
          <a:p>
            <a:pPr marL="342900" lvl="0" indent="-342900">
              <a:buFont typeface="+mj-lt"/>
              <a:buAutoNum type="arabicPeriod"/>
            </a:pPr>
            <a:r>
              <a:rPr lang="hr-HR" dirty="0"/>
              <a:t>Skupina autora, Tehnička enciklopedija, Leksikografski zavod Miroslav Krleža, Zagreb, 1963.-1997.</a:t>
            </a:r>
          </a:p>
        </p:txBody>
      </p:sp>
    </p:spTree>
    <p:extLst>
      <p:ext uri="{BB962C8B-B14F-4D97-AF65-F5344CB8AC3E}">
        <p14:creationId xmlns:p14="http://schemas.microsoft.com/office/powerpoint/2010/main" val="12940643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 Prilozi projekta</a:t>
            </a:r>
            <a:endParaRPr lang="hr-HR" sz="3600" b="1" dirty="0">
              <a:solidFill>
                <a:schemeClr val="tx1"/>
              </a:solidFill>
              <a:cs typeface="Times New Roman" pitchFamily="18" charset="0"/>
            </a:endParaRPr>
          </a:p>
        </p:txBody>
      </p:sp>
      <p:sp>
        <p:nvSpPr>
          <p:cNvPr id="10" name="TextBox 9"/>
          <p:cNvSpPr txBox="1"/>
          <p:nvPr/>
        </p:nvSpPr>
        <p:spPr>
          <a:xfrm>
            <a:off x="326672" y="1700808"/>
            <a:ext cx="8719256" cy="5016758"/>
          </a:xfrm>
          <a:prstGeom prst="rect">
            <a:avLst/>
          </a:prstGeom>
          <a:noFill/>
        </p:spPr>
        <p:txBody>
          <a:bodyPr wrap="square" rtlCol="0">
            <a:spAutoFit/>
          </a:bodyPr>
          <a:lstStyle/>
          <a:p>
            <a:pPr marL="342900" indent="-342900">
              <a:buFont typeface="Arial" panose="020B0604020202020204" pitchFamily="34" charset="0"/>
              <a:buChar char="•"/>
            </a:pPr>
            <a:r>
              <a:rPr lang="hr-HR" sz="2000" dirty="0" smtClean="0">
                <a:latin typeface="Times New Roman" pitchFamily="18" charset="0"/>
                <a:cs typeface="Times New Roman" pitchFamily="18" charset="0"/>
              </a:rPr>
              <a:t>Pravilnik </a:t>
            </a:r>
            <a:r>
              <a:rPr lang="hr-HR" sz="2000" dirty="0">
                <a:latin typeface="Times New Roman" pitchFamily="18" charset="0"/>
                <a:cs typeface="Times New Roman" pitchFamily="18" charset="0"/>
              </a:rPr>
              <a:t>o  osiguranju pristupačnosti građevina osobama s invaliditetom i   smanjene pokretljivosti (NN151/05, NN 61/07)</a:t>
            </a:r>
          </a:p>
          <a:p>
            <a:pPr marL="342900" indent="-342900">
              <a:buFont typeface="Arial" panose="020B0604020202020204" pitchFamily="34" charset="0"/>
              <a:buChar char="•"/>
            </a:pPr>
            <a:r>
              <a:rPr lang="hr-HR" sz="2000" dirty="0" smtClean="0">
                <a:latin typeface="Times New Roman" pitchFamily="18" charset="0"/>
                <a:cs typeface="Times New Roman" pitchFamily="18" charset="0"/>
              </a:rPr>
              <a:t>Pravilnik </a:t>
            </a:r>
            <a:r>
              <a:rPr lang="hr-HR" sz="2000" dirty="0">
                <a:latin typeface="Times New Roman" pitchFamily="18" charset="0"/>
                <a:cs typeface="Times New Roman" pitchFamily="18" charset="0"/>
              </a:rPr>
              <a:t>o zaštiti na radu za radne i pomoćne prostorije i prostore (NN br. 06/84, 42/05, 113/06, 114/07)</a:t>
            </a:r>
          </a:p>
          <a:p>
            <a:pPr marL="342900" indent="-342900">
              <a:buFont typeface="Arial" panose="020B0604020202020204" pitchFamily="34" charset="0"/>
              <a:buChar char="•"/>
            </a:pPr>
            <a:r>
              <a:rPr lang="hr-HR" sz="2000" dirty="0" smtClean="0">
                <a:latin typeface="Times New Roman" pitchFamily="18" charset="0"/>
                <a:cs typeface="Times New Roman" pitchFamily="18" charset="0"/>
              </a:rPr>
              <a:t>Pravilnik </a:t>
            </a:r>
            <a:r>
              <a:rPr lang="hr-HR" sz="2000" dirty="0">
                <a:latin typeface="Times New Roman" pitchFamily="18" charset="0"/>
                <a:cs typeface="Times New Roman" pitchFamily="18" charset="0"/>
              </a:rPr>
              <a:t>o tehničkim uvjetima za elektroničku komunikacijsku mrežu poslovnih i stambenih zgrada ( NN br. 155/2009 )</a:t>
            </a:r>
          </a:p>
          <a:p>
            <a:pPr marL="342900" indent="-342900">
              <a:buFont typeface="Arial" panose="020B0604020202020204" pitchFamily="34" charset="0"/>
              <a:buChar char="•"/>
            </a:pPr>
            <a:r>
              <a:rPr lang="hr-HR" sz="2000" dirty="0" smtClean="0">
                <a:latin typeface="Times New Roman" pitchFamily="18" charset="0"/>
                <a:cs typeface="Times New Roman" pitchFamily="18" charset="0"/>
              </a:rPr>
              <a:t>Električne </a:t>
            </a:r>
            <a:r>
              <a:rPr lang="hr-HR" sz="2000" dirty="0">
                <a:latin typeface="Times New Roman" pitchFamily="18" charset="0"/>
                <a:cs typeface="Times New Roman" pitchFamily="18" charset="0"/>
              </a:rPr>
              <a:t>instalacije zgrada - 1. dio: Područje primjene, predmet i osnovna načela (IEC 60364-1:1992, MOD; HD 384.1 S2:2001)</a:t>
            </a:r>
          </a:p>
          <a:p>
            <a:pPr marL="342900" indent="-342900">
              <a:buFont typeface="Arial" panose="020B0604020202020204" pitchFamily="34" charset="0"/>
              <a:buChar char="•"/>
            </a:pPr>
            <a:r>
              <a:rPr lang="hr-HR" sz="2000" dirty="0" smtClean="0">
                <a:latin typeface="Times New Roman" pitchFamily="18" charset="0"/>
                <a:cs typeface="Times New Roman" pitchFamily="18" charset="0"/>
              </a:rPr>
              <a:t>HRN </a:t>
            </a:r>
            <a:r>
              <a:rPr lang="hr-HR" sz="2000" dirty="0">
                <a:latin typeface="Times New Roman" pitchFamily="18" charset="0"/>
                <a:cs typeface="Times New Roman" pitchFamily="18" charset="0"/>
              </a:rPr>
              <a:t>HD 60364-4-41: 2007 – Niskonaponske električne instalacije – 4 – 41. dio: Sigurnosna zaštita</a:t>
            </a:r>
          </a:p>
          <a:p>
            <a:pPr marL="342900" indent="-342900">
              <a:buFont typeface="Arial" panose="020B0604020202020204" pitchFamily="34" charset="0"/>
              <a:buChar char="•"/>
            </a:pPr>
            <a:r>
              <a:rPr lang="hr-HR" sz="2000" dirty="0" smtClean="0">
                <a:latin typeface="Times New Roman" pitchFamily="18" charset="0"/>
                <a:cs typeface="Times New Roman" pitchFamily="18" charset="0"/>
              </a:rPr>
              <a:t>Zaštita </a:t>
            </a:r>
            <a:r>
              <a:rPr lang="hr-HR" sz="2000" dirty="0">
                <a:latin typeface="Times New Roman" pitchFamily="18" charset="0"/>
                <a:cs typeface="Times New Roman" pitchFamily="18" charset="0"/>
              </a:rPr>
              <a:t>od električnog udara (IEC 60364-4-41: 2005,MOD; HD 60364-4-41: 2007)</a:t>
            </a:r>
          </a:p>
          <a:p>
            <a:pPr marL="342900" indent="-342900">
              <a:buFont typeface="Arial" panose="020B0604020202020204" pitchFamily="34" charset="0"/>
              <a:buChar char="•"/>
            </a:pPr>
            <a:r>
              <a:rPr lang="hr-HR" sz="2000" dirty="0" smtClean="0">
                <a:latin typeface="Times New Roman" pitchFamily="18" charset="0"/>
                <a:cs typeface="Times New Roman" pitchFamily="18" charset="0"/>
              </a:rPr>
              <a:t>HRN </a:t>
            </a:r>
            <a:r>
              <a:rPr lang="hr-HR" sz="2000" dirty="0">
                <a:latin typeface="Times New Roman" pitchFamily="18" charset="0"/>
                <a:cs typeface="Times New Roman" pitchFamily="18" charset="0"/>
              </a:rPr>
              <a:t>HD 384.5.523 S2: 2002 – Električne instalacije zgrada – 5. dio: Odabir i ugradba električne opreme – 52. poglavlje: Sustavi razvođenja (vodova i kabela) – 523. odjeljak: Trajno podnosive struje (IEC 60364-5-523: 1999; HD 384.5.523 S2: 2001</a:t>
            </a:r>
            <a:r>
              <a:rPr lang="hr-HR" sz="2000" dirty="0" smtClean="0">
                <a:latin typeface="Times New Roman" pitchFamily="18" charset="0"/>
                <a:cs typeface="Times New Roman" pitchFamily="18" charset="0"/>
              </a:rPr>
              <a:t>)</a:t>
            </a:r>
            <a:endParaRPr lang="hr-HR" sz="2000" dirty="0">
              <a:latin typeface="Times New Roman" pitchFamily="18" charset="0"/>
              <a:cs typeface="Times New Roman" pitchFamily="18" charset="0"/>
            </a:endParaRPr>
          </a:p>
        </p:txBody>
      </p:sp>
    </p:spTree>
    <p:extLst>
      <p:ext uri="{BB962C8B-B14F-4D97-AF65-F5344CB8AC3E}">
        <p14:creationId xmlns:p14="http://schemas.microsoft.com/office/powerpoint/2010/main" val="36571650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 Prilozi projekta</a:t>
            </a:r>
            <a:endParaRPr lang="hr-HR" sz="3600" b="1" dirty="0">
              <a:solidFill>
                <a:schemeClr val="tx1"/>
              </a:solidFill>
              <a:cs typeface="Times New Roman" pitchFamily="18" charset="0"/>
            </a:endParaRPr>
          </a:p>
        </p:txBody>
      </p:sp>
      <p:sp>
        <p:nvSpPr>
          <p:cNvPr id="10" name="TextBox 9"/>
          <p:cNvSpPr txBox="1"/>
          <p:nvPr/>
        </p:nvSpPr>
        <p:spPr>
          <a:xfrm>
            <a:off x="326672" y="1700808"/>
            <a:ext cx="8719256" cy="5016758"/>
          </a:xfrm>
          <a:prstGeom prst="rect">
            <a:avLst/>
          </a:prstGeom>
          <a:noFill/>
        </p:spPr>
        <p:txBody>
          <a:bodyPr wrap="square" rtlCol="0">
            <a:spAutoFit/>
          </a:bodyPr>
          <a:lstStyle/>
          <a:p>
            <a:pPr marL="342900" indent="-342900">
              <a:buFont typeface="Arial" panose="020B0604020202020204" pitchFamily="34" charset="0"/>
              <a:buChar char="•"/>
            </a:pPr>
            <a:r>
              <a:rPr lang="hr-HR" sz="2000" dirty="0" smtClean="0">
                <a:latin typeface="Times New Roman" pitchFamily="18" charset="0"/>
                <a:cs typeface="Times New Roman" pitchFamily="18" charset="0"/>
              </a:rPr>
              <a:t>Električne </a:t>
            </a:r>
            <a:r>
              <a:rPr lang="hr-HR" sz="2000" dirty="0">
                <a:latin typeface="Times New Roman" pitchFamily="18" charset="0"/>
                <a:cs typeface="Times New Roman" pitchFamily="18" charset="0"/>
              </a:rPr>
              <a:t>instalacije zgrada - 5.dio: Odabir i ugradba električne opreme - 523. odjeljak: Trajno podnosive struje u sustavima razvođenja (IEC 60364-5-523:1999; HD 384.5.523 S2:2001)</a:t>
            </a:r>
          </a:p>
          <a:p>
            <a:pPr marL="342900" indent="-342900">
              <a:buFont typeface="Arial" panose="020B0604020202020204" pitchFamily="34" charset="0"/>
              <a:buChar char="•"/>
            </a:pPr>
            <a:r>
              <a:rPr lang="hr-HR" sz="2000" dirty="0" smtClean="0">
                <a:latin typeface="Times New Roman" pitchFamily="18" charset="0"/>
                <a:cs typeface="Times New Roman" pitchFamily="18" charset="0"/>
              </a:rPr>
              <a:t>HRN </a:t>
            </a:r>
            <a:r>
              <a:rPr lang="hr-HR" sz="2000" dirty="0">
                <a:latin typeface="Times New Roman" pitchFamily="18" charset="0"/>
                <a:cs typeface="Times New Roman" pitchFamily="18" charset="0"/>
              </a:rPr>
              <a:t>HD 60364-5-54: 2007 – Niskonaponske električne instalacije – 5-54. dio: Odabir i ugradba električne opreme – Uzemljenje i zaštitni vodiči – (IEC 60364-5-54: 2002 MOD;HD 60364-5-54: 2007)</a:t>
            </a:r>
          </a:p>
          <a:p>
            <a:pPr marL="342900" indent="-342900">
              <a:buFont typeface="Arial" panose="020B0604020202020204" pitchFamily="34" charset="0"/>
              <a:buChar char="•"/>
            </a:pPr>
            <a:r>
              <a:rPr lang="hr-HR" sz="2000" dirty="0" smtClean="0">
                <a:latin typeface="Times New Roman" pitchFamily="18" charset="0"/>
                <a:cs typeface="Times New Roman" pitchFamily="18" charset="0"/>
              </a:rPr>
              <a:t>HRN </a:t>
            </a:r>
            <a:r>
              <a:rPr lang="hr-HR" sz="2000" dirty="0">
                <a:latin typeface="Times New Roman" pitchFamily="18" charset="0"/>
                <a:cs typeface="Times New Roman" pitchFamily="18" charset="0"/>
              </a:rPr>
              <a:t>HD 384.4.42 S1: 1999 – Električne instalacije zgrada – 4. dio: Sigurnosna zaštita - 42. poglavlje: Zaštita od toplinskih učinaka (IEC 60364-4-42: 1980, MOD;</a:t>
            </a:r>
          </a:p>
          <a:p>
            <a:pPr marL="342900" indent="-342900">
              <a:buFont typeface="Arial" panose="020B0604020202020204" pitchFamily="34" charset="0"/>
              <a:buChar char="•"/>
            </a:pPr>
            <a:r>
              <a:rPr lang="hr-HR" sz="2000" dirty="0" smtClean="0">
                <a:latin typeface="Times New Roman" pitchFamily="18" charset="0"/>
                <a:cs typeface="Times New Roman" pitchFamily="18" charset="0"/>
              </a:rPr>
              <a:t>HRN </a:t>
            </a:r>
            <a:r>
              <a:rPr lang="hr-HR" sz="2000" dirty="0">
                <a:latin typeface="Times New Roman" pitchFamily="18" charset="0"/>
                <a:cs typeface="Times New Roman" pitchFamily="18" charset="0"/>
              </a:rPr>
              <a:t>EN 60446:2008 Osnovna i sigurnosna načela za sučelje čovjek – stroj, obilježavanje i prepoznavanje – Prepoznavanje vodiča po bojama ili po slovima i brojkama (alfanumerički) (IEC 60446:2007; EN 60446:2007) </a:t>
            </a:r>
          </a:p>
          <a:p>
            <a:pPr marL="342900" indent="-342900">
              <a:buFont typeface="Arial" panose="020B0604020202020204" pitchFamily="34" charset="0"/>
              <a:buChar char="•"/>
            </a:pPr>
            <a:r>
              <a:rPr lang="hr-HR" sz="2000" dirty="0" smtClean="0">
                <a:latin typeface="Times New Roman" pitchFamily="18" charset="0"/>
                <a:cs typeface="Times New Roman" pitchFamily="18" charset="0"/>
              </a:rPr>
              <a:t>HRN </a:t>
            </a:r>
            <a:r>
              <a:rPr lang="hr-HR" sz="2000" dirty="0">
                <a:latin typeface="Times New Roman" pitchFamily="18" charset="0"/>
                <a:cs typeface="Times New Roman" pitchFamily="18" charset="0"/>
              </a:rPr>
              <a:t>HD 384.4.482 S1: 1999 – Električne instalacije zgrada – 4. dio: Sigurnosna zaštita – 48. poglavlje: Odabir zaštitnih mjera ovisno o vanjskim utjecajima – 482. odjeljak: Zaštita od požara gdje postoje posebne opasnosti ili </a:t>
            </a:r>
            <a:r>
              <a:rPr lang="hr-HR" sz="2000" dirty="0" smtClean="0">
                <a:latin typeface="Times New Roman" pitchFamily="18" charset="0"/>
                <a:cs typeface="Times New Roman" pitchFamily="18" charset="0"/>
              </a:rPr>
              <a:t>pogibelj</a:t>
            </a:r>
            <a:endParaRPr lang="hr-HR" sz="2000" dirty="0">
              <a:latin typeface="Times New Roman" pitchFamily="18" charset="0"/>
              <a:cs typeface="Times New Roman" pitchFamily="18" charset="0"/>
            </a:endParaRPr>
          </a:p>
        </p:txBody>
      </p:sp>
    </p:spTree>
    <p:extLst>
      <p:ext uri="{BB962C8B-B14F-4D97-AF65-F5344CB8AC3E}">
        <p14:creationId xmlns:p14="http://schemas.microsoft.com/office/powerpoint/2010/main" val="28587644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 Prilozi projekta</a:t>
            </a:r>
            <a:endParaRPr lang="hr-HR" sz="3600" b="1" dirty="0">
              <a:solidFill>
                <a:schemeClr val="tx1"/>
              </a:solidFill>
              <a:cs typeface="Times New Roman" pitchFamily="18" charset="0"/>
            </a:endParaRPr>
          </a:p>
        </p:txBody>
      </p:sp>
      <p:sp>
        <p:nvSpPr>
          <p:cNvPr id="10" name="TextBox 9"/>
          <p:cNvSpPr txBox="1"/>
          <p:nvPr/>
        </p:nvSpPr>
        <p:spPr>
          <a:xfrm>
            <a:off x="326672" y="1700808"/>
            <a:ext cx="8719256" cy="5016758"/>
          </a:xfrm>
          <a:prstGeom prst="rect">
            <a:avLst/>
          </a:prstGeom>
          <a:noFill/>
        </p:spPr>
        <p:txBody>
          <a:bodyPr wrap="square" rtlCol="0">
            <a:spAutoFit/>
          </a:bodyPr>
          <a:lstStyle/>
          <a:p>
            <a:pPr marL="342900" indent="-342900">
              <a:buFont typeface="Arial" panose="020B0604020202020204" pitchFamily="34" charset="0"/>
              <a:buChar char="•"/>
            </a:pPr>
            <a:r>
              <a:rPr lang="hr-HR" sz="2000" dirty="0" smtClean="0">
                <a:latin typeface="Times New Roman" pitchFamily="18" charset="0"/>
                <a:cs typeface="Times New Roman" pitchFamily="18" charset="0"/>
              </a:rPr>
              <a:t>HRN </a:t>
            </a:r>
            <a:r>
              <a:rPr lang="hr-HR" sz="2000" dirty="0">
                <a:latin typeface="Times New Roman" pitchFamily="18" charset="0"/>
                <a:cs typeface="Times New Roman" pitchFamily="18" charset="0"/>
              </a:rPr>
              <a:t>HD 384.7.714 S1: 2001 – Električne instalacije zgrada – 7. dio: Zahtjevi za posebne instalacije ili prostore – 714. odjeljak: Instalacije vanjske rasvjete</a:t>
            </a:r>
          </a:p>
          <a:p>
            <a:pPr marL="342900" indent="-342900">
              <a:buFont typeface="Arial" panose="020B0604020202020204" pitchFamily="34" charset="0"/>
              <a:buChar char="•"/>
            </a:pPr>
            <a:r>
              <a:rPr lang="hr-HR" sz="2000" dirty="0" smtClean="0">
                <a:latin typeface="Times New Roman" pitchFamily="18" charset="0"/>
                <a:cs typeface="Times New Roman" pitchFamily="18" charset="0"/>
              </a:rPr>
              <a:t>HRN </a:t>
            </a:r>
            <a:r>
              <a:rPr lang="hr-HR" sz="2000" dirty="0">
                <a:latin typeface="Times New Roman" pitchFamily="18" charset="0"/>
                <a:cs typeface="Times New Roman" pitchFamily="18" charset="0"/>
              </a:rPr>
              <a:t>EN 50164-1:2011 Sastavnice sustava zaštite od munje (LPC) - 1. dio: Zahtjevi za spojne elemente (EN 50164-1:2008)</a:t>
            </a:r>
          </a:p>
          <a:p>
            <a:pPr marL="342900" indent="-342900">
              <a:buFont typeface="Arial" panose="020B0604020202020204" pitchFamily="34" charset="0"/>
              <a:buChar char="•"/>
            </a:pPr>
            <a:r>
              <a:rPr lang="hr-HR" sz="2000" dirty="0" smtClean="0">
                <a:latin typeface="Times New Roman" pitchFamily="18" charset="0"/>
                <a:cs typeface="Times New Roman" pitchFamily="18" charset="0"/>
              </a:rPr>
              <a:t>Zaštita </a:t>
            </a:r>
            <a:r>
              <a:rPr lang="hr-HR" sz="2000" dirty="0">
                <a:latin typeface="Times New Roman" pitchFamily="18" charset="0"/>
                <a:cs typeface="Times New Roman" pitchFamily="18" charset="0"/>
              </a:rPr>
              <a:t>od munje – Opća načela (HRN EN 62305-1)</a:t>
            </a:r>
          </a:p>
          <a:p>
            <a:pPr marL="342900" indent="-342900">
              <a:buFont typeface="Arial" panose="020B0604020202020204" pitchFamily="34" charset="0"/>
              <a:buChar char="•"/>
            </a:pPr>
            <a:r>
              <a:rPr lang="hr-HR" sz="2000" dirty="0" smtClean="0">
                <a:latin typeface="Times New Roman" pitchFamily="18" charset="0"/>
                <a:cs typeface="Times New Roman" pitchFamily="18" charset="0"/>
              </a:rPr>
              <a:t>Zaštita </a:t>
            </a:r>
            <a:r>
              <a:rPr lang="hr-HR" sz="2000" dirty="0">
                <a:latin typeface="Times New Roman" pitchFamily="18" charset="0"/>
                <a:cs typeface="Times New Roman" pitchFamily="18" charset="0"/>
              </a:rPr>
              <a:t>od munje – Upravljanje rizikom (HRN EN 62305-2)</a:t>
            </a:r>
          </a:p>
          <a:p>
            <a:pPr marL="342900" indent="-342900">
              <a:buFont typeface="Arial" panose="020B0604020202020204" pitchFamily="34" charset="0"/>
              <a:buChar char="•"/>
            </a:pPr>
            <a:r>
              <a:rPr lang="hr-HR" sz="2000" dirty="0" smtClean="0">
                <a:latin typeface="Times New Roman" pitchFamily="18" charset="0"/>
                <a:cs typeface="Times New Roman" pitchFamily="18" charset="0"/>
              </a:rPr>
              <a:t>Zaštita </a:t>
            </a:r>
            <a:r>
              <a:rPr lang="hr-HR" sz="2000" dirty="0">
                <a:latin typeface="Times New Roman" pitchFamily="18" charset="0"/>
                <a:cs typeface="Times New Roman" pitchFamily="18" charset="0"/>
              </a:rPr>
              <a:t>od munje – Materijalne štete na građevinama i opasnost za život (HRN EN 62305-3)</a:t>
            </a:r>
          </a:p>
          <a:p>
            <a:pPr marL="342900" indent="-342900">
              <a:buFont typeface="Arial" panose="020B0604020202020204" pitchFamily="34" charset="0"/>
              <a:buChar char="•"/>
            </a:pPr>
            <a:r>
              <a:rPr lang="hr-HR" sz="2000" dirty="0" smtClean="0">
                <a:latin typeface="Times New Roman" pitchFamily="18" charset="0"/>
                <a:cs typeface="Times New Roman" pitchFamily="18" charset="0"/>
              </a:rPr>
              <a:t>Zaštita </a:t>
            </a:r>
            <a:r>
              <a:rPr lang="hr-HR" sz="2000" dirty="0">
                <a:latin typeface="Times New Roman" pitchFamily="18" charset="0"/>
                <a:cs typeface="Times New Roman" pitchFamily="18" charset="0"/>
              </a:rPr>
              <a:t>od munje – Električni i elektronički sustav unutar građevina (HRN EN 62305-4)</a:t>
            </a:r>
          </a:p>
          <a:p>
            <a:pPr marL="342900" indent="-342900">
              <a:buFont typeface="Arial" panose="020B0604020202020204" pitchFamily="34" charset="0"/>
              <a:buChar char="•"/>
            </a:pPr>
            <a:r>
              <a:rPr lang="hr-HR" sz="2000" dirty="0" smtClean="0">
                <a:latin typeface="Times New Roman" pitchFamily="18" charset="0"/>
                <a:cs typeface="Times New Roman" pitchFamily="18" charset="0"/>
              </a:rPr>
              <a:t>Zaštita </a:t>
            </a:r>
            <a:r>
              <a:rPr lang="hr-HR" sz="2000" dirty="0">
                <a:latin typeface="Times New Roman" pitchFamily="18" charset="0"/>
                <a:cs typeface="Times New Roman" pitchFamily="18" charset="0"/>
              </a:rPr>
              <a:t>od munje – Telekomunikacijski vodovi - Instalacije s optičkim vlaknima (HRN EN 61663-1)</a:t>
            </a:r>
          </a:p>
          <a:p>
            <a:pPr marL="342900" indent="-342900">
              <a:buFont typeface="Arial" panose="020B0604020202020204" pitchFamily="34" charset="0"/>
              <a:buChar char="•"/>
            </a:pPr>
            <a:r>
              <a:rPr lang="hr-HR" sz="2000" dirty="0" smtClean="0">
                <a:latin typeface="Times New Roman" pitchFamily="18" charset="0"/>
                <a:cs typeface="Times New Roman" pitchFamily="18" charset="0"/>
              </a:rPr>
              <a:t>Zaštita </a:t>
            </a:r>
            <a:r>
              <a:rPr lang="hr-HR" sz="2000" dirty="0">
                <a:latin typeface="Times New Roman" pitchFamily="18" charset="0"/>
                <a:cs typeface="Times New Roman" pitchFamily="18" charset="0"/>
              </a:rPr>
              <a:t>od munje – Telekomunikacijski vodovi - Vodovi s kovinskim vodičima  (HRN EN 61663-2)</a:t>
            </a:r>
          </a:p>
          <a:p>
            <a:pPr marL="342900" indent="-342900">
              <a:buFont typeface="Arial" panose="020B0604020202020204" pitchFamily="34" charset="0"/>
              <a:buChar char="•"/>
            </a:pPr>
            <a:r>
              <a:rPr lang="hr-HR" sz="2000" dirty="0" smtClean="0">
                <a:latin typeface="Times New Roman" pitchFamily="18" charset="0"/>
                <a:cs typeface="Times New Roman" pitchFamily="18" charset="0"/>
              </a:rPr>
              <a:t>Pravilnik </a:t>
            </a:r>
            <a:r>
              <a:rPr lang="hr-HR" sz="2000" dirty="0">
                <a:latin typeface="Times New Roman" pitchFamily="18" charset="0"/>
                <a:cs typeface="Times New Roman" pitchFamily="18" charset="0"/>
              </a:rPr>
              <a:t>o tehničkim normativima za izgradnju nadzemnih elektroenergetskih vodova nazivnog napona od 1kv do 400 kV (65/88, 24/97</a:t>
            </a:r>
            <a:r>
              <a:rPr lang="hr-HR" sz="2000" dirty="0" smtClean="0">
                <a:latin typeface="Times New Roman" pitchFamily="18" charset="0"/>
                <a:cs typeface="Times New Roman" pitchFamily="18" charset="0"/>
              </a:rPr>
              <a:t>)</a:t>
            </a:r>
            <a:endParaRPr lang="hr-HR" sz="2400" dirty="0">
              <a:latin typeface="Times New Roman" pitchFamily="18" charset="0"/>
              <a:cs typeface="Times New Roman" pitchFamily="18" charset="0"/>
            </a:endParaRPr>
          </a:p>
        </p:txBody>
      </p:sp>
    </p:spTree>
    <p:extLst>
      <p:ext uri="{BB962C8B-B14F-4D97-AF65-F5344CB8AC3E}">
        <p14:creationId xmlns:p14="http://schemas.microsoft.com/office/powerpoint/2010/main" val="28942713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 Prilozi projekta</a:t>
            </a:r>
            <a:endParaRPr lang="hr-HR" sz="3600" b="1" dirty="0">
              <a:solidFill>
                <a:schemeClr val="tx1"/>
              </a:solidFill>
              <a:cs typeface="Times New Roman" pitchFamily="18" charset="0"/>
            </a:endParaRPr>
          </a:p>
        </p:txBody>
      </p:sp>
      <p:sp>
        <p:nvSpPr>
          <p:cNvPr id="10" name="TextBox 9"/>
          <p:cNvSpPr txBox="1"/>
          <p:nvPr/>
        </p:nvSpPr>
        <p:spPr>
          <a:xfrm>
            <a:off x="326672" y="1700808"/>
            <a:ext cx="8719256" cy="4893647"/>
          </a:xfrm>
          <a:prstGeom prst="rect">
            <a:avLst/>
          </a:prstGeom>
          <a:noFill/>
        </p:spPr>
        <p:txBody>
          <a:bodyPr wrap="square" rtlCol="0">
            <a:spAutoFit/>
          </a:bodyPr>
          <a:lstStyle/>
          <a:p>
            <a:r>
              <a:rPr lang="hr-HR" sz="2400" b="1" dirty="0">
                <a:latin typeface="Times New Roman" pitchFamily="18" charset="0"/>
                <a:cs typeface="Times New Roman" pitchFamily="18" charset="0"/>
              </a:rPr>
              <a:t>Izjava o usklađenosti glavnog projekta s prostornim </a:t>
            </a:r>
            <a:r>
              <a:rPr lang="hr-HR" sz="2400" b="1" dirty="0" smtClean="0">
                <a:latin typeface="Times New Roman" pitchFamily="18" charset="0"/>
                <a:cs typeface="Times New Roman" pitchFamily="18" charset="0"/>
              </a:rPr>
              <a:t>planom</a:t>
            </a:r>
          </a:p>
          <a:p>
            <a:endParaRPr lang="hr-HR" sz="2400" b="1" dirty="0">
              <a:latin typeface="Times New Roman" pitchFamily="18" charset="0"/>
              <a:cs typeface="Times New Roman" pitchFamily="18" charset="0"/>
            </a:endParaRPr>
          </a:p>
          <a:p>
            <a:r>
              <a:rPr lang="hr-HR" sz="2400" dirty="0">
                <a:latin typeface="Times New Roman" pitchFamily="18" charset="0"/>
                <a:cs typeface="Times New Roman" pitchFamily="18" charset="0"/>
              </a:rPr>
              <a:t>Prostorni plan je </a:t>
            </a:r>
            <a:r>
              <a:rPr lang="hr-HR" sz="2400" dirty="0">
                <a:solidFill>
                  <a:srgbClr val="FF0000"/>
                </a:solidFill>
                <a:latin typeface="Times New Roman" pitchFamily="18" charset="0"/>
                <a:cs typeface="Times New Roman" pitchFamily="18" charset="0"/>
              </a:rPr>
              <a:t>službeno objašnjenje </a:t>
            </a:r>
            <a:r>
              <a:rPr lang="hr-HR" sz="2400" dirty="0">
                <a:latin typeface="Times New Roman" pitchFamily="18" charset="0"/>
                <a:cs typeface="Times New Roman" pitchFamily="18" charset="0"/>
              </a:rPr>
              <a:t>kako se treba uređivati neki dio javnog prostora na kojem će se graditi ili uređivati privatni objekt. </a:t>
            </a:r>
            <a:endParaRPr lang="hr-HR" sz="2400" dirty="0" smtClean="0">
              <a:latin typeface="Times New Roman" pitchFamily="18" charset="0"/>
              <a:cs typeface="Times New Roman" pitchFamily="18" charset="0"/>
            </a:endParaRPr>
          </a:p>
          <a:p>
            <a:endParaRPr lang="hr-HR" sz="2400" dirty="0">
              <a:latin typeface="Times New Roman" pitchFamily="18" charset="0"/>
              <a:cs typeface="Times New Roman" pitchFamily="18" charset="0"/>
            </a:endParaRPr>
          </a:p>
          <a:p>
            <a:r>
              <a:rPr lang="hr-HR" sz="2400" dirty="0" smtClean="0">
                <a:latin typeface="Times New Roman" pitchFamily="18" charset="0"/>
                <a:cs typeface="Times New Roman" pitchFamily="18" charset="0"/>
              </a:rPr>
              <a:t>Tim </a:t>
            </a:r>
            <a:r>
              <a:rPr lang="hr-HR" sz="2400" dirty="0">
                <a:latin typeface="Times New Roman" pitchFamily="18" charset="0"/>
                <a:cs typeface="Times New Roman" pitchFamily="18" charset="0"/>
              </a:rPr>
              <a:t>planom uređenja definirana je </a:t>
            </a:r>
            <a:r>
              <a:rPr lang="hr-HR" sz="2400" dirty="0">
                <a:solidFill>
                  <a:srgbClr val="00B050"/>
                </a:solidFill>
                <a:latin typeface="Times New Roman" pitchFamily="18" charset="0"/>
                <a:cs typeface="Times New Roman" pitchFamily="18" charset="0"/>
              </a:rPr>
              <a:t>organizacija, uređenje i </a:t>
            </a:r>
            <a:r>
              <a:rPr lang="hr-HR" sz="2400" dirty="0" smtClean="0">
                <a:solidFill>
                  <a:srgbClr val="00B050"/>
                </a:solidFill>
                <a:latin typeface="Times New Roman" pitchFamily="18" charset="0"/>
                <a:cs typeface="Times New Roman" pitchFamily="18" charset="0"/>
              </a:rPr>
              <a:t>namjena </a:t>
            </a:r>
            <a:r>
              <a:rPr lang="hr-HR" sz="2400" dirty="0">
                <a:latin typeface="Times New Roman" pitchFamily="18" charset="0"/>
                <a:cs typeface="Times New Roman" pitchFamily="18" charset="0"/>
              </a:rPr>
              <a:t>nekog prostora te su objašnjeni uređenje, unaprjeđenje i zaštita prostora. </a:t>
            </a:r>
            <a:endParaRPr lang="hr-HR" sz="2400" dirty="0" smtClean="0">
              <a:latin typeface="Times New Roman" pitchFamily="18" charset="0"/>
              <a:cs typeface="Times New Roman" pitchFamily="18" charset="0"/>
            </a:endParaRPr>
          </a:p>
          <a:p>
            <a:r>
              <a:rPr lang="hr-HR" sz="2400" dirty="0" smtClean="0">
                <a:latin typeface="Times New Roman" pitchFamily="18" charset="0"/>
                <a:cs typeface="Times New Roman" pitchFamily="18" charset="0"/>
              </a:rPr>
              <a:t>Projekti </a:t>
            </a:r>
            <a:r>
              <a:rPr lang="hr-HR" sz="2400" dirty="0">
                <a:latin typeface="Times New Roman" pitchFamily="18" charset="0"/>
                <a:cs typeface="Times New Roman" pitchFamily="18" charset="0"/>
              </a:rPr>
              <a:t>izrađeni na prostoru grada Osijeka moraju biti usklađeni sa </a:t>
            </a:r>
            <a:r>
              <a:rPr lang="hr-HR" sz="2400" dirty="0">
                <a:solidFill>
                  <a:srgbClr val="0070C0"/>
                </a:solidFill>
                <a:latin typeface="Times New Roman" pitchFamily="18" charset="0"/>
                <a:cs typeface="Times New Roman" pitchFamily="18" charset="0"/>
              </a:rPr>
              <a:t>Prostornim planom uređenja Grada Osijeka te Generalnim urbanističkim planom Grada Osijeka</a:t>
            </a:r>
            <a:r>
              <a:rPr lang="hr-HR" sz="2400" dirty="0">
                <a:latin typeface="Times New Roman" pitchFamily="18" charset="0"/>
                <a:cs typeface="Times New Roman" pitchFamily="18" charset="0"/>
              </a:rPr>
              <a:t>. </a:t>
            </a:r>
            <a:endParaRPr lang="hr-HR" sz="2400" dirty="0" smtClean="0">
              <a:latin typeface="Times New Roman" pitchFamily="18" charset="0"/>
              <a:cs typeface="Times New Roman" pitchFamily="18" charset="0"/>
            </a:endParaRPr>
          </a:p>
          <a:p>
            <a:r>
              <a:rPr lang="hr-HR" sz="2400" dirty="0" smtClean="0">
                <a:latin typeface="Times New Roman" pitchFamily="18" charset="0"/>
                <a:cs typeface="Times New Roman" pitchFamily="18" charset="0"/>
              </a:rPr>
              <a:t>Neophodnost </a:t>
            </a:r>
            <a:r>
              <a:rPr lang="hr-HR" sz="2400" dirty="0">
                <a:latin typeface="Times New Roman" pitchFamily="18" charset="0"/>
                <a:cs typeface="Times New Roman" pitchFamily="18" charset="0"/>
              </a:rPr>
              <a:t>ove izjave definirana je u Zakonu o prostornom uređenju.</a:t>
            </a:r>
            <a:endParaRPr lang="hr-HR" sz="2000" dirty="0">
              <a:latin typeface="Times New Roman" pitchFamily="18" charset="0"/>
              <a:cs typeface="Times New Roman" pitchFamily="18" charset="0"/>
            </a:endParaRPr>
          </a:p>
        </p:txBody>
      </p:sp>
    </p:spTree>
    <p:extLst>
      <p:ext uri="{BB962C8B-B14F-4D97-AF65-F5344CB8AC3E}">
        <p14:creationId xmlns:p14="http://schemas.microsoft.com/office/powerpoint/2010/main" val="4148066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3888" y="1355502"/>
            <a:ext cx="5400600" cy="5502498"/>
          </a:xfrm>
          <a:prstGeom prst="rect">
            <a:avLst/>
          </a:prstGeom>
        </p:spPr>
      </p:pic>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 Prilozi projekta</a:t>
            </a:r>
            <a:endParaRPr lang="hr-HR" sz="3600" b="1" dirty="0">
              <a:solidFill>
                <a:schemeClr val="tx1"/>
              </a:solidFill>
              <a:cs typeface="Times New Roman" pitchFamily="18" charset="0"/>
            </a:endParaRPr>
          </a:p>
        </p:txBody>
      </p:sp>
      <p:sp>
        <p:nvSpPr>
          <p:cNvPr id="6" name="Rectangle 5"/>
          <p:cNvSpPr/>
          <p:nvPr/>
        </p:nvSpPr>
        <p:spPr>
          <a:xfrm flipV="1">
            <a:off x="6012160" y="2204864"/>
            <a:ext cx="1153790" cy="1015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7" name="Rectangle 6"/>
          <p:cNvSpPr/>
          <p:nvPr/>
        </p:nvSpPr>
        <p:spPr>
          <a:xfrm>
            <a:off x="5923508" y="3068960"/>
            <a:ext cx="1440160" cy="5760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8" name="Rectangle 7"/>
          <p:cNvSpPr/>
          <p:nvPr/>
        </p:nvSpPr>
        <p:spPr>
          <a:xfrm>
            <a:off x="6012160" y="4303003"/>
            <a:ext cx="1224136" cy="1440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9" name="Rectangle 8"/>
          <p:cNvSpPr/>
          <p:nvPr/>
        </p:nvSpPr>
        <p:spPr>
          <a:xfrm>
            <a:off x="6963122" y="6713984"/>
            <a:ext cx="546348" cy="1440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2" name="Rectangle 11"/>
          <p:cNvSpPr/>
          <p:nvPr/>
        </p:nvSpPr>
        <p:spPr>
          <a:xfrm>
            <a:off x="5637262" y="4447019"/>
            <a:ext cx="1914500" cy="17378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3" name="Rectangle 12"/>
          <p:cNvSpPr/>
          <p:nvPr/>
        </p:nvSpPr>
        <p:spPr>
          <a:xfrm>
            <a:off x="105296" y="2509444"/>
            <a:ext cx="3242568" cy="1200329"/>
          </a:xfrm>
          <a:prstGeom prst="rect">
            <a:avLst/>
          </a:prstGeom>
        </p:spPr>
        <p:txBody>
          <a:bodyPr wrap="square">
            <a:spAutoFit/>
          </a:bodyPr>
          <a:lstStyle/>
          <a:p>
            <a:r>
              <a:rPr lang="hr-HR" sz="2400" dirty="0">
                <a:latin typeface="Times New Roman" panose="02020603050405020304" pitchFamily="18" charset="0"/>
                <a:cs typeface="Times New Roman" panose="02020603050405020304" pitchFamily="18" charset="0"/>
              </a:rPr>
              <a:t>Izjava o usklađenosti glavnog projekta s prostornim planom</a:t>
            </a:r>
          </a:p>
        </p:txBody>
      </p:sp>
    </p:spTree>
    <p:extLst>
      <p:ext uri="{BB962C8B-B14F-4D97-AF65-F5344CB8AC3E}">
        <p14:creationId xmlns:p14="http://schemas.microsoft.com/office/powerpoint/2010/main" val="3586101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hr-HR" sz="3600" b="1" dirty="0" smtClean="0">
                <a:solidFill>
                  <a:schemeClr val="tx1"/>
                </a:solidFill>
                <a:cs typeface="Times New Roman" pitchFamily="18" charset="0"/>
              </a:rPr>
              <a:t>Tehnički </a:t>
            </a:r>
            <a:r>
              <a:rPr lang="hr-HR" sz="3600" b="1" dirty="0">
                <a:solidFill>
                  <a:schemeClr val="tx1"/>
                </a:solidFill>
                <a:cs typeface="Times New Roman" pitchFamily="18" charset="0"/>
              </a:rPr>
              <a:t>propis za niskonaponske električne </a:t>
            </a:r>
            <a:r>
              <a:rPr lang="hr-HR" sz="3600" b="1" dirty="0" smtClean="0">
                <a:solidFill>
                  <a:schemeClr val="tx1"/>
                </a:solidFill>
                <a:cs typeface="Times New Roman" pitchFamily="18" charset="0"/>
              </a:rPr>
              <a:t>instalacije</a:t>
            </a:r>
            <a:endParaRPr lang="hr-HR" sz="3600" b="1" dirty="0">
              <a:solidFill>
                <a:schemeClr val="tx1"/>
              </a:solidFill>
              <a:cs typeface="Times New Roman" pitchFamily="18" charset="0"/>
            </a:endParaRPr>
          </a:p>
        </p:txBody>
      </p:sp>
      <p:sp>
        <p:nvSpPr>
          <p:cNvPr id="6" name="TextBox 5"/>
          <p:cNvSpPr txBox="1"/>
          <p:nvPr/>
        </p:nvSpPr>
        <p:spPr>
          <a:xfrm>
            <a:off x="395536" y="1916832"/>
            <a:ext cx="8424936" cy="4154984"/>
          </a:xfrm>
          <a:prstGeom prst="rect">
            <a:avLst/>
          </a:prstGeom>
          <a:noFill/>
        </p:spPr>
        <p:txBody>
          <a:bodyPr wrap="square" rtlCol="0">
            <a:spAutoFit/>
          </a:bodyPr>
          <a:lstStyle/>
          <a:p>
            <a:pPr lvl="0"/>
            <a:r>
              <a:rPr lang="vi-VN" sz="2400" dirty="0">
                <a:latin typeface="Times New Roman" panose="02020603050405020304" pitchFamily="18" charset="0"/>
                <a:cs typeface="Times New Roman" panose="02020603050405020304" pitchFamily="18" charset="0"/>
              </a:rPr>
              <a:t>Ovim se Tehničkim </a:t>
            </a:r>
            <a:r>
              <a:rPr lang="vi-VN" sz="2400" dirty="0" smtClean="0">
                <a:latin typeface="Times New Roman" panose="02020603050405020304" pitchFamily="18" charset="0"/>
                <a:cs typeface="Times New Roman" panose="02020603050405020304" pitchFamily="18" charset="0"/>
              </a:rPr>
              <a:t>propisom </a:t>
            </a:r>
            <a:r>
              <a:rPr lang="vi-VN" sz="2400" dirty="0">
                <a:latin typeface="Times New Roman" panose="02020603050405020304" pitchFamily="18" charset="0"/>
                <a:cs typeface="Times New Roman" panose="02020603050405020304" pitchFamily="18" charset="0"/>
              </a:rPr>
              <a:t>propisuju </a:t>
            </a:r>
            <a:endParaRPr lang="hr-HR" sz="2400" dirty="0" smtClean="0">
              <a:latin typeface="Times New Roman" panose="02020603050405020304" pitchFamily="18" charset="0"/>
              <a:cs typeface="Times New Roman" panose="02020603050405020304" pitchFamily="18" charset="0"/>
            </a:endParaRPr>
          </a:p>
          <a:p>
            <a:pPr marL="342900" lvl="0" indent="-342900">
              <a:buFont typeface="Arial" pitchFamily="34" charset="0"/>
              <a:buChar char="•"/>
            </a:pPr>
            <a:r>
              <a:rPr lang="vi-VN" sz="2400" dirty="0" smtClean="0">
                <a:solidFill>
                  <a:srgbClr val="FF0000"/>
                </a:solidFill>
                <a:latin typeface="Times New Roman" panose="02020603050405020304" pitchFamily="18" charset="0"/>
                <a:cs typeface="Times New Roman" panose="02020603050405020304" pitchFamily="18" charset="0"/>
              </a:rPr>
              <a:t>tehnička </a:t>
            </a:r>
            <a:r>
              <a:rPr lang="vi-VN" sz="2400" dirty="0">
                <a:solidFill>
                  <a:srgbClr val="FF0000"/>
                </a:solidFill>
                <a:latin typeface="Times New Roman" panose="02020603050405020304" pitchFamily="18" charset="0"/>
                <a:cs typeface="Times New Roman" panose="02020603050405020304" pitchFamily="18" charset="0"/>
              </a:rPr>
              <a:t>svojstva niskonaponskih električnih instalacija građevina </a:t>
            </a:r>
            <a:r>
              <a:rPr lang="vi-VN" sz="2400" dirty="0">
                <a:latin typeface="Times New Roman" panose="02020603050405020304" pitchFamily="18" charset="0"/>
                <a:cs typeface="Times New Roman" panose="02020603050405020304" pitchFamily="18" charset="0"/>
              </a:rPr>
              <a:t>(u daljnjem tekstu: električna instalacija), </a:t>
            </a:r>
            <a:endParaRPr lang="hr-HR" sz="2400" dirty="0" smtClean="0">
              <a:latin typeface="Times New Roman" panose="02020603050405020304" pitchFamily="18" charset="0"/>
              <a:cs typeface="Times New Roman" panose="02020603050405020304" pitchFamily="18" charset="0"/>
            </a:endParaRPr>
          </a:p>
          <a:p>
            <a:pPr marL="342900" lvl="0" indent="-342900">
              <a:buFont typeface="Arial" pitchFamily="34" charset="0"/>
              <a:buChar char="•"/>
            </a:pPr>
            <a:r>
              <a:rPr lang="vi-VN" sz="2400" dirty="0" smtClean="0">
                <a:latin typeface="Times New Roman" panose="02020603050405020304" pitchFamily="18" charset="0"/>
                <a:cs typeface="Times New Roman" panose="02020603050405020304" pitchFamily="18" charset="0"/>
              </a:rPr>
              <a:t>zahtjevi </a:t>
            </a:r>
            <a:r>
              <a:rPr lang="vi-VN" sz="2400" dirty="0">
                <a:latin typeface="Times New Roman" panose="02020603050405020304" pitchFamily="18" charset="0"/>
                <a:cs typeface="Times New Roman" panose="02020603050405020304" pitchFamily="18" charset="0"/>
              </a:rPr>
              <a:t>za </a:t>
            </a:r>
            <a:r>
              <a:rPr lang="vi-VN" sz="2400" dirty="0">
                <a:solidFill>
                  <a:srgbClr val="00B050"/>
                </a:solidFill>
                <a:latin typeface="Times New Roman" panose="02020603050405020304" pitchFamily="18" charset="0"/>
                <a:cs typeface="Times New Roman" panose="02020603050405020304" pitchFamily="18" charset="0"/>
              </a:rPr>
              <a:t>projektiranje, izvođenje, uporabljivost, održavanje </a:t>
            </a:r>
            <a:r>
              <a:rPr lang="vi-VN" sz="2400" dirty="0">
                <a:latin typeface="Times New Roman" panose="02020603050405020304" pitchFamily="18" charset="0"/>
                <a:cs typeface="Times New Roman" panose="02020603050405020304" pitchFamily="18" charset="0"/>
              </a:rPr>
              <a:t>i drugi zahtjevi za električne instalacije, te </a:t>
            </a:r>
            <a:endParaRPr lang="hr-HR" sz="2400" dirty="0" smtClean="0">
              <a:latin typeface="Times New Roman" panose="02020603050405020304" pitchFamily="18" charset="0"/>
              <a:cs typeface="Times New Roman" panose="02020603050405020304" pitchFamily="18" charset="0"/>
            </a:endParaRPr>
          </a:p>
          <a:p>
            <a:pPr marL="342900" lvl="0" indent="-342900">
              <a:buFont typeface="Arial" pitchFamily="34" charset="0"/>
              <a:buChar char="•"/>
            </a:pPr>
            <a:r>
              <a:rPr lang="vi-VN" sz="2400" dirty="0" smtClean="0">
                <a:solidFill>
                  <a:srgbClr val="0070C0"/>
                </a:solidFill>
                <a:latin typeface="Times New Roman" panose="02020603050405020304" pitchFamily="18" charset="0"/>
                <a:cs typeface="Times New Roman" panose="02020603050405020304" pitchFamily="18" charset="0"/>
              </a:rPr>
              <a:t>tehnička </a:t>
            </a:r>
            <a:r>
              <a:rPr lang="vi-VN" sz="2400" dirty="0">
                <a:solidFill>
                  <a:srgbClr val="0070C0"/>
                </a:solidFill>
                <a:latin typeface="Times New Roman" panose="02020603050405020304" pitchFamily="18" charset="0"/>
                <a:cs typeface="Times New Roman" panose="02020603050405020304" pitchFamily="18" charset="0"/>
              </a:rPr>
              <a:t>svojstva i drugi zahtjevi za proizvode</a:t>
            </a:r>
            <a:r>
              <a:rPr lang="vi-VN" sz="2400" dirty="0">
                <a:latin typeface="Times New Roman" panose="02020603050405020304" pitchFamily="18" charset="0"/>
                <a:cs typeface="Times New Roman" panose="02020603050405020304" pitchFamily="18" charset="0"/>
              </a:rPr>
              <a:t> namijenjene za ugradnju u električnu instalaciju (u daljnjem tekstu: proizvodi za električnu instalaciju).</a:t>
            </a:r>
            <a:r>
              <a:rPr lang="hr-HR" sz="2400" dirty="0">
                <a:latin typeface="Times New Roman" panose="02020603050405020304" pitchFamily="18" charset="0"/>
                <a:cs typeface="Times New Roman" panose="02020603050405020304" pitchFamily="18" charset="0"/>
              </a:rPr>
              <a:t/>
            </a:r>
            <a:br>
              <a:rPr lang="hr-HR" sz="2400" dirty="0">
                <a:latin typeface="Times New Roman" panose="02020603050405020304" pitchFamily="18" charset="0"/>
                <a:cs typeface="Times New Roman" panose="02020603050405020304" pitchFamily="18" charset="0"/>
              </a:rPr>
            </a:br>
            <a:r>
              <a:rPr lang="vi-VN" sz="2400" dirty="0">
                <a:latin typeface="Times New Roman" panose="02020603050405020304" pitchFamily="18" charset="0"/>
                <a:cs typeface="Times New Roman" panose="02020603050405020304" pitchFamily="18" charset="0"/>
              </a:rPr>
              <a:t/>
            </a:r>
            <a:br>
              <a:rPr lang="vi-VN" sz="2400" dirty="0">
                <a:latin typeface="Times New Roman" panose="02020603050405020304" pitchFamily="18" charset="0"/>
                <a:cs typeface="Times New Roman" panose="02020603050405020304" pitchFamily="18" charset="0"/>
              </a:rPr>
            </a:br>
            <a:r>
              <a:rPr lang="vi-VN" sz="2400" dirty="0">
                <a:latin typeface="Times New Roman" panose="02020603050405020304" pitchFamily="18" charset="0"/>
                <a:cs typeface="Times New Roman" panose="02020603050405020304" pitchFamily="18" charset="0"/>
              </a:rPr>
              <a:t>(2) Ovaj se propis </a:t>
            </a:r>
            <a:r>
              <a:rPr lang="vi-VN" sz="2400" dirty="0">
                <a:solidFill>
                  <a:srgbClr val="FF0000"/>
                </a:solidFill>
                <a:latin typeface="Times New Roman" panose="02020603050405020304" pitchFamily="18" charset="0"/>
                <a:cs typeface="Times New Roman" panose="02020603050405020304" pitchFamily="18" charset="0"/>
              </a:rPr>
              <a:t>ne odnosi </a:t>
            </a:r>
            <a:r>
              <a:rPr lang="vi-VN" sz="2400" dirty="0">
                <a:latin typeface="Times New Roman" panose="02020603050405020304" pitchFamily="18" charset="0"/>
                <a:cs typeface="Times New Roman" panose="02020603050405020304" pitchFamily="18" charset="0"/>
              </a:rPr>
              <a:t>na električna trošila i drugu opremu koja se priključuje na električnu instalaciju</a:t>
            </a:r>
            <a:endParaRPr lang="hr-HR"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 Prilozi projekta</a:t>
            </a:r>
            <a:endParaRPr lang="hr-HR" sz="3600" b="1" dirty="0">
              <a:solidFill>
                <a:schemeClr val="tx1"/>
              </a:solidFill>
              <a:cs typeface="Times New Roman" pitchFamily="18" charset="0"/>
            </a:endParaRPr>
          </a:p>
        </p:txBody>
      </p:sp>
      <p:sp>
        <p:nvSpPr>
          <p:cNvPr id="10" name="TextBox 9"/>
          <p:cNvSpPr txBox="1"/>
          <p:nvPr/>
        </p:nvSpPr>
        <p:spPr>
          <a:xfrm>
            <a:off x="326672" y="1700808"/>
            <a:ext cx="8719256" cy="4524315"/>
          </a:xfrm>
          <a:prstGeom prst="rect">
            <a:avLst/>
          </a:prstGeom>
          <a:noFill/>
        </p:spPr>
        <p:txBody>
          <a:bodyPr wrap="square" rtlCol="0">
            <a:spAutoFit/>
          </a:bodyPr>
          <a:lstStyle/>
          <a:p>
            <a:r>
              <a:rPr lang="hr-HR" sz="2400" b="1" dirty="0">
                <a:latin typeface="Times New Roman" pitchFamily="18" charset="0"/>
                <a:cs typeface="Times New Roman" pitchFamily="18" charset="0"/>
              </a:rPr>
              <a:t>Rješenje o imenovanju </a:t>
            </a:r>
            <a:r>
              <a:rPr lang="hr-HR" sz="2400" b="1" dirty="0" smtClean="0">
                <a:latin typeface="Times New Roman" pitchFamily="18" charset="0"/>
                <a:cs typeface="Times New Roman" pitchFamily="18" charset="0"/>
              </a:rPr>
              <a:t>projektanta</a:t>
            </a:r>
          </a:p>
          <a:p>
            <a:endParaRPr lang="hr-HR" sz="2400" b="1" dirty="0">
              <a:latin typeface="Times New Roman" pitchFamily="18" charset="0"/>
              <a:cs typeface="Times New Roman" pitchFamily="18" charset="0"/>
            </a:endParaRPr>
          </a:p>
          <a:p>
            <a:r>
              <a:rPr lang="hr-HR" sz="2400" dirty="0">
                <a:latin typeface="Times New Roman" pitchFamily="18" charset="0"/>
                <a:cs typeface="Times New Roman" pitchFamily="18" charset="0"/>
              </a:rPr>
              <a:t>dokument koji dokazuje da djelatnik smije obavljati poslove projektanta, odnosno da ima strukovni naziv „ovlašteni inženjer elektrotehnike“. </a:t>
            </a:r>
            <a:endParaRPr lang="hr-HR" sz="2400" dirty="0" smtClean="0">
              <a:latin typeface="Times New Roman" pitchFamily="18" charset="0"/>
              <a:cs typeface="Times New Roman" pitchFamily="18" charset="0"/>
            </a:endParaRPr>
          </a:p>
          <a:p>
            <a:endParaRPr lang="hr-HR" sz="2400" dirty="0">
              <a:latin typeface="Times New Roman" pitchFamily="18" charset="0"/>
              <a:cs typeface="Times New Roman" pitchFamily="18" charset="0"/>
            </a:endParaRPr>
          </a:p>
          <a:p>
            <a:r>
              <a:rPr lang="hr-HR" sz="2400" dirty="0" smtClean="0">
                <a:latin typeface="Times New Roman" pitchFamily="18" charset="0"/>
                <a:cs typeface="Times New Roman" pitchFamily="18" charset="0"/>
              </a:rPr>
              <a:t>Taj </a:t>
            </a:r>
            <a:r>
              <a:rPr lang="hr-HR" sz="2400" dirty="0">
                <a:latin typeface="Times New Roman" pitchFamily="18" charset="0"/>
                <a:cs typeface="Times New Roman" pitchFamily="18" charset="0"/>
              </a:rPr>
              <a:t>naziv podrazumijeva da ima </a:t>
            </a:r>
            <a:r>
              <a:rPr lang="hr-HR" sz="2400" dirty="0">
                <a:solidFill>
                  <a:srgbClr val="0070C0"/>
                </a:solidFill>
                <a:latin typeface="Times New Roman" pitchFamily="18" charset="0"/>
                <a:cs typeface="Times New Roman" pitchFamily="18" charset="0"/>
              </a:rPr>
              <a:t>položen stručni ispit</a:t>
            </a:r>
            <a:r>
              <a:rPr lang="hr-HR" sz="2400" dirty="0">
                <a:latin typeface="Times New Roman" pitchFamily="18" charset="0"/>
                <a:cs typeface="Times New Roman" pitchFamily="18" charset="0"/>
              </a:rPr>
              <a:t>, </a:t>
            </a:r>
            <a:r>
              <a:rPr lang="hr-HR" sz="2400" dirty="0">
                <a:solidFill>
                  <a:srgbClr val="00B050"/>
                </a:solidFill>
                <a:latin typeface="Times New Roman" pitchFamily="18" charset="0"/>
                <a:cs typeface="Times New Roman" pitchFamily="18" charset="0"/>
              </a:rPr>
              <a:t>stupanj stručne spreme koji je propisan</a:t>
            </a:r>
            <a:r>
              <a:rPr lang="hr-HR" sz="2400" dirty="0">
                <a:latin typeface="Times New Roman" pitchFamily="18" charset="0"/>
                <a:cs typeface="Times New Roman" pitchFamily="18" charset="0"/>
              </a:rPr>
              <a:t>, kao i </a:t>
            </a:r>
            <a:r>
              <a:rPr lang="hr-HR" sz="2400" dirty="0">
                <a:solidFill>
                  <a:srgbClr val="FF0000"/>
                </a:solidFill>
                <a:latin typeface="Times New Roman" pitchFamily="18" charset="0"/>
                <a:cs typeface="Times New Roman" pitchFamily="18" charset="0"/>
              </a:rPr>
              <a:t>određenu praksu </a:t>
            </a:r>
            <a:r>
              <a:rPr lang="hr-HR" sz="2400" dirty="0">
                <a:latin typeface="Times New Roman" pitchFamily="18" charset="0"/>
                <a:cs typeface="Times New Roman" pitchFamily="18" charset="0"/>
              </a:rPr>
              <a:t>te da je upisan u Imenik ovlaštenih inženjera elektrotehnike. </a:t>
            </a:r>
            <a:endParaRPr lang="hr-HR" sz="2400" dirty="0" smtClean="0">
              <a:latin typeface="Times New Roman" pitchFamily="18" charset="0"/>
              <a:cs typeface="Times New Roman" pitchFamily="18" charset="0"/>
            </a:endParaRPr>
          </a:p>
          <a:p>
            <a:endParaRPr lang="hr-HR" sz="2400" dirty="0">
              <a:latin typeface="Times New Roman" pitchFamily="18" charset="0"/>
              <a:cs typeface="Times New Roman" pitchFamily="18" charset="0"/>
            </a:endParaRPr>
          </a:p>
          <a:p>
            <a:r>
              <a:rPr lang="hr-HR" sz="2400" dirty="0" smtClean="0">
                <a:latin typeface="Times New Roman" pitchFamily="18" charset="0"/>
                <a:cs typeface="Times New Roman" pitchFamily="18" charset="0"/>
              </a:rPr>
              <a:t>Ovo </a:t>
            </a:r>
            <a:r>
              <a:rPr lang="hr-HR" sz="2400" dirty="0">
                <a:latin typeface="Times New Roman" pitchFamily="18" charset="0"/>
                <a:cs typeface="Times New Roman" pitchFamily="18" charset="0"/>
              </a:rPr>
              <a:t>rješenje donosi se na temelju Zakona o prostornom uređenju (NN 153/2013) te Zakona o gradnji (NN </a:t>
            </a:r>
            <a:r>
              <a:rPr lang="hr-HR" sz="2400" dirty="0" smtClean="0">
                <a:latin typeface="Times New Roman" pitchFamily="18" charset="0"/>
                <a:cs typeface="Times New Roman" pitchFamily="18" charset="0"/>
              </a:rPr>
              <a:t>153/13</a:t>
            </a:r>
            <a:r>
              <a:rPr lang="hr-HR" sz="2400" dirty="0">
                <a:latin typeface="Times New Roman" pitchFamily="18" charset="0"/>
                <a:cs typeface="Times New Roman" pitchFamily="18" charset="0"/>
              </a:rPr>
              <a:t>, </a:t>
            </a:r>
            <a:r>
              <a:rPr lang="hr-HR" sz="2400" dirty="0" smtClean="0">
                <a:latin typeface="Times New Roman" pitchFamily="18" charset="0"/>
                <a:cs typeface="Times New Roman" pitchFamily="18" charset="0"/>
              </a:rPr>
              <a:t>NN 20/2017) </a:t>
            </a:r>
            <a:endParaRPr lang="hr-HR" sz="2000" dirty="0">
              <a:latin typeface="Times New Roman" pitchFamily="18" charset="0"/>
              <a:cs typeface="Times New Roman" pitchFamily="18" charset="0"/>
            </a:endParaRPr>
          </a:p>
        </p:txBody>
      </p:sp>
    </p:spTree>
    <p:extLst>
      <p:ext uri="{BB962C8B-B14F-4D97-AF65-F5344CB8AC3E}">
        <p14:creationId xmlns:p14="http://schemas.microsoft.com/office/powerpoint/2010/main" val="37281764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 Prilozi projekta</a:t>
            </a:r>
            <a:endParaRPr lang="hr-HR" sz="3600" b="1" dirty="0">
              <a:solidFill>
                <a:schemeClr val="tx1"/>
              </a:solidFill>
              <a:cs typeface="Times New Roman" pitchFamily="18" charset="0"/>
            </a:endParaRPr>
          </a:p>
        </p:txBody>
      </p:sp>
      <p:sp>
        <p:nvSpPr>
          <p:cNvPr id="10" name="TextBox 9"/>
          <p:cNvSpPr txBox="1"/>
          <p:nvPr/>
        </p:nvSpPr>
        <p:spPr>
          <a:xfrm>
            <a:off x="326672" y="1700808"/>
            <a:ext cx="2085088" cy="1200329"/>
          </a:xfrm>
          <a:prstGeom prst="rect">
            <a:avLst/>
          </a:prstGeom>
          <a:noFill/>
        </p:spPr>
        <p:txBody>
          <a:bodyPr wrap="square" rtlCol="0">
            <a:spAutoFit/>
          </a:bodyPr>
          <a:lstStyle/>
          <a:p>
            <a:r>
              <a:rPr lang="hr-HR" sz="2400" dirty="0">
                <a:latin typeface="Times New Roman" pitchFamily="18" charset="0"/>
                <a:cs typeface="Times New Roman" pitchFamily="18" charset="0"/>
              </a:rPr>
              <a:t>Rješenje o imenovanju </a:t>
            </a:r>
            <a:r>
              <a:rPr lang="hr-HR" sz="2400" dirty="0" smtClean="0">
                <a:latin typeface="Times New Roman" pitchFamily="18" charset="0"/>
                <a:cs typeface="Times New Roman" pitchFamily="18" charset="0"/>
              </a:rPr>
              <a:t>projektanta</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9912" y="1412776"/>
            <a:ext cx="4868019" cy="5439200"/>
          </a:xfrm>
          <a:prstGeom prst="rect">
            <a:avLst/>
          </a:prstGeom>
        </p:spPr>
      </p:pic>
      <p:sp>
        <p:nvSpPr>
          <p:cNvPr id="6" name="Rectangle 5"/>
          <p:cNvSpPr/>
          <p:nvPr/>
        </p:nvSpPr>
        <p:spPr>
          <a:xfrm>
            <a:off x="6876256" y="6669360"/>
            <a:ext cx="546348" cy="1440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7" name="Rectangle 6"/>
          <p:cNvSpPr/>
          <p:nvPr/>
        </p:nvSpPr>
        <p:spPr>
          <a:xfrm>
            <a:off x="4413126" y="2708919"/>
            <a:ext cx="662930" cy="1396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val="32082169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 Prilozi projekta</a:t>
            </a:r>
            <a:endParaRPr lang="hr-HR" sz="3600" b="1" dirty="0">
              <a:solidFill>
                <a:schemeClr val="tx1"/>
              </a:solidFill>
              <a:cs typeface="Times New Roman" pitchFamily="18" charset="0"/>
            </a:endParaRPr>
          </a:p>
        </p:txBody>
      </p:sp>
      <p:sp>
        <p:nvSpPr>
          <p:cNvPr id="10" name="TextBox 9"/>
          <p:cNvSpPr txBox="1"/>
          <p:nvPr/>
        </p:nvSpPr>
        <p:spPr>
          <a:xfrm>
            <a:off x="326672" y="1700808"/>
            <a:ext cx="8719256" cy="1938992"/>
          </a:xfrm>
          <a:prstGeom prst="rect">
            <a:avLst/>
          </a:prstGeom>
          <a:noFill/>
        </p:spPr>
        <p:txBody>
          <a:bodyPr wrap="square" rtlCol="0">
            <a:spAutoFit/>
          </a:bodyPr>
          <a:lstStyle/>
          <a:p>
            <a:r>
              <a:rPr lang="hr-HR" sz="2400" b="1" dirty="0">
                <a:latin typeface="Times New Roman" pitchFamily="18" charset="0"/>
                <a:cs typeface="Times New Roman" pitchFamily="18" charset="0"/>
              </a:rPr>
              <a:t>Potvrda o upisu u imenik ovlaštenih inženjera </a:t>
            </a:r>
            <a:r>
              <a:rPr lang="hr-HR" sz="2400" b="1" dirty="0" smtClean="0">
                <a:latin typeface="Times New Roman" pitchFamily="18" charset="0"/>
                <a:cs typeface="Times New Roman" pitchFamily="18" charset="0"/>
              </a:rPr>
              <a:t>elektrotehnike</a:t>
            </a:r>
          </a:p>
          <a:p>
            <a:endParaRPr lang="hr-HR" sz="2400" b="1" dirty="0">
              <a:latin typeface="Times New Roman" pitchFamily="18" charset="0"/>
              <a:cs typeface="Times New Roman" pitchFamily="18" charset="0"/>
            </a:endParaRPr>
          </a:p>
          <a:p>
            <a:r>
              <a:rPr lang="hr-HR" sz="2400" dirty="0">
                <a:latin typeface="Times New Roman" pitchFamily="18" charset="0"/>
                <a:cs typeface="Times New Roman" pitchFamily="18" charset="0"/>
              </a:rPr>
              <a:t>dokument koji dokazuje da je projektant koji je nositelj projekta upisan u </a:t>
            </a:r>
            <a:r>
              <a:rPr lang="hr-HR" sz="2400" dirty="0">
                <a:solidFill>
                  <a:srgbClr val="FF0000"/>
                </a:solidFill>
                <a:latin typeface="Times New Roman" pitchFamily="18" charset="0"/>
                <a:cs typeface="Times New Roman" pitchFamily="18" charset="0"/>
              </a:rPr>
              <a:t>imenik ovlaštenih inženjera elektrotehnike </a:t>
            </a:r>
            <a:r>
              <a:rPr lang="hr-HR" sz="2400" dirty="0">
                <a:latin typeface="Times New Roman" pitchFamily="18" charset="0"/>
                <a:cs typeface="Times New Roman" pitchFamily="18" charset="0"/>
              </a:rPr>
              <a:t>te da može vršiti dužnost projektanta te staviti svoj potpis na projekt.</a:t>
            </a:r>
            <a:endParaRPr lang="hr-HR" sz="2000" dirty="0">
              <a:latin typeface="Times New Roman" pitchFamily="18" charset="0"/>
              <a:cs typeface="Times New Roman" pitchFamily="18" charset="0"/>
            </a:endParaRPr>
          </a:p>
        </p:txBody>
      </p:sp>
    </p:spTree>
    <p:extLst>
      <p:ext uri="{BB962C8B-B14F-4D97-AF65-F5344CB8AC3E}">
        <p14:creationId xmlns:p14="http://schemas.microsoft.com/office/powerpoint/2010/main" val="29997278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 Prilozi projekta</a:t>
            </a:r>
            <a:endParaRPr lang="hr-HR" sz="3600" b="1" dirty="0">
              <a:solidFill>
                <a:schemeClr val="tx1"/>
              </a:solidFill>
              <a:cs typeface="Times New Roman" pitchFamily="18" charset="0"/>
            </a:endParaRPr>
          </a:p>
        </p:txBody>
      </p:sp>
      <p:sp>
        <p:nvSpPr>
          <p:cNvPr id="10" name="TextBox 9"/>
          <p:cNvSpPr txBox="1"/>
          <p:nvPr/>
        </p:nvSpPr>
        <p:spPr>
          <a:xfrm>
            <a:off x="326672" y="1700808"/>
            <a:ext cx="2085088" cy="2308324"/>
          </a:xfrm>
          <a:prstGeom prst="rect">
            <a:avLst/>
          </a:prstGeom>
          <a:noFill/>
        </p:spPr>
        <p:txBody>
          <a:bodyPr wrap="square" rtlCol="0">
            <a:spAutoFit/>
          </a:bodyPr>
          <a:lstStyle/>
          <a:p>
            <a:r>
              <a:rPr lang="hr-HR" sz="2400" dirty="0">
                <a:latin typeface="Times New Roman" pitchFamily="18" charset="0"/>
                <a:cs typeface="Times New Roman" pitchFamily="18" charset="0"/>
              </a:rPr>
              <a:t>Potvrda o upisu u imenik ovlaštenih inženjera elektrotehnike</a:t>
            </a:r>
          </a:p>
          <a:p>
            <a:endParaRPr lang="hr-HR" sz="2400" dirty="0" smtClean="0">
              <a:latin typeface="Times New Roman" pitchFamily="18" charset="0"/>
              <a:cs typeface="Times New Roman" pitchFamily="18" charset="0"/>
            </a:endParaRPr>
          </a:p>
        </p:txBody>
      </p:sp>
      <p:pic>
        <p:nvPicPr>
          <p:cNvPr id="8" name="Slika 26"/>
          <p:cNvPicPr/>
          <p:nvPr/>
        </p:nvPicPr>
        <p:blipFill>
          <a:blip r:embed="rId2"/>
          <a:stretch>
            <a:fillRect/>
          </a:stretch>
        </p:blipFill>
        <p:spPr>
          <a:xfrm>
            <a:off x="4355976" y="1340768"/>
            <a:ext cx="4247887" cy="5517232"/>
          </a:xfrm>
          <a:prstGeom prst="rect">
            <a:avLst/>
          </a:prstGeom>
        </p:spPr>
      </p:pic>
    </p:spTree>
    <p:extLst>
      <p:ext uri="{BB962C8B-B14F-4D97-AF65-F5344CB8AC3E}">
        <p14:creationId xmlns:p14="http://schemas.microsoft.com/office/powerpoint/2010/main" val="12664891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 Prilozi projekta</a:t>
            </a:r>
            <a:endParaRPr lang="hr-HR" sz="3600" b="1" dirty="0">
              <a:solidFill>
                <a:schemeClr val="tx1"/>
              </a:solidFill>
              <a:cs typeface="Times New Roman" pitchFamily="18" charset="0"/>
            </a:endParaRPr>
          </a:p>
        </p:txBody>
      </p:sp>
      <p:sp>
        <p:nvSpPr>
          <p:cNvPr id="10" name="TextBox 9"/>
          <p:cNvSpPr txBox="1"/>
          <p:nvPr/>
        </p:nvSpPr>
        <p:spPr>
          <a:xfrm>
            <a:off x="326672" y="1700808"/>
            <a:ext cx="8719256" cy="4154984"/>
          </a:xfrm>
          <a:prstGeom prst="rect">
            <a:avLst/>
          </a:prstGeom>
          <a:noFill/>
        </p:spPr>
        <p:txBody>
          <a:bodyPr wrap="square" rtlCol="0">
            <a:spAutoFit/>
          </a:bodyPr>
          <a:lstStyle/>
          <a:p>
            <a:r>
              <a:rPr lang="hr-HR" sz="2400" b="1" dirty="0">
                <a:latin typeface="Times New Roman" pitchFamily="18" charset="0"/>
                <a:cs typeface="Times New Roman" pitchFamily="18" charset="0"/>
              </a:rPr>
              <a:t>Posebni uvjeti gradnje</a:t>
            </a:r>
            <a:endParaRPr lang="hr-HR" sz="2400" b="1" dirty="0" smtClean="0">
              <a:latin typeface="Times New Roman" pitchFamily="18" charset="0"/>
              <a:cs typeface="Times New Roman" pitchFamily="18" charset="0"/>
            </a:endParaRPr>
          </a:p>
          <a:p>
            <a:endParaRPr lang="hr-HR" sz="2400" b="1" dirty="0">
              <a:latin typeface="Times New Roman" pitchFamily="18" charset="0"/>
              <a:cs typeface="Times New Roman" pitchFamily="18" charset="0"/>
            </a:endParaRPr>
          </a:p>
          <a:p>
            <a:r>
              <a:rPr lang="hr-HR" sz="2400" dirty="0">
                <a:latin typeface="Times New Roman" pitchFamily="18" charset="0"/>
                <a:cs typeface="Times New Roman" pitchFamily="18" charset="0"/>
              </a:rPr>
              <a:t>definirani su od strane Hrvatske regulatorne agencije za mrežne djelatnosti te je u tom dokumentu definirano da se tijekom gradnje zgrade moraju ispuniti </a:t>
            </a:r>
            <a:r>
              <a:rPr lang="hr-HR" sz="2400" dirty="0">
                <a:solidFill>
                  <a:srgbClr val="FF0000"/>
                </a:solidFill>
                <a:latin typeface="Times New Roman" pitchFamily="18" charset="0"/>
                <a:cs typeface="Times New Roman" pitchFamily="18" charset="0"/>
              </a:rPr>
              <a:t>temeljni zahtjevi </a:t>
            </a:r>
            <a:r>
              <a:rPr lang="hr-HR" sz="2400" dirty="0">
                <a:latin typeface="Times New Roman" pitchFamily="18" charset="0"/>
                <a:cs typeface="Times New Roman" pitchFamily="18" charset="0"/>
              </a:rPr>
              <a:t>za elektroničku komunikacijsku infrastrukturu (EKI) te drugu opremu, zatim da je </a:t>
            </a:r>
            <a:r>
              <a:rPr lang="hr-HR" sz="2400" dirty="0">
                <a:solidFill>
                  <a:srgbClr val="00B050"/>
                </a:solidFill>
                <a:latin typeface="Times New Roman" pitchFamily="18" charset="0"/>
                <a:cs typeface="Times New Roman" pitchFamily="18" charset="0"/>
              </a:rPr>
              <a:t>projektant obavezan </a:t>
            </a:r>
            <a:r>
              <a:rPr lang="hr-HR" sz="2400" dirty="0">
                <a:latin typeface="Times New Roman" pitchFamily="18" charset="0"/>
                <a:cs typeface="Times New Roman" pitchFamily="18" charset="0"/>
              </a:rPr>
              <a:t>projektirati EKI s obzirom na namjenu zgrade sukladno Pravilniku o tehničkim uvjetima za elektroničku komunikacijsku mrežu poslovnih i stambenih zgrada te je </a:t>
            </a:r>
            <a:r>
              <a:rPr lang="hr-HR" sz="2400" dirty="0">
                <a:solidFill>
                  <a:srgbClr val="0070C0"/>
                </a:solidFill>
                <a:latin typeface="Times New Roman" pitchFamily="18" charset="0"/>
                <a:cs typeface="Times New Roman" pitchFamily="18" charset="0"/>
              </a:rPr>
              <a:t>obavezan pribaviti izjavu</a:t>
            </a:r>
            <a:r>
              <a:rPr lang="hr-HR" sz="2400" dirty="0">
                <a:latin typeface="Times New Roman" pitchFamily="18" charset="0"/>
                <a:cs typeface="Times New Roman" pitchFamily="18" charset="0"/>
              </a:rPr>
              <a:t> o položaju EKI unutar zahvata od operatora javnih komunikacijskih mreža. </a:t>
            </a:r>
            <a:endParaRPr lang="hr-HR" sz="2000" dirty="0">
              <a:latin typeface="Times New Roman" pitchFamily="18" charset="0"/>
              <a:cs typeface="Times New Roman" pitchFamily="18" charset="0"/>
            </a:endParaRPr>
          </a:p>
        </p:txBody>
      </p:sp>
    </p:spTree>
    <p:extLst>
      <p:ext uri="{BB962C8B-B14F-4D97-AF65-F5344CB8AC3E}">
        <p14:creationId xmlns:p14="http://schemas.microsoft.com/office/powerpoint/2010/main" val="5766527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9512" y="1556792"/>
            <a:ext cx="8719256" cy="4524315"/>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1. Projektni zadatak</a:t>
            </a:r>
          </a:p>
          <a:p>
            <a:endParaRPr lang="hr-HR" sz="2400" b="1" dirty="0">
              <a:latin typeface="Times New Roman" pitchFamily="18" charset="0"/>
              <a:cs typeface="Times New Roman" pitchFamily="18" charset="0"/>
            </a:endParaRPr>
          </a:p>
          <a:p>
            <a:r>
              <a:rPr lang="hr-HR" sz="2400" dirty="0">
                <a:latin typeface="Times New Roman" pitchFamily="18" charset="0"/>
                <a:cs typeface="Times New Roman" pitchFamily="18" charset="0"/>
              </a:rPr>
              <a:t>Glavni elektrotehnički projekt, u dijelu u kojem se odnosi na električnu instalaciju, ovisno o vrsti građevine i karakteristikama električne instalacije, mora sadržavati osobito</a:t>
            </a:r>
            <a:r>
              <a:rPr lang="hr-HR" sz="2400" dirty="0" smtClean="0">
                <a:latin typeface="Times New Roman" pitchFamily="18" charset="0"/>
                <a:cs typeface="Times New Roman" pitchFamily="18" charset="0"/>
              </a:rPr>
              <a:t>:</a:t>
            </a:r>
          </a:p>
          <a:p>
            <a:endParaRPr lang="hr-HR" sz="2400" dirty="0" smtClean="0">
              <a:latin typeface="Times New Roman" pitchFamily="18" charset="0"/>
              <a:cs typeface="Times New Roman" pitchFamily="18" charset="0"/>
            </a:endParaRPr>
          </a:p>
          <a:p>
            <a:r>
              <a:rPr lang="hr-HR" sz="2400" b="1" dirty="0" smtClean="0">
                <a:latin typeface="Times New Roman" pitchFamily="18" charset="0"/>
                <a:cs typeface="Times New Roman" pitchFamily="18" charset="0"/>
              </a:rPr>
              <a:t>u </a:t>
            </a:r>
            <a:r>
              <a:rPr lang="hr-HR" sz="2400" b="1" dirty="0">
                <a:latin typeface="Times New Roman" pitchFamily="18" charset="0"/>
                <a:cs typeface="Times New Roman" pitchFamily="18" charset="0"/>
              </a:rPr>
              <a:t>projektnom zadatku </a:t>
            </a:r>
            <a:r>
              <a:rPr lang="hr-HR" sz="2400" dirty="0">
                <a:latin typeface="Times New Roman" pitchFamily="18" charset="0"/>
                <a:cs typeface="Times New Roman" pitchFamily="18" charset="0"/>
              </a:rPr>
              <a:t>kojeg izrađuje investitor, a potpisuje investitor i projektant</a:t>
            </a:r>
            <a:r>
              <a:rPr lang="hr-HR" sz="2400" dirty="0" smtClean="0">
                <a:latin typeface="Times New Roman" pitchFamily="18" charset="0"/>
                <a:cs typeface="Times New Roman" pitchFamily="18" charset="0"/>
              </a:rPr>
              <a:t>:</a:t>
            </a:r>
          </a:p>
          <a:p>
            <a:endParaRPr lang="hr-HR" sz="2400" dirty="0">
              <a:latin typeface="Times New Roman" pitchFamily="18" charset="0"/>
              <a:cs typeface="Times New Roman" pitchFamily="18" charset="0"/>
            </a:endParaRPr>
          </a:p>
          <a:p>
            <a:pPr marL="1079500" indent="-342900">
              <a:buFont typeface="Arial" panose="020B0604020202020204" pitchFamily="34" charset="0"/>
              <a:buChar char="•"/>
            </a:pPr>
            <a:r>
              <a:rPr lang="hr-HR" sz="2400" dirty="0" smtClean="0">
                <a:latin typeface="Times New Roman" pitchFamily="18" charset="0"/>
                <a:cs typeface="Times New Roman" pitchFamily="18" charset="0"/>
              </a:rPr>
              <a:t>osnovnu </a:t>
            </a:r>
            <a:r>
              <a:rPr lang="hr-HR" sz="2400" dirty="0">
                <a:latin typeface="Times New Roman" pitchFamily="18" charset="0"/>
                <a:cs typeface="Times New Roman" pitchFamily="18" charset="0"/>
              </a:rPr>
              <a:t>namjenu građevine,</a:t>
            </a:r>
          </a:p>
          <a:p>
            <a:pPr marL="1079500" indent="-342900">
              <a:buFont typeface="Arial" panose="020B0604020202020204" pitchFamily="34" charset="0"/>
              <a:buChar char="•"/>
            </a:pPr>
            <a:r>
              <a:rPr lang="hr-HR" sz="2400" dirty="0" smtClean="0">
                <a:latin typeface="Times New Roman" pitchFamily="18" charset="0"/>
                <a:cs typeface="Times New Roman" pitchFamily="18" charset="0"/>
              </a:rPr>
              <a:t>zahtjeve </a:t>
            </a:r>
            <a:r>
              <a:rPr lang="hr-HR" sz="2400" dirty="0">
                <a:latin typeface="Times New Roman" pitchFamily="18" charset="0"/>
                <a:cs typeface="Times New Roman" pitchFamily="18" charset="0"/>
              </a:rPr>
              <a:t>koji se odnose na električnu instalaciju.</a:t>
            </a:r>
          </a:p>
          <a:p>
            <a:pPr marL="1079500" indent="-342900"/>
            <a:endParaRPr lang="hr-HR" sz="2400" dirty="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Tree>
    <p:extLst>
      <p:ext uri="{BB962C8B-B14F-4D97-AF65-F5344CB8AC3E}">
        <p14:creationId xmlns:p14="http://schemas.microsoft.com/office/powerpoint/2010/main" val="7417085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9512" y="1556792"/>
            <a:ext cx="8719256" cy="5262979"/>
          </a:xfrm>
          <a:prstGeom prst="rect">
            <a:avLst/>
          </a:prstGeom>
          <a:noFill/>
        </p:spPr>
        <p:txBody>
          <a:bodyPr wrap="square" rtlCol="0">
            <a:spAutoFit/>
          </a:bodyPr>
          <a:lstStyle/>
          <a:p>
            <a:r>
              <a:rPr lang="hr-HR" sz="2400" b="1" dirty="0">
                <a:latin typeface="Times New Roman" pitchFamily="18" charset="0"/>
                <a:cs typeface="Times New Roman" pitchFamily="18" charset="0"/>
              </a:rPr>
              <a:t>2</a:t>
            </a:r>
            <a:r>
              <a:rPr lang="hr-HR" sz="2400" b="1" dirty="0" smtClean="0">
                <a:latin typeface="Times New Roman" pitchFamily="18" charset="0"/>
                <a:cs typeface="Times New Roman" pitchFamily="18" charset="0"/>
              </a:rPr>
              <a:t>. Tehnički opis</a:t>
            </a:r>
          </a:p>
          <a:p>
            <a:endParaRPr lang="hr-HR" sz="2400" b="1" dirty="0">
              <a:latin typeface="Times New Roman" pitchFamily="18" charset="0"/>
              <a:cs typeface="Times New Roman" pitchFamily="18" charset="0"/>
            </a:endParaRPr>
          </a:p>
          <a:p>
            <a:r>
              <a:rPr lang="hr-HR" sz="2400" dirty="0" smtClean="0">
                <a:latin typeface="Times New Roman" pitchFamily="18" charset="0"/>
                <a:cs typeface="Times New Roman" pitchFamily="18" charset="0"/>
              </a:rPr>
              <a:t>U tehničkom opisu projekt mora sadržavati:</a:t>
            </a:r>
          </a:p>
          <a:p>
            <a:endParaRPr lang="hr-HR" sz="2400" dirty="0">
              <a:latin typeface="Times New Roman" pitchFamily="18" charset="0"/>
              <a:cs typeface="Times New Roman" pitchFamily="18" charset="0"/>
            </a:endParaRPr>
          </a:p>
          <a:p>
            <a:pPr marL="342900" indent="-342900">
              <a:buFont typeface="Arial" panose="020B0604020202020204" pitchFamily="34" charset="0"/>
              <a:buChar char="•"/>
            </a:pPr>
            <a:r>
              <a:rPr lang="hr-HR" sz="2400" dirty="0" smtClean="0">
                <a:latin typeface="Times New Roman" pitchFamily="18" charset="0"/>
                <a:cs typeface="Times New Roman" pitchFamily="18" charset="0"/>
              </a:rPr>
              <a:t>zahtjeve </a:t>
            </a:r>
            <a:r>
              <a:rPr lang="hr-HR" sz="2400" dirty="0">
                <a:latin typeface="Times New Roman" pitchFamily="18" charset="0"/>
                <a:cs typeface="Times New Roman" pitchFamily="18" charset="0"/>
              </a:rPr>
              <a:t>iz projektnog zadatka koji se odnosi na električnu instalaciju</a:t>
            </a:r>
            <a:r>
              <a:rPr lang="hr-HR" sz="2400" dirty="0" smtClean="0">
                <a:latin typeface="Times New Roman" pitchFamily="18" charset="0"/>
                <a:cs typeface="Times New Roman" pitchFamily="18" charset="0"/>
              </a:rPr>
              <a:t>,</a:t>
            </a:r>
          </a:p>
          <a:p>
            <a:pPr marL="342900" indent="-342900">
              <a:buFont typeface="Arial" panose="020B0604020202020204" pitchFamily="34" charset="0"/>
              <a:buChar char="•"/>
            </a:pPr>
            <a:r>
              <a:rPr lang="hr-HR" sz="2400" dirty="0" smtClean="0">
                <a:latin typeface="Times New Roman" pitchFamily="18" charset="0"/>
                <a:cs typeface="Times New Roman" pitchFamily="18" charset="0"/>
              </a:rPr>
              <a:t>određivanje </a:t>
            </a:r>
            <a:r>
              <a:rPr lang="hr-HR" sz="2400" dirty="0">
                <a:latin typeface="Times New Roman" pitchFamily="18" charset="0"/>
                <a:cs typeface="Times New Roman" pitchFamily="18" charset="0"/>
              </a:rPr>
              <a:t>općih značajki električne instalacije na osnovu klasifikacije građevine prema vanjskim utjecajima,</a:t>
            </a:r>
          </a:p>
          <a:p>
            <a:pPr marL="342900" indent="-342900">
              <a:buFont typeface="Arial" panose="020B0604020202020204" pitchFamily="34" charset="0"/>
              <a:buChar char="•"/>
            </a:pPr>
            <a:r>
              <a:rPr lang="hr-HR" sz="2400" dirty="0" smtClean="0">
                <a:latin typeface="Times New Roman" pitchFamily="18" charset="0"/>
                <a:cs typeface="Times New Roman" pitchFamily="18" charset="0"/>
              </a:rPr>
              <a:t>posebne </a:t>
            </a:r>
            <a:r>
              <a:rPr lang="hr-HR" sz="2400" dirty="0">
                <a:latin typeface="Times New Roman" pitchFamily="18" charset="0"/>
                <a:cs typeface="Times New Roman" pitchFamily="18" charset="0"/>
              </a:rPr>
              <a:t>uvjete,</a:t>
            </a:r>
          </a:p>
          <a:p>
            <a:pPr marL="342900" indent="-342900">
              <a:buFont typeface="Arial" panose="020B0604020202020204" pitchFamily="34" charset="0"/>
              <a:buChar char="•"/>
            </a:pPr>
            <a:r>
              <a:rPr lang="hr-HR" sz="2400" dirty="0" smtClean="0">
                <a:latin typeface="Times New Roman" pitchFamily="18" charset="0"/>
                <a:cs typeface="Times New Roman" pitchFamily="18" charset="0"/>
              </a:rPr>
              <a:t>odabrane </a:t>
            </a:r>
            <a:r>
              <a:rPr lang="hr-HR" sz="2400" dirty="0">
                <a:latin typeface="Times New Roman" pitchFamily="18" charset="0"/>
                <a:cs typeface="Times New Roman" pitchFamily="18" charset="0"/>
              </a:rPr>
              <a:t>mjere sigurnosne zaštite tj. zaštitu od električnog udara, zaštitu od toplinskih učinaka, </a:t>
            </a:r>
            <a:r>
              <a:rPr lang="hr-HR" sz="2400" dirty="0" err="1">
                <a:latin typeface="Times New Roman" pitchFamily="18" charset="0"/>
                <a:cs typeface="Times New Roman" pitchFamily="18" charset="0"/>
              </a:rPr>
              <a:t>nadstrujnu</a:t>
            </a:r>
            <a:r>
              <a:rPr lang="hr-HR" sz="2400" dirty="0">
                <a:latin typeface="Times New Roman" pitchFamily="18" charset="0"/>
                <a:cs typeface="Times New Roman" pitchFamily="18" charset="0"/>
              </a:rPr>
              <a:t> zaštitu, zaštitu od struja kvara, zaštitu od naponskih smetnja i zaštitne mjere od elektromagnetskih utjecaja (EMC) te zaštitu od prekida energetske opskrbe</a:t>
            </a:r>
            <a:r>
              <a:rPr lang="hr-HR" sz="2400" dirty="0" smtClean="0">
                <a:latin typeface="Times New Roman" pitchFamily="18" charset="0"/>
                <a:cs typeface="Times New Roman" pitchFamily="18" charset="0"/>
              </a:rPr>
              <a:t>,</a:t>
            </a:r>
            <a:endParaRPr lang="hr-HR" sz="2400" dirty="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Tree>
    <p:extLst>
      <p:ext uri="{BB962C8B-B14F-4D97-AF65-F5344CB8AC3E}">
        <p14:creationId xmlns:p14="http://schemas.microsoft.com/office/powerpoint/2010/main" val="3441531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9512" y="1556792"/>
            <a:ext cx="8719256" cy="4893647"/>
          </a:xfrm>
          <a:prstGeom prst="rect">
            <a:avLst/>
          </a:prstGeom>
          <a:noFill/>
        </p:spPr>
        <p:txBody>
          <a:bodyPr wrap="square" rtlCol="0">
            <a:spAutoFit/>
          </a:bodyPr>
          <a:lstStyle/>
          <a:p>
            <a:r>
              <a:rPr lang="hr-HR" sz="2400" b="1" dirty="0">
                <a:latin typeface="Times New Roman" pitchFamily="18" charset="0"/>
                <a:cs typeface="Times New Roman" pitchFamily="18" charset="0"/>
              </a:rPr>
              <a:t>2</a:t>
            </a:r>
            <a:r>
              <a:rPr lang="hr-HR" sz="2400" b="1" dirty="0" smtClean="0">
                <a:latin typeface="Times New Roman" pitchFamily="18" charset="0"/>
                <a:cs typeface="Times New Roman" pitchFamily="18" charset="0"/>
              </a:rPr>
              <a:t>. Tehnički opis</a:t>
            </a:r>
          </a:p>
          <a:p>
            <a:endParaRPr lang="hr-HR" sz="2400" b="1" dirty="0">
              <a:latin typeface="Times New Roman" pitchFamily="18" charset="0"/>
              <a:cs typeface="Times New Roman" pitchFamily="18" charset="0"/>
            </a:endParaRPr>
          </a:p>
          <a:p>
            <a:pPr marL="342900" indent="-342900">
              <a:buFont typeface="Arial" panose="020B0604020202020204" pitchFamily="34" charset="0"/>
              <a:buChar char="•"/>
            </a:pPr>
            <a:r>
              <a:rPr lang="hr-HR" sz="2400" dirty="0" smtClean="0">
                <a:latin typeface="Times New Roman" pitchFamily="18" charset="0"/>
                <a:cs typeface="Times New Roman" pitchFamily="18" charset="0"/>
              </a:rPr>
              <a:t>prikaz </a:t>
            </a:r>
            <a:r>
              <a:rPr lang="hr-HR" sz="2400" dirty="0">
                <a:latin typeface="Times New Roman" pitchFamily="18" charset="0"/>
                <a:cs typeface="Times New Roman" pitchFamily="18" charset="0"/>
              </a:rPr>
              <a:t>i opis svih mjera za ispunjavanje bitnih zahtjeva za građevinu,</a:t>
            </a:r>
          </a:p>
          <a:p>
            <a:pPr marL="342900" indent="-342900">
              <a:buFont typeface="Arial" panose="020B0604020202020204" pitchFamily="34" charset="0"/>
              <a:buChar char="•"/>
            </a:pPr>
            <a:r>
              <a:rPr lang="hr-HR" sz="2400" dirty="0" smtClean="0">
                <a:latin typeface="Times New Roman" pitchFamily="18" charset="0"/>
                <a:cs typeface="Times New Roman" pitchFamily="18" charset="0"/>
              </a:rPr>
              <a:t>eventualne </a:t>
            </a:r>
            <a:r>
              <a:rPr lang="hr-HR" sz="2400" dirty="0">
                <a:latin typeface="Times New Roman" pitchFamily="18" charset="0"/>
                <a:cs typeface="Times New Roman" pitchFamily="18" charset="0"/>
              </a:rPr>
              <a:t>utjecaje električne instalacije na okoliš i obratno,</a:t>
            </a:r>
          </a:p>
          <a:p>
            <a:pPr marL="342900" indent="-342900">
              <a:buFont typeface="Arial" panose="020B0604020202020204" pitchFamily="34" charset="0"/>
              <a:buChar char="•"/>
            </a:pPr>
            <a:r>
              <a:rPr lang="hr-HR" sz="2400" dirty="0" smtClean="0">
                <a:latin typeface="Times New Roman" pitchFamily="18" charset="0"/>
                <a:cs typeface="Times New Roman" pitchFamily="18" charset="0"/>
              </a:rPr>
              <a:t>priključak </a:t>
            </a:r>
            <a:r>
              <a:rPr lang="hr-HR" sz="2400" dirty="0">
                <a:latin typeface="Times New Roman" pitchFamily="18" charset="0"/>
                <a:cs typeface="Times New Roman" pitchFamily="18" charset="0"/>
              </a:rPr>
              <a:t>i uvjete priključka na javni elektroenergetski opskrbni sustav (mrežu),</a:t>
            </a:r>
          </a:p>
          <a:p>
            <a:pPr marL="342900" indent="-342900">
              <a:buFont typeface="Arial" panose="020B0604020202020204" pitchFamily="34" charset="0"/>
              <a:buChar char="•"/>
            </a:pPr>
            <a:r>
              <a:rPr lang="hr-HR" sz="2400" dirty="0" smtClean="0">
                <a:latin typeface="Times New Roman" pitchFamily="18" charset="0"/>
                <a:cs typeface="Times New Roman" pitchFamily="18" charset="0"/>
              </a:rPr>
              <a:t>opis </a:t>
            </a:r>
            <a:r>
              <a:rPr lang="hr-HR" sz="2400" dirty="0">
                <a:latin typeface="Times New Roman" pitchFamily="18" charset="0"/>
                <a:cs typeface="Times New Roman" pitchFamily="18" charset="0"/>
              </a:rPr>
              <a:t>sigurnosnih i/ili pomoćnih izvora električne energije,</a:t>
            </a:r>
          </a:p>
          <a:p>
            <a:pPr marL="342900" indent="-342900">
              <a:buFont typeface="Arial" panose="020B0604020202020204" pitchFamily="34" charset="0"/>
              <a:buChar char="•"/>
            </a:pPr>
            <a:r>
              <a:rPr lang="hr-HR" sz="2400" dirty="0" smtClean="0">
                <a:latin typeface="Times New Roman" pitchFamily="18" charset="0"/>
                <a:cs typeface="Times New Roman" pitchFamily="18" charset="0"/>
              </a:rPr>
              <a:t>opis </a:t>
            </a:r>
            <a:r>
              <a:rPr lang="hr-HR" sz="2400" dirty="0">
                <a:latin typeface="Times New Roman" pitchFamily="18" charset="0"/>
                <a:cs typeface="Times New Roman" pitchFamily="18" charset="0"/>
              </a:rPr>
              <a:t>mjera za izjednačivanje potencijala te zaštitno uzemljenje (temeljni uzemljivač),</a:t>
            </a:r>
          </a:p>
          <a:p>
            <a:pPr marL="342900" indent="-342900">
              <a:buFont typeface="Arial" panose="020B0604020202020204" pitchFamily="34" charset="0"/>
              <a:buChar char="•"/>
            </a:pPr>
            <a:r>
              <a:rPr lang="hr-HR" sz="2400" dirty="0" smtClean="0">
                <a:latin typeface="Times New Roman" pitchFamily="18" charset="0"/>
                <a:cs typeface="Times New Roman" pitchFamily="18" charset="0"/>
              </a:rPr>
              <a:t>opis </a:t>
            </a:r>
            <a:r>
              <a:rPr lang="hr-HR" sz="2400" dirty="0">
                <a:latin typeface="Times New Roman" pitchFamily="18" charset="0"/>
                <a:cs typeface="Times New Roman" pitchFamily="18" charset="0"/>
              </a:rPr>
              <a:t>odabrane električne opreme, način njezine ugradbe, pričvršćenja i ovješenja na ili prolaz kroz nosivu konstrukciju i druge dijelove građevine,</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Tree>
    <p:extLst>
      <p:ext uri="{BB962C8B-B14F-4D97-AF65-F5344CB8AC3E}">
        <p14:creationId xmlns:p14="http://schemas.microsoft.com/office/powerpoint/2010/main" val="15504457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9512" y="1556792"/>
            <a:ext cx="8719256" cy="4893647"/>
          </a:xfrm>
          <a:prstGeom prst="rect">
            <a:avLst/>
          </a:prstGeom>
          <a:noFill/>
        </p:spPr>
        <p:txBody>
          <a:bodyPr wrap="square" rtlCol="0">
            <a:spAutoFit/>
          </a:bodyPr>
          <a:lstStyle/>
          <a:p>
            <a:r>
              <a:rPr lang="hr-HR" sz="2400" b="1" dirty="0">
                <a:latin typeface="Times New Roman" pitchFamily="18" charset="0"/>
                <a:cs typeface="Times New Roman" pitchFamily="18" charset="0"/>
              </a:rPr>
              <a:t>2</a:t>
            </a:r>
            <a:r>
              <a:rPr lang="hr-HR" sz="2400" b="1" dirty="0" smtClean="0">
                <a:latin typeface="Times New Roman" pitchFamily="18" charset="0"/>
                <a:cs typeface="Times New Roman" pitchFamily="18" charset="0"/>
              </a:rPr>
              <a:t>. Tehnički opis</a:t>
            </a:r>
          </a:p>
          <a:p>
            <a:endParaRPr lang="hr-HR" sz="2400" b="1" dirty="0">
              <a:latin typeface="Times New Roman" pitchFamily="18" charset="0"/>
              <a:cs typeface="Times New Roman" pitchFamily="18" charset="0"/>
            </a:endParaRPr>
          </a:p>
          <a:p>
            <a:pPr marL="342900" indent="-342900">
              <a:buFont typeface="Arial" panose="020B0604020202020204" pitchFamily="34" charset="0"/>
              <a:buChar char="•"/>
            </a:pPr>
            <a:r>
              <a:rPr lang="hr-HR" sz="2400" dirty="0" smtClean="0">
                <a:latin typeface="Times New Roman" pitchFamily="18" charset="0"/>
                <a:cs typeface="Times New Roman" pitchFamily="18" charset="0"/>
              </a:rPr>
              <a:t>opis </a:t>
            </a:r>
            <a:r>
              <a:rPr lang="hr-HR" sz="2400" dirty="0">
                <a:latin typeface="Times New Roman" pitchFamily="18" charset="0"/>
                <a:cs typeface="Times New Roman" pitchFamily="18" charset="0"/>
              </a:rPr>
              <a:t>zaštitnih i upravljačkih naprava,</a:t>
            </a:r>
          </a:p>
          <a:p>
            <a:pPr marL="342900" indent="-342900">
              <a:buFont typeface="Arial" panose="020B0604020202020204" pitchFamily="34" charset="0"/>
              <a:buChar char="•"/>
            </a:pPr>
            <a:r>
              <a:rPr lang="hr-HR" sz="2400" dirty="0" smtClean="0">
                <a:latin typeface="Times New Roman" pitchFamily="18" charset="0"/>
                <a:cs typeface="Times New Roman" pitchFamily="18" charset="0"/>
              </a:rPr>
              <a:t>opis </a:t>
            </a:r>
            <a:r>
              <a:rPr lang="hr-HR" sz="2400" dirty="0">
                <a:latin typeface="Times New Roman" pitchFamily="18" charset="0"/>
                <a:cs typeface="Times New Roman" pitchFamily="18" charset="0"/>
              </a:rPr>
              <a:t>mogućnosti </a:t>
            </a:r>
            <a:r>
              <a:rPr lang="hr-HR" sz="2400" dirty="0" err="1">
                <a:latin typeface="Times New Roman" pitchFamily="18" charset="0"/>
                <a:cs typeface="Times New Roman" pitchFamily="18" charset="0"/>
              </a:rPr>
              <a:t>isklopa</a:t>
            </a:r>
            <a:r>
              <a:rPr lang="hr-HR" sz="2400" dirty="0">
                <a:latin typeface="Times New Roman" pitchFamily="18" charset="0"/>
                <a:cs typeface="Times New Roman" pitchFamily="18" charset="0"/>
              </a:rPr>
              <a:t> električne instalacije u opasnosti,</a:t>
            </a:r>
          </a:p>
          <a:p>
            <a:pPr marL="342900" indent="-342900">
              <a:buFont typeface="Arial" panose="020B0604020202020204" pitchFamily="34" charset="0"/>
              <a:buChar char="•"/>
            </a:pPr>
            <a:r>
              <a:rPr lang="hr-HR" sz="2400" dirty="0" smtClean="0">
                <a:latin typeface="Times New Roman" pitchFamily="18" charset="0"/>
                <a:cs typeface="Times New Roman" pitchFamily="18" charset="0"/>
              </a:rPr>
              <a:t>odvajanje </a:t>
            </a:r>
            <a:r>
              <a:rPr lang="hr-HR" sz="2400" dirty="0">
                <a:latin typeface="Times New Roman" pitchFamily="18" charset="0"/>
                <a:cs typeface="Times New Roman" pitchFamily="18" charset="0"/>
              </a:rPr>
              <a:t>(</a:t>
            </a:r>
            <a:r>
              <a:rPr lang="hr-HR" sz="2400" dirty="0" err="1">
                <a:latin typeface="Times New Roman" pitchFamily="18" charset="0"/>
                <a:cs typeface="Times New Roman" pitchFamily="18" charset="0"/>
              </a:rPr>
              <a:t>isklop</a:t>
            </a:r>
            <a:r>
              <a:rPr lang="hr-HR" sz="2400" dirty="0">
                <a:latin typeface="Times New Roman" pitchFamily="18" charset="0"/>
                <a:cs typeface="Times New Roman" pitchFamily="18" charset="0"/>
              </a:rPr>
              <a:t>) dijela električne instalacije radi održavanja, mjerenja i popravaka,</a:t>
            </a:r>
          </a:p>
          <a:p>
            <a:pPr marL="342900" indent="-342900">
              <a:buFont typeface="Arial" panose="020B0604020202020204" pitchFamily="34" charset="0"/>
              <a:buChar char="•"/>
            </a:pPr>
            <a:r>
              <a:rPr lang="hr-HR" sz="2400" dirty="0" smtClean="0">
                <a:latin typeface="Times New Roman" pitchFamily="18" charset="0"/>
                <a:cs typeface="Times New Roman" pitchFamily="18" charset="0"/>
              </a:rPr>
              <a:t>opis </a:t>
            </a:r>
            <a:r>
              <a:rPr lang="hr-HR" sz="2400" dirty="0">
                <a:latin typeface="Times New Roman" pitchFamily="18" charset="0"/>
                <a:cs typeface="Times New Roman" pitchFamily="18" charset="0"/>
              </a:rPr>
              <a:t>razdiobe električne energije po građevini sa smještajem razdjelnika,</a:t>
            </a:r>
          </a:p>
          <a:p>
            <a:pPr marL="342900" indent="-342900">
              <a:buFont typeface="Arial" panose="020B0604020202020204" pitchFamily="34" charset="0"/>
              <a:buChar char="•"/>
            </a:pPr>
            <a:r>
              <a:rPr lang="hr-HR" sz="2400" dirty="0" smtClean="0">
                <a:latin typeface="Times New Roman" pitchFamily="18" charset="0"/>
                <a:cs typeface="Times New Roman" pitchFamily="18" charset="0"/>
              </a:rPr>
              <a:t>opis </a:t>
            </a:r>
            <a:r>
              <a:rPr lang="hr-HR" sz="2400" dirty="0">
                <a:latin typeface="Times New Roman" pitchFamily="18" charset="0"/>
                <a:cs typeface="Times New Roman" pitchFamily="18" charset="0"/>
              </a:rPr>
              <a:t>električne opreme za sigurnosne svrhe i pričuvnu opskrbu / opskrbu u pripremi,</a:t>
            </a:r>
          </a:p>
          <a:p>
            <a:pPr marL="342900" indent="-342900">
              <a:buFont typeface="Arial" panose="020B0604020202020204" pitchFamily="34" charset="0"/>
              <a:buChar char="•"/>
            </a:pPr>
            <a:r>
              <a:rPr lang="hr-HR" sz="2400" dirty="0" smtClean="0">
                <a:latin typeface="Times New Roman" pitchFamily="18" charset="0"/>
                <a:cs typeface="Times New Roman" pitchFamily="18" charset="0"/>
              </a:rPr>
              <a:t>opis </a:t>
            </a:r>
            <a:r>
              <a:rPr lang="hr-HR" sz="2400" dirty="0">
                <a:latin typeface="Times New Roman" pitchFamily="18" charset="0"/>
                <a:cs typeface="Times New Roman" pitchFamily="18" charset="0"/>
              </a:rPr>
              <a:t>električne opreme za rasvjetu</a:t>
            </a:r>
            <a:r>
              <a:rPr lang="hr-HR" sz="2400" dirty="0" smtClean="0">
                <a:latin typeface="Times New Roman" pitchFamily="18" charset="0"/>
                <a:cs typeface="Times New Roman" pitchFamily="18" charset="0"/>
              </a:rPr>
              <a:t>,</a:t>
            </a:r>
          </a:p>
          <a:p>
            <a:pPr marL="342900" indent="-342900">
              <a:buFont typeface="Arial" panose="020B0604020202020204" pitchFamily="34" charset="0"/>
              <a:buChar char="•"/>
            </a:pPr>
            <a:r>
              <a:rPr lang="hr-HR" sz="2400" dirty="0" smtClean="0">
                <a:latin typeface="Times New Roman" pitchFamily="18" charset="0"/>
                <a:cs typeface="Times New Roman" pitchFamily="18" charset="0"/>
              </a:rPr>
              <a:t>opis </a:t>
            </a:r>
            <a:r>
              <a:rPr lang="hr-HR" sz="2400" dirty="0">
                <a:latin typeface="Times New Roman" pitchFamily="18" charset="0"/>
                <a:cs typeface="Times New Roman" pitchFamily="18" charset="0"/>
              </a:rPr>
              <a:t>načina izvođenja električne instalacije, opis upravljanja i signalizacije,</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Tree>
    <p:extLst>
      <p:ext uri="{BB962C8B-B14F-4D97-AF65-F5344CB8AC3E}">
        <p14:creationId xmlns:p14="http://schemas.microsoft.com/office/powerpoint/2010/main" val="16258743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9512" y="1556792"/>
            <a:ext cx="8719256" cy="4893647"/>
          </a:xfrm>
          <a:prstGeom prst="rect">
            <a:avLst/>
          </a:prstGeom>
          <a:noFill/>
        </p:spPr>
        <p:txBody>
          <a:bodyPr wrap="square" rtlCol="0">
            <a:spAutoFit/>
          </a:bodyPr>
          <a:lstStyle/>
          <a:p>
            <a:r>
              <a:rPr lang="hr-HR" sz="2400" b="1" dirty="0">
                <a:latin typeface="Times New Roman" pitchFamily="18" charset="0"/>
                <a:cs typeface="Times New Roman" pitchFamily="18" charset="0"/>
              </a:rPr>
              <a:t>2</a:t>
            </a:r>
            <a:r>
              <a:rPr lang="hr-HR" sz="2400" b="1" dirty="0" smtClean="0">
                <a:latin typeface="Times New Roman" pitchFamily="18" charset="0"/>
                <a:cs typeface="Times New Roman" pitchFamily="18" charset="0"/>
              </a:rPr>
              <a:t>. Tehnički opis</a:t>
            </a:r>
          </a:p>
          <a:p>
            <a:endParaRPr lang="hr-HR" sz="2400" b="1" dirty="0">
              <a:latin typeface="Times New Roman" pitchFamily="18" charset="0"/>
              <a:cs typeface="Times New Roman" pitchFamily="18" charset="0"/>
            </a:endParaRPr>
          </a:p>
          <a:p>
            <a:pPr marL="342900" indent="-342900">
              <a:buFont typeface="Arial" panose="020B0604020202020204" pitchFamily="34" charset="0"/>
              <a:buChar char="•"/>
            </a:pPr>
            <a:r>
              <a:rPr lang="hr-HR" sz="2200" dirty="0" smtClean="0">
                <a:latin typeface="Times New Roman" pitchFamily="18" charset="0"/>
                <a:cs typeface="Times New Roman" pitchFamily="18" charset="0"/>
              </a:rPr>
              <a:t>uvjete </a:t>
            </a:r>
            <a:r>
              <a:rPr lang="hr-HR" sz="2200" dirty="0">
                <a:latin typeface="Times New Roman" pitchFamily="18" charset="0"/>
                <a:cs typeface="Times New Roman" pitchFamily="18" charset="0"/>
              </a:rPr>
              <a:t>za održavanje </a:t>
            </a:r>
            <a:r>
              <a:rPr lang="hr-HR" sz="2200" dirty="0" smtClean="0">
                <a:latin typeface="Times New Roman" pitchFamily="18" charset="0"/>
                <a:cs typeface="Times New Roman" pitchFamily="18" charset="0"/>
              </a:rPr>
              <a:t>el. </a:t>
            </a:r>
            <a:r>
              <a:rPr lang="hr-HR" sz="2200" dirty="0">
                <a:latin typeface="Times New Roman" pitchFamily="18" charset="0"/>
                <a:cs typeface="Times New Roman" pitchFamily="18" charset="0"/>
              </a:rPr>
              <a:t>instalacije, uključivo uvjete zbrinjavanja </a:t>
            </a:r>
            <a:r>
              <a:rPr lang="hr-HR" sz="2200" dirty="0" smtClean="0">
                <a:latin typeface="Times New Roman" pitchFamily="18" charset="0"/>
                <a:cs typeface="Times New Roman" pitchFamily="18" charset="0"/>
              </a:rPr>
              <a:t>el. </a:t>
            </a:r>
            <a:r>
              <a:rPr lang="hr-HR" sz="2200" dirty="0">
                <a:latin typeface="Times New Roman" pitchFamily="18" charset="0"/>
                <a:cs typeface="Times New Roman" pitchFamily="18" charset="0"/>
              </a:rPr>
              <a:t>opreme nakon zamjene ili djelomičnog uklanjanja, koji moraju biti uključeni u izjavu o izvedenim radovima i uvjetima održavanja građevine,</a:t>
            </a:r>
          </a:p>
          <a:p>
            <a:pPr marL="342900" indent="-342900">
              <a:buFont typeface="Arial" panose="020B0604020202020204" pitchFamily="34" charset="0"/>
              <a:buChar char="•"/>
            </a:pPr>
            <a:r>
              <a:rPr lang="hr-HR" sz="2200" dirty="0" smtClean="0">
                <a:latin typeface="Times New Roman" pitchFamily="18" charset="0"/>
                <a:cs typeface="Times New Roman" pitchFamily="18" charset="0"/>
              </a:rPr>
              <a:t>za </a:t>
            </a:r>
            <a:r>
              <a:rPr lang="hr-HR" sz="2200" dirty="0">
                <a:latin typeface="Times New Roman" pitchFamily="18" charset="0"/>
                <a:cs typeface="Times New Roman" pitchFamily="18" charset="0"/>
              </a:rPr>
              <a:t>građevine namijenjene za rad dati razradbu načina primjene propisa zaštite na radu iz elaborata zaštite na radu temeljem posebnog zakona,</a:t>
            </a:r>
          </a:p>
          <a:p>
            <a:pPr marL="342900" indent="-342900">
              <a:buFont typeface="Arial" panose="020B0604020202020204" pitchFamily="34" charset="0"/>
              <a:buChar char="•"/>
            </a:pPr>
            <a:r>
              <a:rPr lang="hr-HR" sz="2200" dirty="0" smtClean="0">
                <a:latin typeface="Times New Roman" pitchFamily="18" charset="0"/>
                <a:cs typeface="Times New Roman" pitchFamily="18" charset="0"/>
              </a:rPr>
              <a:t>opis </a:t>
            </a:r>
            <a:r>
              <a:rPr lang="hr-HR" sz="2200" dirty="0">
                <a:latin typeface="Times New Roman" pitchFamily="18" charset="0"/>
                <a:cs typeface="Times New Roman" pitchFamily="18" charset="0"/>
              </a:rPr>
              <a:t>stavljanja u rad </a:t>
            </a:r>
            <a:r>
              <a:rPr lang="hr-HR" sz="2200" dirty="0" smtClean="0">
                <a:latin typeface="Times New Roman" pitchFamily="18" charset="0"/>
                <a:cs typeface="Times New Roman" pitchFamily="18" charset="0"/>
              </a:rPr>
              <a:t>el. </a:t>
            </a:r>
            <a:r>
              <a:rPr lang="hr-HR" sz="2200" dirty="0">
                <a:latin typeface="Times New Roman" pitchFamily="18" charset="0"/>
                <a:cs typeface="Times New Roman" pitchFamily="18" charset="0"/>
              </a:rPr>
              <a:t>instalacije i eventualni opis probnog rada složenije </a:t>
            </a:r>
            <a:r>
              <a:rPr lang="hr-HR" sz="2200" dirty="0" smtClean="0">
                <a:latin typeface="Times New Roman" pitchFamily="18" charset="0"/>
                <a:cs typeface="Times New Roman" pitchFamily="18" charset="0"/>
              </a:rPr>
              <a:t>el. </a:t>
            </a:r>
            <a:r>
              <a:rPr lang="hr-HR" sz="2200" dirty="0">
                <a:latin typeface="Times New Roman" pitchFamily="18" charset="0"/>
                <a:cs typeface="Times New Roman" pitchFamily="18" charset="0"/>
              </a:rPr>
              <a:t>instalacije,</a:t>
            </a:r>
          </a:p>
          <a:p>
            <a:pPr marL="342900" indent="-342900">
              <a:buFont typeface="Arial" panose="020B0604020202020204" pitchFamily="34" charset="0"/>
              <a:buChar char="•"/>
            </a:pPr>
            <a:r>
              <a:rPr lang="hr-HR" sz="2200" dirty="0" smtClean="0">
                <a:latin typeface="Times New Roman" pitchFamily="18" charset="0"/>
                <a:cs typeface="Times New Roman" pitchFamily="18" charset="0"/>
              </a:rPr>
              <a:t>opis</a:t>
            </a:r>
            <a:r>
              <a:rPr lang="hr-HR" sz="2200" dirty="0">
                <a:latin typeface="Times New Roman" pitchFamily="18" charset="0"/>
                <a:cs typeface="Times New Roman" pitchFamily="18" charset="0"/>
              </a:rPr>
              <a:t>, uvjete izvođenja i održavanja signalnih </a:t>
            </a:r>
            <a:r>
              <a:rPr lang="hr-HR" sz="2200" dirty="0" smtClean="0">
                <a:latin typeface="Times New Roman" pitchFamily="18" charset="0"/>
                <a:cs typeface="Times New Roman" pitchFamily="18" charset="0"/>
              </a:rPr>
              <a:t>el. </a:t>
            </a:r>
            <a:r>
              <a:rPr lang="hr-HR" sz="2200" dirty="0">
                <a:latin typeface="Times New Roman" pitchFamily="18" charset="0"/>
                <a:cs typeface="Times New Roman" pitchFamily="18" charset="0"/>
              </a:rPr>
              <a:t>instalacija (elektronička komunikacija, informatika, vatrodojava, </a:t>
            </a:r>
            <a:r>
              <a:rPr lang="hr-HR" sz="2200" dirty="0" err="1">
                <a:latin typeface="Times New Roman" pitchFamily="18" charset="0"/>
                <a:cs typeface="Times New Roman" pitchFamily="18" charset="0"/>
              </a:rPr>
              <a:t>portafon</a:t>
            </a:r>
            <a:r>
              <a:rPr lang="hr-HR" sz="2200" dirty="0">
                <a:latin typeface="Times New Roman" pitchFamily="18" charset="0"/>
                <a:cs typeface="Times New Roman" pitchFamily="18" charset="0"/>
              </a:rPr>
              <a:t>, antenski sustavi, HBES = Elektronički sustavi kuća i zgrada, KNX/EIB = europski instalacijski BUS). </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Tree>
    <p:extLst>
      <p:ext uri="{BB962C8B-B14F-4D97-AF65-F5344CB8AC3E}">
        <p14:creationId xmlns:p14="http://schemas.microsoft.com/office/powerpoint/2010/main" val="24846694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73832" y="1584199"/>
            <a:ext cx="8424936" cy="4893647"/>
          </a:xfrm>
          <a:prstGeom prst="rect">
            <a:avLst/>
          </a:prstGeom>
          <a:noFill/>
        </p:spPr>
        <p:txBody>
          <a:bodyPr wrap="square" rtlCol="0">
            <a:spAutoFit/>
          </a:bodyPr>
          <a:lstStyle/>
          <a:p>
            <a:r>
              <a:rPr lang="hr-HR" sz="2400" dirty="0">
                <a:latin typeface="Times New Roman" pitchFamily="18" charset="0"/>
                <a:cs typeface="Times New Roman" pitchFamily="18" charset="0"/>
              </a:rPr>
              <a:t>Tehnička svojstva električne instalacije moraju biti takva da, </a:t>
            </a:r>
            <a:r>
              <a:rPr lang="hr-HR" sz="2400" dirty="0">
                <a:solidFill>
                  <a:srgbClr val="FF0000"/>
                </a:solidFill>
                <a:latin typeface="Times New Roman" pitchFamily="18" charset="0"/>
                <a:cs typeface="Times New Roman" pitchFamily="18" charset="0"/>
              </a:rPr>
              <a:t>tijekom trajanja </a:t>
            </a:r>
            <a:r>
              <a:rPr lang="hr-HR" sz="2400" dirty="0" smtClean="0">
                <a:solidFill>
                  <a:srgbClr val="FF0000"/>
                </a:solidFill>
                <a:latin typeface="Times New Roman" pitchFamily="18" charset="0"/>
                <a:cs typeface="Times New Roman" pitchFamily="18" charset="0"/>
              </a:rPr>
              <a:t>građevine </a:t>
            </a:r>
            <a:r>
              <a:rPr lang="hr-HR" sz="2400" dirty="0">
                <a:latin typeface="Times New Roman" pitchFamily="18" charset="0"/>
                <a:cs typeface="Times New Roman" pitchFamily="18" charset="0"/>
              </a:rPr>
              <a:t>u koju je ugrađena, uz propisano, odnosno projektom određeno izvođenje i održavanje električne instalacije, </a:t>
            </a:r>
            <a:r>
              <a:rPr lang="hr-HR" sz="2400" dirty="0">
                <a:solidFill>
                  <a:srgbClr val="00B050"/>
                </a:solidFill>
                <a:latin typeface="Times New Roman" pitchFamily="18" charset="0"/>
                <a:cs typeface="Times New Roman" pitchFamily="18" charset="0"/>
              </a:rPr>
              <a:t>građevina i električna instalacija podnesu sve utjecaje uobičajene uporabe i utjecaje okoliša</a:t>
            </a:r>
            <a:r>
              <a:rPr lang="hr-HR" sz="2400" dirty="0">
                <a:latin typeface="Times New Roman" pitchFamily="18" charset="0"/>
                <a:cs typeface="Times New Roman" pitchFamily="18" charset="0"/>
              </a:rPr>
              <a:t>, tako da tijekom građenja i uporabe građevine predvidiva djelovanja ne prouzroče:</a:t>
            </a:r>
            <a:br>
              <a:rPr lang="hr-HR" sz="2400" dirty="0">
                <a:latin typeface="Times New Roman" pitchFamily="18" charset="0"/>
                <a:cs typeface="Times New Roman" pitchFamily="18" charset="0"/>
              </a:rPr>
            </a:br>
            <a:endParaRPr lang="hr-HR" sz="2400" dirty="0" smtClean="0">
              <a:latin typeface="Times New Roman" pitchFamily="18" charset="0"/>
              <a:cs typeface="Times New Roman" pitchFamily="18" charset="0"/>
            </a:endParaRPr>
          </a:p>
          <a:p>
            <a:pPr marL="342900" indent="-342900">
              <a:buFont typeface="Arial" panose="020B0604020202020204" pitchFamily="34" charset="0"/>
              <a:buChar char="•"/>
            </a:pPr>
            <a:r>
              <a:rPr lang="hr-HR" sz="2400" dirty="0" smtClean="0">
                <a:solidFill>
                  <a:srgbClr val="FFC000"/>
                </a:solidFill>
                <a:effectLst>
                  <a:outerShdw blurRad="38100" dist="38100" dir="2700000" algn="tl">
                    <a:srgbClr val="000000">
                      <a:alpha val="43137"/>
                    </a:srgbClr>
                  </a:outerShdw>
                </a:effectLst>
                <a:latin typeface="Times New Roman" pitchFamily="18" charset="0"/>
                <a:cs typeface="Times New Roman" pitchFamily="18" charset="0"/>
              </a:rPr>
              <a:t>požar </a:t>
            </a:r>
            <a:r>
              <a:rPr lang="hr-HR" sz="2400" dirty="0">
                <a:solidFill>
                  <a:srgbClr val="FFC000"/>
                </a:solidFill>
                <a:effectLst>
                  <a:outerShdw blurRad="38100" dist="38100" dir="2700000" algn="tl">
                    <a:srgbClr val="000000">
                      <a:alpha val="43137"/>
                    </a:srgbClr>
                  </a:outerShdw>
                </a:effectLst>
                <a:latin typeface="Times New Roman" pitchFamily="18" charset="0"/>
                <a:cs typeface="Times New Roman" pitchFamily="18" charset="0"/>
              </a:rPr>
              <a:t>i/ili eksploziju građevine </a:t>
            </a:r>
            <a:r>
              <a:rPr lang="hr-HR" sz="2400" dirty="0">
                <a:latin typeface="Times New Roman" pitchFamily="18" charset="0"/>
                <a:cs typeface="Times New Roman" pitchFamily="18" charset="0"/>
              </a:rPr>
              <a:t>odnosno njezinog dijela</a:t>
            </a:r>
            <a:r>
              <a:rPr lang="hr-HR" sz="2400" dirty="0" smtClean="0">
                <a:latin typeface="Times New Roman" pitchFamily="18" charset="0"/>
                <a:cs typeface="Times New Roman" pitchFamily="18" charset="0"/>
              </a:rPr>
              <a:t>,</a:t>
            </a:r>
          </a:p>
          <a:p>
            <a:pPr marL="342900" indent="-342900">
              <a:buFont typeface="Arial" panose="020B0604020202020204" pitchFamily="34" charset="0"/>
              <a:buChar char="•"/>
            </a:pPr>
            <a:r>
              <a:rPr lang="hr-HR" sz="2400" dirty="0" smtClean="0">
                <a:latin typeface="Times New Roman" pitchFamily="18" charset="0"/>
                <a:cs typeface="Times New Roman" pitchFamily="18" charset="0"/>
              </a:rPr>
              <a:t>opasnost</a:t>
            </a:r>
            <a:r>
              <a:rPr lang="hr-HR" sz="2400" dirty="0">
                <a:latin typeface="Times New Roman" pitchFamily="18" charset="0"/>
                <a:cs typeface="Times New Roman" pitchFamily="18" charset="0"/>
              </a:rPr>
              <a:t>, smetnju, štetu ili nedopustiva </a:t>
            </a:r>
            <a:r>
              <a:rPr lang="hr-HR" sz="2400" dirty="0" smtClean="0">
                <a:latin typeface="Times New Roman" pitchFamily="18" charset="0"/>
                <a:cs typeface="Times New Roman" pitchFamily="18" charset="0"/>
              </a:rPr>
              <a:t>oštećenja tijekom uporabe </a:t>
            </a:r>
            <a:r>
              <a:rPr lang="hr-HR" sz="2400" dirty="0">
                <a:latin typeface="Times New Roman" pitchFamily="18" charset="0"/>
                <a:cs typeface="Times New Roman" pitchFamily="18" charset="0"/>
              </a:rPr>
              <a:t>građevine</a:t>
            </a:r>
            <a:r>
              <a:rPr lang="hr-HR" sz="2400" dirty="0" smtClean="0">
                <a:latin typeface="Times New Roman" pitchFamily="18" charset="0"/>
                <a:cs typeface="Times New Roman" pitchFamily="18" charset="0"/>
              </a:rPr>
              <a:t>,</a:t>
            </a:r>
          </a:p>
          <a:p>
            <a:pPr marL="342900" indent="-342900">
              <a:buFont typeface="Arial" panose="020B0604020202020204" pitchFamily="34" charset="0"/>
              <a:buChar char="•"/>
            </a:pPr>
            <a:r>
              <a:rPr lang="hr-HR" sz="2400" dirty="0" smtClean="0">
                <a:latin typeface="Times New Roman" pitchFamily="18" charset="0"/>
                <a:cs typeface="Times New Roman" pitchFamily="18" charset="0"/>
              </a:rPr>
              <a:t>električni </a:t>
            </a:r>
            <a:r>
              <a:rPr lang="hr-HR" sz="2400" dirty="0">
                <a:latin typeface="Times New Roman" pitchFamily="18" charset="0"/>
                <a:cs typeface="Times New Roman" pitchFamily="18" charset="0"/>
              </a:rPr>
              <a:t>udar i druge ozljede korisnika građevine </a:t>
            </a:r>
            <a:r>
              <a:rPr lang="hr-HR" sz="2400" dirty="0" smtClean="0">
                <a:latin typeface="Times New Roman" pitchFamily="18" charset="0"/>
                <a:cs typeface="Times New Roman" pitchFamily="18" charset="0"/>
              </a:rPr>
              <a:t>i životinja,</a:t>
            </a:r>
          </a:p>
          <a:p>
            <a:pPr marL="342900" indent="-342900">
              <a:buFont typeface="Arial" panose="020B0604020202020204" pitchFamily="34" charset="0"/>
              <a:buChar char="•"/>
            </a:pPr>
            <a:r>
              <a:rPr lang="hr-HR" sz="2400" dirty="0" smtClean="0">
                <a:latin typeface="Times New Roman" pitchFamily="18" charset="0"/>
                <a:cs typeface="Times New Roman" pitchFamily="18" charset="0"/>
              </a:rPr>
              <a:t>buku </a:t>
            </a:r>
            <a:r>
              <a:rPr lang="hr-HR" sz="2400" dirty="0">
                <a:latin typeface="Times New Roman" pitchFamily="18" charset="0"/>
                <a:cs typeface="Times New Roman" pitchFamily="18" charset="0"/>
              </a:rPr>
              <a:t>veću od dopuštene</a:t>
            </a:r>
            <a:r>
              <a:rPr lang="hr-HR" sz="2400" dirty="0" smtClean="0">
                <a:latin typeface="Times New Roman" pitchFamily="18" charset="0"/>
                <a:cs typeface="Times New Roman" pitchFamily="18" charset="0"/>
              </a:rPr>
              <a:t>,</a:t>
            </a:r>
          </a:p>
          <a:p>
            <a:pPr marL="342900" indent="-342900">
              <a:buFont typeface="Arial" panose="020B0604020202020204" pitchFamily="34" charset="0"/>
              <a:buChar char="•"/>
            </a:pPr>
            <a:r>
              <a:rPr lang="hr-HR" sz="2400" dirty="0" smtClean="0">
                <a:latin typeface="Times New Roman" pitchFamily="18" charset="0"/>
                <a:cs typeface="Times New Roman" pitchFamily="18" charset="0"/>
              </a:rPr>
              <a:t>potrošnju </a:t>
            </a:r>
            <a:r>
              <a:rPr lang="hr-HR" sz="2400" dirty="0">
                <a:latin typeface="Times New Roman" pitchFamily="18" charset="0"/>
                <a:cs typeface="Times New Roman" pitchFamily="18" charset="0"/>
              </a:rPr>
              <a:t>električne energije veću od dopuštene.</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a:solidFill>
                  <a:schemeClr val="tx1"/>
                </a:solidFill>
              </a:rPr>
              <a:t>Tehnička svojstva električne instalacije</a:t>
            </a:r>
            <a:endParaRPr lang="hr-HR" sz="3600" b="1" dirty="0">
              <a:solidFill>
                <a:schemeClr val="tx1"/>
              </a:solidFill>
              <a:cs typeface="Times New Roman" pitchFamily="18" charset="0"/>
            </a:endParaRPr>
          </a:p>
        </p:txBody>
      </p:sp>
    </p:spTree>
    <p:extLst>
      <p:ext uri="{BB962C8B-B14F-4D97-AF65-F5344CB8AC3E}">
        <p14:creationId xmlns:p14="http://schemas.microsoft.com/office/powerpoint/2010/main" val="16203063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9512" y="1556792"/>
            <a:ext cx="8719256" cy="3785652"/>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2. Tehnički opis</a:t>
            </a:r>
            <a:endParaRPr lang="hr-HR" sz="2400" b="1" dirty="0">
              <a:latin typeface="Times New Roman" pitchFamily="18" charset="0"/>
              <a:cs typeface="Times New Roman" pitchFamily="18" charset="0"/>
            </a:endParaRPr>
          </a:p>
          <a:p>
            <a:endParaRPr lang="hr-HR" sz="2400" dirty="0" smtClean="0">
              <a:latin typeface="Times New Roman" pitchFamily="18" charset="0"/>
              <a:cs typeface="Times New Roman" pitchFamily="18" charset="0"/>
            </a:endParaRPr>
          </a:p>
          <a:p>
            <a:r>
              <a:rPr lang="hr-HR" sz="2400" dirty="0">
                <a:latin typeface="Times New Roman" pitchFamily="18" charset="0"/>
                <a:cs typeface="Times New Roman" pitchFamily="18" charset="0"/>
              </a:rPr>
              <a:t>Tehnički propis za niskonaponske električne instalacije točno definira što pojedini dio tehničkog opisa treba sadržavati pa je tako definirano kako u uvodu treba obrazložiti zahtjeve projektnog zadatka koji opisuje izvođenje električne instalacije. </a:t>
            </a:r>
            <a:endParaRPr lang="hr-HR" sz="2400" dirty="0" smtClean="0">
              <a:latin typeface="Times New Roman" pitchFamily="18" charset="0"/>
              <a:cs typeface="Times New Roman" pitchFamily="18" charset="0"/>
            </a:endParaRPr>
          </a:p>
          <a:p>
            <a:endParaRPr lang="hr-HR" sz="2400" dirty="0">
              <a:latin typeface="Times New Roman" pitchFamily="18" charset="0"/>
              <a:cs typeface="Times New Roman" pitchFamily="18" charset="0"/>
            </a:endParaRPr>
          </a:p>
          <a:p>
            <a:r>
              <a:rPr lang="hr-HR" sz="2400" b="1" dirty="0" smtClean="0">
                <a:latin typeface="Times New Roman" pitchFamily="18" charset="0"/>
                <a:cs typeface="Times New Roman" pitchFamily="18" charset="0"/>
              </a:rPr>
              <a:t>U </a:t>
            </a:r>
            <a:r>
              <a:rPr lang="hr-HR" sz="2400" b="1" dirty="0">
                <a:latin typeface="Times New Roman" pitchFamily="18" charset="0"/>
                <a:cs typeface="Times New Roman" pitchFamily="18" charset="0"/>
              </a:rPr>
              <a:t>uvodu </a:t>
            </a:r>
            <a:r>
              <a:rPr lang="hr-HR" sz="2400" dirty="0">
                <a:latin typeface="Times New Roman" pitchFamily="18" charset="0"/>
                <a:cs typeface="Times New Roman" pitchFamily="18" charset="0"/>
              </a:rPr>
              <a:t>se navode osnovni podaci o objektu, kao što su adresa, broj katastarske čestice, vrsta objekta i broj etaža. Nakon toga definira se koje će se instalacije razrađivati</a:t>
            </a:r>
            <a:r>
              <a:rPr lang="hr-HR" sz="2400" dirty="0" smtClean="0">
                <a:latin typeface="Times New Roman" pitchFamily="18" charset="0"/>
                <a:cs typeface="Times New Roman" pitchFamily="18" charset="0"/>
              </a:rPr>
              <a:t>.</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Tree>
    <p:extLst>
      <p:ext uri="{BB962C8B-B14F-4D97-AF65-F5344CB8AC3E}">
        <p14:creationId xmlns:p14="http://schemas.microsoft.com/office/powerpoint/2010/main" val="32261608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9512" y="1556792"/>
            <a:ext cx="8719256" cy="3416320"/>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2. Tehnički opis</a:t>
            </a:r>
            <a:endParaRPr lang="hr-HR" sz="2400" b="1" dirty="0">
              <a:latin typeface="Times New Roman" pitchFamily="18" charset="0"/>
              <a:cs typeface="Times New Roman" pitchFamily="18" charset="0"/>
            </a:endParaRPr>
          </a:p>
          <a:p>
            <a:endParaRPr lang="hr-HR" sz="2400" dirty="0" smtClean="0">
              <a:latin typeface="Times New Roman" pitchFamily="18" charset="0"/>
              <a:cs typeface="Times New Roman" pitchFamily="18" charset="0"/>
            </a:endParaRPr>
          </a:p>
          <a:p>
            <a:r>
              <a:rPr lang="hr-HR" sz="2400" i="1" dirty="0" smtClean="0">
                <a:latin typeface="Times New Roman" pitchFamily="18" charset="0"/>
                <a:cs typeface="Times New Roman" pitchFamily="18" charset="0"/>
              </a:rPr>
              <a:t>Primjer:</a:t>
            </a:r>
          </a:p>
          <a:p>
            <a:endParaRPr lang="hr-HR" sz="2400" i="1" dirty="0">
              <a:latin typeface="Times New Roman" pitchFamily="18" charset="0"/>
              <a:cs typeface="Times New Roman" pitchFamily="18" charset="0"/>
            </a:endParaRPr>
          </a:p>
          <a:p>
            <a:r>
              <a:rPr lang="hr-HR" sz="2400" i="1" dirty="0">
                <a:latin typeface="Times New Roman" pitchFamily="18" charset="0"/>
                <a:cs typeface="Times New Roman" pitchFamily="18" charset="0"/>
              </a:rPr>
              <a:t>U Osijeku, u xx ulici, na katastarskoj čestici xxxx/xx, k. o. Osijek, se planira izgradnja nove obiteljske kuće i pomoćne zgrade vlasnika xx xx. Građevina će se sastojati od prizemlja s pomoćnom zgradom i 1. kata. Ovim projektom razrađuje se električna instalacija jake struje, instalacija telefona, te instalacija sustava zaštite od udara munje. </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Tree>
    <p:extLst>
      <p:ext uri="{BB962C8B-B14F-4D97-AF65-F5344CB8AC3E}">
        <p14:creationId xmlns:p14="http://schemas.microsoft.com/office/powerpoint/2010/main" val="14169570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9512" y="1556792"/>
            <a:ext cx="8719256" cy="4154984"/>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2. Tehnički opis</a:t>
            </a:r>
            <a:endParaRPr lang="hr-HR" sz="2400" b="1" dirty="0">
              <a:latin typeface="Times New Roman" pitchFamily="18" charset="0"/>
              <a:cs typeface="Times New Roman" pitchFamily="18" charset="0"/>
            </a:endParaRPr>
          </a:p>
          <a:p>
            <a:r>
              <a:rPr lang="hr-HR" sz="2400" b="1" dirty="0" smtClean="0">
                <a:latin typeface="Times New Roman" pitchFamily="18" charset="0"/>
                <a:cs typeface="Times New Roman" pitchFamily="18" charset="0"/>
              </a:rPr>
              <a:t>Elektroenergetsko rješenje</a:t>
            </a:r>
          </a:p>
          <a:p>
            <a:endParaRPr lang="hr-HR" sz="2400" i="1" dirty="0">
              <a:latin typeface="Times New Roman" pitchFamily="18" charset="0"/>
              <a:cs typeface="Times New Roman" pitchFamily="18" charset="0"/>
            </a:endParaRPr>
          </a:p>
          <a:p>
            <a:r>
              <a:rPr lang="hr-HR" sz="2400" dirty="0">
                <a:latin typeface="Times New Roman" pitchFamily="18" charset="0"/>
                <a:cs typeface="Times New Roman" pitchFamily="18" charset="0"/>
              </a:rPr>
              <a:t>Sukladno Tehničkom propisu za niskonaponske električne instalacije, u elektroenergetskom rješenju definira se hoće li se u objektu izvoditi novi priključak, ili će se instalacije spajati na postojeći priključak. </a:t>
            </a:r>
            <a:endParaRPr lang="hr-HR" sz="2400" dirty="0" smtClean="0">
              <a:latin typeface="Times New Roman" pitchFamily="18" charset="0"/>
              <a:cs typeface="Times New Roman" pitchFamily="18" charset="0"/>
            </a:endParaRPr>
          </a:p>
          <a:p>
            <a:endParaRPr lang="hr-HR" sz="2400" dirty="0" smtClean="0">
              <a:latin typeface="Times New Roman" pitchFamily="18" charset="0"/>
              <a:cs typeface="Times New Roman" pitchFamily="18" charset="0"/>
            </a:endParaRPr>
          </a:p>
          <a:p>
            <a:r>
              <a:rPr lang="hr-HR" sz="2400" dirty="0" smtClean="0">
                <a:latin typeface="Times New Roman" pitchFamily="18" charset="0"/>
                <a:cs typeface="Times New Roman" pitchFamily="18" charset="0"/>
              </a:rPr>
              <a:t>Također</a:t>
            </a:r>
            <a:r>
              <a:rPr lang="hr-HR" sz="2400" dirty="0">
                <a:latin typeface="Times New Roman" pitchFamily="18" charset="0"/>
                <a:cs typeface="Times New Roman" pitchFamily="18" charset="0"/>
              </a:rPr>
              <a:t>, definira se položaj kućnog priključnog mjernog ormarića (KPMO, koristi se i SKPMO, samostojeći kućni priključni mjerni ormarić) u koji se ugrađuje oprema za mjerenje i zaštitu napojnog kabela. </a:t>
            </a:r>
            <a:endParaRPr lang="hr-HR" sz="2400"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Tree>
    <p:extLst>
      <p:ext uri="{BB962C8B-B14F-4D97-AF65-F5344CB8AC3E}">
        <p14:creationId xmlns:p14="http://schemas.microsoft.com/office/powerpoint/2010/main" val="1863601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9512" y="1556792"/>
            <a:ext cx="8719256" cy="4524315"/>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2. Tehnički opis</a:t>
            </a:r>
            <a:endParaRPr lang="hr-HR" sz="2400" b="1" dirty="0">
              <a:latin typeface="Times New Roman" pitchFamily="18" charset="0"/>
              <a:cs typeface="Times New Roman" pitchFamily="18" charset="0"/>
            </a:endParaRPr>
          </a:p>
          <a:p>
            <a:r>
              <a:rPr lang="hr-HR" sz="2400" b="1" dirty="0" smtClean="0">
                <a:latin typeface="Times New Roman" pitchFamily="18" charset="0"/>
                <a:cs typeface="Times New Roman" pitchFamily="18" charset="0"/>
              </a:rPr>
              <a:t>Elektroenergetsko rješenje</a:t>
            </a:r>
          </a:p>
          <a:p>
            <a:endParaRPr lang="hr-HR" sz="2400" i="1" dirty="0">
              <a:latin typeface="Times New Roman" pitchFamily="18" charset="0"/>
              <a:cs typeface="Times New Roman" pitchFamily="18" charset="0"/>
            </a:endParaRPr>
          </a:p>
          <a:p>
            <a:r>
              <a:rPr lang="hr-HR" sz="2400" dirty="0" smtClean="0">
                <a:latin typeface="Times New Roman" pitchFamily="18" charset="0"/>
                <a:cs typeface="Times New Roman" pitchFamily="18" charset="0"/>
              </a:rPr>
              <a:t>Potrebno </a:t>
            </a:r>
            <a:r>
              <a:rPr lang="hr-HR" sz="2400" dirty="0">
                <a:latin typeface="Times New Roman" pitchFamily="18" charset="0"/>
                <a:cs typeface="Times New Roman" pitchFamily="18" charset="0"/>
              </a:rPr>
              <a:t>je definirati i </a:t>
            </a:r>
            <a:r>
              <a:rPr lang="hr-HR" sz="2400" dirty="0">
                <a:solidFill>
                  <a:srgbClr val="0070C0"/>
                </a:solidFill>
                <a:latin typeface="Times New Roman" pitchFamily="18" charset="0"/>
                <a:cs typeface="Times New Roman" pitchFamily="18" charset="0"/>
              </a:rPr>
              <a:t>snagu trofaznog priključka </a:t>
            </a:r>
            <a:r>
              <a:rPr lang="hr-HR" sz="2400" dirty="0">
                <a:latin typeface="Times New Roman" pitchFamily="18" charset="0"/>
                <a:cs typeface="Times New Roman" pitchFamily="18" charset="0"/>
              </a:rPr>
              <a:t>na koji će se spajati sva trošila u objektu. </a:t>
            </a:r>
            <a:endParaRPr lang="hr-HR" sz="2400" dirty="0" smtClean="0">
              <a:latin typeface="Times New Roman" pitchFamily="18" charset="0"/>
              <a:cs typeface="Times New Roman" pitchFamily="18" charset="0"/>
            </a:endParaRPr>
          </a:p>
          <a:p>
            <a:r>
              <a:rPr lang="hr-HR" sz="2400" dirty="0" smtClean="0">
                <a:latin typeface="Times New Roman" pitchFamily="18" charset="0"/>
                <a:cs typeface="Times New Roman" pitchFamily="18" charset="0"/>
              </a:rPr>
              <a:t>Objekt </a:t>
            </a:r>
            <a:r>
              <a:rPr lang="hr-HR" sz="2400" dirty="0">
                <a:latin typeface="Times New Roman" pitchFamily="18" charset="0"/>
                <a:cs typeface="Times New Roman" pitchFamily="18" charset="0"/>
              </a:rPr>
              <a:t>može imati jedan ili više </a:t>
            </a:r>
            <a:r>
              <a:rPr lang="hr-HR" sz="2400" dirty="0">
                <a:solidFill>
                  <a:srgbClr val="00B050"/>
                </a:solidFill>
                <a:latin typeface="Times New Roman" pitchFamily="18" charset="0"/>
                <a:cs typeface="Times New Roman" pitchFamily="18" charset="0"/>
              </a:rPr>
              <a:t>razvodnih ormarića </a:t>
            </a:r>
            <a:r>
              <a:rPr lang="hr-HR" sz="2400" dirty="0">
                <a:latin typeface="Times New Roman" pitchFamily="18" charset="0"/>
                <a:cs typeface="Times New Roman" pitchFamily="18" charset="0"/>
              </a:rPr>
              <a:t>te se to također definira u ovom dijelu tehničkog opisa. </a:t>
            </a:r>
            <a:endParaRPr lang="hr-HR" sz="2400" dirty="0" smtClean="0">
              <a:latin typeface="Times New Roman" pitchFamily="18" charset="0"/>
              <a:cs typeface="Times New Roman" pitchFamily="18" charset="0"/>
            </a:endParaRPr>
          </a:p>
          <a:p>
            <a:r>
              <a:rPr lang="hr-HR" sz="2400" dirty="0" smtClean="0">
                <a:latin typeface="Times New Roman" pitchFamily="18" charset="0"/>
                <a:cs typeface="Times New Roman" pitchFamily="18" charset="0"/>
              </a:rPr>
              <a:t>Za </a:t>
            </a:r>
            <a:r>
              <a:rPr lang="hr-HR" sz="2400" dirty="0">
                <a:latin typeface="Times New Roman" pitchFamily="18" charset="0"/>
                <a:cs typeface="Times New Roman" pitchFamily="18" charset="0"/>
              </a:rPr>
              <a:t>međusobno spajanje razvodnih ormara koristi se kabel NYY-J prikazan na </a:t>
            </a:r>
            <a:r>
              <a:rPr lang="hr-HR" sz="2400" dirty="0" smtClean="0">
                <a:latin typeface="Times New Roman" pitchFamily="18" charset="0"/>
                <a:cs typeface="Times New Roman" pitchFamily="18" charset="0"/>
              </a:rPr>
              <a:t>slici. </a:t>
            </a:r>
          </a:p>
          <a:p>
            <a:r>
              <a:rPr lang="hr-HR" sz="2400" dirty="0" smtClean="0">
                <a:latin typeface="Times New Roman" pitchFamily="18" charset="0"/>
                <a:cs typeface="Times New Roman" pitchFamily="18" charset="0"/>
              </a:rPr>
              <a:t>Navedeni </a:t>
            </a:r>
            <a:r>
              <a:rPr lang="hr-HR" sz="2400" dirty="0">
                <a:latin typeface="Times New Roman" pitchFamily="18" charset="0"/>
                <a:cs typeface="Times New Roman" pitchFamily="18" charset="0"/>
              </a:rPr>
              <a:t>kabel koristi se na otvorenom, u vodi, unutar objekata, pod zemljom, u betonu, u kabelskim kanalima, odnosno na mjestima gdje se veća mehanička opterećenja, kao ni vlačna istezanja, ne očekuju.</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Tree>
    <p:extLst>
      <p:ext uri="{BB962C8B-B14F-4D97-AF65-F5344CB8AC3E}">
        <p14:creationId xmlns:p14="http://schemas.microsoft.com/office/powerpoint/2010/main" val="416456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9512" y="1556792"/>
            <a:ext cx="8719256" cy="1200329"/>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2. Tehnički opis</a:t>
            </a:r>
            <a:endParaRPr lang="hr-HR" sz="2400" b="1" dirty="0">
              <a:latin typeface="Times New Roman" pitchFamily="18" charset="0"/>
              <a:cs typeface="Times New Roman" pitchFamily="18" charset="0"/>
            </a:endParaRPr>
          </a:p>
          <a:p>
            <a:r>
              <a:rPr lang="hr-HR" sz="2400" b="1" dirty="0" smtClean="0">
                <a:latin typeface="Times New Roman" pitchFamily="18" charset="0"/>
                <a:cs typeface="Times New Roman" pitchFamily="18" charset="0"/>
              </a:rPr>
              <a:t>Elektroenergetsko rješenje</a:t>
            </a:r>
          </a:p>
          <a:p>
            <a:endParaRPr lang="hr-HR" sz="2400" i="1" dirty="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pic>
        <p:nvPicPr>
          <p:cNvPr id="4" name="Slika 1"/>
          <p:cNvPicPr/>
          <p:nvPr/>
        </p:nvPicPr>
        <p:blipFill>
          <a:blip r:embed="rId2"/>
          <a:stretch>
            <a:fillRect/>
          </a:stretch>
        </p:blipFill>
        <p:spPr>
          <a:xfrm>
            <a:off x="470688" y="3517736"/>
            <a:ext cx="8136903" cy="2422148"/>
          </a:xfrm>
          <a:prstGeom prst="rect">
            <a:avLst/>
          </a:prstGeom>
        </p:spPr>
      </p:pic>
      <p:sp>
        <p:nvSpPr>
          <p:cNvPr id="2" name="Rectangle 1"/>
          <p:cNvSpPr/>
          <p:nvPr/>
        </p:nvSpPr>
        <p:spPr>
          <a:xfrm>
            <a:off x="3922111" y="6146502"/>
            <a:ext cx="1583895" cy="461665"/>
          </a:xfrm>
          <a:prstGeom prst="rect">
            <a:avLst/>
          </a:prstGeom>
        </p:spPr>
        <p:txBody>
          <a:bodyPr wrap="none">
            <a:spAutoFit/>
          </a:bodyPr>
          <a:lstStyle/>
          <a:p>
            <a:r>
              <a:rPr lang="hr-HR" sz="2400" dirty="0">
                <a:latin typeface="Times New Roman" pitchFamily="18" charset="0"/>
                <a:cs typeface="Times New Roman" pitchFamily="18" charset="0"/>
              </a:rPr>
              <a:t>NYY kabel</a:t>
            </a:r>
          </a:p>
        </p:txBody>
      </p:sp>
    </p:spTree>
    <p:extLst>
      <p:ext uri="{BB962C8B-B14F-4D97-AF65-F5344CB8AC3E}">
        <p14:creationId xmlns:p14="http://schemas.microsoft.com/office/powerpoint/2010/main" val="23625867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9512" y="1556792"/>
            <a:ext cx="8719256" cy="4154984"/>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2. Tehnički opis</a:t>
            </a:r>
            <a:endParaRPr lang="hr-HR" sz="2400" b="1" dirty="0">
              <a:latin typeface="Times New Roman" pitchFamily="18" charset="0"/>
              <a:cs typeface="Times New Roman" pitchFamily="18" charset="0"/>
            </a:endParaRPr>
          </a:p>
          <a:p>
            <a:r>
              <a:rPr lang="hr-HR" sz="2400" b="1" dirty="0" smtClean="0">
                <a:latin typeface="Times New Roman" pitchFamily="18" charset="0"/>
                <a:cs typeface="Times New Roman" pitchFamily="18" charset="0"/>
              </a:rPr>
              <a:t>Elektroenergetsko rješenje</a:t>
            </a:r>
          </a:p>
          <a:p>
            <a:endParaRPr lang="hr-HR" sz="2400" i="1" dirty="0">
              <a:latin typeface="Times New Roman" pitchFamily="18" charset="0"/>
              <a:cs typeface="Times New Roman" pitchFamily="18" charset="0"/>
            </a:endParaRPr>
          </a:p>
          <a:p>
            <a:r>
              <a:rPr lang="hr-HR" sz="2400" dirty="0">
                <a:latin typeface="Times New Roman" pitchFamily="18" charset="0"/>
                <a:cs typeface="Times New Roman" pitchFamily="18" charset="0"/>
              </a:rPr>
              <a:t>Za napajanje strujnih krugova rasvjete i utičnice koristi se kabel NYM-J prikazan na </a:t>
            </a:r>
            <a:r>
              <a:rPr lang="hr-HR" sz="2400" dirty="0" smtClean="0">
                <a:latin typeface="Times New Roman" pitchFamily="18" charset="0"/>
                <a:cs typeface="Times New Roman" pitchFamily="18" charset="0"/>
              </a:rPr>
              <a:t>sljedećoj slici.</a:t>
            </a:r>
          </a:p>
          <a:p>
            <a:r>
              <a:rPr lang="hr-HR" sz="2400" dirty="0" smtClean="0">
                <a:latin typeface="Times New Roman" pitchFamily="18" charset="0"/>
                <a:cs typeface="Times New Roman" pitchFamily="18" charset="0"/>
              </a:rPr>
              <a:t> </a:t>
            </a:r>
          </a:p>
          <a:p>
            <a:r>
              <a:rPr lang="hr-HR" sz="2400" dirty="0" smtClean="0">
                <a:latin typeface="Times New Roman" pitchFamily="18" charset="0"/>
                <a:cs typeface="Times New Roman" pitchFamily="18" charset="0"/>
              </a:rPr>
              <a:t>Ovaj </a:t>
            </a:r>
            <a:r>
              <a:rPr lang="hr-HR" sz="2400" dirty="0">
                <a:latin typeface="Times New Roman" pitchFamily="18" charset="0"/>
                <a:cs typeface="Times New Roman" pitchFamily="18" charset="0"/>
              </a:rPr>
              <a:t>se kabel koristi u kućanstvima i industriji, a pogodan za unutarnju i vanjsku upotrebu, kao i suhe i vlažne prostore</a:t>
            </a:r>
            <a:r>
              <a:rPr lang="hr-HR" sz="2400" dirty="0" smtClean="0">
                <a:latin typeface="Times New Roman" pitchFamily="18" charset="0"/>
                <a:cs typeface="Times New Roman" pitchFamily="18" charset="0"/>
              </a:rPr>
              <a:t>.</a:t>
            </a:r>
          </a:p>
          <a:p>
            <a:r>
              <a:rPr lang="hr-HR" sz="2400" dirty="0" smtClean="0">
                <a:latin typeface="Times New Roman" pitchFamily="18" charset="0"/>
                <a:cs typeface="Times New Roman" pitchFamily="18" charset="0"/>
              </a:rPr>
              <a:t> </a:t>
            </a:r>
          </a:p>
          <a:p>
            <a:r>
              <a:rPr lang="hr-HR" sz="2400" dirty="0" smtClean="0">
                <a:latin typeface="Times New Roman" pitchFamily="18" charset="0"/>
                <a:cs typeface="Times New Roman" pitchFamily="18" charset="0"/>
              </a:rPr>
              <a:t>Poprečni </a:t>
            </a:r>
            <a:r>
              <a:rPr lang="hr-HR" sz="2400" dirty="0">
                <a:latin typeface="Times New Roman" pitchFamily="18" charset="0"/>
                <a:cs typeface="Times New Roman" pitchFamily="18" charset="0"/>
              </a:rPr>
              <a:t>presjek kabela ovisi o tome koliko je opterećenje pojedinih strujnih krugova.</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Tree>
    <p:extLst>
      <p:ext uri="{BB962C8B-B14F-4D97-AF65-F5344CB8AC3E}">
        <p14:creationId xmlns:p14="http://schemas.microsoft.com/office/powerpoint/2010/main" val="1884138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9512" y="1556792"/>
            <a:ext cx="8719256" cy="1200329"/>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2. Tehnički opis</a:t>
            </a:r>
            <a:endParaRPr lang="hr-HR" sz="2400" b="1" dirty="0">
              <a:latin typeface="Times New Roman" pitchFamily="18" charset="0"/>
              <a:cs typeface="Times New Roman" pitchFamily="18" charset="0"/>
            </a:endParaRPr>
          </a:p>
          <a:p>
            <a:r>
              <a:rPr lang="hr-HR" sz="2400" b="1" dirty="0" smtClean="0">
                <a:latin typeface="Times New Roman" pitchFamily="18" charset="0"/>
                <a:cs typeface="Times New Roman" pitchFamily="18" charset="0"/>
              </a:rPr>
              <a:t>Elektroenergetsko rješenje</a:t>
            </a:r>
          </a:p>
          <a:p>
            <a:endParaRPr lang="hr-HR" sz="2400" i="1" dirty="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1"/>
          <p:cNvSpPr/>
          <p:nvPr/>
        </p:nvSpPr>
        <p:spPr>
          <a:xfrm>
            <a:off x="3922111" y="6146502"/>
            <a:ext cx="1646605" cy="461665"/>
          </a:xfrm>
          <a:prstGeom prst="rect">
            <a:avLst/>
          </a:prstGeom>
        </p:spPr>
        <p:txBody>
          <a:bodyPr wrap="none">
            <a:spAutoFit/>
          </a:bodyPr>
          <a:lstStyle/>
          <a:p>
            <a:r>
              <a:rPr lang="hr-HR" sz="2400" dirty="0" smtClean="0">
                <a:latin typeface="Times New Roman" pitchFamily="18" charset="0"/>
                <a:cs typeface="Times New Roman" pitchFamily="18" charset="0"/>
              </a:rPr>
              <a:t>NYM </a:t>
            </a:r>
            <a:r>
              <a:rPr lang="hr-HR" sz="2400" dirty="0">
                <a:latin typeface="Times New Roman" pitchFamily="18" charset="0"/>
                <a:cs typeface="Times New Roman" pitchFamily="18" charset="0"/>
              </a:rPr>
              <a:t>kabel</a:t>
            </a:r>
          </a:p>
        </p:txBody>
      </p:sp>
      <p:pic>
        <p:nvPicPr>
          <p:cNvPr id="6" name="Slika 2"/>
          <p:cNvPicPr/>
          <p:nvPr/>
        </p:nvPicPr>
        <p:blipFill>
          <a:blip r:embed="rId2"/>
          <a:stretch>
            <a:fillRect/>
          </a:stretch>
        </p:blipFill>
        <p:spPr>
          <a:xfrm>
            <a:off x="753719" y="3651454"/>
            <a:ext cx="7634705" cy="2225818"/>
          </a:xfrm>
          <a:prstGeom prst="rect">
            <a:avLst/>
          </a:prstGeom>
        </p:spPr>
      </p:pic>
    </p:spTree>
    <p:extLst>
      <p:ext uri="{BB962C8B-B14F-4D97-AF65-F5344CB8AC3E}">
        <p14:creationId xmlns:p14="http://schemas.microsoft.com/office/powerpoint/2010/main" val="17294740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9512" y="1556792"/>
            <a:ext cx="8719256" cy="5262979"/>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2. Tehnički opis</a:t>
            </a:r>
            <a:endParaRPr lang="hr-HR" sz="2400" b="1" dirty="0">
              <a:latin typeface="Times New Roman" pitchFamily="18" charset="0"/>
              <a:cs typeface="Times New Roman" pitchFamily="18" charset="0"/>
            </a:endParaRPr>
          </a:p>
          <a:p>
            <a:r>
              <a:rPr lang="hr-HR" sz="2400" b="1" dirty="0" smtClean="0">
                <a:latin typeface="Times New Roman" pitchFamily="18" charset="0"/>
                <a:cs typeface="Times New Roman" pitchFamily="18" charset="0"/>
              </a:rPr>
              <a:t>Elektroenergetsko rješenje</a:t>
            </a:r>
          </a:p>
          <a:p>
            <a:endParaRPr lang="hr-HR" sz="2400" i="1" dirty="0">
              <a:latin typeface="Times New Roman" pitchFamily="18" charset="0"/>
              <a:cs typeface="Times New Roman" pitchFamily="18" charset="0"/>
            </a:endParaRPr>
          </a:p>
          <a:p>
            <a:r>
              <a:rPr lang="hr-HR" sz="2400" dirty="0">
                <a:latin typeface="Times New Roman" pitchFamily="18" charset="0"/>
                <a:cs typeface="Times New Roman" pitchFamily="18" charset="0"/>
              </a:rPr>
              <a:t>Potom se definira što se sve od </a:t>
            </a:r>
            <a:r>
              <a:rPr lang="hr-HR" sz="2400" dirty="0">
                <a:solidFill>
                  <a:srgbClr val="00B050"/>
                </a:solidFill>
                <a:latin typeface="Times New Roman" pitchFamily="18" charset="0"/>
                <a:cs typeface="Times New Roman" pitchFamily="18" charset="0"/>
              </a:rPr>
              <a:t>zaštitnih uređaja </a:t>
            </a:r>
            <a:r>
              <a:rPr lang="hr-HR" sz="2400" dirty="0">
                <a:latin typeface="Times New Roman" pitchFamily="18" charset="0"/>
                <a:cs typeface="Times New Roman" pitchFamily="18" charset="0"/>
              </a:rPr>
              <a:t>nalazi u razvodnim ormarima, a što izvođač sastavlja prema jednopolnim shemama koje su dio nacrta.</a:t>
            </a:r>
          </a:p>
          <a:p>
            <a:r>
              <a:rPr lang="hr-HR" sz="2400" dirty="0">
                <a:latin typeface="Times New Roman" pitchFamily="18" charset="0"/>
                <a:cs typeface="Times New Roman" pitchFamily="18" charset="0"/>
              </a:rPr>
              <a:t>Elektroenergetsko rješenje definira se kao u </a:t>
            </a:r>
            <a:r>
              <a:rPr lang="hr-HR" sz="2400" i="1" dirty="0">
                <a:latin typeface="Times New Roman" pitchFamily="18" charset="0"/>
                <a:cs typeface="Times New Roman" pitchFamily="18" charset="0"/>
              </a:rPr>
              <a:t>primjeru</a:t>
            </a:r>
            <a:r>
              <a:rPr lang="hr-HR" sz="2400" dirty="0">
                <a:latin typeface="Times New Roman" pitchFamily="18" charset="0"/>
                <a:cs typeface="Times New Roman" pitchFamily="18" charset="0"/>
              </a:rPr>
              <a:t> koji slijedi:</a:t>
            </a:r>
          </a:p>
          <a:p>
            <a:r>
              <a:rPr lang="hr-HR" sz="2400" i="1" dirty="0" smtClean="0">
                <a:latin typeface="Times New Roman" pitchFamily="18" charset="0"/>
                <a:cs typeface="Times New Roman" pitchFamily="18" charset="0"/>
              </a:rPr>
              <a:t>Za </a:t>
            </a:r>
            <a:r>
              <a:rPr lang="hr-HR" sz="2400" i="1" dirty="0">
                <a:latin typeface="Times New Roman" pitchFamily="18" charset="0"/>
                <a:cs typeface="Times New Roman" pitchFamily="18" charset="0"/>
              </a:rPr>
              <a:t>novu građevinu će se izvesti novi priključak. </a:t>
            </a:r>
            <a:endParaRPr lang="hr-HR" sz="2400" i="1" dirty="0" smtClean="0">
              <a:latin typeface="Times New Roman" pitchFamily="18" charset="0"/>
              <a:cs typeface="Times New Roman" pitchFamily="18" charset="0"/>
            </a:endParaRPr>
          </a:p>
          <a:p>
            <a:r>
              <a:rPr lang="hr-HR" sz="2400" i="1" dirty="0" smtClean="0">
                <a:latin typeface="Times New Roman" pitchFamily="18" charset="0"/>
                <a:cs typeface="Times New Roman" pitchFamily="18" charset="0"/>
              </a:rPr>
              <a:t>Na </a:t>
            </a:r>
            <a:r>
              <a:rPr lang="hr-HR" sz="2400" i="1" dirty="0">
                <a:latin typeface="Times New Roman" pitchFamily="18" charset="0"/>
                <a:cs typeface="Times New Roman" pitchFamily="18" charset="0"/>
              </a:rPr>
              <a:t>sjevernu granicu parcele se, </a:t>
            </a:r>
            <a:r>
              <a:rPr lang="hr-HR" sz="2400" i="1" dirty="0" smtClean="0">
                <a:latin typeface="Times New Roman" pitchFamily="18" charset="0"/>
                <a:cs typeface="Times New Roman" pitchFamily="18" charset="0"/>
              </a:rPr>
              <a:t>(prema </a:t>
            </a:r>
            <a:r>
              <a:rPr lang="hr-HR" sz="2400" i="1" dirty="0">
                <a:latin typeface="Times New Roman" pitchFamily="18" charset="0"/>
                <a:cs typeface="Times New Roman" pitchFamily="18" charset="0"/>
              </a:rPr>
              <a:t>priloženom </a:t>
            </a:r>
            <a:r>
              <a:rPr lang="hr-HR" sz="2400" i="1" dirty="0" smtClean="0">
                <a:latin typeface="Times New Roman" pitchFamily="18" charset="0"/>
                <a:cs typeface="Times New Roman" pitchFamily="18" charset="0"/>
              </a:rPr>
              <a:t>nacrtu), </a:t>
            </a:r>
            <a:r>
              <a:rPr lang="hr-HR" sz="2400" i="1" dirty="0">
                <a:latin typeface="Times New Roman" pitchFamily="18" charset="0"/>
                <a:cs typeface="Times New Roman" pitchFamily="18" charset="0"/>
              </a:rPr>
              <a:t>planira ugradnja samostojećeg kućnog priključnog ormarića oznake SKPMO. </a:t>
            </a:r>
            <a:endParaRPr lang="hr-HR" sz="2400" i="1" dirty="0" smtClean="0">
              <a:latin typeface="Times New Roman" pitchFamily="18" charset="0"/>
              <a:cs typeface="Times New Roman" pitchFamily="18" charset="0"/>
            </a:endParaRPr>
          </a:p>
          <a:p>
            <a:r>
              <a:rPr lang="hr-HR" sz="2400" i="1" dirty="0" smtClean="0">
                <a:latin typeface="Times New Roman" pitchFamily="18" charset="0"/>
                <a:cs typeface="Times New Roman" pitchFamily="18" charset="0"/>
              </a:rPr>
              <a:t>U </a:t>
            </a:r>
            <a:r>
              <a:rPr lang="hr-HR" sz="2400" i="1" dirty="0">
                <a:latin typeface="Times New Roman" pitchFamily="18" charset="0"/>
                <a:cs typeface="Times New Roman" pitchFamily="18" charset="0"/>
              </a:rPr>
              <a:t>SKPMO ugraditi opremu za mjerenje i zaštitu napojnog kabela. Napajanje će se izvesti podzemno, kabelskom NN mrežom od TS </a:t>
            </a:r>
            <a:r>
              <a:rPr lang="hr-HR" sz="2400" i="1" dirty="0" smtClean="0">
                <a:latin typeface="Times New Roman" pitchFamily="18" charset="0"/>
                <a:cs typeface="Times New Roman" pitchFamily="18" charset="0"/>
              </a:rPr>
              <a:t>Osijek 256</a:t>
            </a:r>
            <a:r>
              <a:rPr lang="hr-HR" sz="2400" i="1" dirty="0">
                <a:latin typeface="Times New Roman" pitchFamily="18" charset="0"/>
                <a:cs typeface="Times New Roman" pitchFamily="18" charset="0"/>
              </a:rPr>
              <a:t>.  </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Tree>
    <p:extLst>
      <p:ext uri="{BB962C8B-B14F-4D97-AF65-F5344CB8AC3E}">
        <p14:creationId xmlns:p14="http://schemas.microsoft.com/office/powerpoint/2010/main" val="24899795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9512" y="1588841"/>
            <a:ext cx="8719256" cy="5262979"/>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2. Tehnički opis</a:t>
            </a:r>
            <a:endParaRPr lang="hr-HR" sz="2400" b="1" dirty="0">
              <a:latin typeface="Times New Roman" pitchFamily="18" charset="0"/>
              <a:cs typeface="Times New Roman" pitchFamily="18" charset="0"/>
            </a:endParaRPr>
          </a:p>
          <a:p>
            <a:r>
              <a:rPr lang="hr-HR" sz="2400" b="1" dirty="0" smtClean="0">
                <a:latin typeface="Times New Roman" pitchFamily="18" charset="0"/>
                <a:cs typeface="Times New Roman" pitchFamily="18" charset="0"/>
              </a:rPr>
              <a:t>Elektroenergetsko rješenje</a:t>
            </a:r>
          </a:p>
          <a:p>
            <a:endParaRPr lang="hr-HR" sz="2400" i="1" dirty="0">
              <a:latin typeface="Times New Roman" pitchFamily="18" charset="0"/>
              <a:cs typeface="Times New Roman" pitchFamily="18" charset="0"/>
            </a:endParaRPr>
          </a:p>
          <a:p>
            <a:r>
              <a:rPr lang="hr-HR" sz="2400" i="1" dirty="0">
                <a:latin typeface="Times New Roman" pitchFamily="18" charset="0"/>
                <a:cs typeface="Times New Roman" pitchFamily="18" charset="0"/>
              </a:rPr>
              <a:t>Za potrebe građevine potrebno je osigurati trofazni priključak vršne snage ukupno </a:t>
            </a:r>
            <a:r>
              <a:rPr lang="hr-HR" sz="2400" i="1" dirty="0" smtClean="0">
                <a:latin typeface="Times New Roman" pitchFamily="18" charset="0"/>
                <a:cs typeface="Times New Roman" pitchFamily="18" charset="0"/>
              </a:rPr>
              <a:t>11,04 kW</a:t>
            </a:r>
            <a:r>
              <a:rPr lang="hr-HR" sz="2400" i="1" dirty="0">
                <a:latin typeface="Times New Roman" pitchFamily="18" charset="0"/>
                <a:cs typeface="Times New Roman" pitchFamily="18" charset="0"/>
              </a:rPr>
              <a:t>. </a:t>
            </a:r>
          </a:p>
          <a:p>
            <a:r>
              <a:rPr lang="hr-HR" sz="2400" i="1" dirty="0">
                <a:latin typeface="Times New Roman" pitchFamily="18" charset="0"/>
                <a:cs typeface="Times New Roman" pitchFamily="18" charset="0"/>
              </a:rPr>
              <a:t>Od SKPMO do glavnog razvodnog ormara (GRO) planira se podzemno postavljanje kabela </a:t>
            </a:r>
            <a:r>
              <a:rPr lang="hr-HR" sz="2400" i="1" dirty="0" smtClean="0">
                <a:latin typeface="Times New Roman" pitchFamily="18" charset="0"/>
                <a:cs typeface="Times New Roman" pitchFamily="18" charset="0"/>
              </a:rPr>
              <a:t>tip                          </a:t>
            </a:r>
            <a:r>
              <a:rPr lang="hr-HR" sz="2400" i="1" dirty="0">
                <a:latin typeface="Times New Roman" pitchFamily="18" charset="0"/>
                <a:cs typeface="Times New Roman" pitchFamily="18" charset="0"/>
              </a:rPr>
              <a:t>u samogasivoj cijevi odgovarajućeg promjera. </a:t>
            </a:r>
            <a:endParaRPr lang="hr-HR" sz="2400" i="1" dirty="0" smtClean="0">
              <a:latin typeface="Times New Roman" pitchFamily="18" charset="0"/>
              <a:cs typeface="Times New Roman" pitchFamily="18" charset="0"/>
            </a:endParaRPr>
          </a:p>
          <a:p>
            <a:r>
              <a:rPr lang="hr-HR" sz="2400" i="1" dirty="0" smtClean="0">
                <a:latin typeface="Times New Roman" pitchFamily="18" charset="0"/>
                <a:cs typeface="Times New Roman" pitchFamily="18" charset="0"/>
              </a:rPr>
              <a:t>Svi </a:t>
            </a:r>
            <a:r>
              <a:rPr lang="hr-HR" sz="2400" i="1" dirty="0">
                <a:latin typeface="Times New Roman" pitchFamily="18" charset="0"/>
                <a:cs typeface="Times New Roman" pitchFamily="18" charset="0"/>
              </a:rPr>
              <a:t>potrošači prizemlja građevine napajat će se iz glavnog razvodnog ormara. </a:t>
            </a:r>
            <a:endParaRPr lang="hr-HR" sz="2400" i="1" dirty="0" smtClean="0">
              <a:latin typeface="Times New Roman" pitchFamily="18" charset="0"/>
              <a:cs typeface="Times New Roman" pitchFamily="18" charset="0"/>
            </a:endParaRPr>
          </a:p>
          <a:p>
            <a:r>
              <a:rPr lang="hr-HR" sz="2400" i="1" dirty="0" smtClean="0">
                <a:latin typeface="Times New Roman" pitchFamily="18" charset="0"/>
                <a:cs typeface="Times New Roman" pitchFamily="18" charset="0"/>
              </a:rPr>
              <a:t>Od </a:t>
            </a:r>
            <a:r>
              <a:rPr lang="hr-HR" sz="2400" i="1" dirty="0">
                <a:latin typeface="Times New Roman" pitchFamily="18" charset="0"/>
                <a:cs typeface="Times New Roman" pitchFamily="18" charset="0"/>
              </a:rPr>
              <a:t>GRO-a je potrebno ugraditi </a:t>
            </a:r>
            <a:r>
              <a:rPr lang="hr-HR" sz="2400" i="1" dirty="0" smtClean="0">
                <a:latin typeface="Times New Roman" pitchFamily="18" charset="0"/>
                <a:cs typeface="Times New Roman" pitchFamily="18" charset="0"/>
              </a:rPr>
              <a:t>kabele                         do </a:t>
            </a:r>
            <a:r>
              <a:rPr lang="hr-HR" sz="2400" i="1" dirty="0">
                <a:latin typeface="Times New Roman" pitchFamily="18" charset="0"/>
                <a:cs typeface="Times New Roman" pitchFamily="18" charset="0"/>
              </a:rPr>
              <a:t>razvodnog ormara kata (RO1), za napajanje strujnih krugova rasvjete i utičnica kata, i   </a:t>
            </a:r>
            <a:r>
              <a:rPr lang="hr-HR" sz="2400" i="1" dirty="0" smtClean="0">
                <a:latin typeface="Times New Roman" pitchFamily="18" charset="0"/>
                <a:cs typeface="Times New Roman" pitchFamily="18" charset="0"/>
              </a:rPr>
              <a:t>                        do </a:t>
            </a:r>
            <a:r>
              <a:rPr lang="hr-HR" sz="2400" i="1" dirty="0">
                <a:latin typeface="Times New Roman" pitchFamily="18" charset="0"/>
                <a:cs typeface="Times New Roman" pitchFamily="18" charset="0"/>
              </a:rPr>
              <a:t>razvodnog ormara pomoćne zgrade (ROP).</a:t>
            </a:r>
          </a:p>
          <a:p>
            <a:endParaRPr lang="hr-HR" sz="2400" i="1" dirty="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graphicFrame>
        <p:nvGraphicFramePr>
          <p:cNvPr id="4" name="Object 3"/>
          <p:cNvGraphicFramePr>
            <a:graphicFrameLocks noChangeAspect="1"/>
          </p:cNvGraphicFramePr>
          <p:nvPr>
            <p:extLst>
              <p:ext uri="{D42A27DB-BD31-4B8C-83A1-F6EECF244321}">
                <p14:modId xmlns:p14="http://schemas.microsoft.com/office/powerpoint/2010/main" val="2575170274"/>
              </p:ext>
            </p:extLst>
          </p:nvPr>
        </p:nvGraphicFramePr>
        <p:xfrm>
          <a:off x="4395065" y="3861048"/>
          <a:ext cx="1905127" cy="371732"/>
        </p:xfrm>
        <a:graphic>
          <a:graphicData uri="http://schemas.openxmlformats.org/presentationml/2006/ole">
            <mc:AlternateContent xmlns:mc="http://schemas.openxmlformats.org/markup-compatibility/2006">
              <mc:Choice xmlns:v="urn:schemas-microsoft-com:vml" Requires="v">
                <p:oleObj spid="_x0000_s1100" r:id="rId3" imgW="1168400" imgH="228600" progId="Equation.DSMT4">
                  <p:embed/>
                </p:oleObj>
              </mc:Choice>
              <mc:Fallback>
                <p:oleObj r:id="rId3" imgW="1168400" imgH="2286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95065" y="3861048"/>
                        <a:ext cx="1905127" cy="371732"/>
                      </a:xfrm>
                      <a:prstGeom prst="rect">
                        <a:avLst/>
                      </a:prstGeom>
                      <a:noFill/>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3053111235"/>
              </p:ext>
            </p:extLst>
          </p:nvPr>
        </p:nvGraphicFramePr>
        <p:xfrm>
          <a:off x="5004048" y="5301208"/>
          <a:ext cx="1890210" cy="360040"/>
        </p:xfrm>
        <a:graphic>
          <a:graphicData uri="http://schemas.openxmlformats.org/presentationml/2006/ole">
            <mc:AlternateContent xmlns:mc="http://schemas.openxmlformats.org/markup-compatibility/2006">
              <mc:Choice xmlns:v="urn:schemas-microsoft-com:vml" Requires="v">
                <p:oleObj spid="_x0000_s1101" r:id="rId5" imgW="1193800" imgH="228600" progId="Equation.DSMT4">
                  <p:embed/>
                </p:oleObj>
              </mc:Choice>
              <mc:Fallback>
                <p:oleObj r:id="rId5" imgW="1193800" imgH="22860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04048" y="5301208"/>
                        <a:ext cx="1890210" cy="360040"/>
                      </a:xfrm>
                      <a:prstGeom prst="rect">
                        <a:avLst/>
                      </a:prstGeom>
                      <a:noFill/>
                    </p:spPr>
                  </p:pic>
                </p:oleObj>
              </mc:Fallback>
            </mc:AlternateContent>
          </a:graphicData>
        </a:graphic>
      </p:graphicFrame>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graphicFrame>
        <p:nvGraphicFramePr>
          <p:cNvPr id="9" name="Object 8"/>
          <p:cNvGraphicFramePr>
            <a:graphicFrameLocks noChangeAspect="1"/>
          </p:cNvGraphicFramePr>
          <p:nvPr>
            <p:extLst>
              <p:ext uri="{D42A27DB-BD31-4B8C-83A1-F6EECF244321}">
                <p14:modId xmlns:p14="http://schemas.microsoft.com/office/powerpoint/2010/main" val="1669333651"/>
              </p:ext>
            </p:extLst>
          </p:nvPr>
        </p:nvGraphicFramePr>
        <p:xfrm>
          <a:off x="1187624" y="6093296"/>
          <a:ext cx="1800200" cy="351259"/>
        </p:xfrm>
        <a:graphic>
          <a:graphicData uri="http://schemas.openxmlformats.org/presentationml/2006/ole">
            <mc:AlternateContent xmlns:mc="http://schemas.openxmlformats.org/markup-compatibility/2006">
              <mc:Choice xmlns:v="urn:schemas-microsoft-com:vml" Requires="v">
                <p:oleObj spid="_x0000_s1102" r:id="rId7" imgW="1168400" imgH="228600" progId="Equation.DSMT4">
                  <p:embed/>
                </p:oleObj>
              </mc:Choice>
              <mc:Fallback>
                <p:oleObj r:id="rId7" imgW="1168400" imgH="228600" progId="Equation.DSMT4">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87624" y="6093296"/>
                        <a:ext cx="1800200" cy="351259"/>
                      </a:xfrm>
                      <a:prstGeom prst="rect">
                        <a:avLst/>
                      </a:prstGeom>
                      <a:noFill/>
                    </p:spPr>
                  </p:pic>
                </p:oleObj>
              </mc:Fallback>
            </mc:AlternateContent>
          </a:graphicData>
        </a:graphic>
      </p:graphicFrame>
    </p:spTree>
    <p:extLst>
      <p:ext uri="{BB962C8B-B14F-4D97-AF65-F5344CB8AC3E}">
        <p14:creationId xmlns:p14="http://schemas.microsoft.com/office/powerpoint/2010/main" val="1950488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5969" y="0"/>
            <a:ext cx="7032061" cy="6858000"/>
          </a:xfrm>
          <a:prstGeom prst="rect">
            <a:avLst/>
          </a:prstGeom>
        </p:spPr>
      </p:pic>
    </p:spTree>
    <p:extLst>
      <p:ext uri="{BB962C8B-B14F-4D97-AF65-F5344CB8AC3E}">
        <p14:creationId xmlns:p14="http://schemas.microsoft.com/office/powerpoint/2010/main" val="39613467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95536" y="1916832"/>
            <a:ext cx="8424936" cy="1200329"/>
          </a:xfrm>
          <a:prstGeom prst="rect">
            <a:avLst/>
          </a:prstGeom>
          <a:noFill/>
        </p:spPr>
        <p:txBody>
          <a:bodyPr wrap="square" rtlCol="0">
            <a:spAutoFit/>
          </a:bodyPr>
          <a:lstStyle/>
          <a:p>
            <a:r>
              <a:rPr lang="hr-HR" sz="2400" dirty="0">
                <a:latin typeface="Times New Roman" pitchFamily="18" charset="0"/>
                <a:cs typeface="Times New Roman" pitchFamily="18" charset="0"/>
              </a:rPr>
              <a:t>Tehnička svojstva električne instalacije postižu se projektiranjem i izvođenjem električne instalacije u skladu s odredbama Tehničkog </a:t>
            </a:r>
            <a:r>
              <a:rPr lang="hr-HR" sz="2400" dirty="0" smtClean="0">
                <a:latin typeface="Times New Roman" pitchFamily="18" charset="0"/>
                <a:cs typeface="Times New Roman" pitchFamily="18" charset="0"/>
              </a:rPr>
              <a:t>propisa.</a:t>
            </a:r>
            <a:endParaRPr lang="hr-HR" sz="2400" dirty="0">
              <a:latin typeface="Times New Roman" pitchFamily="18" charset="0"/>
              <a:cs typeface="Times New Roman" pitchFamily="18" charset="0"/>
            </a:endParaRPr>
          </a:p>
        </p:txBody>
      </p:sp>
      <p:sp>
        <p:nvSpPr>
          <p:cNvPr id="6" name="Title 1"/>
          <p:cNvSpPr>
            <a:spLocks noGrp="1"/>
          </p:cNvSpPr>
          <p:nvPr>
            <p:ph type="title"/>
          </p:nvPr>
        </p:nvSpPr>
        <p:spPr>
          <a:xfrm>
            <a:off x="609600" y="228600"/>
            <a:ext cx="8153400" cy="990600"/>
          </a:xfrm>
        </p:spPr>
        <p:txBody>
          <a:bodyPr>
            <a:noAutofit/>
          </a:bodyPr>
          <a:lstStyle/>
          <a:p>
            <a:pPr algn="ctr"/>
            <a:r>
              <a:rPr lang="hr-HR" sz="3600" b="1" dirty="0">
                <a:solidFill>
                  <a:schemeClr val="tx1"/>
                </a:solidFill>
              </a:rPr>
              <a:t>Tehnička svojstva električne instalacije</a:t>
            </a:r>
            <a:endParaRPr lang="hr-HR" sz="3600" b="1" dirty="0">
              <a:solidFill>
                <a:schemeClr val="tx1"/>
              </a:solidFill>
              <a:cs typeface="Times New Roman" pitchFamily="18" charset="0"/>
            </a:endParaRPr>
          </a:p>
        </p:txBody>
      </p:sp>
    </p:spTree>
    <p:extLst>
      <p:ext uri="{BB962C8B-B14F-4D97-AF65-F5344CB8AC3E}">
        <p14:creationId xmlns:p14="http://schemas.microsoft.com/office/powerpoint/2010/main" val="9324017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9512" y="1588841"/>
            <a:ext cx="8719256" cy="489364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2. Tehnički opis</a:t>
            </a:r>
            <a:endParaRPr lang="hr-HR" sz="2400" b="1" dirty="0">
              <a:latin typeface="Times New Roman" pitchFamily="18" charset="0"/>
              <a:cs typeface="Times New Roman" pitchFamily="18" charset="0"/>
            </a:endParaRPr>
          </a:p>
          <a:p>
            <a:r>
              <a:rPr lang="hr-HR" sz="2400" b="1" dirty="0" smtClean="0">
                <a:latin typeface="Times New Roman" pitchFamily="18" charset="0"/>
                <a:cs typeface="Times New Roman" pitchFamily="18" charset="0"/>
              </a:rPr>
              <a:t>Elektroenergetsko rješenje</a:t>
            </a:r>
          </a:p>
          <a:p>
            <a:endParaRPr lang="hr-HR" sz="2400" i="1" dirty="0">
              <a:latin typeface="Times New Roman" pitchFamily="18" charset="0"/>
              <a:cs typeface="Times New Roman" pitchFamily="18" charset="0"/>
            </a:endParaRPr>
          </a:p>
          <a:p>
            <a:r>
              <a:rPr lang="hr-HR" sz="2400" i="1" dirty="0" smtClean="0">
                <a:latin typeface="Times New Roman" pitchFamily="18" charset="0"/>
                <a:cs typeface="Times New Roman" pitchFamily="18" charset="0"/>
              </a:rPr>
              <a:t>U </a:t>
            </a:r>
            <a:r>
              <a:rPr lang="hr-HR" sz="2400" i="1" dirty="0">
                <a:latin typeface="Times New Roman" pitchFamily="18" charset="0"/>
                <a:cs typeface="Times New Roman" pitchFamily="18" charset="0"/>
              </a:rPr>
              <a:t>GRO-u se nalaze: glavni prekidač, odvodnik prenapona TIP1, odgovarajući prekidači kojima se štiti projektirana instalacija, te zaštitni uređaji diferencijalne struje. </a:t>
            </a:r>
            <a:endParaRPr lang="hr-HR" sz="2400" i="1" dirty="0" smtClean="0">
              <a:latin typeface="Times New Roman" pitchFamily="18" charset="0"/>
              <a:cs typeface="Times New Roman" pitchFamily="18" charset="0"/>
            </a:endParaRPr>
          </a:p>
          <a:p>
            <a:endParaRPr lang="hr-HR" sz="2400" i="1" dirty="0">
              <a:latin typeface="Times New Roman" pitchFamily="18" charset="0"/>
              <a:cs typeface="Times New Roman" pitchFamily="18" charset="0"/>
            </a:endParaRPr>
          </a:p>
          <a:p>
            <a:r>
              <a:rPr lang="hr-HR" sz="2400" i="1" dirty="0" smtClean="0">
                <a:latin typeface="Times New Roman" pitchFamily="18" charset="0"/>
                <a:cs typeface="Times New Roman" pitchFamily="18" charset="0"/>
              </a:rPr>
              <a:t>U </a:t>
            </a:r>
            <a:r>
              <a:rPr lang="hr-HR" sz="2400" i="1" dirty="0">
                <a:latin typeface="Times New Roman" pitchFamily="18" charset="0"/>
                <a:cs typeface="Times New Roman" pitchFamily="18" charset="0"/>
              </a:rPr>
              <a:t>ROP i RO1 nalaze se glavni prekidač, odvodnik prenapona TIP2, odgovarajući prekidači kojima se štiti projektirana instalacija te zaštitni uređaji diferencijalne struje. </a:t>
            </a:r>
            <a:endParaRPr lang="hr-HR" sz="2400" i="1" dirty="0" smtClean="0">
              <a:latin typeface="Times New Roman" pitchFamily="18" charset="0"/>
              <a:cs typeface="Times New Roman" pitchFamily="18" charset="0"/>
            </a:endParaRPr>
          </a:p>
          <a:p>
            <a:endParaRPr lang="hr-HR" sz="2400" i="1" dirty="0">
              <a:latin typeface="Times New Roman" pitchFamily="18" charset="0"/>
              <a:cs typeface="Times New Roman" pitchFamily="18" charset="0"/>
            </a:endParaRPr>
          </a:p>
          <a:p>
            <a:r>
              <a:rPr lang="hr-HR" sz="2400" i="1" dirty="0" smtClean="0">
                <a:latin typeface="Times New Roman" pitchFamily="18" charset="0"/>
                <a:cs typeface="Times New Roman" pitchFamily="18" charset="0"/>
              </a:rPr>
              <a:t>Ormare </a:t>
            </a:r>
            <a:r>
              <a:rPr lang="hr-HR" sz="2400" i="1" dirty="0">
                <a:latin typeface="Times New Roman" pitchFamily="18" charset="0"/>
                <a:cs typeface="Times New Roman" pitchFamily="18" charset="0"/>
              </a:rPr>
              <a:t>je potrebno sastaviti prema jednopolnim shemama koje su priložene u projektu. </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Tree>
    <p:extLst>
      <p:ext uri="{BB962C8B-B14F-4D97-AF65-F5344CB8AC3E}">
        <p14:creationId xmlns:p14="http://schemas.microsoft.com/office/powerpoint/2010/main" val="11238541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1556097"/>
            <a:ext cx="8352928" cy="5301903"/>
          </a:xfrm>
          <a:prstGeom prst="rect">
            <a:avLst/>
          </a:prstGeom>
        </p:spPr>
      </p:pic>
    </p:spTree>
    <p:extLst>
      <p:ext uri="{BB962C8B-B14F-4D97-AF65-F5344CB8AC3E}">
        <p14:creationId xmlns:p14="http://schemas.microsoft.com/office/powerpoint/2010/main" val="26833713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9512" y="1588841"/>
            <a:ext cx="8719256" cy="3785652"/>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2. Tehnički opis</a:t>
            </a:r>
            <a:endParaRPr lang="hr-HR" sz="2400" b="1" dirty="0">
              <a:latin typeface="Times New Roman" pitchFamily="18" charset="0"/>
              <a:cs typeface="Times New Roman" pitchFamily="18" charset="0"/>
            </a:endParaRPr>
          </a:p>
          <a:p>
            <a:r>
              <a:rPr lang="hr-HR" sz="2400" b="1" dirty="0" smtClean="0">
                <a:latin typeface="Times New Roman" pitchFamily="18" charset="0"/>
                <a:cs typeface="Times New Roman" pitchFamily="18" charset="0"/>
              </a:rPr>
              <a:t>Instalacija u građevini</a:t>
            </a:r>
          </a:p>
          <a:p>
            <a:endParaRPr lang="hr-HR" sz="2400" i="1" dirty="0">
              <a:latin typeface="Times New Roman" pitchFamily="18" charset="0"/>
              <a:cs typeface="Times New Roman" pitchFamily="18" charset="0"/>
            </a:endParaRPr>
          </a:p>
          <a:p>
            <a:r>
              <a:rPr lang="hr-HR" sz="2400" i="1" dirty="0">
                <a:latin typeface="Times New Roman" pitchFamily="18" charset="0"/>
                <a:cs typeface="Times New Roman" pitchFamily="18" charset="0"/>
              </a:rPr>
              <a:t>Za izvođenje instalacije jake struje koristi se već spomenuti kabel NYM-J i to sa presjekom 1,5 mm</a:t>
            </a:r>
            <a:r>
              <a:rPr lang="hr-HR" sz="2400" i="1" baseline="30000" dirty="0">
                <a:latin typeface="Times New Roman" pitchFamily="18" charset="0"/>
                <a:cs typeface="Times New Roman" pitchFamily="18" charset="0"/>
              </a:rPr>
              <a:t>2</a:t>
            </a:r>
            <a:r>
              <a:rPr lang="hr-HR" sz="2400" i="1" dirty="0">
                <a:latin typeface="Times New Roman" pitchFamily="18" charset="0"/>
                <a:cs typeface="Times New Roman" pitchFamily="18" charset="0"/>
              </a:rPr>
              <a:t> za rasvjetu te presjekom 2,5 mm</a:t>
            </a:r>
            <a:r>
              <a:rPr lang="hr-HR" sz="2400" i="1" baseline="30000" dirty="0">
                <a:latin typeface="Times New Roman" pitchFamily="18" charset="0"/>
                <a:cs typeface="Times New Roman" pitchFamily="18" charset="0"/>
              </a:rPr>
              <a:t>2</a:t>
            </a:r>
            <a:r>
              <a:rPr lang="hr-HR" sz="2400" i="1" dirty="0">
                <a:latin typeface="Times New Roman" pitchFamily="18" charset="0"/>
                <a:cs typeface="Times New Roman" pitchFamily="18" charset="0"/>
              </a:rPr>
              <a:t> za priključnice, a sama instalacija se izvodi u zidu ili u podu. </a:t>
            </a:r>
            <a:endParaRPr lang="hr-HR" sz="2400" i="1" dirty="0" smtClean="0">
              <a:latin typeface="Times New Roman" pitchFamily="18" charset="0"/>
              <a:cs typeface="Times New Roman" pitchFamily="18" charset="0"/>
            </a:endParaRPr>
          </a:p>
          <a:p>
            <a:endParaRPr lang="hr-HR" sz="2400" i="1" dirty="0">
              <a:latin typeface="Times New Roman" pitchFamily="18" charset="0"/>
              <a:cs typeface="Times New Roman" pitchFamily="18" charset="0"/>
            </a:endParaRPr>
          </a:p>
          <a:p>
            <a:r>
              <a:rPr lang="hr-HR" sz="2400" i="1" dirty="0" smtClean="0">
                <a:latin typeface="Times New Roman" pitchFamily="18" charset="0"/>
                <a:cs typeface="Times New Roman" pitchFamily="18" charset="0"/>
              </a:rPr>
              <a:t>Projektiranje </a:t>
            </a:r>
            <a:r>
              <a:rPr lang="hr-HR" sz="2400" i="1" dirty="0">
                <a:latin typeface="Times New Roman" pitchFamily="18" charset="0"/>
                <a:cs typeface="Times New Roman" pitchFamily="18" charset="0"/>
              </a:rPr>
              <a:t>rasvjete odrađuje se tako da se na otvorene prostore te prostore izložene vlazi predviđaju plafonijere, dok se u ostale prostore predviđa izvod za rasvjetu.</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Tree>
    <p:extLst>
      <p:ext uri="{BB962C8B-B14F-4D97-AF65-F5344CB8AC3E}">
        <p14:creationId xmlns:p14="http://schemas.microsoft.com/office/powerpoint/2010/main" val="33362560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pic>
        <p:nvPicPr>
          <p:cNvPr id="6" name="Slika 12"/>
          <p:cNvPicPr/>
          <p:nvPr/>
        </p:nvPicPr>
        <p:blipFill rotWithShape="1">
          <a:blip r:embed="rId2"/>
          <a:srcRect t="6322"/>
          <a:stretch/>
        </p:blipFill>
        <p:spPr bwMode="auto">
          <a:xfrm>
            <a:off x="599975" y="1588841"/>
            <a:ext cx="8004572" cy="525158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234375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9512" y="1588841"/>
            <a:ext cx="8719256" cy="489364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2. Tehnički opis</a:t>
            </a:r>
            <a:endParaRPr lang="hr-HR" sz="2400" b="1" dirty="0">
              <a:latin typeface="Times New Roman" pitchFamily="18" charset="0"/>
              <a:cs typeface="Times New Roman" pitchFamily="18" charset="0"/>
            </a:endParaRPr>
          </a:p>
          <a:p>
            <a:r>
              <a:rPr lang="hr-HR" sz="2400" b="1" dirty="0" smtClean="0">
                <a:latin typeface="Times New Roman" pitchFamily="18" charset="0"/>
                <a:cs typeface="Times New Roman" pitchFamily="18" charset="0"/>
              </a:rPr>
              <a:t>Instalacija u građevini</a:t>
            </a:r>
          </a:p>
          <a:p>
            <a:endParaRPr lang="hr-HR" sz="2400" i="1" dirty="0">
              <a:latin typeface="Times New Roman" pitchFamily="18" charset="0"/>
              <a:cs typeface="Times New Roman" pitchFamily="18" charset="0"/>
            </a:endParaRPr>
          </a:p>
          <a:p>
            <a:r>
              <a:rPr lang="hr-HR" sz="2400" i="1" dirty="0">
                <a:latin typeface="Times New Roman" pitchFamily="18" charset="0"/>
                <a:cs typeface="Times New Roman" pitchFamily="18" charset="0"/>
              </a:rPr>
              <a:t>Sustav tipa TN-S s neutralnim (N) i zaštitnim (PE) vodičem međusobno povezanim sa KPMO koristi se za električni razvod. </a:t>
            </a:r>
            <a:endParaRPr lang="hr-HR" sz="2400" i="1" dirty="0" smtClean="0">
              <a:latin typeface="Times New Roman" pitchFamily="18" charset="0"/>
              <a:cs typeface="Times New Roman" pitchFamily="18" charset="0"/>
            </a:endParaRPr>
          </a:p>
          <a:p>
            <a:r>
              <a:rPr lang="hr-HR" sz="2400" i="1" dirty="0" smtClean="0">
                <a:latin typeface="Times New Roman" pitchFamily="18" charset="0"/>
                <a:cs typeface="Times New Roman" pitchFamily="18" charset="0"/>
              </a:rPr>
              <a:t>TN-S </a:t>
            </a:r>
            <a:r>
              <a:rPr lang="hr-HR" sz="2400" i="1" dirty="0">
                <a:latin typeface="Times New Roman" pitchFamily="18" charset="0"/>
                <a:cs typeface="Times New Roman" pitchFamily="18" charset="0"/>
              </a:rPr>
              <a:t>sustav karakterizira zaštitni vodič (PE) koji je u cijeloj mreži odvojen od neutralnog vodiča (N), pri čemu kroz zaštitni vodič ne teče pogonska struja. </a:t>
            </a:r>
            <a:endParaRPr lang="hr-HR" sz="2400" i="1" dirty="0" smtClean="0">
              <a:latin typeface="Times New Roman" pitchFamily="18" charset="0"/>
              <a:cs typeface="Times New Roman" pitchFamily="18" charset="0"/>
            </a:endParaRPr>
          </a:p>
          <a:p>
            <a:endParaRPr lang="hr-HR" sz="2400" i="1" dirty="0" smtClean="0">
              <a:latin typeface="Times New Roman" pitchFamily="18" charset="0"/>
              <a:cs typeface="Times New Roman" pitchFamily="18" charset="0"/>
            </a:endParaRPr>
          </a:p>
          <a:p>
            <a:r>
              <a:rPr lang="hr-HR" sz="2400" i="1" dirty="0" smtClean="0">
                <a:latin typeface="Times New Roman" pitchFamily="18" charset="0"/>
                <a:cs typeface="Times New Roman" pitchFamily="18" charset="0"/>
              </a:rPr>
              <a:t>Također</a:t>
            </a:r>
            <a:r>
              <a:rPr lang="hr-HR" sz="2400" i="1" dirty="0">
                <a:latin typeface="Times New Roman" pitchFamily="18" charset="0"/>
                <a:cs typeface="Times New Roman" pitchFamily="18" charset="0"/>
              </a:rPr>
              <a:t>, osnovna karakteristika TN-S sustava je i da su kućišta spojena preko zaštitnog vodiča na uzemljenu neutralnu točku izravno te da je neutralna točka u izravnom spoju sa zemljom. </a:t>
            </a:r>
            <a:endParaRPr lang="hr-HR" sz="2400" i="1" dirty="0" smtClean="0">
              <a:latin typeface="Times New Roman" pitchFamily="18" charset="0"/>
              <a:cs typeface="Times New Roman" pitchFamily="18" charset="0"/>
            </a:endParaRPr>
          </a:p>
          <a:p>
            <a:r>
              <a:rPr lang="hr-HR" sz="2400" i="1" dirty="0" smtClean="0">
                <a:latin typeface="Times New Roman" pitchFamily="18" charset="0"/>
                <a:cs typeface="Times New Roman" pitchFamily="18" charset="0"/>
              </a:rPr>
              <a:t>TN-S </a:t>
            </a:r>
            <a:r>
              <a:rPr lang="hr-HR" sz="2400" i="1" dirty="0">
                <a:latin typeface="Times New Roman" pitchFamily="18" charset="0"/>
                <a:cs typeface="Times New Roman" pitchFamily="18" charset="0"/>
              </a:rPr>
              <a:t>sustav prikazan je na </a:t>
            </a:r>
            <a:r>
              <a:rPr lang="hr-HR" sz="2400" i="1" dirty="0" smtClean="0">
                <a:latin typeface="Times New Roman" pitchFamily="18" charset="0"/>
                <a:cs typeface="Times New Roman" pitchFamily="18" charset="0"/>
              </a:rPr>
              <a:t>sljedećoj slici.</a:t>
            </a:r>
            <a:endParaRPr lang="hr-HR" sz="2400" i="1" dirty="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Tree>
    <p:extLst>
      <p:ext uri="{BB962C8B-B14F-4D97-AF65-F5344CB8AC3E}">
        <p14:creationId xmlns:p14="http://schemas.microsoft.com/office/powerpoint/2010/main" val="3429443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9512" y="1588841"/>
            <a:ext cx="8719256" cy="1200329"/>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2. Tehnički opis</a:t>
            </a:r>
            <a:endParaRPr lang="hr-HR" sz="2400" b="1" dirty="0">
              <a:latin typeface="Times New Roman" pitchFamily="18" charset="0"/>
              <a:cs typeface="Times New Roman" pitchFamily="18" charset="0"/>
            </a:endParaRPr>
          </a:p>
          <a:p>
            <a:r>
              <a:rPr lang="hr-HR" sz="2400" b="1" dirty="0" smtClean="0">
                <a:latin typeface="Times New Roman" pitchFamily="18" charset="0"/>
                <a:cs typeface="Times New Roman" pitchFamily="18" charset="0"/>
              </a:rPr>
              <a:t>Instalacija u građevini</a:t>
            </a:r>
          </a:p>
          <a:p>
            <a:endParaRPr lang="hr-HR" sz="2400" i="1" dirty="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6" name="Rectangle 5"/>
          <p:cNvSpPr/>
          <p:nvPr/>
        </p:nvSpPr>
        <p:spPr>
          <a:xfrm>
            <a:off x="3854181" y="6207695"/>
            <a:ext cx="1664238" cy="461665"/>
          </a:xfrm>
          <a:prstGeom prst="rect">
            <a:avLst/>
          </a:prstGeom>
        </p:spPr>
        <p:txBody>
          <a:bodyPr wrap="none">
            <a:spAutoFit/>
          </a:bodyPr>
          <a:lstStyle/>
          <a:p>
            <a:r>
              <a:rPr lang="hr-HR" sz="2400" i="1" dirty="0">
                <a:latin typeface="Times New Roman" pitchFamily="18" charset="0"/>
                <a:cs typeface="Times New Roman" pitchFamily="18" charset="0"/>
              </a:rPr>
              <a:t>TN-S sustav</a:t>
            </a:r>
          </a:p>
        </p:txBody>
      </p:sp>
      <p:pic>
        <p:nvPicPr>
          <p:cNvPr id="9" name="Slika 3"/>
          <p:cNvPicPr/>
          <p:nvPr/>
        </p:nvPicPr>
        <p:blipFill>
          <a:blip r:embed="rId2"/>
          <a:stretch>
            <a:fillRect/>
          </a:stretch>
        </p:blipFill>
        <p:spPr>
          <a:xfrm>
            <a:off x="1547664" y="2420888"/>
            <a:ext cx="6192688" cy="3816424"/>
          </a:xfrm>
          <a:prstGeom prst="rect">
            <a:avLst/>
          </a:prstGeom>
        </p:spPr>
      </p:pic>
    </p:spTree>
    <p:extLst>
      <p:ext uri="{BB962C8B-B14F-4D97-AF65-F5344CB8AC3E}">
        <p14:creationId xmlns:p14="http://schemas.microsoft.com/office/powerpoint/2010/main" val="14763330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2372" y="1588841"/>
            <a:ext cx="8719256" cy="3785652"/>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2. Tehnički opis</a:t>
            </a:r>
            <a:endParaRPr lang="hr-HR" sz="2400" b="1" dirty="0">
              <a:latin typeface="Times New Roman" pitchFamily="18" charset="0"/>
              <a:cs typeface="Times New Roman" pitchFamily="18" charset="0"/>
            </a:endParaRPr>
          </a:p>
          <a:p>
            <a:r>
              <a:rPr lang="hr-HR" sz="2400" b="1" dirty="0" smtClean="0">
                <a:latin typeface="Times New Roman" pitchFamily="18" charset="0"/>
                <a:cs typeface="Times New Roman" pitchFamily="18" charset="0"/>
              </a:rPr>
              <a:t>Instalacija u građevini</a:t>
            </a:r>
          </a:p>
          <a:p>
            <a:endParaRPr lang="hr-HR" sz="2400" b="1" dirty="0">
              <a:latin typeface="Times New Roman" pitchFamily="18" charset="0"/>
              <a:cs typeface="Times New Roman" pitchFamily="18" charset="0"/>
            </a:endParaRPr>
          </a:p>
          <a:p>
            <a:r>
              <a:rPr lang="hr-HR" sz="2400" i="1" dirty="0">
                <a:latin typeface="Times New Roman" pitchFamily="18" charset="0"/>
                <a:cs typeface="Times New Roman" pitchFamily="18" charset="0"/>
              </a:rPr>
              <a:t>Električna oprema </a:t>
            </a:r>
            <a:endParaRPr lang="hr-HR" sz="2400" i="1" dirty="0" smtClean="0">
              <a:latin typeface="Times New Roman" pitchFamily="18" charset="0"/>
              <a:cs typeface="Times New Roman" pitchFamily="18" charset="0"/>
            </a:endParaRPr>
          </a:p>
          <a:p>
            <a:r>
              <a:rPr lang="hr-HR" sz="2400" i="1" dirty="0" smtClean="0">
                <a:latin typeface="Times New Roman" pitchFamily="18" charset="0"/>
                <a:cs typeface="Times New Roman" pitchFamily="18" charset="0"/>
              </a:rPr>
              <a:t>postavlja </a:t>
            </a:r>
            <a:r>
              <a:rPr lang="hr-HR" sz="2400" i="1" dirty="0">
                <a:latin typeface="Times New Roman" pitchFamily="18" charset="0"/>
                <a:cs typeface="Times New Roman" pitchFamily="18" charset="0"/>
              </a:rPr>
              <a:t>se na </a:t>
            </a:r>
            <a:endParaRPr lang="hr-HR" sz="2400" i="1" dirty="0" smtClean="0">
              <a:latin typeface="Times New Roman" pitchFamily="18" charset="0"/>
              <a:cs typeface="Times New Roman" pitchFamily="18" charset="0"/>
            </a:endParaRPr>
          </a:p>
          <a:p>
            <a:r>
              <a:rPr lang="hr-HR" sz="2400" i="1" dirty="0" smtClean="0">
                <a:latin typeface="Times New Roman" pitchFamily="18" charset="0"/>
                <a:cs typeface="Times New Roman" pitchFamily="18" charset="0"/>
              </a:rPr>
              <a:t>određenim </a:t>
            </a:r>
            <a:r>
              <a:rPr lang="hr-HR" sz="2400" i="1" dirty="0">
                <a:latin typeface="Times New Roman" pitchFamily="18" charset="0"/>
                <a:cs typeface="Times New Roman" pitchFamily="18" charset="0"/>
              </a:rPr>
              <a:t>visinama, </a:t>
            </a:r>
            <a:endParaRPr lang="hr-HR" sz="2400" i="1" dirty="0" smtClean="0">
              <a:latin typeface="Times New Roman" pitchFamily="18" charset="0"/>
              <a:cs typeface="Times New Roman" pitchFamily="18" charset="0"/>
            </a:endParaRPr>
          </a:p>
          <a:p>
            <a:r>
              <a:rPr lang="hr-HR" sz="2400" i="1" dirty="0" smtClean="0">
                <a:latin typeface="Times New Roman" pitchFamily="18" charset="0"/>
                <a:cs typeface="Times New Roman" pitchFamily="18" charset="0"/>
              </a:rPr>
              <a:t>koje </a:t>
            </a:r>
            <a:r>
              <a:rPr lang="hr-HR" sz="2400" i="1" dirty="0">
                <a:latin typeface="Times New Roman" pitchFamily="18" charset="0"/>
                <a:cs typeface="Times New Roman" pitchFamily="18" charset="0"/>
              </a:rPr>
              <a:t>su zadane </a:t>
            </a:r>
            <a:r>
              <a:rPr lang="hr-HR" sz="2400" i="1" dirty="0" smtClean="0">
                <a:latin typeface="Times New Roman" pitchFamily="18" charset="0"/>
                <a:cs typeface="Times New Roman" pitchFamily="18" charset="0"/>
              </a:rPr>
              <a:t>prema</a:t>
            </a:r>
          </a:p>
          <a:p>
            <a:r>
              <a:rPr lang="hr-HR" sz="2400" i="1" dirty="0" smtClean="0">
                <a:latin typeface="Times New Roman" pitchFamily="18" charset="0"/>
                <a:cs typeface="Times New Roman" pitchFamily="18" charset="0"/>
              </a:rPr>
              <a:t>pravilima </a:t>
            </a:r>
            <a:r>
              <a:rPr lang="hr-HR" sz="2400" i="1" dirty="0">
                <a:latin typeface="Times New Roman" pitchFamily="18" charset="0"/>
                <a:cs typeface="Times New Roman" pitchFamily="18" charset="0"/>
              </a:rPr>
              <a:t>struke. </a:t>
            </a:r>
            <a:endParaRPr lang="hr-HR" sz="2400" i="1" dirty="0" smtClean="0">
              <a:latin typeface="Times New Roman" pitchFamily="18" charset="0"/>
              <a:cs typeface="Times New Roman" pitchFamily="18" charset="0"/>
            </a:endParaRPr>
          </a:p>
          <a:p>
            <a:r>
              <a:rPr lang="hr-HR" sz="2400" i="1" dirty="0" smtClean="0">
                <a:latin typeface="Times New Roman" pitchFamily="18" charset="0"/>
                <a:cs typeface="Times New Roman" pitchFamily="18" charset="0"/>
              </a:rPr>
              <a:t>Definirane </a:t>
            </a:r>
            <a:r>
              <a:rPr lang="hr-HR" sz="2400" i="1" dirty="0">
                <a:latin typeface="Times New Roman" pitchFamily="18" charset="0"/>
                <a:cs typeface="Times New Roman" pitchFamily="18" charset="0"/>
              </a:rPr>
              <a:t>visine </a:t>
            </a:r>
            <a:endParaRPr lang="hr-HR" sz="2400" i="1" dirty="0" smtClean="0">
              <a:latin typeface="Times New Roman" pitchFamily="18" charset="0"/>
              <a:cs typeface="Times New Roman" pitchFamily="18" charset="0"/>
            </a:endParaRPr>
          </a:p>
          <a:p>
            <a:r>
              <a:rPr lang="hr-HR" sz="2400" i="1" dirty="0" smtClean="0">
                <a:latin typeface="Times New Roman" pitchFamily="18" charset="0"/>
                <a:cs typeface="Times New Roman" pitchFamily="18" charset="0"/>
              </a:rPr>
              <a:t>prikazane </a:t>
            </a:r>
            <a:r>
              <a:rPr lang="hr-HR" sz="2400" i="1" dirty="0">
                <a:latin typeface="Times New Roman" pitchFamily="18" charset="0"/>
                <a:cs typeface="Times New Roman" pitchFamily="18" charset="0"/>
              </a:rPr>
              <a:t>su u </a:t>
            </a:r>
            <a:r>
              <a:rPr lang="hr-HR" sz="2400" i="1" dirty="0" smtClean="0">
                <a:latin typeface="Times New Roman" pitchFamily="18" charset="0"/>
                <a:cs typeface="Times New Roman" pitchFamily="18" charset="0"/>
              </a:rPr>
              <a:t>tablici</a:t>
            </a:r>
            <a:endParaRPr lang="hr-HR" sz="2400" i="1" dirty="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graphicFrame>
        <p:nvGraphicFramePr>
          <p:cNvPr id="4" name="Table 3"/>
          <p:cNvGraphicFramePr>
            <a:graphicFrameLocks noGrp="1"/>
          </p:cNvGraphicFramePr>
          <p:nvPr>
            <p:extLst>
              <p:ext uri="{D42A27DB-BD31-4B8C-83A1-F6EECF244321}">
                <p14:modId xmlns:p14="http://schemas.microsoft.com/office/powerpoint/2010/main" val="1422007000"/>
              </p:ext>
            </p:extLst>
          </p:nvPr>
        </p:nvGraphicFramePr>
        <p:xfrm>
          <a:off x="3275856" y="2492896"/>
          <a:ext cx="5754370" cy="3566160"/>
        </p:xfrm>
        <a:graphic>
          <a:graphicData uri="http://schemas.openxmlformats.org/drawingml/2006/table">
            <a:tbl>
              <a:tblPr firstRow="1" firstCol="1" bandRow="1">
                <a:tableStyleId>{5C22544A-7EE6-4342-B048-85BDC9FD1C3A}</a:tableStyleId>
              </a:tblPr>
              <a:tblGrid>
                <a:gridCol w="2877185">
                  <a:extLst>
                    <a:ext uri="{9D8B030D-6E8A-4147-A177-3AD203B41FA5}">
                      <a16:colId xmlns:a16="http://schemas.microsoft.com/office/drawing/2014/main" val="1309542358"/>
                    </a:ext>
                  </a:extLst>
                </a:gridCol>
                <a:gridCol w="2877185">
                  <a:extLst>
                    <a:ext uri="{9D8B030D-6E8A-4147-A177-3AD203B41FA5}">
                      <a16:colId xmlns:a16="http://schemas.microsoft.com/office/drawing/2014/main" val="4012046810"/>
                    </a:ext>
                  </a:extLst>
                </a:gridCol>
              </a:tblGrid>
              <a:tr h="0">
                <a:tc>
                  <a:txBody>
                    <a:bodyPr/>
                    <a:lstStyle/>
                    <a:p>
                      <a:pPr algn="ctr">
                        <a:lnSpc>
                          <a:spcPct val="150000"/>
                        </a:lnSpc>
                        <a:spcAft>
                          <a:spcPts val="0"/>
                        </a:spcAft>
                      </a:pPr>
                      <a:r>
                        <a:rPr lang="hr-HR" sz="1200" dirty="0">
                          <a:effectLst/>
                        </a:rPr>
                        <a:t>VRSTA ELEKTRIČNE OPREME</a:t>
                      </a:r>
                      <a:endParaRPr lang="hr-H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hr-HR" sz="1200" dirty="0">
                          <a:effectLst/>
                        </a:rPr>
                        <a:t>VISINA (m)</a:t>
                      </a:r>
                      <a:endParaRPr lang="hr-H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45440097"/>
                  </a:ext>
                </a:extLst>
              </a:tr>
              <a:tr h="0">
                <a:tc>
                  <a:txBody>
                    <a:bodyPr/>
                    <a:lstStyle/>
                    <a:p>
                      <a:pPr algn="ctr">
                        <a:lnSpc>
                          <a:spcPct val="150000"/>
                        </a:lnSpc>
                        <a:spcAft>
                          <a:spcPts val="0"/>
                        </a:spcAft>
                      </a:pPr>
                      <a:r>
                        <a:rPr lang="hr-HR" sz="1200">
                          <a:effectLst/>
                        </a:rPr>
                        <a:t>Kabelski ormarić</a:t>
                      </a:r>
                      <a:endParaRPr lang="hr-HR"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hr-HR" sz="1200">
                          <a:effectLst/>
                        </a:rPr>
                        <a:t>0,7</a:t>
                      </a:r>
                      <a:endParaRPr lang="hr-HR"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42081967"/>
                  </a:ext>
                </a:extLst>
              </a:tr>
              <a:tr h="0">
                <a:tc>
                  <a:txBody>
                    <a:bodyPr/>
                    <a:lstStyle/>
                    <a:p>
                      <a:pPr algn="ctr">
                        <a:lnSpc>
                          <a:spcPct val="150000"/>
                        </a:lnSpc>
                        <a:spcAft>
                          <a:spcPts val="0"/>
                        </a:spcAft>
                      </a:pPr>
                      <a:r>
                        <a:rPr lang="hr-HR" sz="1200">
                          <a:effectLst/>
                        </a:rPr>
                        <a:t>Razdjelnica</a:t>
                      </a:r>
                      <a:endParaRPr lang="hr-HR"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hr-HR" sz="1200">
                          <a:effectLst/>
                        </a:rPr>
                        <a:t>1,5</a:t>
                      </a:r>
                      <a:endParaRPr lang="hr-HR"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96645158"/>
                  </a:ext>
                </a:extLst>
              </a:tr>
              <a:tr h="0">
                <a:tc>
                  <a:txBody>
                    <a:bodyPr/>
                    <a:lstStyle/>
                    <a:p>
                      <a:pPr algn="ctr">
                        <a:lnSpc>
                          <a:spcPct val="150000"/>
                        </a:lnSpc>
                        <a:spcAft>
                          <a:spcPts val="0"/>
                        </a:spcAft>
                      </a:pPr>
                      <a:r>
                        <a:rPr lang="hr-HR" sz="1200">
                          <a:effectLst/>
                        </a:rPr>
                        <a:t>Vanjske priključnice</a:t>
                      </a:r>
                      <a:endParaRPr lang="hr-HR"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hr-HR" sz="1200">
                          <a:effectLst/>
                        </a:rPr>
                        <a:t>1,6 od kote gotovog poda</a:t>
                      </a:r>
                      <a:endParaRPr lang="hr-HR"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91272028"/>
                  </a:ext>
                </a:extLst>
              </a:tr>
              <a:tr h="0">
                <a:tc>
                  <a:txBody>
                    <a:bodyPr/>
                    <a:lstStyle/>
                    <a:p>
                      <a:pPr algn="ctr">
                        <a:lnSpc>
                          <a:spcPct val="150000"/>
                        </a:lnSpc>
                        <a:spcAft>
                          <a:spcPts val="0"/>
                        </a:spcAft>
                      </a:pPr>
                      <a:r>
                        <a:rPr lang="hr-HR" sz="1200">
                          <a:effectLst/>
                        </a:rPr>
                        <a:t>Unutarnje priključnice</a:t>
                      </a:r>
                      <a:endParaRPr lang="hr-HR"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hr-HR" sz="1200">
                          <a:effectLst/>
                        </a:rPr>
                        <a:t>0,5</a:t>
                      </a:r>
                      <a:endParaRPr lang="hr-HR"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00811588"/>
                  </a:ext>
                </a:extLst>
              </a:tr>
              <a:tr h="0">
                <a:tc>
                  <a:txBody>
                    <a:bodyPr/>
                    <a:lstStyle/>
                    <a:p>
                      <a:pPr algn="ctr">
                        <a:lnSpc>
                          <a:spcPct val="150000"/>
                        </a:lnSpc>
                        <a:spcAft>
                          <a:spcPts val="0"/>
                        </a:spcAft>
                      </a:pPr>
                      <a:r>
                        <a:rPr lang="hr-HR" sz="1200">
                          <a:effectLst/>
                        </a:rPr>
                        <a:t>Priključnice u kuhinji</a:t>
                      </a:r>
                      <a:endParaRPr lang="hr-HR"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hr-HR" sz="1200">
                          <a:effectLst/>
                        </a:rPr>
                        <a:t>1,1 (ovisno o elementima)</a:t>
                      </a:r>
                      <a:endParaRPr lang="hr-HR"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96676169"/>
                  </a:ext>
                </a:extLst>
              </a:tr>
              <a:tr h="0">
                <a:tc>
                  <a:txBody>
                    <a:bodyPr/>
                    <a:lstStyle/>
                    <a:p>
                      <a:pPr algn="ctr">
                        <a:lnSpc>
                          <a:spcPct val="150000"/>
                        </a:lnSpc>
                        <a:spcAft>
                          <a:spcPts val="0"/>
                        </a:spcAft>
                      </a:pPr>
                      <a:r>
                        <a:rPr lang="hr-HR" sz="1200">
                          <a:effectLst/>
                        </a:rPr>
                        <a:t>Priključnice u kupaonici</a:t>
                      </a:r>
                      <a:endParaRPr lang="hr-HR"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hr-HR" sz="1200">
                          <a:effectLst/>
                        </a:rPr>
                        <a:t>1,5</a:t>
                      </a:r>
                      <a:endParaRPr lang="hr-HR"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665095998"/>
                  </a:ext>
                </a:extLst>
              </a:tr>
              <a:tr h="0">
                <a:tc>
                  <a:txBody>
                    <a:bodyPr/>
                    <a:lstStyle/>
                    <a:p>
                      <a:pPr algn="ctr">
                        <a:lnSpc>
                          <a:spcPct val="150000"/>
                        </a:lnSpc>
                        <a:spcAft>
                          <a:spcPts val="0"/>
                        </a:spcAft>
                      </a:pPr>
                      <a:r>
                        <a:rPr lang="hr-HR" sz="1200">
                          <a:effectLst/>
                        </a:rPr>
                        <a:t>Priključnice u garaži</a:t>
                      </a:r>
                      <a:endParaRPr lang="hr-HR"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hr-HR" sz="1200">
                          <a:effectLst/>
                        </a:rPr>
                        <a:t>1,6</a:t>
                      </a:r>
                      <a:endParaRPr lang="hr-HR"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61009294"/>
                  </a:ext>
                </a:extLst>
              </a:tr>
              <a:tr h="0">
                <a:tc>
                  <a:txBody>
                    <a:bodyPr/>
                    <a:lstStyle/>
                    <a:p>
                      <a:pPr algn="ctr">
                        <a:lnSpc>
                          <a:spcPct val="150000"/>
                        </a:lnSpc>
                        <a:spcAft>
                          <a:spcPts val="0"/>
                        </a:spcAft>
                      </a:pPr>
                      <a:r>
                        <a:rPr lang="hr-HR" sz="1200">
                          <a:effectLst/>
                        </a:rPr>
                        <a:t>Sklopke</a:t>
                      </a:r>
                      <a:endParaRPr lang="hr-HR"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hr-HR" sz="1200">
                          <a:effectLst/>
                        </a:rPr>
                        <a:t>1,3</a:t>
                      </a:r>
                      <a:endParaRPr lang="hr-HR"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78822077"/>
                  </a:ext>
                </a:extLst>
              </a:tr>
              <a:tr h="0">
                <a:tc>
                  <a:txBody>
                    <a:bodyPr/>
                    <a:lstStyle/>
                    <a:p>
                      <a:pPr algn="ctr">
                        <a:lnSpc>
                          <a:spcPct val="150000"/>
                        </a:lnSpc>
                        <a:spcAft>
                          <a:spcPts val="0"/>
                        </a:spcAft>
                      </a:pPr>
                      <a:r>
                        <a:rPr lang="hr-HR" sz="1200">
                          <a:effectLst/>
                        </a:rPr>
                        <a:t>Izvod za klimu</a:t>
                      </a:r>
                      <a:endParaRPr lang="hr-HR"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hr-HR" sz="1200">
                          <a:effectLst/>
                        </a:rPr>
                        <a:t>2,4</a:t>
                      </a:r>
                      <a:endParaRPr lang="hr-HR"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41060529"/>
                  </a:ext>
                </a:extLst>
              </a:tr>
              <a:tr h="0">
                <a:tc>
                  <a:txBody>
                    <a:bodyPr/>
                    <a:lstStyle/>
                    <a:p>
                      <a:pPr algn="ctr">
                        <a:lnSpc>
                          <a:spcPct val="150000"/>
                        </a:lnSpc>
                        <a:spcAft>
                          <a:spcPts val="0"/>
                        </a:spcAft>
                      </a:pPr>
                      <a:r>
                        <a:rPr lang="hr-HR" sz="1200">
                          <a:effectLst/>
                        </a:rPr>
                        <a:t>Izvod za ploču i pećnicu</a:t>
                      </a:r>
                      <a:endParaRPr lang="hr-HR"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hr-HR" sz="1200">
                          <a:effectLst/>
                        </a:rPr>
                        <a:t>0,5</a:t>
                      </a:r>
                      <a:endParaRPr lang="hr-HR"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60773744"/>
                  </a:ext>
                </a:extLst>
              </a:tr>
              <a:tr h="0">
                <a:tc>
                  <a:txBody>
                    <a:bodyPr/>
                    <a:lstStyle/>
                    <a:p>
                      <a:pPr algn="ctr">
                        <a:lnSpc>
                          <a:spcPct val="150000"/>
                        </a:lnSpc>
                        <a:spcAft>
                          <a:spcPts val="0"/>
                        </a:spcAft>
                      </a:pPr>
                      <a:r>
                        <a:rPr lang="hr-HR" sz="1200">
                          <a:effectLst/>
                        </a:rPr>
                        <a:t>Izvod za napu</a:t>
                      </a:r>
                      <a:endParaRPr lang="hr-HR"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hr-HR" sz="1200">
                          <a:effectLst/>
                        </a:rPr>
                        <a:t>1,8</a:t>
                      </a:r>
                      <a:endParaRPr lang="hr-HR"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20756905"/>
                  </a:ext>
                </a:extLst>
              </a:tr>
              <a:tr h="0">
                <a:tc>
                  <a:txBody>
                    <a:bodyPr/>
                    <a:lstStyle/>
                    <a:p>
                      <a:pPr algn="ctr">
                        <a:lnSpc>
                          <a:spcPct val="150000"/>
                        </a:lnSpc>
                        <a:spcAft>
                          <a:spcPts val="0"/>
                        </a:spcAft>
                      </a:pPr>
                      <a:r>
                        <a:rPr lang="hr-HR" sz="1200">
                          <a:effectLst/>
                        </a:rPr>
                        <a:t>Izvod za bojler</a:t>
                      </a:r>
                      <a:endParaRPr lang="hr-HR"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hr-HR" sz="1200" dirty="0">
                          <a:effectLst/>
                        </a:rPr>
                        <a:t>1,6</a:t>
                      </a:r>
                      <a:endParaRPr lang="hr-H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46367537"/>
                  </a:ext>
                </a:extLst>
              </a:tr>
            </a:tbl>
          </a:graphicData>
        </a:graphic>
      </p:graphicFrame>
    </p:spTree>
    <p:extLst>
      <p:ext uri="{BB962C8B-B14F-4D97-AF65-F5344CB8AC3E}">
        <p14:creationId xmlns:p14="http://schemas.microsoft.com/office/powerpoint/2010/main" val="31112029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2372" y="1588841"/>
            <a:ext cx="8719256" cy="489364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2. Tehnički opis</a:t>
            </a:r>
            <a:endParaRPr lang="hr-HR" sz="2400" b="1" dirty="0">
              <a:latin typeface="Times New Roman" pitchFamily="18" charset="0"/>
              <a:cs typeface="Times New Roman" pitchFamily="18" charset="0"/>
            </a:endParaRPr>
          </a:p>
          <a:p>
            <a:r>
              <a:rPr lang="hr-HR" sz="2400" b="1" dirty="0" smtClean="0">
                <a:latin typeface="Times New Roman" pitchFamily="18" charset="0"/>
                <a:cs typeface="Times New Roman" pitchFamily="18" charset="0"/>
              </a:rPr>
              <a:t>Instalacija u građevini</a:t>
            </a:r>
          </a:p>
          <a:p>
            <a:endParaRPr lang="hr-HR" sz="2400" b="1" dirty="0">
              <a:latin typeface="Times New Roman" pitchFamily="18" charset="0"/>
              <a:cs typeface="Times New Roman" pitchFamily="18" charset="0"/>
            </a:endParaRPr>
          </a:p>
          <a:p>
            <a:r>
              <a:rPr lang="hr-HR" sz="2400" i="1" dirty="0">
                <a:latin typeface="Times New Roman" pitchFamily="18" charset="0"/>
                <a:cs typeface="Times New Roman" pitchFamily="18" charset="0"/>
              </a:rPr>
              <a:t>Zaštita od električnog udara podrazumijeva zaštitu od direktnog udara, koja se izvodi izoliranjem te stavljanjem dijelova pod naponom u zatvorena kućišta te zaštitu od indirektnog udara, koja se izvodi automatskim prekidom strujnog kruga uz pomoć osigurača ili automatskih prekidača. </a:t>
            </a:r>
            <a:endParaRPr lang="hr-HR" sz="2400" i="1" dirty="0" smtClean="0">
              <a:latin typeface="Times New Roman" pitchFamily="18" charset="0"/>
              <a:cs typeface="Times New Roman" pitchFamily="18" charset="0"/>
            </a:endParaRPr>
          </a:p>
          <a:p>
            <a:endParaRPr lang="hr-HR" sz="2400" i="1" dirty="0">
              <a:latin typeface="Times New Roman" pitchFamily="18" charset="0"/>
              <a:cs typeface="Times New Roman" pitchFamily="18" charset="0"/>
            </a:endParaRPr>
          </a:p>
          <a:p>
            <a:r>
              <a:rPr lang="hr-HR" sz="2400" i="1" dirty="0" smtClean="0">
                <a:latin typeface="Times New Roman" pitchFamily="18" charset="0"/>
                <a:cs typeface="Times New Roman" pitchFamily="18" charset="0"/>
              </a:rPr>
              <a:t>Kao </a:t>
            </a:r>
            <a:r>
              <a:rPr lang="hr-HR" sz="2400" i="1" dirty="0">
                <a:latin typeface="Times New Roman" pitchFamily="18" charset="0"/>
                <a:cs typeface="Times New Roman" pitchFamily="18" charset="0"/>
              </a:rPr>
              <a:t>dodatna zaštita od električnog udara koristi se osiguranje krugova priključnica za vanjsku upotrebu, osiguranjem krugova priključnica koje su predviđene za opću uporabu i osiguranjem svih krugova u kupaonici uređajem diferencijalne struje 0,03 A.</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Tree>
    <p:extLst>
      <p:ext uri="{BB962C8B-B14F-4D97-AF65-F5344CB8AC3E}">
        <p14:creationId xmlns:p14="http://schemas.microsoft.com/office/powerpoint/2010/main" val="38548396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2372" y="1588841"/>
            <a:ext cx="8719256" cy="4524315"/>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2. Tehnički opis</a:t>
            </a:r>
            <a:endParaRPr lang="hr-HR" sz="2400" b="1" dirty="0">
              <a:latin typeface="Times New Roman" pitchFamily="18" charset="0"/>
              <a:cs typeface="Times New Roman" pitchFamily="18" charset="0"/>
            </a:endParaRPr>
          </a:p>
          <a:p>
            <a:r>
              <a:rPr lang="hr-HR" sz="2400" b="1" dirty="0" smtClean="0">
                <a:latin typeface="Times New Roman" pitchFamily="18" charset="0"/>
                <a:cs typeface="Times New Roman" pitchFamily="18" charset="0"/>
              </a:rPr>
              <a:t>Instalacija u građevini</a:t>
            </a:r>
          </a:p>
          <a:p>
            <a:endParaRPr lang="hr-HR" sz="2400" b="1" dirty="0">
              <a:latin typeface="Times New Roman" pitchFamily="18" charset="0"/>
              <a:cs typeface="Times New Roman" pitchFamily="18" charset="0"/>
            </a:endParaRPr>
          </a:p>
          <a:p>
            <a:r>
              <a:rPr lang="hr-HR" sz="2400" i="1" dirty="0">
                <a:latin typeface="Times New Roman" pitchFamily="18" charset="0"/>
                <a:cs typeface="Times New Roman" pitchFamily="18" charset="0"/>
              </a:rPr>
              <a:t>Dodatne mjere zaštite su i glavno </a:t>
            </a:r>
            <a:r>
              <a:rPr lang="hr-HR" sz="2400" b="1" i="1" dirty="0">
                <a:latin typeface="Times New Roman" pitchFamily="18" charset="0"/>
                <a:cs typeface="Times New Roman" pitchFamily="18" charset="0"/>
              </a:rPr>
              <a:t>izjednačenje potencijala </a:t>
            </a:r>
            <a:r>
              <a:rPr lang="hr-HR" sz="2400" i="1" dirty="0">
                <a:latin typeface="Times New Roman" pitchFamily="18" charset="0"/>
                <a:cs typeface="Times New Roman" pitchFamily="18" charset="0"/>
              </a:rPr>
              <a:t>te dopunsko izjednačenje potencijala. </a:t>
            </a:r>
            <a:endParaRPr lang="hr-HR" sz="2400" i="1" dirty="0" smtClean="0">
              <a:latin typeface="Times New Roman" pitchFamily="18" charset="0"/>
              <a:cs typeface="Times New Roman" pitchFamily="18" charset="0"/>
            </a:endParaRPr>
          </a:p>
          <a:p>
            <a:endParaRPr lang="hr-HR" sz="2400" i="1" dirty="0" smtClean="0">
              <a:latin typeface="Times New Roman" pitchFamily="18" charset="0"/>
              <a:cs typeface="Times New Roman" pitchFamily="18" charset="0"/>
            </a:endParaRPr>
          </a:p>
          <a:p>
            <a:r>
              <a:rPr lang="hr-HR" sz="2400" i="1" dirty="0" smtClean="0">
                <a:latin typeface="Times New Roman" pitchFamily="18" charset="0"/>
                <a:cs typeface="Times New Roman" pitchFamily="18" charset="0"/>
              </a:rPr>
              <a:t>Glavno </a:t>
            </a:r>
            <a:r>
              <a:rPr lang="hr-HR" sz="2400" i="1" dirty="0">
                <a:latin typeface="Times New Roman" pitchFamily="18" charset="0"/>
                <a:cs typeface="Times New Roman" pitchFamily="18" charset="0"/>
              </a:rPr>
              <a:t>izjednačenje potencijala (GIP) je vrsta dodatne zaštite koja se ugrađuje na ulazu objekt, a povezuje se s temeljnim uzemljivačem trakom od nehrđajućeg čelika promjera 30x3,5mm. </a:t>
            </a:r>
            <a:endParaRPr lang="hr-HR" sz="2400" i="1" dirty="0" smtClean="0">
              <a:latin typeface="Times New Roman" pitchFamily="18" charset="0"/>
              <a:cs typeface="Times New Roman" pitchFamily="18" charset="0"/>
            </a:endParaRPr>
          </a:p>
          <a:p>
            <a:endParaRPr lang="hr-HR" sz="2400" i="1" dirty="0" smtClean="0">
              <a:latin typeface="Times New Roman" pitchFamily="18" charset="0"/>
              <a:cs typeface="Times New Roman" pitchFamily="18" charset="0"/>
            </a:endParaRPr>
          </a:p>
          <a:p>
            <a:r>
              <a:rPr lang="hr-HR" sz="2400" i="1" dirty="0" smtClean="0">
                <a:latin typeface="Times New Roman" pitchFamily="18" charset="0"/>
                <a:cs typeface="Times New Roman" pitchFamily="18" charset="0"/>
              </a:rPr>
              <a:t>GIP </a:t>
            </a:r>
            <a:r>
              <a:rPr lang="hr-HR" sz="2400" i="1" dirty="0">
                <a:latin typeface="Times New Roman" pitchFamily="18" charset="0"/>
                <a:cs typeface="Times New Roman" pitchFamily="18" charset="0"/>
              </a:rPr>
              <a:t>se povezuje </a:t>
            </a:r>
            <a:r>
              <a:rPr lang="hr-HR" sz="2400" i="1" dirty="0" smtClean="0">
                <a:latin typeface="Times New Roman" pitchFamily="18" charset="0"/>
                <a:cs typeface="Times New Roman" pitchFamily="18" charset="0"/>
              </a:rPr>
              <a:t>s PE </a:t>
            </a:r>
            <a:r>
              <a:rPr lang="hr-HR" sz="2400" i="1" dirty="0">
                <a:latin typeface="Times New Roman" pitchFamily="18" charset="0"/>
                <a:cs typeface="Times New Roman" pitchFamily="18" charset="0"/>
              </a:rPr>
              <a:t>sabirnicom u razdjelnici glavnog razvodnog ormara vodom P/F (H07V-K) 16 mm2, koji je prikazan na </a:t>
            </a:r>
            <a:r>
              <a:rPr lang="hr-HR" sz="2400" i="1" dirty="0" smtClean="0">
                <a:latin typeface="Times New Roman" pitchFamily="18" charset="0"/>
                <a:cs typeface="Times New Roman" pitchFamily="18" charset="0"/>
              </a:rPr>
              <a:t>slici. </a:t>
            </a:r>
            <a:endParaRPr lang="hr-HR" sz="2400" i="1" dirty="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Tree>
    <p:extLst>
      <p:ext uri="{BB962C8B-B14F-4D97-AF65-F5344CB8AC3E}">
        <p14:creationId xmlns:p14="http://schemas.microsoft.com/office/powerpoint/2010/main" val="40631636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36184" y="1447799"/>
            <a:ext cx="8719256" cy="3785652"/>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2. Tehnički opis</a:t>
            </a:r>
            <a:endParaRPr lang="hr-HR" sz="2400" b="1" dirty="0">
              <a:latin typeface="Times New Roman" pitchFamily="18" charset="0"/>
              <a:cs typeface="Times New Roman" pitchFamily="18" charset="0"/>
            </a:endParaRPr>
          </a:p>
          <a:p>
            <a:r>
              <a:rPr lang="hr-HR" sz="2400" b="1" dirty="0" smtClean="0">
                <a:latin typeface="Times New Roman" pitchFamily="18" charset="0"/>
                <a:cs typeface="Times New Roman" pitchFamily="18" charset="0"/>
              </a:rPr>
              <a:t>Instalacija u građevini</a:t>
            </a:r>
          </a:p>
          <a:p>
            <a:endParaRPr lang="hr-HR" sz="2400" b="1" dirty="0">
              <a:latin typeface="Times New Roman" pitchFamily="18" charset="0"/>
              <a:cs typeface="Times New Roman" pitchFamily="18" charset="0"/>
            </a:endParaRPr>
          </a:p>
          <a:p>
            <a:r>
              <a:rPr lang="hr-HR" sz="2400" i="1" dirty="0">
                <a:latin typeface="Times New Roman" pitchFamily="18" charset="0"/>
                <a:cs typeface="Times New Roman" pitchFamily="18" charset="0"/>
              </a:rPr>
              <a:t>Na GIP se povezuju temeljni uzemljivač, sabirnica PEN u kabelskom ormariću KPMO, sabirnica PE u glavnoj razdjelnici, telefonski ormarići, instalacija vodovoda, </a:t>
            </a:r>
            <a:r>
              <a:rPr lang="hr-HR" sz="2400" i="1" dirty="0" err="1">
                <a:latin typeface="Times New Roman" pitchFamily="18" charset="0"/>
                <a:cs typeface="Times New Roman" pitchFamily="18" charset="0"/>
              </a:rPr>
              <a:t>toplovoda</a:t>
            </a:r>
            <a:r>
              <a:rPr lang="hr-HR" sz="2400" i="1" dirty="0">
                <a:latin typeface="Times New Roman" pitchFamily="18" charset="0"/>
                <a:cs typeface="Times New Roman" pitchFamily="18" charset="0"/>
              </a:rPr>
              <a:t>, plinovoda i ostale metalne mase. </a:t>
            </a:r>
            <a:endParaRPr lang="hr-HR" sz="2400" i="1" dirty="0" smtClean="0">
              <a:latin typeface="Times New Roman" pitchFamily="18" charset="0"/>
              <a:cs typeface="Times New Roman" pitchFamily="18" charset="0"/>
            </a:endParaRPr>
          </a:p>
          <a:p>
            <a:r>
              <a:rPr lang="hr-HR" sz="2400" i="1" dirty="0" smtClean="0">
                <a:latin typeface="Times New Roman" pitchFamily="18" charset="0"/>
                <a:cs typeface="Times New Roman" pitchFamily="18" charset="0"/>
              </a:rPr>
              <a:t>Dopunsko </a:t>
            </a:r>
            <a:r>
              <a:rPr lang="hr-HR" sz="2400" i="1" dirty="0">
                <a:latin typeface="Times New Roman" pitchFamily="18" charset="0"/>
                <a:cs typeface="Times New Roman" pitchFamily="18" charset="0"/>
              </a:rPr>
              <a:t>izjednačenje potencijala izvodi se u kupaonicama tako da se svi metalni dijelovi povežu na kutiju za dopunsko izjednačenje potencijala vodom P/F (H07V-K) 16mm2.</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pic>
        <p:nvPicPr>
          <p:cNvPr id="6" name="Slika 10"/>
          <p:cNvPicPr/>
          <p:nvPr/>
        </p:nvPicPr>
        <p:blipFill>
          <a:blip r:embed="rId2"/>
          <a:stretch>
            <a:fillRect/>
          </a:stretch>
        </p:blipFill>
        <p:spPr>
          <a:xfrm>
            <a:off x="1547664" y="5268914"/>
            <a:ext cx="5760720" cy="1524000"/>
          </a:xfrm>
          <a:prstGeom prst="rect">
            <a:avLst/>
          </a:prstGeom>
        </p:spPr>
      </p:pic>
    </p:spTree>
    <p:extLst>
      <p:ext uri="{BB962C8B-B14F-4D97-AF65-F5344CB8AC3E}">
        <p14:creationId xmlns:p14="http://schemas.microsoft.com/office/powerpoint/2010/main" val="8271440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95536" y="1772816"/>
            <a:ext cx="8424936" cy="3785652"/>
          </a:xfrm>
          <a:prstGeom prst="rect">
            <a:avLst/>
          </a:prstGeom>
          <a:noFill/>
        </p:spPr>
        <p:txBody>
          <a:bodyPr wrap="square" rtlCol="0">
            <a:spAutoFit/>
          </a:bodyPr>
          <a:lstStyle/>
          <a:p>
            <a:r>
              <a:rPr lang="hr-HR" sz="2400" dirty="0">
                <a:latin typeface="Times New Roman" pitchFamily="18" charset="0"/>
                <a:cs typeface="Times New Roman" pitchFamily="18" charset="0"/>
              </a:rPr>
              <a:t>Proizvodi za električnu instalaciju na koje se odnosi Tehnički propis</a:t>
            </a:r>
            <a:r>
              <a:rPr lang="hr-HR" sz="2400" dirty="0" smtClean="0">
                <a:latin typeface="Times New Roman" pitchFamily="18" charset="0"/>
                <a:cs typeface="Times New Roman" pitchFamily="18" charset="0"/>
              </a:rPr>
              <a:t>:</a:t>
            </a:r>
          </a:p>
          <a:p>
            <a:endParaRPr lang="hr-HR" sz="2400" dirty="0">
              <a:latin typeface="Times New Roman" pitchFamily="18" charset="0"/>
              <a:cs typeface="Times New Roman" pitchFamily="18" charset="0"/>
            </a:endParaRPr>
          </a:p>
          <a:p>
            <a:pPr marL="342900" indent="-342900">
              <a:buFont typeface="Arial" panose="020B0604020202020204" pitchFamily="34" charset="0"/>
              <a:buChar char="•"/>
            </a:pPr>
            <a:r>
              <a:rPr lang="hr-HR" sz="2400" dirty="0" smtClean="0">
                <a:latin typeface="Times New Roman" pitchFamily="18" charset="0"/>
                <a:cs typeface="Times New Roman" pitchFamily="18" charset="0"/>
              </a:rPr>
              <a:t>razdjelnici </a:t>
            </a:r>
            <a:r>
              <a:rPr lang="hr-HR" sz="2400" dirty="0">
                <a:latin typeface="Times New Roman" pitchFamily="18" charset="0"/>
                <a:cs typeface="Times New Roman" pitchFamily="18" charset="0"/>
              </a:rPr>
              <a:t>(razvodni ormari) za električne instalacije,</a:t>
            </a:r>
          </a:p>
          <a:p>
            <a:pPr marL="342900" indent="-342900">
              <a:buFont typeface="Arial" panose="020B0604020202020204" pitchFamily="34" charset="0"/>
              <a:buChar char="•"/>
            </a:pPr>
            <a:r>
              <a:rPr lang="hr-HR" sz="2400" dirty="0" smtClean="0">
                <a:latin typeface="Times New Roman" pitchFamily="18" charset="0"/>
                <a:cs typeface="Times New Roman" pitchFamily="18" charset="0"/>
              </a:rPr>
              <a:t>kabeli/vodiči </a:t>
            </a:r>
            <a:r>
              <a:rPr lang="hr-HR" sz="2400" dirty="0">
                <a:latin typeface="Times New Roman" pitchFamily="18" charset="0"/>
                <a:cs typeface="Times New Roman" pitchFamily="18" charset="0"/>
              </a:rPr>
              <a:t>za sustave razvođenja za električne instalacije,</a:t>
            </a:r>
          </a:p>
          <a:p>
            <a:pPr marL="342900" indent="-342900">
              <a:buFont typeface="Arial" panose="020B0604020202020204" pitchFamily="34" charset="0"/>
              <a:buChar char="•"/>
            </a:pPr>
            <a:r>
              <a:rPr lang="hr-HR" sz="2400" dirty="0" smtClean="0">
                <a:latin typeface="Times New Roman" pitchFamily="18" charset="0"/>
                <a:cs typeface="Times New Roman" pitchFamily="18" charset="0"/>
              </a:rPr>
              <a:t>zaštitne</a:t>
            </a:r>
            <a:r>
              <a:rPr lang="hr-HR" sz="2400" dirty="0">
                <a:latin typeface="Times New Roman" pitchFamily="18" charset="0"/>
                <a:cs typeface="Times New Roman" pitchFamily="18" charset="0"/>
              </a:rPr>
              <a:t>, upravljačke, mjerne, nadzorne i sklopne naprave,</a:t>
            </a:r>
          </a:p>
          <a:p>
            <a:pPr marL="342900" indent="-342900">
              <a:buFont typeface="Arial" panose="020B0604020202020204" pitchFamily="34" charset="0"/>
              <a:buChar char="•"/>
            </a:pPr>
            <a:r>
              <a:rPr lang="hr-HR" sz="2400" dirty="0" smtClean="0">
                <a:latin typeface="Times New Roman" pitchFamily="18" charset="0"/>
                <a:cs typeface="Times New Roman" pitchFamily="18" charset="0"/>
              </a:rPr>
              <a:t>elektroinstalacijski </a:t>
            </a:r>
            <a:r>
              <a:rPr lang="hr-HR" sz="2400" dirty="0">
                <a:latin typeface="Times New Roman" pitchFamily="18" charset="0"/>
                <a:cs typeface="Times New Roman" pitchFamily="18" charset="0"/>
              </a:rPr>
              <a:t>pribori (sustavi vođenja kabela, utični pribori, sklopke, prekidači i slično, spojne naprave, kutije, itd.),</a:t>
            </a:r>
          </a:p>
          <a:p>
            <a:pPr marL="342900" indent="-342900">
              <a:buFont typeface="Arial" panose="020B0604020202020204" pitchFamily="34" charset="0"/>
              <a:buChar char="•"/>
            </a:pPr>
            <a:r>
              <a:rPr lang="hr-HR" sz="2400" dirty="0" smtClean="0">
                <a:latin typeface="Times New Roman" pitchFamily="18" charset="0"/>
                <a:cs typeface="Times New Roman" pitchFamily="18" charset="0"/>
              </a:rPr>
              <a:t>ostalo </a:t>
            </a:r>
            <a:r>
              <a:rPr lang="hr-HR" sz="2400" dirty="0">
                <a:latin typeface="Times New Roman" pitchFamily="18" charset="0"/>
                <a:cs typeface="Times New Roman" pitchFamily="18" charset="0"/>
              </a:rPr>
              <a:t>obuhvaćeno općim pojmom električna oprema,</a:t>
            </a:r>
          </a:p>
          <a:p>
            <a:pPr marL="342900" indent="-342900">
              <a:buFont typeface="Arial" panose="020B0604020202020204" pitchFamily="34" charset="0"/>
              <a:buChar char="•"/>
            </a:pPr>
            <a:r>
              <a:rPr lang="hr-HR" sz="2400" dirty="0" smtClean="0">
                <a:latin typeface="Times New Roman" pitchFamily="18" charset="0"/>
                <a:cs typeface="Times New Roman" pitchFamily="18" charset="0"/>
              </a:rPr>
              <a:t>rasvjetni </a:t>
            </a:r>
            <a:r>
              <a:rPr lang="hr-HR" sz="2400" dirty="0">
                <a:latin typeface="Times New Roman" pitchFamily="18" charset="0"/>
                <a:cs typeface="Times New Roman" pitchFamily="18" charset="0"/>
              </a:rPr>
              <a:t>stupovi.</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Proizvodi </a:t>
            </a:r>
            <a:r>
              <a:rPr lang="hr-HR" sz="3600" b="1" dirty="0">
                <a:solidFill>
                  <a:schemeClr val="tx1"/>
                </a:solidFill>
              </a:rPr>
              <a:t>za električnu instalaciju</a:t>
            </a:r>
            <a:endParaRPr lang="hr-HR" sz="3600" b="1" dirty="0">
              <a:solidFill>
                <a:schemeClr val="tx1"/>
              </a:solidFill>
              <a:cs typeface="Times New Roman" pitchFamily="18" charset="0"/>
            </a:endParaRPr>
          </a:p>
        </p:txBody>
      </p:sp>
    </p:spTree>
    <p:extLst>
      <p:ext uri="{BB962C8B-B14F-4D97-AF65-F5344CB8AC3E}">
        <p14:creationId xmlns:p14="http://schemas.microsoft.com/office/powerpoint/2010/main" val="29730805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36184" y="1447799"/>
            <a:ext cx="8719256" cy="5262979"/>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2. Tehnički opis</a:t>
            </a:r>
            <a:endParaRPr lang="hr-HR" sz="2400" b="1" dirty="0">
              <a:latin typeface="Times New Roman" pitchFamily="18" charset="0"/>
              <a:cs typeface="Times New Roman" pitchFamily="18" charset="0"/>
            </a:endParaRPr>
          </a:p>
          <a:p>
            <a:r>
              <a:rPr lang="hr-HR" sz="2400" b="1" dirty="0" smtClean="0">
                <a:latin typeface="Times New Roman" pitchFamily="18" charset="0"/>
                <a:cs typeface="Times New Roman" pitchFamily="18" charset="0"/>
              </a:rPr>
              <a:t>Instalacija u građevini</a:t>
            </a:r>
          </a:p>
          <a:p>
            <a:endParaRPr lang="hr-HR" sz="2400" b="1" dirty="0">
              <a:latin typeface="Times New Roman" pitchFamily="18" charset="0"/>
              <a:cs typeface="Times New Roman" pitchFamily="18" charset="0"/>
            </a:endParaRPr>
          </a:p>
          <a:p>
            <a:r>
              <a:rPr lang="hr-HR" sz="2400" i="1" dirty="0">
                <a:latin typeface="Times New Roman" pitchFamily="18" charset="0"/>
                <a:cs typeface="Times New Roman" pitchFamily="18" charset="0"/>
              </a:rPr>
              <a:t>Metalne mase se spajaju </a:t>
            </a:r>
            <a:r>
              <a:rPr lang="hr-HR" sz="2400" i="1" dirty="0" smtClean="0">
                <a:latin typeface="Times New Roman" pitchFamily="18" charset="0"/>
                <a:cs typeface="Times New Roman" pitchFamily="18" charset="0"/>
              </a:rPr>
              <a:t>posebnim</a:t>
            </a:r>
          </a:p>
          <a:p>
            <a:r>
              <a:rPr lang="hr-HR" sz="2400" i="1" dirty="0" smtClean="0">
                <a:latin typeface="Times New Roman" pitchFamily="18" charset="0"/>
                <a:cs typeface="Times New Roman" pitchFamily="18" charset="0"/>
              </a:rPr>
              <a:t> </a:t>
            </a:r>
            <a:r>
              <a:rPr lang="hr-HR" sz="2400" i="1" dirty="0">
                <a:latin typeface="Times New Roman" pitchFamily="18" charset="0"/>
                <a:cs typeface="Times New Roman" pitchFamily="18" charset="0"/>
              </a:rPr>
              <a:t>zaštitnim vodom koji je </a:t>
            </a:r>
            <a:r>
              <a:rPr lang="hr-HR" sz="2400" i="1" dirty="0" smtClean="0">
                <a:latin typeface="Times New Roman" pitchFamily="18" charset="0"/>
                <a:cs typeface="Times New Roman" pitchFamily="18" charset="0"/>
              </a:rPr>
              <a:t>položen</a:t>
            </a:r>
          </a:p>
          <a:p>
            <a:r>
              <a:rPr lang="hr-HR" sz="2400" i="1" dirty="0" smtClean="0">
                <a:latin typeface="Times New Roman" pitchFamily="18" charset="0"/>
                <a:cs typeface="Times New Roman" pitchFamily="18" charset="0"/>
              </a:rPr>
              <a:t> </a:t>
            </a:r>
            <a:r>
              <a:rPr lang="hr-HR" sz="2400" i="1" dirty="0">
                <a:latin typeface="Times New Roman" pitchFamily="18" charset="0"/>
                <a:cs typeface="Times New Roman" pitchFamily="18" charset="0"/>
              </a:rPr>
              <a:t>na uzemljenje u kutiji </a:t>
            </a:r>
            <a:r>
              <a:rPr lang="hr-HR" sz="2400" i="1" dirty="0" smtClean="0">
                <a:latin typeface="Times New Roman" pitchFamily="18" charset="0"/>
                <a:cs typeface="Times New Roman" pitchFamily="18" charset="0"/>
              </a:rPr>
              <a:t>za</a:t>
            </a:r>
          </a:p>
          <a:p>
            <a:r>
              <a:rPr lang="hr-HR" sz="2400" i="1" dirty="0" smtClean="0">
                <a:latin typeface="Times New Roman" pitchFamily="18" charset="0"/>
                <a:cs typeface="Times New Roman" pitchFamily="18" charset="0"/>
              </a:rPr>
              <a:t> </a:t>
            </a:r>
            <a:r>
              <a:rPr lang="hr-HR" sz="2400" i="1" dirty="0">
                <a:latin typeface="Times New Roman" pitchFamily="18" charset="0"/>
                <a:cs typeface="Times New Roman" pitchFamily="18" charset="0"/>
              </a:rPr>
              <a:t>izjednačenje potencijala </a:t>
            </a:r>
            <a:r>
              <a:rPr lang="hr-HR" sz="2400" i="1" dirty="0" smtClean="0">
                <a:latin typeface="Times New Roman" pitchFamily="18" charset="0"/>
                <a:cs typeface="Times New Roman" pitchFamily="18" charset="0"/>
              </a:rPr>
              <a:t>vodičem</a:t>
            </a:r>
          </a:p>
          <a:p>
            <a:r>
              <a:rPr lang="hr-HR" sz="2400" i="1" dirty="0" smtClean="0">
                <a:latin typeface="Times New Roman" pitchFamily="18" charset="0"/>
                <a:cs typeface="Times New Roman" pitchFamily="18" charset="0"/>
              </a:rPr>
              <a:t> </a:t>
            </a:r>
            <a:r>
              <a:rPr lang="hr-HR" sz="2400" i="1" dirty="0">
                <a:latin typeface="Times New Roman" pitchFamily="18" charset="0"/>
                <a:cs typeface="Times New Roman" pitchFamily="18" charset="0"/>
              </a:rPr>
              <a:t>(P/F) H07V-K 16mm2 Cu, a </a:t>
            </a:r>
            <a:r>
              <a:rPr lang="hr-HR" sz="2400" i="1" dirty="0" smtClean="0">
                <a:latin typeface="Times New Roman" pitchFamily="18" charset="0"/>
                <a:cs typeface="Times New Roman" pitchFamily="18" charset="0"/>
              </a:rPr>
              <a:t>istim</a:t>
            </a:r>
          </a:p>
          <a:p>
            <a:r>
              <a:rPr lang="hr-HR" sz="2400" i="1" dirty="0" smtClean="0">
                <a:latin typeface="Times New Roman" pitchFamily="18" charset="0"/>
                <a:cs typeface="Times New Roman" pitchFamily="18" charset="0"/>
              </a:rPr>
              <a:t> </a:t>
            </a:r>
            <a:r>
              <a:rPr lang="hr-HR" sz="2400" i="1" dirty="0">
                <a:latin typeface="Times New Roman" pitchFamily="18" charset="0"/>
                <a:cs typeface="Times New Roman" pitchFamily="18" charset="0"/>
              </a:rPr>
              <a:t>se kabelom u svrhu </a:t>
            </a:r>
            <a:r>
              <a:rPr lang="hr-HR" sz="2400" i="1" dirty="0" smtClean="0">
                <a:latin typeface="Times New Roman" pitchFamily="18" charset="0"/>
                <a:cs typeface="Times New Roman" pitchFamily="18" charset="0"/>
              </a:rPr>
              <a:t>izjednačenja</a:t>
            </a:r>
          </a:p>
          <a:p>
            <a:r>
              <a:rPr lang="hr-HR" sz="2400" i="1" dirty="0" smtClean="0">
                <a:latin typeface="Times New Roman" pitchFamily="18" charset="0"/>
                <a:cs typeface="Times New Roman" pitchFamily="18" charset="0"/>
              </a:rPr>
              <a:t> </a:t>
            </a:r>
            <a:r>
              <a:rPr lang="hr-HR" sz="2400" i="1" dirty="0">
                <a:latin typeface="Times New Roman" pitchFamily="18" charset="0"/>
                <a:cs typeface="Times New Roman" pitchFamily="18" charset="0"/>
              </a:rPr>
              <a:t>potencijala povezuju </a:t>
            </a:r>
            <a:r>
              <a:rPr lang="hr-HR" sz="2400" i="1" dirty="0" smtClean="0">
                <a:latin typeface="Times New Roman" pitchFamily="18" charset="0"/>
                <a:cs typeface="Times New Roman" pitchFamily="18" charset="0"/>
              </a:rPr>
              <a:t>telefonski</a:t>
            </a:r>
          </a:p>
          <a:p>
            <a:r>
              <a:rPr lang="hr-HR" sz="2400" i="1" dirty="0" smtClean="0">
                <a:latin typeface="Times New Roman" pitchFamily="18" charset="0"/>
                <a:cs typeface="Times New Roman" pitchFamily="18" charset="0"/>
              </a:rPr>
              <a:t> </a:t>
            </a:r>
            <a:r>
              <a:rPr lang="hr-HR" sz="2400" i="1" dirty="0">
                <a:latin typeface="Times New Roman" pitchFamily="18" charset="0"/>
                <a:cs typeface="Times New Roman" pitchFamily="18" charset="0"/>
              </a:rPr>
              <a:t>ormari i komunikacijski ormari </a:t>
            </a:r>
            <a:r>
              <a:rPr lang="hr-HR" sz="2400" i="1" dirty="0" smtClean="0">
                <a:latin typeface="Times New Roman" pitchFamily="18" charset="0"/>
                <a:cs typeface="Times New Roman" pitchFamily="18" charset="0"/>
              </a:rPr>
              <a:t>sa</a:t>
            </a:r>
          </a:p>
          <a:p>
            <a:r>
              <a:rPr lang="hr-HR" sz="2400" i="1" dirty="0" smtClean="0">
                <a:latin typeface="Times New Roman" pitchFamily="18" charset="0"/>
                <a:cs typeface="Times New Roman" pitchFamily="18" charset="0"/>
              </a:rPr>
              <a:t> </a:t>
            </a:r>
            <a:r>
              <a:rPr lang="hr-HR" sz="2400" i="1" dirty="0">
                <a:latin typeface="Times New Roman" pitchFamily="18" charset="0"/>
                <a:cs typeface="Times New Roman" pitchFamily="18" charset="0"/>
              </a:rPr>
              <a:t>sabirnicom glavnog </a:t>
            </a:r>
            <a:r>
              <a:rPr lang="hr-HR" sz="2400" i="1" dirty="0" smtClean="0">
                <a:latin typeface="Times New Roman" pitchFamily="18" charset="0"/>
                <a:cs typeface="Times New Roman" pitchFamily="18" charset="0"/>
              </a:rPr>
              <a:t>izjednačenja </a:t>
            </a:r>
            <a:r>
              <a:rPr lang="hr-HR" sz="2400" i="1" dirty="0">
                <a:latin typeface="Times New Roman" pitchFamily="18" charset="0"/>
                <a:cs typeface="Times New Roman" pitchFamily="18" charset="0"/>
              </a:rPr>
              <a:t>potencijala. </a:t>
            </a:r>
            <a:endParaRPr lang="hr-HR" sz="2400" i="1" dirty="0" smtClean="0">
              <a:latin typeface="Times New Roman" pitchFamily="18" charset="0"/>
              <a:cs typeface="Times New Roman" pitchFamily="18" charset="0"/>
            </a:endParaRPr>
          </a:p>
          <a:p>
            <a:r>
              <a:rPr lang="hr-HR" sz="2400" i="1" dirty="0" smtClean="0">
                <a:latin typeface="Times New Roman" pitchFamily="18" charset="0"/>
                <a:cs typeface="Times New Roman" pitchFamily="18" charset="0"/>
              </a:rPr>
              <a:t>Ukoliko </a:t>
            </a:r>
            <a:r>
              <a:rPr lang="hr-HR" sz="2400" i="1" dirty="0">
                <a:latin typeface="Times New Roman" pitchFamily="18" charset="0"/>
                <a:cs typeface="Times New Roman" pitchFamily="18" charset="0"/>
              </a:rPr>
              <a:t>postoje </a:t>
            </a:r>
            <a:r>
              <a:rPr lang="hr-HR" sz="2400" i="1" dirty="0" smtClean="0">
                <a:latin typeface="Times New Roman" pitchFamily="18" charset="0"/>
                <a:cs typeface="Times New Roman" pitchFamily="18" charset="0"/>
              </a:rPr>
              <a:t>veće </a:t>
            </a:r>
            <a:r>
              <a:rPr lang="hr-HR" sz="2400" i="1" dirty="0">
                <a:latin typeface="Times New Roman" pitchFamily="18" charset="0"/>
                <a:cs typeface="Times New Roman" pitchFamily="18" charset="0"/>
              </a:rPr>
              <a:t>metalne mase, spaja ih se direktno na uzemljivač.</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pic>
        <p:nvPicPr>
          <p:cNvPr id="7" name="Slika 4" descr="http://4.bp.blogspot.com/-rcQDyXrX57M/UCul5E7BN6I/AAAAAAAABAA/ue4KWx7Z8i0/s1600/0004.jpg">
            <a:hlinkClick r:id="rId2"/>
          </p:cNvPr>
          <p:cNvPicPr/>
          <p:nvPr/>
        </p:nvPicPr>
        <p:blipFill rotWithShape="1">
          <a:blip r:embed="rId3">
            <a:extLst>
              <a:ext uri="{28A0092B-C50C-407E-A947-70E740481C1C}">
                <a14:useLocalDpi xmlns:a14="http://schemas.microsoft.com/office/drawing/2010/main" val="0"/>
              </a:ext>
            </a:extLst>
          </a:blip>
          <a:srcRect b="8603"/>
          <a:stretch/>
        </p:blipFill>
        <p:spPr bwMode="auto">
          <a:xfrm>
            <a:off x="4644008" y="1588841"/>
            <a:ext cx="4499992" cy="3856383"/>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213160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36184" y="1447799"/>
            <a:ext cx="8719256" cy="2308324"/>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2. Tehnički opis</a:t>
            </a:r>
            <a:endParaRPr lang="hr-HR" sz="2400" b="1" dirty="0">
              <a:latin typeface="Times New Roman" pitchFamily="18" charset="0"/>
              <a:cs typeface="Times New Roman" pitchFamily="18" charset="0"/>
            </a:endParaRPr>
          </a:p>
          <a:p>
            <a:r>
              <a:rPr lang="hr-HR" sz="2400" b="1" dirty="0">
                <a:latin typeface="Times New Roman" pitchFamily="18" charset="0"/>
                <a:cs typeface="Times New Roman" pitchFamily="18" charset="0"/>
              </a:rPr>
              <a:t>Grijanje, hlađenje i ventilacija</a:t>
            </a:r>
          </a:p>
          <a:p>
            <a:endParaRPr lang="hr-HR" sz="2400" i="1" dirty="0" smtClean="0">
              <a:latin typeface="Times New Roman" pitchFamily="18" charset="0"/>
              <a:cs typeface="Times New Roman" pitchFamily="18" charset="0"/>
            </a:endParaRPr>
          </a:p>
          <a:p>
            <a:r>
              <a:rPr lang="hr-HR" sz="2400" i="1" dirty="0" smtClean="0">
                <a:latin typeface="Times New Roman" pitchFamily="18" charset="0"/>
                <a:cs typeface="Times New Roman" pitchFamily="18" charset="0"/>
              </a:rPr>
              <a:t>Budući </a:t>
            </a:r>
            <a:r>
              <a:rPr lang="hr-HR" sz="2400" i="1" dirty="0">
                <a:latin typeface="Times New Roman" pitchFamily="18" charset="0"/>
                <a:cs typeface="Times New Roman" pitchFamily="18" charset="0"/>
              </a:rPr>
              <a:t>da se elektrotehnički projekt bavi projektiranjem napajanja uređaja, sam projekt grijanja, hlađenja i ventilacije definiran je u strojarskom projektu.</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Tree>
    <p:extLst>
      <p:ext uri="{BB962C8B-B14F-4D97-AF65-F5344CB8AC3E}">
        <p14:creationId xmlns:p14="http://schemas.microsoft.com/office/powerpoint/2010/main" val="76122473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36184" y="1447799"/>
            <a:ext cx="8719256" cy="3416320"/>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2. Tehnički opis</a:t>
            </a:r>
            <a:endParaRPr lang="hr-HR" sz="2400" b="1" dirty="0">
              <a:latin typeface="Times New Roman" pitchFamily="18" charset="0"/>
              <a:cs typeface="Times New Roman" pitchFamily="18" charset="0"/>
            </a:endParaRPr>
          </a:p>
          <a:p>
            <a:r>
              <a:rPr lang="hr-HR" sz="2400" b="1" dirty="0">
                <a:latin typeface="Times New Roman" pitchFamily="18" charset="0"/>
                <a:cs typeface="Times New Roman" pitchFamily="18" charset="0"/>
              </a:rPr>
              <a:t>Instalacija elektroničke komunikacijske </a:t>
            </a:r>
            <a:r>
              <a:rPr lang="hr-HR" sz="2400" b="1" dirty="0" smtClean="0">
                <a:latin typeface="Times New Roman" pitchFamily="18" charset="0"/>
                <a:cs typeface="Times New Roman" pitchFamily="18" charset="0"/>
              </a:rPr>
              <a:t>mreže</a:t>
            </a:r>
          </a:p>
          <a:p>
            <a:endParaRPr lang="hr-HR" sz="2400" i="1" dirty="0" smtClean="0">
              <a:latin typeface="Times New Roman" pitchFamily="18" charset="0"/>
              <a:cs typeface="Times New Roman" pitchFamily="18" charset="0"/>
            </a:endParaRPr>
          </a:p>
          <a:p>
            <a:r>
              <a:rPr lang="hr-HR" sz="2400" i="1" dirty="0">
                <a:latin typeface="Times New Roman" pitchFamily="18" charset="0"/>
                <a:cs typeface="Times New Roman" pitchFamily="18" charset="0"/>
              </a:rPr>
              <a:t>Osim KPMO, uz objekt se mora nalaziti i ormarić oznake ENI+HEF (</a:t>
            </a:r>
            <a:r>
              <a:rPr lang="hr-HR" sz="2400" i="1" dirty="0" err="1">
                <a:latin typeface="Times New Roman" pitchFamily="18" charset="0"/>
                <a:cs typeface="Times New Roman" pitchFamily="18" charset="0"/>
              </a:rPr>
              <a:t>External</a:t>
            </a:r>
            <a:r>
              <a:rPr lang="hr-HR" sz="2400" i="1" dirty="0">
                <a:latin typeface="Times New Roman" pitchFamily="18" charset="0"/>
                <a:cs typeface="Times New Roman" pitchFamily="18" charset="0"/>
              </a:rPr>
              <a:t> </a:t>
            </a:r>
            <a:r>
              <a:rPr lang="hr-HR" sz="2400" i="1" dirty="0" err="1">
                <a:latin typeface="Times New Roman" pitchFamily="18" charset="0"/>
                <a:cs typeface="Times New Roman" pitchFamily="18" charset="0"/>
              </a:rPr>
              <a:t>Networ</a:t>
            </a:r>
            <a:r>
              <a:rPr lang="hr-HR" sz="2400" i="1" dirty="0">
                <a:latin typeface="Times New Roman" pitchFamily="18" charset="0"/>
                <a:cs typeface="Times New Roman" pitchFamily="18" charset="0"/>
              </a:rPr>
              <a:t> </a:t>
            </a:r>
            <a:r>
              <a:rPr lang="hr-HR" sz="2400" i="1" dirty="0" err="1">
                <a:latin typeface="Times New Roman" pitchFamily="18" charset="0"/>
                <a:cs typeface="Times New Roman" pitchFamily="18" charset="0"/>
              </a:rPr>
              <a:t>Interface</a:t>
            </a:r>
            <a:r>
              <a:rPr lang="hr-HR" sz="2400" i="1" dirty="0">
                <a:latin typeface="Times New Roman" pitchFamily="18" charset="0"/>
                <a:cs typeface="Times New Roman" pitchFamily="18" charset="0"/>
              </a:rPr>
              <a:t> / Sučelje vanjske pristupne mreže + Home </a:t>
            </a:r>
            <a:r>
              <a:rPr lang="hr-HR" sz="2400" i="1" dirty="0" err="1">
                <a:latin typeface="Times New Roman" pitchFamily="18" charset="0"/>
                <a:cs typeface="Times New Roman" pitchFamily="18" charset="0"/>
              </a:rPr>
              <a:t>Entrance</a:t>
            </a:r>
            <a:r>
              <a:rPr lang="hr-HR" sz="2400" i="1" dirty="0">
                <a:latin typeface="Times New Roman" pitchFamily="18" charset="0"/>
                <a:cs typeface="Times New Roman" pitchFamily="18" charset="0"/>
              </a:rPr>
              <a:t> </a:t>
            </a:r>
            <a:r>
              <a:rPr lang="hr-HR" sz="2400" i="1" dirty="0" err="1">
                <a:latin typeface="Times New Roman" pitchFamily="18" charset="0"/>
                <a:cs typeface="Times New Roman" pitchFamily="18" charset="0"/>
              </a:rPr>
              <a:t>Facility</a:t>
            </a:r>
            <a:r>
              <a:rPr lang="hr-HR" sz="2400" i="1" dirty="0">
                <a:latin typeface="Times New Roman" pitchFamily="18" charset="0"/>
                <a:cs typeface="Times New Roman" pitchFamily="18" charset="0"/>
              </a:rPr>
              <a:t> / Uvod u stan ili kuću) u kojem se nalazi koncentracija elektroničke komunikacijske mreže, dok se u objektu pored glavnog razvodnog ormara nalazi komunikacijski ormarić oznake HD (Home </a:t>
            </a:r>
            <a:r>
              <a:rPr lang="hr-HR" sz="2400" i="1" dirty="0" err="1">
                <a:latin typeface="Times New Roman" pitchFamily="18" charset="0"/>
                <a:cs typeface="Times New Roman" pitchFamily="18" charset="0"/>
              </a:rPr>
              <a:t>Distributor</a:t>
            </a:r>
            <a:r>
              <a:rPr lang="hr-HR" sz="2400" i="1" dirty="0">
                <a:latin typeface="Times New Roman" pitchFamily="18" charset="0"/>
                <a:cs typeface="Times New Roman" pitchFamily="18" charset="0"/>
              </a:rPr>
              <a:t> / Razdjelnik stana).</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Tree>
    <p:extLst>
      <p:ext uri="{BB962C8B-B14F-4D97-AF65-F5344CB8AC3E}">
        <p14:creationId xmlns:p14="http://schemas.microsoft.com/office/powerpoint/2010/main" val="302122474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520" y="1484784"/>
            <a:ext cx="8719256" cy="489364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2. Tehnički opis</a:t>
            </a:r>
            <a:endParaRPr lang="hr-HR" sz="2400" b="1" dirty="0">
              <a:latin typeface="Times New Roman" pitchFamily="18" charset="0"/>
              <a:cs typeface="Times New Roman" pitchFamily="18" charset="0"/>
            </a:endParaRPr>
          </a:p>
          <a:p>
            <a:r>
              <a:rPr lang="hr-HR" sz="2400" b="1" dirty="0">
                <a:latin typeface="Times New Roman" pitchFamily="18" charset="0"/>
                <a:cs typeface="Times New Roman" pitchFamily="18" charset="0"/>
              </a:rPr>
              <a:t>Instalacija elektroničke komunikacijske </a:t>
            </a:r>
            <a:r>
              <a:rPr lang="hr-HR" sz="2400" b="1" dirty="0" smtClean="0">
                <a:latin typeface="Times New Roman" pitchFamily="18" charset="0"/>
                <a:cs typeface="Times New Roman" pitchFamily="18" charset="0"/>
              </a:rPr>
              <a:t>mreže</a:t>
            </a:r>
          </a:p>
          <a:p>
            <a:endParaRPr lang="hr-HR" sz="2400" i="1" dirty="0" smtClean="0">
              <a:latin typeface="Times New Roman" pitchFamily="18" charset="0"/>
              <a:cs typeface="Times New Roman" pitchFamily="18" charset="0"/>
            </a:endParaRPr>
          </a:p>
          <a:p>
            <a:r>
              <a:rPr lang="hr-HR" sz="2400" i="1" dirty="0">
                <a:latin typeface="Times New Roman" pitchFamily="18" charset="0"/>
                <a:cs typeface="Times New Roman" pitchFamily="18" charset="0"/>
              </a:rPr>
              <a:t>Osim KPMO, uz objekt se mora nalaziti i ormarić oznake ENI+HEF (</a:t>
            </a:r>
            <a:r>
              <a:rPr lang="hr-HR" sz="2400" i="1" dirty="0" err="1">
                <a:latin typeface="Times New Roman" pitchFamily="18" charset="0"/>
                <a:cs typeface="Times New Roman" pitchFamily="18" charset="0"/>
              </a:rPr>
              <a:t>External</a:t>
            </a:r>
            <a:r>
              <a:rPr lang="hr-HR" sz="2400" i="1" dirty="0">
                <a:latin typeface="Times New Roman" pitchFamily="18" charset="0"/>
                <a:cs typeface="Times New Roman" pitchFamily="18" charset="0"/>
              </a:rPr>
              <a:t> </a:t>
            </a:r>
            <a:r>
              <a:rPr lang="hr-HR" sz="2400" i="1" dirty="0" err="1">
                <a:latin typeface="Times New Roman" pitchFamily="18" charset="0"/>
                <a:cs typeface="Times New Roman" pitchFamily="18" charset="0"/>
              </a:rPr>
              <a:t>Networ</a:t>
            </a:r>
            <a:r>
              <a:rPr lang="hr-HR" sz="2400" i="1" dirty="0">
                <a:latin typeface="Times New Roman" pitchFamily="18" charset="0"/>
                <a:cs typeface="Times New Roman" pitchFamily="18" charset="0"/>
              </a:rPr>
              <a:t> </a:t>
            </a:r>
            <a:r>
              <a:rPr lang="hr-HR" sz="2400" i="1" dirty="0" err="1">
                <a:latin typeface="Times New Roman" pitchFamily="18" charset="0"/>
                <a:cs typeface="Times New Roman" pitchFamily="18" charset="0"/>
              </a:rPr>
              <a:t>Interface</a:t>
            </a:r>
            <a:r>
              <a:rPr lang="hr-HR" sz="2400" i="1" dirty="0">
                <a:latin typeface="Times New Roman" pitchFamily="18" charset="0"/>
                <a:cs typeface="Times New Roman" pitchFamily="18" charset="0"/>
              </a:rPr>
              <a:t> / Sučelje vanjske pristupne mreže + Home </a:t>
            </a:r>
            <a:r>
              <a:rPr lang="hr-HR" sz="2400" i="1" dirty="0" err="1">
                <a:latin typeface="Times New Roman" pitchFamily="18" charset="0"/>
                <a:cs typeface="Times New Roman" pitchFamily="18" charset="0"/>
              </a:rPr>
              <a:t>Entrance</a:t>
            </a:r>
            <a:r>
              <a:rPr lang="hr-HR" sz="2400" i="1" dirty="0">
                <a:latin typeface="Times New Roman" pitchFamily="18" charset="0"/>
                <a:cs typeface="Times New Roman" pitchFamily="18" charset="0"/>
              </a:rPr>
              <a:t> </a:t>
            </a:r>
            <a:r>
              <a:rPr lang="hr-HR" sz="2400" i="1" dirty="0" err="1">
                <a:latin typeface="Times New Roman" pitchFamily="18" charset="0"/>
                <a:cs typeface="Times New Roman" pitchFamily="18" charset="0"/>
              </a:rPr>
              <a:t>Facility</a:t>
            </a:r>
            <a:r>
              <a:rPr lang="hr-HR" sz="2400" i="1" dirty="0">
                <a:latin typeface="Times New Roman" pitchFamily="18" charset="0"/>
                <a:cs typeface="Times New Roman" pitchFamily="18" charset="0"/>
              </a:rPr>
              <a:t> / Uvod u stan ili kuću) u kojem se nalazi koncentracija elektroničke komunikacijske mreže, dok se u objektu pored glavnog razvodnog ormara nalazi komunikacijski ormarić oznake HD (Home </a:t>
            </a:r>
            <a:r>
              <a:rPr lang="hr-HR" sz="2400" i="1" dirty="0" err="1">
                <a:latin typeface="Times New Roman" pitchFamily="18" charset="0"/>
                <a:cs typeface="Times New Roman" pitchFamily="18" charset="0"/>
              </a:rPr>
              <a:t>Distributor</a:t>
            </a:r>
            <a:r>
              <a:rPr lang="hr-HR" sz="2400" i="1" dirty="0">
                <a:latin typeface="Times New Roman" pitchFamily="18" charset="0"/>
                <a:cs typeface="Times New Roman" pitchFamily="18" charset="0"/>
              </a:rPr>
              <a:t> / Razdjelnik stana</a:t>
            </a:r>
            <a:r>
              <a:rPr lang="hr-HR" sz="2400" i="1" dirty="0" smtClean="0">
                <a:latin typeface="Times New Roman" pitchFamily="18" charset="0"/>
                <a:cs typeface="Times New Roman" pitchFamily="18" charset="0"/>
              </a:rPr>
              <a:t>).</a:t>
            </a:r>
          </a:p>
          <a:p>
            <a:endParaRPr lang="hr-HR" sz="2400" i="1" dirty="0" smtClean="0">
              <a:latin typeface="Times New Roman" pitchFamily="18" charset="0"/>
              <a:cs typeface="Times New Roman" pitchFamily="18" charset="0"/>
            </a:endParaRPr>
          </a:p>
          <a:p>
            <a:r>
              <a:rPr lang="hr-HR" sz="2400" i="1" dirty="0" smtClean="0">
                <a:latin typeface="Times New Roman" pitchFamily="18" charset="0"/>
                <a:cs typeface="Times New Roman" pitchFamily="18" charset="0"/>
              </a:rPr>
              <a:t>Kabel  </a:t>
            </a:r>
            <a:r>
              <a:rPr lang="hr-HR" sz="2400" i="1" dirty="0">
                <a:latin typeface="Times New Roman" pitchFamily="18" charset="0"/>
                <a:cs typeface="Times New Roman" pitchFamily="18" charset="0"/>
              </a:rPr>
              <a:t>(Sl. 3.10.) u cijevi promjera 50 mm koristi se za osiguranje potrebne mehaničke i druge podrške koja je potrebna za ulazak kabela elektroničke komunikacijske mreže u objekt.</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Tree>
    <p:extLst>
      <p:ext uri="{BB962C8B-B14F-4D97-AF65-F5344CB8AC3E}">
        <p14:creationId xmlns:p14="http://schemas.microsoft.com/office/powerpoint/2010/main" val="297099511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520" y="1484784"/>
            <a:ext cx="8719256" cy="1938992"/>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2. Tehnički opis</a:t>
            </a:r>
            <a:endParaRPr lang="hr-HR" sz="2400" b="1" dirty="0">
              <a:latin typeface="Times New Roman" pitchFamily="18" charset="0"/>
              <a:cs typeface="Times New Roman" pitchFamily="18" charset="0"/>
            </a:endParaRPr>
          </a:p>
          <a:p>
            <a:r>
              <a:rPr lang="hr-HR" sz="2400" b="1" dirty="0">
                <a:latin typeface="Times New Roman" pitchFamily="18" charset="0"/>
                <a:cs typeface="Times New Roman" pitchFamily="18" charset="0"/>
              </a:rPr>
              <a:t>Instalacija elektroničke komunikacijske </a:t>
            </a:r>
            <a:r>
              <a:rPr lang="hr-HR" sz="2400" b="1" dirty="0" smtClean="0">
                <a:latin typeface="Times New Roman" pitchFamily="18" charset="0"/>
                <a:cs typeface="Times New Roman" pitchFamily="18" charset="0"/>
              </a:rPr>
              <a:t>mreže</a:t>
            </a:r>
          </a:p>
          <a:p>
            <a:endParaRPr lang="hr-HR" sz="2400" i="1" dirty="0" smtClean="0">
              <a:latin typeface="Times New Roman" pitchFamily="18" charset="0"/>
              <a:cs typeface="Times New Roman" pitchFamily="18" charset="0"/>
            </a:endParaRPr>
          </a:p>
          <a:p>
            <a:r>
              <a:rPr lang="hr-HR" sz="2400" i="1" dirty="0">
                <a:latin typeface="Times New Roman" pitchFamily="18" charset="0"/>
                <a:cs typeface="Times New Roman" pitchFamily="18" charset="0"/>
              </a:rPr>
              <a:t>Kabel F/UTP </a:t>
            </a:r>
            <a:r>
              <a:rPr lang="hr-HR" sz="2400" i="1" dirty="0" err="1">
                <a:latin typeface="Times New Roman" pitchFamily="18" charset="0"/>
                <a:cs typeface="Times New Roman" pitchFamily="18" charset="0"/>
              </a:rPr>
              <a:t>cat</a:t>
            </a:r>
            <a:r>
              <a:rPr lang="hr-HR" sz="2400" i="1" dirty="0">
                <a:latin typeface="Times New Roman" pitchFamily="18" charset="0"/>
                <a:cs typeface="Times New Roman" pitchFamily="18" charset="0"/>
              </a:rPr>
              <a:t> 6 (Sl.3.11.) koristi se za povezivanje ormarića ENI+HEF i ormarića HD.</a:t>
            </a:r>
            <a:endParaRPr lang="hr-HR" sz="2400" i="1"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pic>
        <p:nvPicPr>
          <p:cNvPr id="6" name="Slika 11"/>
          <p:cNvPicPr/>
          <p:nvPr/>
        </p:nvPicPr>
        <p:blipFill>
          <a:blip r:embed="rId2"/>
          <a:stretch>
            <a:fillRect/>
          </a:stretch>
        </p:blipFill>
        <p:spPr>
          <a:xfrm>
            <a:off x="232720" y="3477257"/>
            <a:ext cx="5759450" cy="1483995"/>
          </a:xfrm>
          <a:prstGeom prst="rect">
            <a:avLst/>
          </a:prstGeom>
        </p:spPr>
      </p:pic>
      <p:pic>
        <p:nvPicPr>
          <p:cNvPr id="7" name="Slika 13"/>
          <p:cNvPicPr/>
          <p:nvPr/>
        </p:nvPicPr>
        <p:blipFill rotWithShape="1">
          <a:blip r:embed="rId3"/>
          <a:srcRect b="9404"/>
          <a:stretch/>
        </p:blipFill>
        <p:spPr bwMode="auto">
          <a:xfrm>
            <a:off x="3235382" y="4365104"/>
            <a:ext cx="5759450" cy="2354709"/>
          </a:xfrm>
          <a:prstGeom prst="rect">
            <a:avLst/>
          </a:prstGeom>
          <a:ln>
            <a:noFill/>
          </a:ln>
          <a:extLst>
            <a:ext uri="{53640926-AAD7-44D8-BBD7-CCE9431645EC}">
              <a14:shadowObscured xmlns:a14="http://schemas.microsoft.com/office/drawing/2010/main"/>
            </a:ext>
          </a:extLst>
        </p:spPr>
      </p:pic>
      <p:sp>
        <p:nvSpPr>
          <p:cNvPr id="4" name="Rectangle 3"/>
          <p:cNvSpPr/>
          <p:nvPr/>
        </p:nvSpPr>
        <p:spPr>
          <a:xfrm>
            <a:off x="232720" y="5002640"/>
            <a:ext cx="1696298" cy="369332"/>
          </a:xfrm>
          <a:prstGeom prst="rect">
            <a:avLst/>
          </a:prstGeom>
        </p:spPr>
        <p:txBody>
          <a:bodyPr wrap="none">
            <a:spAutoFit/>
          </a:bodyPr>
          <a:lstStyle/>
          <a:p>
            <a:r>
              <a:rPr lang="en-US" dirty="0"/>
              <a:t>TK 59-50 </a:t>
            </a:r>
            <a:r>
              <a:rPr lang="en-US" dirty="0" err="1"/>
              <a:t>kabel</a:t>
            </a:r>
            <a:r>
              <a:rPr lang="en-US" dirty="0"/>
              <a:t>.</a:t>
            </a:r>
          </a:p>
        </p:txBody>
      </p:sp>
      <p:sp>
        <p:nvSpPr>
          <p:cNvPr id="9" name="Rectangle 8"/>
          <p:cNvSpPr/>
          <p:nvPr/>
        </p:nvSpPr>
        <p:spPr>
          <a:xfrm>
            <a:off x="1332648" y="6350481"/>
            <a:ext cx="1925527" cy="369332"/>
          </a:xfrm>
          <a:prstGeom prst="rect">
            <a:avLst/>
          </a:prstGeom>
        </p:spPr>
        <p:txBody>
          <a:bodyPr wrap="none">
            <a:spAutoFit/>
          </a:bodyPr>
          <a:lstStyle/>
          <a:p>
            <a:r>
              <a:rPr lang="en-US" dirty="0"/>
              <a:t>F/UTP cat 6 </a:t>
            </a:r>
            <a:r>
              <a:rPr lang="en-US" dirty="0" err="1"/>
              <a:t>kabel</a:t>
            </a:r>
            <a:r>
              <a:rPr lang="en-US" dirty="0"/>
              <a:t>.</a:t>
            </a:r>
          </a:p>
        </p:txBody>
      </p:sp>
    </p:spTree>
    <p:extLst>
      <p:ext uri="{BB962C8B-B14F-4D97-AF65-F5344CB8AC3E}">
        <p14:creationId xmlns:p14="http://schemas.microsoft.com/office/powerpoint/2010/main" val="37171278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520" y="1484784"/>
            <a:ext cx="8719256" cy="4154984"/>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2. Tehnički opis</a:t>
            </a:r>
            <a:endParaRPr lang="hr-HR" sz="2400" b="1" dirty="0">
              <a:latin typeface="Times New Roman" pitchFamily="18" charset="0"/>
              <a:cs typeface="Times New Roman" pitchFamily="18" charset="0"/>
            </a:endParaRPr>
          </a:p>
          <a:p>
            <a:r>
              <a:rPr lang="hr-HR" sz="2400" b="1" dirty="0">
                <a:latin typeface="Times New Roman" pitchFamily="18" charset="0"/>
                <a:cs typeface="Times New Roman" pitchFamily="18" charset="0"/>
              </a:rPr>
              <a:t>Sustav uzemljenja i zaštite od udara munje</a:t>
            </a:r>
            <a:endParaRPr lang="hr-HR" sz="2400" i="1" dirty="0" smtClean="0">
              <a:latin typeface="Times New Roman" pitchFamily="18" charset="0"/>
              <a:cs typeface="Times New Roman" pitchFamily="18" charset="0"/>
            </a:endParaRPr>
          </a:p>
          <a:p>
            <a:endParaRPr lang="hr-HR" sz="2400" i="1" dirty="0" smtClean="0">
              <a:latin typeface="Times New Roman" pitchFamily="18" charset="0"/>
              <a:cs typeface="Times New Roman" pitchFamily="18" charset="0"/>
            </a:endParaRPr>
          </a:p>
          <a:p>
            <a:r>
              <a:rPr lang="hr-HR" sz="2400" i="1" dirty="0" smtClean="0">
                <a:latin typeface="Times New Roman" pitchFamily="18" charset="0"/>
                <a:cs typeface="Times New Roman" pitchFamily="18" charset="0"/>
              </a:rPr>
              <a:t>Tehnički propis </a:t>
            </a:r>
            <a:r>
              <a:rPr lang="hr-HR" sz="2400" i="1" dirty="0">
                <a:latin typeface="Times New Roman" pitchFamily="18" charset="0"/>
                <a:cs typeface="Times New Roman" pitchFamily="18" charset="0"/>
              </a:rPr>
              <a:t>za sustave zaštite od djelovanja munje na građevinama NN 87/08 i NN 33/10 </a:t>
            </a:r>
            <a:endParaRPr lang="hr-HR" sz="2400" i="1" dirty="0" smtClean="0">
              <a:latin typeface="Times New Roman" pitchFamily="18" charset="0"/>
              <a:cs typeface="Times New Roman" pitchFamily="18" charset="0"/>
            </a:endParaRPr>
          </a:p>
          <a:p>
            <a:r>
              <a:rPr lang="hr-HR" sz="2400" i="1" dirty="0" smtClean="0">
                <a:latin typeface="Times New Roman" pitchFamily="18" charset="0"/>
                <a:cs typeface="Times New Roman" pitchFamily="18" charset="0"/>
              </a:rPr>
              <a:t>– na </a:t>
            </a:r>
            <a:r>
              <a:rPr lang="hr-HR" sz="2400" i="1" dirty="0">
                <a:latin typeface="Times New Roman" pitchFamily="18" charset="0"/>
                <a:cs typeface="Times New Roman" pitchFamily="18" charset="0"/>
              </a:rPr>
              <a:t>koji se način treba izvesti sustav zaštite od udara </a:t>
            </a:r>
            <a:r>
              <a:rPr lang="hr-HR" sz="2400" i="1" dirty="0" smtClean="0">
                <a:latin typeface="Times New Roman" pitchFamily="18" charset="0"/>
                <a:cs typeface="Times New Roman" pitchFamily="18" charset="0"/>
              </a:rPr>
              <a:t>munje </a:t>
            </a:r>
          </a:p>
          <a:p>
            <a:r>
              <a:rPr lang="hr-HR" sz="2400" i="1" dirty="0" smtClean="0">
                <a:latin typeface="Times New Roman" pitchFamily="18" charset="0"/>
                <a:cs typeface="Times New Roman" pitchFamily="18" charset="0"/>
              </a:rPr>
              <a:t>– prema normama </a:t>
            </a:r>
            <a:r>
              <a:rPr lang="hr-HR" sz="2400" i="1" dirty="0">
                <a:latin typeface="Times New Roman" pitchFamily="18" charset="0"/>
                <a:cs typeface="Times New Roman" pitchFamily="18" charset="0"/>
              </a:rPr>
              <a:t>HRN IEC 62305 i HRN EN 50164. </a:t>
            </a:r>
            <a:endParaRPr lang="hr-HR" sz="2400" i="1" dirty="0" smtClean="0">
              <a:latin typeface="Times New Roman" pitchFamily="18" charset="0"/>
              <a:cs typeface="Times New Roman" pitchFamily="18" charset="0"/>
            </a:endParaRPr>
          </a:p>
          <a:p>
            <a:endParaRPr lang="hr-HR" sz="2400" i="1" dirty="0">
              <a:latin typeface="Times New Roman" pitchFamily="18" charset="0"/>
              <a:cs typeface="Times New Roman" pitchFamily="18" charset="0"/>
            </a:endParaRPr>
          </a:p>
          <a:p>
            <a:r>
              <a:rPr lang="hr-HR" sz="2400" i="1" dirty="0" smtClean="0">
                <a:latin typeface="Times New Roman" pitchFamily="18" charset="0"/>
                <a:cs typeface="Times New Roman" pitchFamily="18" charset="0"/>
              </a:rPr>
              <a:t>Temeljni </a:t>
            </a:r>
            <a:r>
              <a:rPr lang="hr-HR" sz="2400" i="1" dirty="0">
                <a:latin typeface="Times New Roman" pitchFamily="18" charset="0"/>
                <a:cs typeface="Times New Roman" pitchFamily="18" charset="0"/>
              </a:rPr>
              <a:t>uzemljivač, izrađen od nehrđajućeg čelika, postavlja se u temelj u obliku mreže, dok se sve metalne mase koje ulaze u objekt direktno spajaju na temeljni uzemljivač. </a:t>
            </a:r>
            <a:endParaRPr lang="hr-HR" sz="2400" i="1"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Tree>
    <p:extLst>
      <p:ext uri="{BB962C8B-B14F-4D97-AF65-F5344CB8AC3E}">
        <p14:creationId xmlns:p14="http://schemas.microsoft.com/office/powerpoint/2010/main" val="363699206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520" y="1484784"/>
            <a:ext cx="8719256" cy="489364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2. Tehnički opis</a:t>
            </a:r>
            <a:endParaRPr lang="hr-HR" sz="2400" b="1" dirty="0">
              <a:latin typeface="Times New Roman" pitchFamily="18" charset="0"/>
              <a:cs typeface="Times New Roman" pitchFamily="18" charset="0"/>
            </a:endParaRPr>
          </a:p>
          <a:p>
            <a:r>
              <a:rPr lang="hr-HR" sz="2400" b="1" dirty="0">
                <a:latin typeface="Times New Roman" pitchFamily="18" charset="0"/>
                <a:cs typeface="Times New Roman" pitchFamily="18" charset="0"/>
              </a:rPr>
              <a:t>Sustav uzemljenja i zaštite od udara munje</a:t>
            </a:r>
            <a:endParaRPr lang="hr-HR" sz="2400" i="1" dirty="0" smtClean="0">
              <a:latin typeface="Times New Roman" pitchFamily="18" charset="0"/>
              <a:cs typeface="Times New Roman" pitchFamily="18" charset="0"/>
            </a:endParaRPr>
          </a:p>
          <a:p>
            <a:endParaRPr lang="hr-HR" sz="2400" i="1" dirty="0" smtClean="0">
              <a:latin typeface="Times New Roman" pitchFamily="18" charset="0"/>
              <a:cs typeface="Times New Roman" pitchFamily="18" charset="0"/>
            </a:endParaRPr>
          </a:p>
          <a:p>
            <a:r>
              <a:rPr lang="hr-HR" sz="2400" i="1" dirty="0">
                <a:latin typeface="Times New Roman" pitchFamily="18" charset="0"/>
                <a:cs typeface="Times New Roman" pitchFamily="18" charset="0"/>
              </a:rPr>
              <a:t>Telefonski ormari, komunikacijski ormari, distributivni razvodni ormar antenske instalacije te drugi slični ormari spajaju se sa sabirnicom glavnog izjednačenja potencijala kabelom H07V-K </a:t>
            </a:r>
            <a:r>
              <a:rPr lang="hr-HR" sz="2400" i="1" dirty="0" smtClean="0">
                <a:latin typeface="Times New Roman" pitchFamily="18" charset="0"/>
                <a:cs typeface="Times New Roman" pitchFamily="18" charset="0"/>
              </a:rPr>
              <a:t>16 mm</a:t>
            </a:r>
            <a:r>
              <a:rPr lang="hr-HR" sz="2400" i="1" baseline="30000" dirty="0" smtClean="0">
                <a:latin typeface="Times New Roman" pitchFamily="18" charset="0"/>
                <a:cs typeface="Times New Roman" pitchFamily="18" charset="0"/>
              </a:rPr>
              <a:t>2</a:t>
            </a:r>
            <a:r>
              <a:rPr lang="hr-HR" sz="2400" i="1" dirty="0">
                <a:latin typeface="Times New Roman" pitchFamily="18" charset="0"/>
                <a:cs typeface="Times New Roman" pitchFamily="18" charset="0"/>
              </a:rPr>
              <a:t>. </a:t>
            </a:r>
            <a:endParaRPr lang="hr-HR" sz="2400" i="1" dirty="0" smtClean="0">
              <a:latin typeface="Times New Roman" pitchFamily="18" charset="0"/>
              <a:cs typeface="Times New Roman" pitchFamily="18" charset="0"/>
            </a:endParaRPr>
          </a:p>
          <a:p>
            <a:r>
              <a:rPr lang="hr-HR" sz="2400" i="1" dirty="0" smtClean="0">
                <a:latin typeface="Times New Roman" pitchFamily="18" charset="0"/>
                <a:cs typeface="Times New Roman" pitchFamily="18" charset="0"/>
              </a:rPr>
              <a:t>Metalne </a:t>
            </a:r>
            <a:r>
              <a:rPr lang="hr-HR" sz="2400" i="1" dirty="0">
                <a:latin typeface="Times New Roman" pitchFamily="18" charset="0"/>
                <a:cs typeface="Times New Roman" pitchFamily="18" charset="0"/>
              </a:rPr>
              <a:t>mase na krovu također treba spojiti na uzemljenje. </a:t>
            </a:r>
            <a:endParaRPr lang="hr-HR" sz="2400" i="1" dirty="0" smtClean="0">
              <a:latin typeface="Times New Roman" pitchFamily="18" charset="0"/>
              <a:cs typeface="Times New Roman" pitchFamily="18" charset="0"/>
            </a:endParaRPr>
          </a:p>
          <a:p>
            <a:r>
              <a:rPr lang="hr-HR" sz="2400" i="1" dirty="0" smtClean="0">
                <a:latin typeface="Times New Roman" pitchFamily="18" charset="0"/>
                <a:cs typeface="Times New Roman" pitchFamily="18" charset="0"/>
              </a:rPr>
              <a:t>Dimnjaci</a:t>
            </a:r>
            <a:r>
              <a:rPr lang="hr-HR" sz="2400" i="1" dirty="0">
                <a:latin typeface="Times New Roman" pitchFamily="18" charset="0"/>
                <a:cs typeface="Times New Roman" pitchFamily="18" charset="0"/>
              </a:rPr>
              <a:t>, površina krova te druge slične instalacije trebaju biti štićeni hvataljkama odgovarajuće visine, dok oluk treba spojiti obujmicama na uzemljivač. </a:t>
            </a:r>
            <a:endParaRPr lang="hr-HR" sz="2400" i="1" dirty="0" smtClean="0">
              <a:latin typeface="Times New Roman" pitchFamily="18" charset="0"/>
              <a:cs typeface="Times New Roman" pitchFamily="18" charset="0"/>
            </a:endParaRPr>
          </a:p>
          <a:p>
            <a:r>
              <a:rPr lang="hr-HR" sz="2400" i="1" dirty="0" smtClean="0">
                <a:latin typeface="Times New Roman" pitchFamily="18" charset="0"/>
                <a:cs typeface="Times New Roman" pitchFamily="18" charset="0"/>
              </a:rPr>
              <a:t>Po </a:t>
            </a:r>
            <a:r>
              <a:rPr lang="hr-HR" sz="2400" i="1" dirty="0">
                <a:latin typeface="Times New Roman" pitchFamily="18" charset="0"/>
                <a:cs typeface="Times New Roman" pitchFamily="18" charset="0"/>
              </a:rPr>
              <a:t>završetku radova potrebno je ispitati ispravnost instalacije te napraviti reviziju i atest. </a:t>
            </a:r>
            <a:endParaRPr lang="hr-HR" sz="2400" i="1"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Tree>
    <p:extLst>
      <p:ext uri="{BB962C8B-B14F-4D97-AF65-F5344CB8AC3E}">
        <p14:creationId xmlns:p14="http://schemas.microsoft.com/office/powerpoint/2010/main" val="205033469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520" y="1484784"/>
            <a:ext cx="8719256"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2. Tehnički opis</a:t>
            </a:r>
            <a:endParaRPr lang="hr-HR" sz="2400" b="1" dirty="0">
              <a:latin typeface="Times New Roman" pitchFamily="18" charset="0"/>
              <a:cs typeface="Times New Roman" pitchFamily="18" charset="0"/>
            </a:endParaRPr>
          </a:p>
          <a:p>
            <a:r>
              <a:rPr lang="hr-HR" sz="2400" b="1" dirty="0">
                <a:latin typeface="Times New Roman" pitchFamily="18" charset="0"/>
                <a:cs typeface="Times New Roman" pitchFamily="18" charset="0"/>
              </a:rPr>
              <a:t>Sustav uzemljenja i zaštite od udara </a:t>
            </a:r>
            <a:r>
              <a:rPr lang="hr-HR" sz="2400" b="1" dirty="0" smtClean="0">
                <a:latin typeface="Times New Roman" pitchFamily="18" charset="0"/>
                <a:cs typeface="Times New Roman" pitchFamily="18" charset="0"/>
              </a:rPr>
              <a:t>munje</a:t>
            </a:r>
            <a:endParaRPr lang="hr-HR" sz="2400" i="1"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pic>
        <p:nvPicPr>
          <p:cNvPr id="6" name="Slika 5" descr="123"/>
          <p:cNvPicPr/>
          <p:nvPr/>
        </p:nvPicPr>
        <p:blipFill>
          <a:blip r:embed="rId2">
            <a:extLst>
              <a:ext uri="{28A0092B-C50C-407E-A947-70E740481C1C}">
                <a14:useLocalDpi xmlns:a14="http://schemas.microsoft.com/office/drawing/2010/main" val="0"/>
              </a:ext>
            </a:extLst>
          </a:blip>
          <a:srcRect/>
          <a:stretch>
            <a:fillRect/>
          </a:stretch>
        </p:blipFill>
        <p:spPr bwMode="auto">
          <a:xfrm>
            <a:off x="269032" y="2492896"/>
            <a:ext cx="4591000" cy="3347888"/>
          </a:xfrm>
          <a:prstGeom prst="rect">
            <a:avLst/>
          </a:prstGeom>
          <a:noFill/>
          <a:ln>
            <a:noFill/>
          </a:ln>
        </p:spPr>
      </p:pic>
      <p:sp>
        <p:nvSpPr>
          <p:cNvPr id="4" name="Rectangle 3"/>
          <p:cNvSpPr/>
          <p:nvPr/>
        </p:nvSpPr>
        <p:spPr>
          <a:xfrm>
            <a:off x="1697968" y="6270411"/>
            <a:ext cx="5976664" cy="369332"/>
          </a:xfrm>
          <a:prstGeom prst="rect">
            <a:avLst/>
          </a:prstGeom>
        </p:spPr>
        <p:txBody>
          <a:bodyPr wrap="square">
            <a:spAutoFit/>
          </a:bodyPr>
          <a:lstStyle/>
          <a:p>
            <a:r>
              <a:rPr lang="en-US" dirty="0" err="1"/>
              <a:t>Primjer</a:t>
            </a:r>
            <a:r>
              <a:rPr lang="en-US" dirty="0"/>
              <a:t> </a:t>
            </a:r>
            <a:r>
              <a:rPr lang="en-US" dirty="0" err="1"/>
              <a:t>izvođenja</a:t>
            </a:r>
            <a:r>
              <a:rPr lang="en-US" dirty="0"/>
              <a:t> </a:t>
            </a:r>
            <a:r>
              <a:rPr lang="en-US" dirty="0" err="1"/>
              <a:t>sustava</a:t>
            </a:r>
            <a:r>
              <a:rPr lang="en-US" dirty="0"/>
              <a:t> </a:t>
            </a:r>
            <a:r>
              <a:rPr lang="en-US" dirty="0" err="1"/>
              <a:t>uzemljenja</a:t>
            </a:r>
            <a:r>
              <a:rPr lang="en-US" dirty="0"/>
              <a:t> </a:t>
            </a:r>
            <a:r>
              <a:rPr lang="en-US" dirty="0" err="1"/>
              <a:t>i</a:t>
            </a:r>
            <a:r>
              <a:rPr lang="en-US" dirty="0"/>
              <a:t> </a:t>
            </a:r>
            <a:r>
              <a:rPr lang="en-US" dirty="0" err="1"/>
              <a:t>zaštite</a:t>
            </a:r>
            <a:r>
              <a:rPr lang="en-US" dirty="0"/>
              <a:t> od </a:t>
            </a:r>
            <a:r>
              <a:rPr lang="en-US" dirty="0" err="1"/>
              <a:t>udara</a:t>
            </a:r>
            <a:r>
              <a:rPr lang="en-US" dirty="0"/>
              <a:t> </a:t>
            </a:r>
            <a:r>
              <a:rPr lang="en-US" dirty="0" err="1"/>
              <a:t>munje</a:t>
            </a:r>
            <a:r>
              <a:rPr lang="en-US" dirty="0"/>
              <a:t>. </a:t>
            </a:r>
          </a:p>
        </p:txBody>
      </p:sp>
      <p:pic>
        <p:nvPicPr>
          <p:cNvPr id="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32119" y="2745407"/>
            <a:ext cx="4100669" cy="3095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236991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520" y="1484784"/>
            <a:ext cx="8719256" cy="3416320"/>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2. Tehnički opis</a:t>
            </a:r>
            <a:endParaRPr lang="hr-HR" sz="2400" b="1" dirty="0">
              <a:latin typeface="Times New Roman" pitchFamily="18" charset="0"/>
              <a:cs typeface="Times New Roman" pitchFamily="18" charset="0"/>
            </a:endParaRPr>
          </a:p>
          <a:p>
            <a:r>
              <a:rPr lang="pl-PL" sz="2400" b="1" dirty="0">
                <a:latin typeface="Times New Roman" pitchFamily="18" charset="0"/>
                <a:cs typeface="Times New Roman" pitchFamily="18" charset="0"/>
              </a:rPr>
              <a:t>Zaštita od previsokog napona </a:t>
            </a:r>
            <a:r>
              <a:rPr lang="pl-PL" sz="2400" b="1" dirty="0" smtClean="0">
                <a:latin typeface="Times New Roman" pitchFamily="18" charset="0"/>
                <a:cs typeface="Times New Roman" pitchFamily="18" charset="0"/>
              </a:rPr>
              <a:t>dodira</a:t>
            </a:r>
          </a:p>
          <a:p>
            <a:endParaRPr lang="pl-PL" sz="2400" b="1" i="1" dirty="0">
              <a:latin typeface="Times New Roman" pitchFamily="18" charset="0"/>
              <a:cs typeface="Times New Roman" pitchFamily="18" charset="0"/>
            </a:endParaRPr>
          </a:p>
          <a:p>
            <a:r>
              <a:rPr lang="pl-PL" sz="2400" i="1" dirty="0">
                <a:latin typeface="Times New Roman" pitchFamily="18" charset="0"/>
                <a:cs typeface="Times New Roman" pitchFamily="18" charset="0"/>
              </a:rPr>
              <a:t>Zaštita od previsokog napona dodira izvodi se uz pomoć automatskih prekidača, a projektiranjem se predviđa da se mase svih električnih uređaja spajaju preko zaštitnog vodiča žuto-zelene boje, koji je spojen sa sabirnicom zaštitnog voda PE u razvodnom ormaru iz kojeg se napaja trošilo.</a:t>
            </a:r>
          </a:p>
          <a:p>
            <a:endParaRPr lang="hr-HR" sz="2400" i="1"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Tree>
    <p:extLst>
      <p:ext uri="{BB962C8B-B14F-4D97-AF65-F5344CB8AC3E}">
        <p14:creationId xmlns:p14="http://schemas.microsoft.com/office/powerpoint/2010/main" val="117373854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2372" y="1480533"/>
            <a:ext cx="8719256" cy="5262979"/>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2. Tehnički opis</a:t>
            </a:r>
            <a:endParaRPr lang="hr-HR" sz="2400" b="1" dirty="0">
              <a:latin typeface="Times New Roman" pitchFamily="18" charset="0"/>
              <a:cs typeface="Times New Roman" pitchFamily="18" charset="0"/>
            </a:endParaRPr>
          </a:p>
          <a:p>
            <a:r>
              <a:rPr lang="pl-PL" sz="2400" b="1" dirty="0">
                <a:latin typeface="Times New Roman" pitchFamily="18" charset="0"/>
                <a:cs typeface="Times New Roman" pitchFamily="18" charset="0"/>
              </a:rPr>
              <a:t>Završne </a:t>
            </a:r>
            <a:r>
              <a:rPr lang="pl-PL" sz="2400" b="1" dirty="0" smtClean="0">
                <a:latin typeface="Times New Roman" pitchFamily="18" charset="0"/>
                <a:cs typeface="Times New Roman" pitchFamily="18" charset="0"/>
              </a:rPr>
              <a:t>odredbe</a:t>
            </a:r>
          </a:p>
          <a:p>
            <a:endParaRPr lang="pl-PL" sz="2400" b="1" i="1" dirty="0">
              <a:latin typeface="Times New Roman" pitchFamily="18" charset="0"/>
              <a:cs typeface="Times New Roman" pitchFamily="18" charset="0"/>
            </a:endParaRPr>
          </a:p>
          <a:p>
            <a:r>
              <a:rPr lang="pl-PL" sz="2400" dirty="0">
                <a:latin typeface="Times New Roman" pitchFamily="18" charset="0"/>
                <a:cs typeface="Times New Roman" pitchFamily="18" charset="0"/>
              </a:rPr>
              <a:t>definiraju što sve treba odraditi nakon realizacije projekta, točnije da je prije samog korištenja objekta potrebno pregledati instalaciju i opremu te mjerenjem utvrditi ispravnost zaštite od previsokog napona dodira te dopunskih zaštitnih mjera. </a:t>
            </a:r>
            <a:endParaRPr lang="pl-PL" sz="2400" dirty="0" smtClean="0">
              <a:latin typeface="Times New Roman" pitchFamily="18" charset="0"/>
              <a:cs typeface="Times New Roman" pitchFamily="18" charset="0"/>
            </a:endParaRPr>
          </a:p>
          <a:p>
            <a:endParaRPr lang="pl-PL" sz="2400" dirty="0">
              <a:latin typeface="Times New Roman" pitchFamily="18" charset="0"/>
              <a:cs typeface="Times New Roman" pitchFamily="18" charset="0"/>
            </a:endParaRPr>
          </a:p>
          <a:p>
            <a:r>
              <a:rPr lang="pl-PL" sz="2400" dirty="0" smtClean="0">
                <a:latin typeface="Times New Roman" pitchFamily="18" charset="0"/>
                <a:cs typeface="Times New Roman" pitchFamily="18" charset="0"/>
              </a:rPr>
              <a:t>Pregled </a:t>
            </a:r>
            <a:r>
              <a:rPr lang="pl-PL" sz="2400" dirty="0">
                <a:latin typeface="Times New Roman" pitchFamily="18" charset="0"/>
                <a:cs typeface="Times New Roman" pitchFamily="18" charset="0"/>
              </a:rPr>
              <a:t>instalacija treba pokazati jesu li fazni vodiči i osigurači pravilno dimenzionirani, ima li zaštitni vodič odgovarajući presjek i je li pravilno položen, stručno priključen i da nije prekinut.  </a:t>
            </a:r>
            <a:endParaRPr lang="pl-PL" sz="2400" dirty="0" smtClean="0">
              <a:latin typeface="Times New Roman" pitchFamily="18" charset="0"/>
              <a:cs typeface="Times New Roman" pitchFamily="18" charset="0"/>
            </a:endParaRPr>
          </a:p>
          <a:p>
            <a:endParaRPr lang="pl-PL" sz="2400" dirty="0">
              <a:latin typeface="Times New Roman" pitchFamily="18" charset="0"/>
              <a:cs typeface="Times New Roman" pitchFamily="18" charset="0"/>
            </a:endParaRPr>
          </a:p>
          <a:p>
            <a:r>
              <a:rPr lang="pl-PL" sz="2400" dirty="0" smtClean="0">
                <a:latin typeface="Times New Roman" pitchFamily="18" charset="0"/>
                <a:cs typeface="Times New Roman" pitchFamily="18" charset="0"/>
              </a:rPr>
              <a:t>Zaštitni </a:t>
            </a:r>
            <a:r>
              <a:rPr lang="pl-PL" sz="2400" dirty="0">
                <a:latin typeface="Times New Roman" pitchFamily="18" charset="0"/>
                <a:cs typeface="Times New Roman" pitchFamily="18" charset="0"/>
              </a:rPr>
              <a:t>vodič također ne smije biti spojen s vodičima koji su pod naponom i mora biti pravilno označen. </a:t>
            </a:r>
            <a:endParaRPr lang="hr-HR" sz="2400"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Tree>
    <p:extLst>
      <p:ext uri="{BB962C8B-B14F-4D97-AF65-F5344CB8AC3E}">
        <p14:creationId xmlns:p14="http://schemas.microsoft.com/office/powerpoint/2010/main" val="650493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95536" y="1772816"/>
            <a:ext cx="8424936" cy="4524315"/>
          </a:xfrm>
          <a:prstGeom prst="rect">
            <a:avLst/>
          </a:prstGeom>
          <a:noFill/>
        </p:spPr>
        <p:txBody>
          <a:bodyPr wrap="square" rtlCol="0">
            <a:spAutoFit/>
          </a:bodyPr>
          <a:lstStyle/>
          <a:p>
            <a:r>
              <a:rPr lang="hr-HR" sz="2400" dirty="0">
                <a:latin typeface="Times New Roman" pitchFamily="18" charset="0"/>
                <a:cs typeface="Times New Roman" pitchFamily="18" charset="0"/>
              </a:rPr>
              <a:t>Projektiranjem električne instalacije moraju se, za izvođenje i uporabni vijek električne instalacije i građevine, predvidjeti svi utjecaji na električnu instalaciju koji proizlaze iz </a:t>
            </a:r>
            <a:endParaRPr lang="hr-HR" sz="2400" dirty="0" smtClean="0">
              <a:latin typeface="Times New Roman" pitchFamily="18" charset="0"/>
              <a:cs typeface="Times New Roman" pitchFamily="18" charset="0"/>
            </a:endParaRPr>
          </a:p>
          <a:p>
            <a:pPr marL="342900" indent="-342900">
              <a:buFont typeface="Arial" panose="020B0604020202020204" pitchFamily="34" charset="0"/>
              <a:buChar char="•"/>
            </a:pPr>
            <a:r>
              <a:rPr lang="hr-HR" sz="2400" dirty="0" smtClean="0">
                <a:latin typeface="Times New Roman" pitchFamily="18" charset="0"/>
                <a:cs typeface="Times New Roman" pitchFamily="18" charset="0"/>
              </a:rPr>
              <a:t>načina </a:t>
            </a:r>
            <a:r>
              <a:rPr lang="hr-HR" sz="2400" dirty="0">
                <a:latin typeface="Times New Roman" pitchFamily="18" charset="0"/>
                <a:cs typeface="Times New Roman" pitchFamily="18" charset="0"/>
              </a:rPr>
              <a:t>i redoslijeda građenja građevine, </a:t>
            </a:r>
            <a:endParaRPr lang="hr-HR" sz="2400" dirty="0" smtClean="0">
              <a:latin typeface="Times New Roman" pitchFamily="18" charset="0"/>
              <a:cs typeface="Times New Roman" pitchFamily="18" charset="0"/>
            </a:endParaRPr>
          </a:p>
          <a:p>
            <a:pPr marL="342900" indent="-342900">
              <a:buFont typeface="Arial" panose="020B0604020202020204" pitchFamily="34" charset="0"/>
              <a:buChar char="•"/>
            </a:pPr>
            <a:r>
              <a:rPr lang="hr-HR" sz="2400" dirty="0" smtClean="0">
                <a:latin typeface="Times New Roman" pitchFamily="18" charset="0"/>
                <a:cs typeface="Times New Roman" pitchFamily="18" charset="0"/>
              </a:rPr>
              <a:t>predvidivih </a:t>
            </a:r>
            <a:r>
              <a:rPr lang="hr-HR" sz="2400" dirty="0">
                <a:latin typeface="Times New Roman" pitchFamily="18" charset="0"/>
                <a:cs typeface="Times New Roman" pitchFamily="18" charset="0"/>
              </a:rPr>
              <a:t>uvjeta uporabe građevine te </a:t>
            </a:r>
            <a:endParaRPr lang="hr-HR" sz="2400" dirty="0" smtClean="0">
              <a:latin typeface="Times New Roman" pitchFamily="18" charset="0"/>
              <a:cs typeface="Times New Roman" pitchFamily="18" charset="0"/>
            </a:endParaRPr>
          </a:p>
          <a:p>
            <a:pPr marL="342900" indent="-342900">
              <a:buFont typeface="Arial" panose="020B0604020202020204" pitchFamily="34" charset="0"/>
              <a:buChar char="•"/>
            </a:pPr>
            <a:r>
              <a:rPr lang="hr-HR" sz="2400" dirty="0" smtClean="0">
                <a:latin typeface="Times New Roman" pitchFamily="18" charset="0"/>
                <a:cs typeface="Times New Roman" pitchFamily="18" charset="0"/>
              </a:rPr>
              <a:t>predvidivih </a:t>
            </a:r>
            <a:r>
              <a:rPr lang="hr-HR" sz="2400" dirty="0">
                <a:latin typeface="Times New Roman" pitchFamily="18" charset="0"/>
                <a:cs typeface="Times New Roman" pitchFamily="18" charset="0"/>
              </a:rPr>
              <a:t>utjecaja okoliša na električnu instalaciju i građevinu</a:t>
            </a:r>
            <a:r>
              <a:rPr lang="hr-HR" sz="2400" dirty="0" smtClean="0">
                <a:latin typeface="Times New Roman" pitchFamily="18" charset="0"/>
                <a:cs typeface="Times New Roman" pitchFamily="18" charset="0"/>
              </a:rPr>
              <a:t>.</a:t>
            </a:r>
          </a:p>
          <a:p>
            <a:pPr marL="342900" indent="-342900">
              <a:buFont typeface="Arial" panose="020B0604020202020204" pitchFamily="34" charset="0"/>
              <a:buChar char="•"/>
            </a:pPr>
            <a:endParaRPr lang="hr-HR" sz="2400" dirty="0">
              <a:latin typeface="Times New Roman" pitchFamily="18" charset="0"/>
              <a:cs typeface="Times New Roman" pitchFamily="18" charset="0"/>
            </a:endParaRPr>
          </a:p>
          <a:p>
            <a:r>
              <a:rPr lang="hr-HR" sz="2400" dirty="0">
                <a:latin typeface="Times New Roman" pitchFamily="18" charset="0"/>
                <a:cs typeface="Times New Roman" pitchFamily="18" charset="0"/>
              </a:rPr>
              <a:t>Projektom električne instalacije potrebno je dokazati da će građevina tijekom izvođenja i projektiranog uporabnog vijeka ispunjavati bitne zahtjeve </a:t>
            </a:r>
            <a:r>
              <a:rPr lang="hr-HR" sz="2400" dirty="0">
                <a:solidFill>
                  <a:srgbClr val="FFC000"/>
                </a:solidFill>
                <a:effectLst>
                  <a:outerShdw blurRad="38100" dist="38100" dir="2700000" algn="tl">
                    <a:srgbClr val="000000">
                      <a:alpha val="43137"/>
                    </a:srgbClr>
                  </a:outerShdw>
                </a:effectLst>
                <a:latin typeface="Times New Roman" pitchFamily="18" charset="0"/>
                <a:cs typeface="Times New Roman" pitchFamily="18" charset="0"/>
              </a:rPr>
              <a:t>zaštite od požara</a:t>
            </a:r>
            <a:r>
              <a:rPr lang="hr-HR" sz="2400" dirty="0">
                <a:latin typeface="Times New Roman" pitchFamily="18" charset="0"/>
                <a:cs typeface="Times New Roman" pitchFamily="18" charset="0"/>
              </a:rPr>
              <a:t>, </a:t>
            </a:r>
            <a:r>
              <a:rPr lang="hr-HR" sz="2400" dirty="0">
                <a:solidFill>
                  <a:srgbClr val="FF0000"/>
                </a:solidFill>
                <a:latin typeface="Times New Roman" pitchFamily="18" charset="0"/>
                <a:cs typeface="Times New Roman" pitchFamily="18" charset="0"/>
              </a:rPr>
              <a:t>sigurnosti u korištenju</a:t>
            </a:r>
            <a:r>
              <a:rPr lang="hr-HR" sz="2400" dirty="0">
                <a:latin typeface="Times New Roman" pitchFamily="18" charset="0"/>
                <a:cs typeface="Times New Roman" pitchFamily="18" charset="0"/>
              </a:rPr>
              <a:t>, </a:t>
            </a:r>
            <a:r>
              <a:rPr lang="hr-HR" sz="2400" dirty="0">
                <a:solidFill>
                  <a:srgbClr val="0070C0"/>
                </a:solidFill>
                <a:latin typeface="Times New Roman" pitchFamily="18" charset="0"/>
                <a:cs typeface="Times New Roman" pitchFamily="18" charset="0"/>
              </a:rPr>
              <a:t>zaštite od buke </a:t>
            </a:r>
            <a:r>
              <a:rPr lang="hr-HR" sz="2400" dirty="0">
                <a:latin typeface="Times New Roman" pitchFamily="18" charset="0"/>
                <a:cs typeface="Times New Roman" pitchFamily="18" charset="0"/>
              </a:rPr>
              <a:t>i </a:t>
            </a:r>
            <a:r>
              <a:rPr lang="hr-HR" sz="2400" dirty="0">
                <a:solidFill>
                  <a:srgbClr val="00B050"/>
                </a:solidFill>
                <a:latin typeface="Times New Roman" pitchFamily="18" charset="0"/>
                <a:cs typeface="Times New Roman" pitchFamily="18" charset="0"/>
              </a:rPr>
              <a:t>uštede energije i toplinske zaštite </a:t>
            </a:r>
            <a:r>
              <a:rPr lang="hr-HR" sz="2400" dirty="0">
                <a:latin typeface="Times New Roman" pitchFamily="18" charset="0"/>
                <a:cs typeface="Times New Roman" pitchFamily="18" charset="0"/>
              </a:rPr>
              <a:t>u odnosu na utjecaj električne instalacije.</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Projektiranje </a:t>
            </a:r>
            <a:r>
              <a:rPr lang="hr-HR" sz="3600" b="1" dirty="0">
                <a:solidFill>
                  <a:schemeClr val="tx1"/>
                </a:solidFill>
              </a:rPr>
              <a:t>električne </a:t>
            </a:r>
            <a:r>
              <a:rPr lang="hr-HR" sz="3600" b="1" dirty="0" smtClean="0">
                <a:solidFill>
                  <a:schemeClr val="tx1"/>
                </a:solidFill>
              </a:rPr>
              <a:t>instalacije</a:t>
            </a:r>
            <a:endParaRPr lang="hr-HR" sz="3600" b="1" dirty="0">
              <a:solidFill>
                <a:schemeClr val="tx1"/>
              </a:solidFill>
              <a:cs typeface="Times New Roman" pitchFamily="18" charset="0"/>
            </a:endParaRPr>
          </a:p>
        </p:txBody>
      </p:sp>
    </p:spTree>
    <p:extLst>
      <p:ext uri="{BB962C8B-B14F-4D97-AF65-F5344CB8AC3E}">
        <p14:creationId xmlns:p14="http://schemas.microsoft.com/office/powerpoint/2010/main" val="275808220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2372" y="1480533"/>
            <a:ext cx="8719256" cy="3785652"/>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2. Tehnički opis</a:t>
            </a:r>
            <a:endParaRPr lang="hr-HR" sz="2400" b="1" dirty="0">
              <a:latin typeface="Times New Roman" pitchFamily="18" charset="0"/>
              <a:cs typeface="Times New Roman" pitchFamily="18" charset="0"/>
            </a:endParaRPr>
          </a:p>
          <a:p>
            <a:r>
              <a:rPr lang="pl-PL" sz="2400" b="1" dirty="0">
                <a:latin typeface="Times New Roman" pitchFamily="18" charset="0"/>
                <a:cs typeface="Times New Roman" pitchFamily="18" charset="0"/>
              </a:rPr>
              <a:t>Završne </a:t>
            </a:r>
            <a:r>
              <a:rPr lang="pl-PL" sz="2400" b="1" dirty="0" smtClean="0">
                <a:latin typeface="Times New Roman" pitchFamily="18" charset="0"/>
                <a:cs typeface="Times New Roman" pitchFamily="18" charset="0"/>
              </a:rPr>
              <a:t>odredbe</a:t>
            </a:r>
          </a:p>
          <a:p>
            <a:endParaRPr lang="pl-PL" sz="2400" b="1" i="1" dirty="0">
              <a:latin typeface="Times New Roman" pitchFamily="18" charset="0"/>
              <a:cs typeface="Times New Roman" pitchFamily="18" charset="0"/>
            </a:endParaRPr>
          </a:p>
          <a:p>
            <a:r>
              <a:rPr lang="pl-PL" sz="2400" dirty="0">
                <a:latin typeface="Times New Roman" pitchFamily="18" charset="0"/>
                <a:cs typeface="Times New Roman" pitchFamily="18" charset="0"/>
              </a:rPr>
              <a:t>Strujna zaštitna sklopka trebalo bi izvesti tako da ima pravilan ispitni napon. </a:t>
            </a:r>
            <a:endParaRPr lang="pl-PL" sz="2400" dirty="0" smtClean="0">
              <a:latin typeface="Times New Roman" pitchFamily="18" charset="0"/>
              <a:cs typeface="Times New Roman" pitchFamily="18" charset="0"/>
            </a:endParaRPr>
          </a:p>
          <a:p>
            <a:endParaRPr lang="pl-PL" sz="2400" dirty="0">
              <a:latin typeface="Times New Roman" pitchFamily="18" charset="0"/>
              <a:cs typeface="Times New Roman" pitchFamily="18" charset="0"/>
            </a:endParaRPr>
          </a:p>
          <a:p>
            <a:r>
              <a:rPr lang="pl-PL" sz="2400" dirty="0" smtClean="0">
                <a:latin typeface="Times New Roman" pitchFamily="18" charset="0"/>
                <a:cs typeface="Times New Roman" pitchFamily="18" charset="0"/>
              </a:rPr>
              <a:t>Kod </a:t>
            </a:r>
            <a:r>
              <a:rPr lang="pl-PL" sz="2400" dirty="0">
                <a:latin typeface="Times New Roman" pitchFamily="18" charset="0"/>
                <a:cs typeface="Times New Roman" pitchFamily="18" charset="0"/>
              </a:rPr>
              <a:t>utičnica trebalo bi spojiti </a:t>
            </a:r>
            <a:r>
              <a:rPr lang="pl-PL" sz="2400" dirty="0" smtClean="0">
                <a:latin typeface="Times New Roman" pitchFamily="18" charset="0"/>
                <a:cs typeface="Times New Roman" pitchFamily="18" charset="0"/>
              </a:rPr>
              <a:t>zaštitni </a:t>
            </a:r>
            <a:r>
              <a:rPr lang="pl-PL" sz="2400" dirty="0">
                <a:latin typeface="Times New Roman" pitchFamily="18" charset="0"/>
                <a:cs typeface="Times New Roman" pitchFamily="18" charset="0"/>
              </a:rPr>
              <a:t>vodič sa zaštitnim kontaktom. </a:t>
            </a:r>
            <a:endParaRPr lang="pl-PL" sz="2400" dirty="0" smtClean="0">
              <a:latin typeface="Times New Roman" pitchFamily="18" charset="0"/>
              <a:cs typeface="Times New Roman" pitchFamily="18" charset="0"/>
            </a:endParaRPr>
          </a:p>
          <a:p>
            <a:endParaRPr lang="pl-PL" sz="2400" dirty="0">
              <a:latin typeface="Times New Roman" pitchFamily="18" charset="0"/>
              <a:cs typeface="Times New Roman" pitchFamily="18" charset="0"/>
            </a:endParaRPr>
          </a:p>
          <a:p>
            <a:r>
              <a:rPr lang="pl-PL" sz="2400" dirty="0" smtClean="0">
                <a:latin typeface="Times New Roman" pitchFamily="18" charset="0"/>
                <a:cs typeface="Times New Roman" pitchFamily="18" charset="0"/>
              </a:rPr>
              <a:t>Na </a:t>
            </a:r>
            <a:r>
              <a:rPr lang="pl-PL" sz="2400" dirty="0">
                <a:latin typeface="Times New Roman" pitchFamily="18" charset="0"/>
                <a:cs typeface="Times New Roman" pitchFamily="18" charset="0"/>
              </a:rPr>
              <a:t>posljetku, treba odrađivati godišnji pregled instalacija te osigurati propisnu opremu i materijal.</a:t>
            </a:r>
            <a:endParaRPr lang="hr-HR" sz="2400"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Tree>
    <p:extLst>
      <p:ext uri="{BB962C8B-B14F-4D97-AF65-F5344CB8AC3E}">
        <p14:creationId xmlns:p14="http://schemas.microsoft.com/office/powerpoint/2010/main" val="383257886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2372" y="1480533"/>
            <a:ext cx="8719256" cy="489364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3. Proračuni</a:t>
            </a:r>
            <a:endParaRPr lang="hr-HR" sz="2400" b="1" dirty="0">
              <a:latin typeface="Times New Roman" pitchFamily="18" charset="0"/>
              <a:cs typeface="Times New Roman" pitchFamily="18" charset="0"/>
            </a:endParaRPr>
          </a:p>
          <a:p>
            <a:endParaRPr lang="pl-PL" sz="2400" b="1" dirty="0">
              <a:latin typeface="Times New Roman" pitchFamily="18" charset="0"/>
              <a:cs typeface="Times New Roman" pitchFamily="18" charset="0"/>
            </a:endParaRPr>
          </a:p>
          <a:p>
            <a:r>
              <a:rPr lang="pl-PL" sz="2400" dirty="0">
                <a:latin typeface="Times New Roman" pitchFamily="18" charset="0"/>
                <a:cs typeface="Times New Roman" pitchFamily="18" charset="0"/>
              </a:rPr>
              <a:t>U </a:t>
            </a:r>
            <a:r>
              <a:rPr lang="pl-PL" sz="2400" dirty="0" smtClean="0">
                <a:latin typeface="Times New Roman" pitchFamily="18" charset="0"/>
                <a:cs typeface="Times New Roman" pitchFamily="18" charset="0"/>
              </a:rPr>
              <a:t>proračunima projekt mora </a:t>
            </a:r>
            <a:r>
              <a:rPr lang="pl-PL" sz="2400" dirty="0">
                <a:latin typeface="Times New Roman" pitchFamily="18" charset="0"/>
                <a:cs typeface="Times New Roman" pitchFamily="18" charset="0"/>
              </a:rPr>
              <a:t>sadržavati</a:t>
            </a:r>
            <a:r>
              <a:rPr lang="pl-PL" sz="2400" dirty="0" smtClean="0">
                <a:latin typeface="Times New Roman" pitchFamily="18" charset="0"/>
                <a:cs typeface="Times New Roman" pitchFamily="18" charset="0"/>
              </a:rPr>
              <a:t>:</a:t>
            </a:r>
          </a:p>
          <a:p>
            <a:endParaRPr lang="pl-PL" sz="2400" dirty="0">
              <a:latin typeface="Times New Roman" pitchFamily="18" charset="0"/>
              <a:cs typeface="Times New Roman" pitchFamily="18" charset="0"/>
            </a:endParaRPr>
          </a:p>
          <a:p>
            <a:pPr marL="342900" indent="-342900">
              <a:buFont typeface="Arial" panose="020B0604020202020204" pitchFamily="34" charset="0"/>
              <a:buChar char="•"/>
            </a:pPr>
            <a:r>
              <a:rPr lang="pl-PL" sz="2400" dirty="0" smtClean="0">
                <a:latin typeface="Times New Roman" pitchFamily="18" charset="0"/>
                <a:cs typeface="Times New Roman" pitchFamily="18" charset="0"/>
              </a:rPr>
              <a:t>određivanje </a:t>
            </a:r>
            <a:r>
              <a:rPr lang="pl-PL" sz="2400" dirty="0">
                <a:solidFill>
                  <a:srgbClr val="FF0000"/>
                </a:solidFill>
                <a:latin typeface="Times New Roman" pitchFamily="18" charset="0"/>
                <a:cs typeface="Times New Roman" pitchFamily="18" charset="0"/>
              </a:rPr>
              <a:t>instalirane i vršne snage </a:t>
            </a:r>
            <a:r>
              <a:rPr lang="pl-PL" sz="2400" dirty="0">
                <a:latin typeface="Times New Roman" pitchFamily="18" charset="0"/>
                <a:cs typeface="Times New Roman" pitchFamily="18" charset="0"/>
              </a:rPr>
              <a:t>električne instalacije,</a:t>
            </a:r>
          </a:p>
          <a:p>
            <a:pPr marL="342900" indent="-342900">
              <a:buFont typeface="Arial" panose="020B0604020202020204" pitchFamily="34" charset="0"/>
              <a:buChar char="•"/>
            </a:pPr>
            <a:r>
              <a:rPr lang="pl-PL" sz="2400" dirty="0" smtClean="0">
                <a:latin typeface="Times New Roman" pitchFamily="18" charset="0"/>
                <a:cs typeface="Times New Roman" pitchFamily="18" charset="0"/>
              </a:rPr>
              <a:t>proračun </a:t>
            </a:r>
            <a:r>
              <a:rPr lang="pl-PL" sz="2400" dirty="0">
                <a:latin typeface="Times New Roman" pitchFamily="18" charset="0"/>
                <a:cs typeface="Times New Roman" pitchFamily="18" charset="0"/>
              </a:rPr>
              <a:t>pogonskih </a:t>
            </a:r>
            <a:r>
              <a:rPr lang="pl-PL" sz="2400" dirty="0">
                <a:solidFill>
                  <a:srgbClr val="00B050"/>
                </a:solidFill>
                <a:latin typeface="Times New Roman" pitchFamily="18" charset="0"/>
                <a:cs typeface="Times New Roman" pitchFamily="18" charset="0"/>
              </a:rPr>
              <a:t>struja</a:t>
            </a:r>
            <a:r>
              <a:rPr lang="pl-PL" sz="2400" dirty="0">
                <a:latin typeface="Times New Roman" pitchFamily="18" charset="0"/>
                <a:cs typeface="Times New Roman" pitchFamily="18" charset="0"/>
              </a:rPr>
              <a:t> i dimenzioniranje </a:t>
            </a:r>
            <a:r>
              <a:rPr lang="pl-PL" sz="2400" dirty="0">
                <a:solidFill>
                  <a:srgbClr val="0070C0"/>
                </a:solidFill>
                <a:latin typeface="Times New Roman" pitchFamily="18" charset="0"/>
                <a:cs typeface="Times New Roman" pitchFamily="18" charset="0"/>
              </a:rPr>
              <a:t>vodova/kabela</a:t>
            </a:r>
            <a:r>
              <a:rPr lang="pl-PL" sz="2400" dirty="0">
                <a:latin typeface="Times New Roman" pitchFamily="18" charset="0"/>
                <a:cs typeface="Times New Roman" pitchFamily="18" charset="0"/>
              </a:rPr>
              <a:t> za opskrbu građevine, razdiobnih vodova/kabela do pojedinih razdjelnika u građevini te vodova/kabela krajnjih strujnih krugova,</a:t>
            </a:r>
          </a:p>
          <a:p>
            <a:pPr marL="342900" indent="-342900">
              <a:buFont typeface="Arial" panose="020B0604020202020204" pitchFamily="34" charset="0"/>
              <a:buChar char="•"/>
            </a:pPr>
            <a:r>
              <a:rPr lang="pl-PL" sz="2400" dirty="0" smtClean="0">
                <a:latin typeface="Times New Roman" pitchFamily="18" charset="0"/>
                <a:cs typeface="Times New Roman" pitchFamily="18" charset="0"/>
              </a:rPr>
              <a:t>odabir </a:t>
            </a:r>
            <a:r>
              <a:rPr lang="pl-PL" sz="2400" dirty="0">
                <a:solidFill>
                  <a:srgbClr val="00B050"/>
                </a:solidFill>
                <a:latin typeface="Times New Roman" pitchFamily="18" charset="0"/>
                <a:cs typeface="Times New Roman" pitchFamily="18" charset="0"/>
              </a:rPr>
              <a:t>zaštitnih naprava </a:t>
            </a:r>
            <a:r>
              <a:rPr lang="pl-PL" sz="2400" dirty="0">
                <a:latin typeface="Times New Roman" pitchFamily="18" charset="0"/>
                <a:cs typeface="Times New Roman" pitchFamily="18" charset="0"/>
              </a:rPr>
              <a:t>s osvrtom na njihovu selektivnost,</a:t>
            </a:r>
          </a:p>
          <a:p>
            <a:pPr marL="342900" indent="-342900">
              <a:buFont typeface="Arial" panose="020B0604020202020204" pitchFamily="34" charset="0"/>
              <a:buChar char="•"/>
            </a:pPr>
            <a:r>
              <a:rPr lang="pl-PL" sz="2400" dirty="0" smtClean="0">
                <a:latin typeface="Times New Roman" pitchFamily="18" charset="0"/>
                <a:cs typeface="Times New Roman" pitchFamily="18" charset="0"/>
              </a:rPr>
              <a:t>odabir </a:t>
            </a:r>
            <a:r>
              <a:rPr lang="pl-PL" sz="2400" dirty="0">
                <a:latin typeface="Times New Roman" pitchFamily="18" charset="0"/>
                <a:cs typeface="Times New Roman" pitchFamily="18" charset="0"/>
              </a:rPr>
              <a:t>mjernih i upravljačkih naprava,</a:t>
            </a:r>
          </a:p>
          <a:p>
            <a:pPr marL="342900" indent="-342900">
              <a:buFont typeface="Arial" panose="020B0604020202020204" pitchFamily="34" charset="0"/>
              <a:buChar char="•"/>
            </a:pPr>
            <a:r>
              <a:rPr lang="pl-PL" sz="2400" dirty="0" smtClean="0">
                <a:latin typeface="Times New Roman" pitchFamily="18" charset="0"/>
                <a:cs typeface="Times New Roman" pitchFamily="18" charset="0"/>
              </a:rPr>
              <a:t>određivanje </a:t>
            </a:r>
            <a:r>
              <a:rPr lang="pl-PL" sz="2400" dirty="0">
                <a:solidFill>
                  <a:srgbClr val="FF0000"/>
                </a:solidFill>
                <a:latin typeface="Times New Roman" pitchFamily="18" charset="0"/>
                <a:cs typeface="Times New Roman" pitchFamily="18" charset="0"/>
              </a:rPr>
              <a:t>prekidne moći </a:t>
            </a:r>
            <a:r>
              <a:rPr lang="pl-PL" sz="2400" dirty="0">
                <a:latin typeface="Times New Roman" pitchFamily="18" charset="0"/>
                <a:cs typeface="Times New Roman" pitchFamily="18" charset="0"/>
              </a:rPr>
              <a:t>i odabir električne opreme prema očekivanoj najvećoj struji kratkog spoja na mjestu njezine ugradbe</a:t>
            </a:r>
            <a:r>
              <a:rPr lang="pl-PL" sz="2400" dirty="0" smtClean="0">
                <a:latin typeface="Times New Roman" pitchFamily="18" charset="0"/>
                <a:cs typeface="Times New Roman" pitchFamily="18" charset="0"/>
              </a:rPr>
              <a:t>,</a:t>
            </a:r>
            <a:endParaRPr lang="pl-PL" sz="2400" dirty="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Tree>
    <p:extLst>
      <p:ext uri="{BB962C8B-B14F-4D97-AF65-F5344CB8AC3E}">
        <p14:creationId xmlns:p14="http://schemas.microsoft.com/office/powerpoint/2010/main" val="372328692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2372" y="1480533"/>
            <a:ext cx="8719256" cy="4524315"/>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3. Proračuni</a:t>
            </a:r>
            <a:endParaRPr lang="hr-HR" sz="2400" b="1" dirty="0">
              <a:latin typeface="Times New Roman" pitchFamily="18" charset="0"/>
              <a:cs typeface="Times New Roman" pitchFamily="18" charset="0"/>
            </a:endParaRPr>
          </a:p>
          <a:p>
            <a:endParaRPr lang="pl-PL" sz="2400" b="1" dirty="0">
              <a:latin typeface="Times New Roman" pitchFamily="18" charset="0"/>
              <a:cs typeface="Times New Roman" pitchFamily="18" charset="0"/>
            </a:endParaRPr>
          </a:p>
          <a:p>
            <a:pPr marL="342900" indent="-342900">
              <a:buFont typeface="Arial" panose="020B0604020202020204" pitchFamily="34" charset="0"/>
              <a:buChar char="•"/>
            </a:pPr>
            <a:r>
              <a:rPr lang="pl-PL" sz="2400" dirty="0" smtClean="0">
                <a:latin typeface="Times New Roman" pitchFamily="18" charset="0"/>
                <a:cs typeface="Times New Roman" pitchFamily="18" charset="0"/>
              </a:rPr>
              <a:t>provjera </a:t>
            </a:r>
            <a:r>
              <a:rPr lang="pl-PL" sz="2400" dirty="0">
                <a:solidFill>
                  <a:srgbClr val="FF0000"/>
                </a:solidFill>
                <a:latin typeface="Times New Roman" pitchFamily="18" charset="0"/>
                <a:cs typeface="Times New Roman" pitchFamily="18" charset="0"/>
              </a:rPr>
              <a:t>isklopnih vremena </a:t>
            </a:r>
            <a:r>
              <a:rPr lang="pl-PL" sz="2400" dirty="0">
                <a:latin typeface="Times New Roman" pitchFamily="18" charset="0"/>
                <a:cs typeface="Times New Roman" pitchFamily="18" charset="0"/>
              </a:rPr>
              <a:t>zaštitnih naprava za najmanje struje kvara za kvar na kraju strujnog kruga (najudaljenija točka),</a:t>
            </a:r>
          </a:p>
          <a:p>
            <a:pPr marL="342900" indent="-342900">
              <a:buFont typeface="Arial" panose="020B0604020202020204" pitchFamily="34" charset="0"/>
              <a:buChar char="•"/>
            </a:pPr>
            <a:r>
              <a:rPr lang="pl-PL" sz="2400" dirty="0" smtClean="0">
                <a:latin typeface="Times New Roman" pitchFamily="18" charset="0"/>
                <a:cs typeface="Times New Roman" pitchFamily="18" charset="0"/>
              </a:rPr>
              <a:t>eventualna </a:t>
            </a:r>
            <a:r>
              <a:rPr lang="pl-PL" sz="2400" dirty="0">
                <a:latin typeface="Times New Roman" pitchFamily="18" charset="0"/>
                <a:cs typeface="Times New Roman" pitchFamily="18" charset="0"/>
              </a:rPr>
              <a:t>provjera </a:t>
            </a:r>
            <a:r>
              <a:rPr lang="pl-PL" sz="2400" dirty="0">
                <a:solidFill>
                  <a:srgbClr val="FFC000"/>
                </a:solidFill>
                <a:latin typeface="Times New Roman" pitchFamily="18" charset="0"/>
                <a:cs typeface="Times New Roman" pitchFamily="18" charset="0"/>
              </a:rPr>
              <a:t>toplinskih naprezanja </a:t>
            </a:r>
            <a:r>
              <a:rPr lang="pl-PL" sz="2400" dirty="0">
                <a:latin typeface="Times New Roman" pitchFamily="18" charset="0"/>
                <a:cs typeface="Times New Roman" pitchFamily="18" charset="0"/>
              </a:rPr>
              <a:t>u vodičima u uvjetima kratkog spoja i kvara pri najmanjoj struji, jer je vrijeme isklopa najdulje,</a:t>
            </a:r>
          </a:p>
          <a:p>
            <a:pPr marL="342900" indent="-342900">
              <a:buFont typeface="Arial" panose="020B0604020202020204" pitchFamily="34" charset="0"/>
              <a:buChar char="•"/>
            </a:pPr>
            <a:r>
              <a:rPr lang="pl-PL" sz="2400" dirty="0" smtClean="0">
                <a:latin typeface="Times New Roman" pitchFamily="18" charset="0"/>
                <a:cs typeface="Times New Roman" pitchFamily="18" charset="0"/>
              </a:rPr>
              <a:t>proračun </a:t>
            </a:r>
            <a:r>
              <a:rPr lang="pl-PL" sz="2400" dirty="0">
                <a:solidFill>
                  <a:srgbClr val="0070C0"/>
                </a:solidFill>
                <a:latin typeface="Times New Roman" pitchFamily="18" charset="0"/>
                <a:cs typeface="Times New Roman" pitchFamily="18" charset="0"/>
              </a:rPr>
              <a:t>pada napona </a:t>
            </a:r>
            <a:r>
              <a:rPr lang="pl-PL" sz="2400" dirty="0">
                <a:latin typeface="Times New Roman" pitchFamily="18" charset="0"/>
                <a:cs typeface="Times New Roman" pitchFamily="18" charset="0"/>
              </a:rPr>
              <a:t>od početka električne instalacije do kritičnog krajnjeg trošila,</a:t>
            </a:r>
          </a:p>
          <a:p>
            <a:pPr marL="342900" indent="-342900">
              <a:buFont typeface="Arial" panose="020B0604020202020204" pitchFamily="34" charset="0"/>
              <a:buChar char="•"/>
            </a:pPr>
            <a:r>
              <a:rPr lang="pl-PL" sz="2400" dirty="0" smtClean="0">
                <a:latin typeface="Times New Roman" pitchFamily="18" charset="0"/>
                <a:cs typeface="Times New Roman" pitchFamily="18" charset="0"/>
              </a:rPr>
              <a:t>proračun </a:t>
            </a:r>
            <a:r>
              <a:rPr lang="pl-PL" sz="2400" dirty="0">
                <a:solidFill>
                  <a:srgbClr val="FFC000"/>
                </a:solidFill>
                <a:latin typeface="Times New Roman" pitchFamily="18" charset="0"/>
                <a:cs typeface="Times New Roman" pitchFamily="18" charset="0"/>
              </a:rPr>
              <a:t>rasvjete</a:t>
            </a:r>
            <a:r>
              <a:rPr lang="pl-PL" sz="2400" dirty="0">
                <a:latin typeface="Times New Roman" pitchFamily="18" charset="0"/>
                <a:cs typeface="Times New Roman" pitchFamily="18" charset="0"/>
              </a:rPr>
              <a:t>,</a:t>
            </a:r>
          </a:p>
          <a:p>
            <a:pPr marL="342900" indent="-342900">
              <a:buFont typeface="Arial" panose="020B0604020202020204" pitchFamily="34" charset="0"/>
              <a:buChar char="•"/>
            </a:pPr>
            <a:r>
              <a:rPr lang="pl-PL" sz="2400" dirty="0" smtClean="0">
                <a:latin typeface="Times New Roman" pitchFamily="18" charset="0"/>
                <a:cs typeface="Times New Roman" pitchFamily="18" charset="0"/>
              </a:rPr>
              <a:t>opravdanost </a:t>
            </a:r>
            <a:r>
              <a:rPr lang="pl-PL" sz="2400" dirty="0">
                <a:latin typeface="Times New Roman" pitchFamily="18" charset="0"/>
                <a:cs typeface="Times New Roman" pitchFamily="18" charset="0"/>
              </a:rPr>
              <a:t>izvođenja i određivanja tehničkih značajki signalnih instalacija.</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Tree>
    <p:extLst>
      <p:ext uri="{BB962C8B-B14F-4D97-AF65-F5344CB8AC3E}">
        <p14:creationId xmlns:p14="http://schemas.microsoft.com/office/powerpoint/2010/main" val="114118282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1764" y="1718758"/>
            <a:ext cx="8719256" cy="3046988"/>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3. Proračuni</a:t>
            </a:r>
            <a:endParaRPr lang="hr-HR" sz="2400" b="1" dirty="0">
              <a:latin typeface="Times New Roman" pitchFamily="18" charset="0"/>
              <a:cs typeface="Times New Roman" pitchFamily="18" charset="0"/>
            </a:endParaRPr>
          </a:p>
          <a:p>
            <a:r>
              <a:rPr lang="pl-PL" sz="2400" b="1" dirty="0">
                <a:latin typeface="Times New Roman" pitchFamily="18" charset="0"/>
                <a:cs typeface="Times New Roman" pitchFamily="18" charset="0"/>
              </a:rPr>
              <a:t>Proračun vodova na termičko </a:t>
            </a:r>
            <a:r>
              <a:rPr lang="pl-PL" sz="2400" b="1" dirty="0" smtClean="0">
                <a:latin typeface="Times New Roman" pitchFamily="18" charset="0"/>
                <a:cs typeface="Times New Roman" pitchFamily="18" charset="0"/>
              </a:rPr>
              <a:t>opterećenje</a:t>
            </a:r>
          </a:p>
          <a:p>
            <a:endParaRPr lang="pl-PL" sz="2400" b="1" i="1" dirty="0">
              <a:latin typeface="Times New Roman" pitchFamily="18" charset="0"/>
              <a:cs typeface="Times New Roman" pitchFamily="18" charset="0"/>
            </a:endParaRPr>
          </a:p>
          <a:p>
            <a:r>
              <a:rPr lang="pl-PL" sz="2400" dirty="0">
                <a:latin typeface="Times New Roman" pitchFamily="18" charset="0"/>
                <a:cs typeface="Times New Roman" pitchFamily="18" charset="0"/>
              </a:rPr>
              <a:t>Vodovi mogu izdržati određeno opterećenje nakon kojeg može doći do njihovog oštećenja te opasnog ugrožavanja ljudskog života. </a:t>
            </a:r>
            <a:endParaRPr lang="pl-PL" sz="2400" dirty="0" smtClean="0">
              <a:latin typeface="Times New Roman" pitchFamily="18" charset="0"/>
              <a:cs typeface="Times New Roman" pitchFamily="18" charset="0"/>
            </a:endParaRPr>
          </a:p>
          <a:p>
            <a:endParaRPr lang="pl-PL" sz="2400" dirty="0">
              <a:latin typeface="Times New Roman" pitchFamily="18" charset="0"/>
              <a:cs typeface="Times New Roman" pitchFamily="18" charset="0"/>
            </a:endParaRPr>
          </a:p>
          <a:p>
            <a:r>
              <a:rPr lang="pl-PL" sz="2400" dirty="0" smtClean="0">
                <a:latin typeface="Times New Roman" pitchFamily="18" charset="0"/>
                <a:cs typeface="Times New Roman" pitchFamily="18" charset="0"/>
              </a:rPr>
              <a:t>Iz </a:t>
            </a:r>
            <a:r>
              <a:rPr lang="pl-PL" sz="2400" dirty="0">
                <a:latin typeface="Times New Roman" pitchFamily="18" charset="0"/>
                <a:cs typeface="Times New Roman" pitchFamily="18" charset="0"/>
              </a:rPr>
              <a:t>tog je razloga potrebno proračunati vodove s obzirom na termičko opterećenje</a:t>
            </a:r>
            <a:r>
              <a:rPr lang="pl-PL" sz="2400" dirty="0" smtClean="0">
                <a:latin typeface="Times New Roman" pitchFamily="18" charset="0"/>
                <a:cs typeface="Times New Roman" pitchFamily="18" charset="0"/>
              </a:rPr>
              <a:t>.</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Tree>
    <p:extLst>
      <p:ext uri="{BB962C8B-B14F-4D97-AF65-F5344CB8AC3E}">
        <p14:creationId xmlns:p14="http://schemas.microsoft.com/office/powerpoint/2010/main" val="377686361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1764" y="1718758"/>
            <a:ext cx="8719256" cy="3046988"/>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3. Proračuni</a:t>
            </a:r>
            <a:endParaRPr lang="hr-HR" sz="2400" b="1" dirty="0">
              <a:latin typeface="Times New Roman" pitchFamily="18" charset="0"/>
              <a:cs typeface="Times New Roman" pitchFamily="18" charset="0"/>
            </a:endParaRPr>
          </a:p>
          <a:p>
            <a:r>
              <a:rPr lang="pl-PL" sz="2400" b="1" dirty="0">
                <a:latin typeface="Times New Roman" pitchFamily="18" charset="0"/>
                <a:cs typeface="Times New Roman" pitchFamily="18" charset="0"/>
              </a:rPr>
              <a:t>Proračun vodova na termičko </a:t>
            </a:r>
            <a:r>
              <a:rPr lang="pl-PL" sz="2400" b="1" dirty="0" smtClean="0">
                <a:latin typeface="Times New Roman" pitchFamily="18" charset="0"/>
                <a:cs typeface="Times New Roman" pitchFamily="18" charset="0"/>
              </a:rPr>
              <a:t>opterećenje</a:t>
            </a:r>
          </a:p>
          <a:p>
            <a:endParaRPr lang="pl-PL" sz="2400" b="1" i="1" dirty="0">
              <a:latin typeface="Times New Roman" pitchFamily="18" charset="0"/>
              <a:cs typeface="Times New Roman" pitchFamily="18" charset="0"/>
            </a:endParaRPr>
          </a:p>
          <a:p>
            <a:r>
              <a:rPr lang="hr-HR" sz="2400" dirty="0" smtClean="0">
                <a:latin typeface="Times New Roman" pitchFamily="18" charset="0"/>
                <a:cs typeface="Times New Roman" pitchFamily="18" charset="0"/>
              </a:rPr>
              <a:t>Radna obilježja </a:t>
            </a:r>
            <a:r>
              <a:rPr lang="hr-HR" sz="2400" dirty="0">
                <a:latin typeface="Times New Roman" pitchFamily="18" charset="0"/>
                <a:cs typeface="Times New Roman" pitchFamily="18" charset="0"/>
              </a:rPr>
              <a:t>naprava koje štite kabele od preopterećenja moraju zadovoljiti sljedeće uvjete:</a:t>
            </a:r>
            <a:endParaRPr lang="hr-HR" sz="2400" dirty="0" smtClean="0">
              <a:latin typeface="Times New Roman" pitchFamily="18" charset="0"/>
              <a:cs typeface="Times New Roman" pitchFamily="18" charset="0"/>
            </a:endParaRPr>
          </a:p>
          <a:p>
            <a:endParaRPr lang="hr-HR" sz="2400" dirty="0">
              <a:latin typeface="Times New Roman" pitchFamily="18" charset="0"/>
              <a:cs typeface="Times New Roman" pitchFamily="18" charset="0"/>
            </a:endParaRPr>
          </a:p>
          <a:p>
            <a:r>
              <a:rPr lang="hr-HR" sz="2400" dirty="0" smtClean="0">
                <a:latin typeface="Times New Roman" pitchFamily="18" charset="0"/>
                <a:cs typeface="Times New Roman" pitchFamily="18" charset="0"/>
              </a:rPr>
              <a:t>								(1)</a:t>
            </a:r>
          </a:p>
          <a:p>
            <a:r>
              <a:rPr lang="hr-HR" sz="2400" dirty="0" smtClean="0">
                <a:latin typeface="Times New Roman" pitchFamily="18" charset="0"/>
                <a:cs typeface="Times New Roman" pitchFamily="18" charset="0"/>
              </a:rPr>
              <a:t>gdje je:</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graphicFrame>
        <p:nvGraphicFramePr>
          <p:cNvPr id="6" name="Object 5"/>
          <p:cNvGraphicFramePr>
            <a:graphicFrameLocks noChangeAspect="1"/>
          </p:cNvGraphicFramePr>
          <p:nvPr>
            <p:extLst>
              <p:ext uri="{D42A27DB-BD31-4B8C-83A1-F6EECF244321}">
                <p14:modId xmlns:p14="http://schemas.microsoft.com/office/powerpoint/2010/main" val="3779215356"/>
              </p:ext>
            </p:extLst>
          </p:nvPr>
        </p:nvGraphicFramePr>
        <p:xfrm>
          <a:off x="4098801" y="3717032"/>
          <a:ext cx="1174998" cy="753204"/>
        </p:xfrm>
        <a:graphic>
          <a:graphicData uri="http://schemas.openxmlformats.org/presentationml/2006/ole">
            <mc:AlternateContent xmlns:mc="http://schemas.openxmlformats.org/markup-compatibility/2006">
              <mc:Choice xmlns:v="urn:schemas-microsoft-com:vml" Requires="v">
                <p:oleObj spid="_x0000_s3088" name="Equation" r:id="rId3" imgW="761760" imgH="457200" progId="Equation.DSMT4">
                  <p:embed/>
                </p:oleObj>
              </mc:Choice>
              <mc:Fallback>
                <p:oleObj name="Equation" r:id="rId3" imgW="761760" imgH="457200" progId="Equation.DSMT4">
                  <p:embed/>
                  <p:pic>
                    <p:nvPicPr>
                      <p:cNvPr id="0" name=""/>
                      <p:cNvPicPr>
                        <a:picLocks noChangeAspect="1" noChangeArrowheads="1"/>
                      </p:cNvPicPr>
                      <p:nvPr/>
                    </p:nvPicPr>
                    <p:blipFill>
                      <a:blip r:embed="rId4"/>
                      <a:srcRect/>
                      <a:stretch>
                        <a:fillRect/>
                      </a:stretch>
                    </p:blipFill>
                    <p:spPr bwMode="auto">
                      <a:xfrm>
                        <a:off x="4098801" y="3717032"/>
                        <a:ext cx="1174998" cy="753204"/>
                      </a:xfrm>
                      <a:prstGeom prst="rect">
                        <a:avLst/>
                      </a:prstGeom>
                      <a:noFill/>
                    </p:spPr>
                  </p:pic>
                </p:oleObj>
              </mc:Fallback>
            </mc:AlternateContent>
          </a:graphicData>
        </a:graphic>
      </p:graphicFrame>
      <p:graphicFrame>
        <p:nvGraphicFramePr>
          <p:cNvPr id="4" name="Table 3"/>
          <p:cNvGraphicFramePr>
            <a:graphicFrameLocks noGrp="1"/>
          </p:cNvGraphicFramePr>
          <p:nvPr>
            <p:extLst>
              <p:ext uri="{D42A27DB-BD31-4B8C-83A1-F6EECF244321}">
                <p14:modId xmlns:p14="http://schemas.microsoft.com/office/powerpoint/2010/main" val="1186240851"/>
              </p:ext>
            </p:extLst>
          </p:nvPr>
        </p:nvGraphicFramePr>
        <p:xfrm>
          <a:off x="1001786" y="4869160"/>
          <a:ext cx="7619211" cy="1828800"/>
        </p:xfrm>
        <a:graphic>
          <a:graphicData uri="http://schemas.openxmlformats.org/drawingml/2006/table">
            <a:tbl>
              <a:tblPr firstRow="1" firstCol="1" bandRow="1">
                <a:tableStyleId>{5C22544A-7EE6-4342-B048-85BDC9FD1C3A}</a:tableStyleId>
              </a:tblPr>
              <a:tblGrid>
                <a:gridCol w="1018848">
                  <a:extLst>
                    <a:ext uri="{9D8B030D-6E8A-4147-A177-3AD203B41FA5}">
                      <a16:colId xmlns:a16="http://schemas.microsoft.com/office/drawing/2014/main" val="20000"/>
                    </a:ext>
                  </a:extLst>
                </a:gridCol>
                <a:gridCol w="6600363">
                  <a:extLst>
                    <a:ext uri="{9D8B030D-6E8A-4147-A177-3AD203B41FA5}">
                      <a16:colId xmlns:a16="http://schemas.microsoft.com/office/drawing/2014/main" val="20001"/>
                    </a:ext>
                  </a:extLst>
                </a:gridCol>
              </a:tblGrid>
              <a:tr h="288032">
                <a:tc>
                  <a:txBody>
                    <a:bodyPr/>
                    <a:lstStyle/>
                    <a:p>
                      <a:pPr algn="just">
                        <a:lnSpc>
                          <a:spcPct val="150000"/>
                        </a:lnSpc>
                        <a:spcAft>
                          <a:spcPts val="0"/>
                        </a:spcAft>
                      </a:pPr>
                      <a:r>
                        <a:rPr lang="hr-HR" sz="2000" b="0" i="1" dirty="0" err="1" smtClean="0">
                          <a:solidFill>
                            <a:schemeClr val="tx1"/>
                          </a:solidFill>
                          <a:effectLst/>
                          <a:latin typeface="Times New Roman" panose="02020603050405020304" pitchFamily="18" charset="0"/>
                          <a:cs typeface="Times New Roman" panose="02020603050405020304" pitchFamily="18" charset="0"/>
                        </a:rPr>
                        <a:t>I</a:t>
                      </a:r>
                      <a:r>
                        <a:rPr lang="hr-HR" sz="2000" b="0" i="1" baseline="-25000" dirty="0" err="1" smtClean="0">
                          <a:solidFill>
                            <a:schemeClr val="tx1"/>
                          </a:solidFill>
                          <a:effectLst/>
                          <a:latin typeface="Times New Roman" panose="02020603050405020304" pitchFamily="18" charset="0"/>
                          <a:cs typeface="Times New Roman" panose="02020603050405020304" pitchFamily="18" charset="0"/>
                        </a:rPr>
                        <a:t>b</a:t>
                      </a:r>
                      <a:r>
                        <a:rPr lang="hr-HR" sz="2000" b="0" i="1" dirty="0" smtClean="0">
                          <a:solidFill>
                            <a:schemeClr val="tx1"/>
                          </a:solidFill>
                          <a:effectLst/>
                          <a:latin typeface="Times New Roman" panose="02020603050405020304" pitchFamily="18" charset="0"/>
                          <a:cs typeface="Times New Roman" panose="02020603050405020304" pitchFamily="18" charset="0"/>
                        </a:rPr>
                        <a:t> </a:t>
                      </a:r>
                      <a:r>
                        <a:rPr lang="hr-HR" sz="2000" b="0" i="1" dirty="0">
                          <a:solidFill>
                            <a:schemeClr val="tx1"/>
                          </a:solidFill>
                          <a:effectLst/>
                          <a:latin typeface="Times New Roman" panose="02020603050405020304" pitchFamily="18" charset="0"/>
                          <a:cs typeface="Times New Roman" panose="02020603050405020304" pitchFamily="18" charset="0"/>
                        </a:rPr>
                        <a:t>(A)</a:t>
                      </a:r>
                      <a:endParaRPr lang="en-US" sz="2000" b="0"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just">
                        <a:lnSpc>
                          <a:spcPct val="150000"/>
                        </a:lnSpc>
                        <a:spcAft>
                          <a:spcPts val="0"/>
                        </a:spcAft>
                      </a:pPr>
                      <a:r>
                        <a:rPr lang="hr-HR" sz="2000" b="0" i="1" dirty="0">
                          <a:solidFill>
                            <a:schemeClr val="tx1"/>
                          </a:solidFill>
                          <a:effectLst/>
                          <a:latin typeface="Times New Roman" panose="02020603050405020304" pitchFamily="18" charset="0"/>
                          <a:cs typeface="Times New Roman" panose="02020603050405020304" pitchFamily="18" charset="0"/>
                        </a:rPr>
                        <a:t>struja tereta za koju se vod predviđa</a:t>
                      </a:r>
                      <a:endParaRPr lang="en-US" sz="2000" b="0"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00"/>
                  </a:ext>
                </a:extLst>
              </a:tr>
              <a:tr h="313172">
                <a:tc>
                  <a:txBody>
                    <a:bodyPr/>
                    <a:lstStyle/>
                    <a:p>
                      <a:pPr algn="just">
                        <a:lnSpc>
                          <a:spcPct val="150000"/>
                        </a:lnSpc>
                        <a:spcAft>
                          <a:spcPts val="0"/>
                        </a:spcAft>
                      </a:pPr>
                      <a:r>
                        <a:rPr lang="hr-HR" sz="2000" b="0" i="1" dirty="0">
                          <a:solidFill>
                            <a:schemeClr val="tx1"/>
                          </a:solidFill>
                          <a:effectLst/>
                          <a:latin typeface="Times New Roman" panose="02020603050405020304" pitchFamily="18" charset="0"/>
                          <a:cs typeface="Times New Roman" panose="02020603050405020304" pitchFamily="18" charset="0"/>
                        </a:rPr>
                        <a:t>I</a:t>
                      </a:r>
                      <a:r>
                        <a:rPr lang="hr-HR" sz="2000" b="0" i="1" baseline="-25000" dirty="0">
                          <a:solidFill>
                            <a:schemeClr val="tx1"/>
                          </a:solidFill>
                          <a:effectLst/>
                          <a:latin typeface="Times New Roman" panose="02020603050405020304" pitchFamily="18" charset="0"/>
                          <a:cs typeface="Times New Roman" panose="02020603050405020304" pitchFamily="18" charset="0"/>
                        </a:rPr>
                        <a:t>z </a:t>
                      </a:r>
                      <a:r>
                        <a:rPr lang="hr-HR" sz="2000" b="0" i="1" dirty="0">
                          <a:solidFill>
                            <a:schemeClr val="tx1"/>
                          </a:solidFill>
                          <a:effectLst/>
                          <a:latin typeface="Times New Roman" panose="02020603050405020304" pitchFamily="18" charset="0"/>
                          <a:cs typeface="Times New Roman" panose="02020603050405020304" pitchFamily="18" charset="0"/>
                        </a:rPr>
                        <a:t>(A)</a:t>
                      </a:r>
                      <a:endParaRPr lang="en-US" sz="2000" b="0"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just">
                        <a:lnSpc>
                          <a:spcPct val="150000"/>
                        </a:lnSpc>
                        <a:spcAft>
                          <a:spcPts val="0"/>
                        </a:spcAft>
                      </a:pPr>
                      <a:r>
                        <a:rPr lang="hr-HR" sz="2000" b="0" i="1" dirty="0">
                          <a:solidFill>
                            <a:schemeClr val="tx1"/>
                          </a:solidFill>
                          <a:effectLst/>
                          <a:latin typeface="Times New Roman" panose="02020603050405020304" pitchFamily="18" charset="0"/>
                          <a:cs typeface="Times New Roman" panose="02020603050405020304" pitchFamily="18" charset="0"/>
                        </a:rPr>
                        <a:t>dozvoljena struja voda</a:t>
                      </a:r>
                      <a:endParaRPr lang="en-US" sz="2000" b="0"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01"/>
                  </a:ext>
                </a:extLst>
              </a:tr>
              <a:tr h="338312">
                <a:tc>
                  <a:txBody>
                    <a:bodyPr/>
                    <a:lstStyle/>
                    <a:p>
                      <a:pPr algn="just">
                        <a:lnSpc>
                          <a:spcPct val="150000"/>
                        </a:lnSpc>
                        <a:spcAft>
                          <a:spcPts val="0"/>
                        </a:spcAft>
                      </a:pPr>
                      <a:r>
                        <a:rPr lang="hr-HR" sz="2000" b="0" i="1">
                          <a:solidFill>
                            <a:schemeClr val="tx1"/>
                          </a:solidFill>
                          <a:effectLst/>
                          <a:latin typeface="Times New Roman" panose="02020603050405020304" pitchFamily="18" charset="0"/>
                          <a:cs typeface="Times New Roman" panose="02020603050405020304" pitchFamily="18" charset="0"/>
                        </a:rPr>
                        <a:t>I</a:t>
                      </a:r>
                      <a:r>
                        <a:rPr lang="hr-HR" sz="2000" b="0" i="1" baseline="-25000">
                          <a:solidFill>
                            <a:schemeClr val="tx1"/>
                          </a:solidFill>
                          <a:effectLst/>
                          <a:latin typeface="Times New Roman" panose="02020603050405020304" pitchFamily="18" charset="0"/>
                          <a:cs typeface="Times New Roman" panose="02020603050405020304" pitchFamily="18" charset="0"/>
                        </a:rPr>
                        <a:t>n</a:t>
                      </a:r>
                      <a:r>
                        <a:rPr lang="hr-HR" sz="2000" b="0" i="1">
                          <a:solidFill>
                            <a:schemeClr val="tx1"/>
                          </a:solidFill>
                          <a:effectLst/>
                          <a:latin typeface="Times New Roman" panose="02020603050405020304" pitchFamily="18" charset="0"/>
                          <a:cs typeface="Times New Roman" panose="02020603050405020304" pitchFamily="18" charset="0"/>
                        </a:rPr>
                        <a:t> (A)</a:t>
                      </a:r>
                      <a:endParaRPr lang="en-US" sz="2000" b="0" i="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just">
                        <a:lnSpc>
                          <a:spcPct val="150000"/>
                        </a:lnSpc>
                        <a:spcAft>
                          <a:spcPts val="0"/>
                        </a:spcAft>
                      </a:pPr>
                      <a:r>
                        <a:rPr lang="hr-HR" sz="2000" b="0" i="1" dirty="0">
                          <a:solidFill>
                            <a:schemeClr val="tx1"/>
                          </a:solidFill>
                          <a:effectLst/>
                          <a:latin typeface="Times New Roman" panose="02020603050405020304" pitchFamily="18" charset="0"/>
                          <a:cs typeface="Times New Roman" panose="02020603050405020304" pitchFamily="18" charset="0"/>
                        </a:rPr>
                        <a:t>nazivna struja zaštitnog uređaja</a:t>
                      </a:r>
                      <a:endParaRPr lang="en-US" sz="2000" b="0"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02"/>
                  </a:ext>
                </a:extLst>
              </a:tr>
              <a:tr h="291444">
                <a:tc>
                  <a:txBody>
                    <a:bodyPr/>
                    <a:lstStyle/>
                    <a:p>
                      <a:pPr algn="just">
                        <a:lnSpc>
                          <a:spcPct val="150000"/>
                        </a:lnSpc>
                        <a:spcAft>
                          <a:spcPts val="0"/>
                        </a:spcAft>
                      </a:pPr>
                      <a:r>
                        <a:rPr lang="hr-HR" sz="2000" b="0" i="1" dirty="0">
                          <a:solidFill>
                            <a:schemeClr val="tx1"/>
                          </a:solidFill>
                          <a:effectLst/>
                          <a:latin typeface="Times New Roman" panose="02020603050405020304" pitchFamily="18" charset="0"/>
                          <a:cs typeface="Times New Roman" panose="02020603050405020304" pitchFamily="18" charset="0"/>
                        </a:rPr>
                        <a:t>I</a:t>
                      </a:r>
                      <a:r>
                        <a:rPr lang="hr-HR" sz="2000" b="0" i="1" baseline="-25000" dirty="0">
                          <a:solidFill>
                            <a:schemeClr val="tx1"/>
                          </a:solidFill>
                          <a:effectLst/>
                          <a:latin typeface="Times New Roman" panose="02020603050405020304" pitchFamily="18" charset="0"/>
                          <a:cs typeface="Times New Roman" panose="02020603050405020304" pitchFamily="18" charset="0"/>
                        </a:rPr>
                        <a:t>2</a:t>
                      </a:r>
                      <a:r>
                        <a:rPr lang="hr-HR" sz="2000" b="0" i="1" dirty="0">
                          <a:solidFill>
                            <a:schemeClr val="tx1"/>
                          </a:solidFill>
                          <a:effectLst/>
                          <a:latin typeface="Times New Roman" panose="02020603050405020304" pitchFamily="18" charset="0"/>
                          <a:cs typeface="Times New Roman" panose="02020603050405020304" pitchFamily="18" charset="0"/>
                        </a:rPr>
                        <a:t> (A)</a:t>
                      </a:r>
                      <a:endParaRPr lang="en-US" sz="2000" b="0"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just">
                        <a:lnSpc>
                          <a:spcPct val="150000"/>
                        </a:lnSpc>
                        <a:spcAft>
                          <a:spcPts val="0"/>
                        </a:spcAft>
                      </a:pPr>
                      <a:r>
                        <a:rPr lang="hr-HR" sz="2000" b="0" i="1" dirty="0">
                          <a:solidFill>
                            <a:schemeClr val="tx1"/>
                          </a:solidFill>
                          <a:effectLst/>
                          <a:latin typeface="Times New Roman" panose="02020603050405020304" pitchFamily="18" charset="0"/>
                          <a:cs typeface="Times New Roman" panose="02020603050405020304" pitchFamily="18" charset="0"/>
                        </a:rPr>
                        <a:t>struja koja osigurava pouzdano djelovanje zaštitnog uređaja</a:t>
                      </a:r>
                      <a:endParaRPr lang="en-US" sz="2000" b="0"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62526744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1764" y="1718758"/>
            <a:ext cx="8719256" cy="1569660"/>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3. Proračuni</a:t>
            </a:r>
            <a:endParaRPr lang="hr-HR" sz="2400" b="1" dirty="0">
              <a:latin typeface="Times New Roman" pitchFamily="18" charset="0"/>
              <a:cs typeface="Times New Roman" pitchFamily="18" charset="0"/>
            </a:endParaRPr>
          </a:p>
          <a:p>
            <a:r>
              <a:rPr lang="pl-PL" sz="2400" b="1" dirty="0">
                <a:latin typeface="Times New Roman" pitchFamily="18" charset="0"/>
                <a:cs typeface="Times New Roman" pitchFamily="18" charset="0"/>
              </a:rPr>
              <a:t>Proračun vodova na </a:t>
            </a:r>
            <a:endParaRPr lang="pl-PL" sz="2400" b="1" dirty="0" smtClean="0">
              <a:latin typeface="Times New Roman" pitchFamily="18" charset="0"/>
              <a:cs typeface="Times New Roman" pitchFamily="18" charset="0"/>
            </a:endParaRPr>
          </a:p>
          <a:p>
            <a:r>
              <a:rPr lang="pl-PL" sz="2400" b="1" dirty="0" smtClean="0">
                <a:latin typeface="Times New Roman" pitchFamily="18" charset="0"/>
                <a:cs typeface="Times New Roman" pitchFamily="18" charset="0"/>
              </a:rPr>
              <a:t>termičko opterećenje</a:t>
            </a:r>
          </a:p>
          <a:p>
            <a:endParaRPr lang="pl-PL" sz="2400" b="1" i="1" dirty="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pic>
        <p:nvPicPr>
          <p:cNvPr id="9" name="Picture 8" descr="01"/>
          <p:cNvPicPr/>
          <p:nvPr/>
        </p:nvPicPr>
        <p:blipFill>
          <a:blip r:embed="rId2" cstate="print"/>
          <a:srcRect/>
          <a:stretch>
            <a:fillRect/>
          </a:stretch>
        </p:blipFill>
        <p:spPr bwMode="auto">
          <a:xfrm>
            <a:off x="3851920" y="1628800"/>
            <a:ext cx="5256584" cy="5080519"/>
          </a:xfrm>
          <a:prstGeom prst="rect">
            <a:avLst/>
          </a:prstGeom>
          <a:noFill/>
          <a:ln w="9525">
            <a:noFill/>
            <a:miter lim="800000"/>
            <a:headEnd/>
            <a:tailEnd/>
          </a:ln>
        </p:spPr>
      </p:pic>
      <p:sp>
        <p:nvSpPr>
          <p:cNvPr id="7" name="Rectangle 6"/>
          <p:cNvSpPr/>
          <p:nvPr/>
        </p:nvSpPr>
        <p:spPr>
          <a:xfrm>
            <a:off x="676881" y="6021288"/>
            <a:ext cx="3225563" cy="400110"/>
          </a:xfrm>
          <a:prstGeom prst="rect">
            <a:avLst/>
          </a:prstGeom>
        </p:spPr>
        <p:txBody>
          <a:bodyPr wrap="none">
            <a:spAutoFit/>
          </a:bodyPr>
          <a:lstStyle/>
          <a:p>
            <a:r>
              <a:rPr lang="en-US" sz="2000" dirty="0" err="1">
                <a:latin typeface="Times New Roman" panose="02020603050405020304" pitchFamily="18" charset="0"/>
                <a:cs typeface="Times New Roman" panose="02020603050405020304" pitchFamily="18" charset="0"/>
              </a:rPr>
              <a:t>Dijagram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usklađivanja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zaštite</a:t>
            </a:r>
            <a:endParaRPr lang="en-US" sz="2000" dirty="0">
              <a:latin typeface="Times New Roman" panose="02020603050405020304" pitchFamily="18" charset="0"/>
              <a:cs typeface="Times New Roman" panose="02020603050405020304" pitchFamily="18" charset="0"/>
            </a:endParaRPr>
          </a:p>
        </p:txBody>
      </p:sp>
      <p:sp>
        <p:nvSpPr>
          <p:cNvPr id="10" name="Rectangle 9"/>
          <p:cNvSpPr/>
          <p:nvPr/>
        </p:nvSpPr>
        <p:spPr>
          <a:xfrm>
            <a:off x="237800" y="3952070"/>
            <a:ext cx="3830144" cy="1200329"/>
          </a:xfrm>
          <a:prstGeom prst="rect">
            <a:avLst/>
          </a:prstGeom>
        </p:spPr>
        <p:txBody>
          <a:bodyPr wrap="square">
            <a:spAutoFit/>
          </a:bodyPr>
          <a:lstStyle/>
          <a:p>
            <a:r>
              <a:rPr lang="pl-PL" sz="2400" dirty="0">
                <a:latin typeface="Times New Roman" panose="02020603050405020304" pitchFamily="18" charset="0"/>
                <a:cs typeface="Times New Roman" panose="02020603050405020304" pitchFamily="18" charset="0"/>
              </a:rPr>
              <a:t>Relacija </a:t>
            </a:r>
            <a:r>
              <a:rPr lang="pl-PL" sz="2400" dirty="0" smtClean="0">
                <a:latin typeface="Times New Roman" panose="02020603050405020304" pitchFamily="18" charset="0"/>
                <a:cs typeface="Times New Roman" panose="02020603050405020304" pitchFamily="18" charset="0"/>
              </a:rPr>
              <a:t>(1</a:t>
            </a:r>
            <a:r>
              <a:rPr lang="pl-PL" sz="2400" dirty="0">
                <a:latin typeface="Times New Roman" panose="02020603050405020304" pitchFamily="18" charset="0"/>
                <a:cs typeface="Times New Roman" panose="02020603050405020304" pitchFamily="18" charset="0"/>
              </a:rPr>
              <a:t>) usklađena je s normom </a:t>
            </a:r>
            <a:endParaRPr lang="pl-PL" sz="2400" dirty="0" smtClean="0">
              <a:latin typeface="Times New Roman" panose="02020603050405020304" pitchFamily="18" charset="0"/>
              <a:cs typeface="Times New Roman" panose="02020603050405020304" pitchFamily="18" charset="0"/>
            </a:endParaRPr>
          </a:p>
          <a:p>
            <a:r>
              <a:rPr lang="pl-PL" sz="2400" dirty="0" smtClean="0">
                <a:latin typeface="Times New Roman" panose="02020603050405020304" pitchFamily="18" charset="0"/>
                <a:cs typeface="Times New Roman" panose="02020603050405020304" pitchFamily="18" charset="0"/>
              </a:rPr>
              <a:t>HRN </a:t>
            </a:r>
            <a:r>
              <a:rPr lang="pl-PL" sz="2400" dirty="0">
                <a:latin typeface="Times New Roman" panose="02020603050405020304" pitchFamily="18" charset="0"/>
                <a:cs typeface="Times New Roman" panose="02020603050405020304" pitchFamily="18" charset="0"/>
              </a:rPr>
              <a:t>HD 384.5.523 S2:2002.</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769638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1764" y="1718758"/>
            <a:ext cx="8719256" cy="1200329"/>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3. Proračuni</a:t>
            </a:r>
            <a:endParaRPr lang="hr-HR" sz="2400" b="1" dirty="0">
              <a:latin typeface="Times New Roman" pitchFamily="18" charset="0"/>
              <a:cs typeface="Times New Roman" pitchFamily="18" charset="0"/>
            </a:endParaRPr>
          </a:p>
          <a:p>
            <a:r>
              <a:rPr lang="pl-PL" sz="2400" b="1" dirty="0">
                <a:latin typeface="Times New Roman" pitchFamily="18" charset="0"/>
                <a:cs typeface="Times New Roman" pitchFamily="18" charset="0"/>
              </a:rPr>
              <a:t>Proračun vodova na termičko </a:t>
            </a:r>
            <a:r>
              <a:rPr lang="pl-PL" sz="2400" b="1" dirty="0" smtClean="0">
                <a:latin typeface="Times New Roman" pitchFamily="18" charset="0"/>
                <a:cs typeface="Times New Roman" pitchFamily="18" charset="0"/>
              </a:rPr>
              <a:t>opterećenje</a:t>
            </a:r>
          </a:p>
          <a:p>
            <a:endParaRPr lang="pl-PL" sz="2400" b="1" i="1" dirty="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0" name="Rectangle 9"/>
          <p:cNvSpPr/>
          <p:nvPr/>
        </p:nvSpPr>
        <p:spPr>
          <a:xfrm>
            <a:off x="384794" y="2780545"/>
            <a:ext cx="8219654" cy="3046988"/>
          </a:xfrm>
          <a:prstGeom prst="rect">
            <a:avLst/>
          </a:prstGeom>
        </p:spPr>
        <p:txBody>
          <a:bodyPr wrap="square">
            <a:spAutoFit/>
          </a:bodyPr>
          <a:lstStyle/>
          <a:p>
            <a:r>
              <a:rPr lang="pl-PL" sz="2400" dirty="0">
                <a:latin typeface="Times New Roman" panose="02020603050405020304" pitchFamily="18" charset="0"/>
                <a:cs typeface="Times New Roman" panose="02020603050405020304" pitchFamily="18" charset="0"/>
              </a:rPr>
              <a:t>Struja tereta određuje se iz vršne snage koju prenosi vod</a:t>
            </a:r>
            <a:r>
              <a:rPr lang="pl-PL" sz="2400" dirty="0" smtClean="0">
                <a:latin typeface="Times New Roman" panose="02020603050405020304" pitchFamily="18" charset="0"/>
                <a:cs typeface="Times New Roman" panose="02020603050405020304" pitchFamily="18" charset="0"/>
              </a:rPr>
              <a:t>:</a:t>
            </a:r>
          </a:p>
          <a:p>
            <a:endParaRPr lang="pl-PL" sz="2400" dirty="0">
              <a:latin typeface="Times New Roman" panose="02020603050405020304" pitchFamily="18" charset="0"/>
              <a:cs typeface="Times New Roman" panose="02020603050405020304" pitchFamily="18" charset="0"/>
            </a:endParaRPr>
          </a:p>
          <a:p>
            <a:pPr marL="457200" indent="-457200">
              <a:buAutoNum type="alphaLcParenR"/>
            </a:pPr>
            <a:r>
              <a:rPr lang="en-US" sz="2400" dirty="0" err="1" smtClean="0">
                <a:latin typeface="Times New Roman" panose="02020603050405020304" pitchFamily="18" charset="0"/>
                <a:cs typeface="Times New Roman" panose="02020603050405020304" pitchFamily="18" charset="0"/>
              </a:rPr>
              <a:t>trofazna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opterećenja</a:t>
            </a:r>
            <a:r>
              <a:rPr lang="hr-HR" sz="2400" dirty="0" smtClean="0">
                <a:latin typeface="Times New Roman" panose="02020603050405020304" pitchFamily="18" charset="0"/>
                <a:cs typeface="Times New Roman" panose="02020603050405020304" pitchFamily="18" charset="0"/>
              </a:rPr>
              <a:t>					(2)</a:t>
            </a:r>
          </a:p>
          <a:p>
            <a:pPr marL="457200" indent="-457200">
              <a:buAutoNum type="alphaLcParenR"/>
            </a:pPr>
            <a:endParaRPr lang="hr-HR" sz="2400" dirty="0">
              <a:latin typeface="Times New Roman" panose="02020603050405020304" pitchFamily="18" charset="0"/>
              <a:cs typeface="Times New Roman" panose="02020603050405020304" pitchFamily="18" charset="0"/>
            </a:endParaRPr>
          </a:p>
          <a:p>
            <a:pPr marL="457200" indent="-457200">
              <a:buAutoNum type="alphaLcParenR"/>
            </a:pPr>
            <a:r>
              <a:rPr lang="hr-HR" sz="2400" dirty="0" err="1" smtClean="0">
                <a:latin typeface="Times New Roman" panose="02020603050405020304" pitchFamily="18" charset="0"/>
                <a:cs typeface="Times New Roman" panose="02020603050405020304" pitchFamily="18" charset="0"/>
              </a:rPr>
              <a:t>jed</a:t>
            </a:r>
            <a:r>
              <a:rPr lang="en-US" sz="2400" dirty="0" err="1" smtClean="0">
                <a:latin typeface="Times New Roman" panose="02020603050405020304" pitchFamily="18" charset="0"/>
                <a:cs typeface="Times New Roman" panose="02020603050405020304" pitchFamily="18" charset="0"/>
              </a:rPr>
              <a:t>nofazna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opterećenja</a:t>
            </a:r>
            <a:r>
              <a:rPr lang="hr-HR" sz="2400" dirty="0" smtClean="0">
                <a:latin typeface="Times New Roman" panose="02020603050405020304" pitchFamily="18" charset="0"/>
                <a:cs typeface="Times New Roman" panose="02020603050405020304" pitchFamily="18" charset="0"/>
              </a:rPr>
              <a:t>					(3)</a:t>
            </a:r>
          </a:p>
          <a:p>
            <a:pPr marL="457200" indent="-457200">
              <a:buAutoNum type="alphaLcParenR"/>
            </a:pPr>
            <a:endParaRPr lang="hr-HR" sz="2400" dirty="0">
              <a:latin typeface="Times New Roman" panose="02020603050405020304" pitchFamily="18" charset="0"/>
              <a:cs typeface="Times New Roman" panose="02020603050405020304" pitchFamily="18" charset="0"/>
            </a:endParaRPr>
          </a:p>
          <a:p>
            <a:r>
              <a:rPr lang="en-US" sz="2400" dirty="0" err="1">
                <a:latin typeface="Times New Roman" panose="02020603050405020304" pitchFamily="18" charset="0"/>
                <a:cs typeface="Times New Roman" panose="02020603050405020304" pitchFamily="18" charset="0"/>
              </a:rPr>
              <a:t>Struja</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I</a:t>
            </a:r>
            <a:r>
              <a:rPr lang="en-US" sz="2400" i="1" baseline="-25000" dirty="0">
                <a:latin typeface="Times New Roman" panose="02020603050405020304" pitchFamily="18" charset="0"/>
                <a:cs typeface="Times New Roman" panose="02020603050405020304" pitchFamily="18" charset="0"/>
              </a:rPr>
              <a:t>Z</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definirana</a:t>
            </a:r>
            <a:r>
              <a:rPr lang="en-US" sz="2400" dirty="0">
                <a:latin typeface="Times New Roman" panose="02020603050405020304" pitchFamily="18" charset="0"/>
                <a:cs typeface="Times New Roman" panose="02020603050405020304" pitchFamily="18" charset="0"/>
              </a:rPr>
              <a:t> je </a:t>
            </a:r>
            <a:r>
              <a:rPr lang="en-US" sz="2400" dirty="0" err="1">
                <a:latin typeface="Times New Roman" panose="02020603050405020304" pitchFamily="18" charset="0"/>
                <a:cs typeface="Times New Roman" panose="02020603050405020304" pitchFamily="18" charset="0"/>
              </a:rPr>
              <a:t>normom</a:t>
            </a:r>
            <a:r>
              <a:rPr lang="en-US" sz="2400" dirty="0">
                <a:latin typeface="Times New Roman" panose="02020603050405020304" pitchFamily="18" charset="0"/>
                <a:cs typeface="Times New Roman" panose="02020603050405020304" pitchFamily="18" charset="0"/>
              </a:rPr>
              <a:t> </a:t>
            </a:r>
            <a:r>
              <a:rPr lang="pl-PL" sz="2400" dirty="0">
                <a:latin typeface="Times New Roman" panose="02020603050405020304" pitchFamily="18" charset="0"/>
                <a:cs typeface="Times New Roman" panose="02020603050405020304" pitchFamily="18" charset="0"/>
              </a:rPr>
              <a:t>HRN HD 384.5.523 S2:2002</a:t>
            </a:r>
            <a:r>
              <a:rPr lang="pl-PL" sz="2400" dirty="0" smtClean="0">
                <a:latin typeface="Times New Roman" panose="02020603050405020304" pitchFamily="18" charset="0"/>
                <a:cs typeface="Times New Roman" panose="02020603050405020304" pitchFamily="18" charset="0"/>
              </a:rPr>
              <a:t>.</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ovisno</a:t>
            </a:r>
            <a:r>
              <a:rPr lang="en-US" sz="2400" dirty="0">
                <a:latin typeface="Times New Roman" panose="02020603050405020304" pitchFamily="18" charset="0"/>
                <a:cs typeface="Times New Roman" panose="02020603050405020304" pitchFamily="18" charset="0"/>
              </a:rPr>
              <a:t> o tome </a:t>
            </a:r>
            <a:r>
              <a:rPr lang="en-US" sz="2400" dirty="0" err="1">
                <a:latin typeface="Times New Roman" panose="02020603050405020304" pitchFamily="18" charset="0"/>
                <a:cs typeface="Times New Roman" panose="02020603050405020304" pitchFamily="18" charset="0"/>
              </a:rPr>
              <a:t>koji</a:t>
            </a:r>
            <a:r>
              <a:rPr lang="en-US" sz="2400" dirty="0">
                <a:latin typeface="Times New Roman" panose="02020603050405020304" pitchFamily="18" charset="0"/>
                <a:cs typeface="Times New Roman" panose="02020603050405020304" pitchFamily="18" charset="0"/>
              </a:rPr>
              <a:t> je tip </a:t>
            </a:r>
            <a:r>
              <a:rPr lang="en-US" sz="2400" dirty="0" err="1">
                <a:latin typeface="Times New Roman" panose="02020603050405020304" pitchFamily="18" charset="0"/>
                <a:cs typeface="Times New Roman" panose="02020603050405020304" pitchFamily="18" charset="0"/>
              </a:rPr>
              <a:t>električnog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razvoda</a:t>
            </a:r>
            <a:r>
              <a:rPr lang="en-US" sz="2400" dirty="0">
                <a:latin typeface="Times New Roman" panose="02020603050405020304" pitchFamily="18" charset="0"/>
                <a:cs typeface="Times New Roman" panose="02020603050405020304" pitchFamily="18" charset="0"/>
              </a:rPr>
              <a:t>.</a:t>
            </a:r>
          </a:p>
        </p:txBody>
      </p:sp>
      <p:graphicFrame>
        <p:nvGraphicFramePr>
          <p:cNvPr id="6" name="Object 5"/>
          <p:cNvGraphicFramePr>
            <a:graphicFrameLocks noChangeAspect="1"/>
          </p:cNvGraphicFramePr>
          <p:nvPr>
            <p:extLst>
              <p:ext uri="{D42A27DB-BD31-4B8C-83A1-F6EECF244321}">
                <p14:modId xmlns:p14="http://schemas.microsoft.com/office/powerpoint/2010/main" val="3521903790"/>
              </p:ext>
            </p:extLst>
          </p:nvPr>
        </p:nvGraphicFramePr>
        <p:xfrm>
          <a:off x="4355976" y="3376051"/>
          <a:ext cx="1728192" cy="694231"/>
        </p:xfrm>
        <a:graphic>
          <a:graphicData uri="http://schemas.openxmlformats.org/presentationml/2006/ole">
            <mc:AlternateContent xmlns:mc="http://schemas.openxmlformats.org/markup-compatibility/2006">
              <mc:Choice xmlns:v="urn:schemas-microsoft-com:vml" Requires="v">
                <p:oleObj spid="_x0000_s4129" name="Equation" r:id="rId3" imgW="1091726" imgH="431613" progId="Equation.DSMT4">
                  <p:embed/>
                </p:oleObj>
              </mc:Choice>
              <mc:Fallback>
                <p:oleObj name="Equation" r:id="rId3" imgW="1091726" imgH="431613"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5976" y="3376051"/>
                        <a:ext cx="1728192" cy="694231"/>
                      </a:xfrm>
                      <a:prstGeom prst="rect">
                        <a:avLst/>
                      </a:prstGeom>
                      <a:noFill/>
                    </p:spPr>
                  </p:pic>
                </p:oleObj>
              </mc:Fallback>
            </mc:AlternateContent>
          </a:graphicData>
        </a:graphic>
      </p:graphicFrame>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2" name="Object 11"/>
          <p:cNvGraphicFramePr>
            <a:graphicFrameLocks noChangeAspect="1"/>
          </p:cNvGraphicFramePr>
          <p:nvPr>
            <p:extLst>
              <p:ext uri="{D42A27DB-BD31-4B8C-83A1-F6EECF244321}">
                <p14:modId xmlns:p14="http://schemas.microsoft.com/office/powerpoint/2010/main" val="1934390043"/>
              </p:ext>
            </p:extLst>
          </p:nvPr>
        </p:nvGraphicFramePr>
        <p:xfrm>
          <a:off x="4355976" y="4070282"/>
          <a:ext cx="1563418" cy="765423"/>
        </p:xfrm>
        <a:graphic>
          <a:graphicData uri="http://schemas.openxmlformats.org/presentationml/2006/ole">
            <mc:AlternateContent xmlns:mc="http://schemas.openxmlformats.org/markup-compatibility/2006">
              <mc:Choice xmlns:v="urn:schemas-microsoft-com:vml" Requires="v">
                <p:oleObj spid="_x0000_s4130" name="Equation" r:id="rId5" imgW="914400" imgH="444500" progId="Equation.DSMT4">
                  <p:embed/>
                </p:oleObj>
              </mc:Choice>
              <mc:Fallback>
                <p:oleObj name="Equation" r:id="rId5" imgW="914400" imgH="44450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55976" y="4070282"/>
                        <a:ext cx="1563418" cy="765423"/>
                      </a:xfrm>
                      <a:prstGeom prst="rect">
                        <a:avLst/>
                      </a:prstGeom>
                      <a:noFill/>
                    </p:spPr>
                  </p:pic>
                </p:oleObj>
              </mc:Fallback>
            </mc:AlternateContent>
          </a:graphicData>
        </a:graphic>
      </p:graphicFrame>
    </p:spTree>
    <p:extLst>
      <p:ext uri="{BB962C8B-B14F-4D97-AF65-F5344CB8AC3E}">
        <p14:creationId xmlns:p14="http://schemas.microsoft.com/office/powerpoint/2010/main" val="339068038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1764" y="1718758"/>
            <a:ext cx="8719256" cy="1200329"/>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3. Proračuni</a:t>
            </a:r>
            <a:endParaRPr lang="hr-HR" sz="2400" b="1" dirty="0">
              <a:latin typeface="Times New Roman" pitchFamily="18" charset="0"/>
              <a:cs typeface="Times New Roman" pitchFamily="18" charset="0"/>
            </a:endParaRPr>
          </a:p>
          <a:p>
            <a:r>
              <a:rPr lang="pl-PL" sz="2400" b="1" dirty="0">
                <a:latin typeface="Times New Roman" pitchFamily="18" charset="0"/>
                <a:cs typeface="Times New Roman" pitchFamily="18" charset="0"/>
              </a:rPr>
              <a:t>Proračun vodova na termičko </a:t>
            </a:r>
            <a:r>
              <a:rPr lang="pl-PL" sz="2400" b="1" dirty="0" smtClean="0">
                <a:latin typeface="Times New Roman" pitchFamily="18" charset="0"/>
                <a:cs typeface="Times New Roman" pitchFamily="18" charset="0"/>
              </a:rPr>
              <a:t>opterećenje</a:t>
            </a:r>
          </a:p>
          <a:p>
            <a:endParaRPr lang="pl-PL" sz="2400" b="1" i="1" dirty="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0" name="Rectangle 9"/>
          <p:cNvSpPr/>
          <p:nvPr/>
        </p:nvSpPr>
        <p:spPr>
          <a:xfrm>
            <a:off x="384794" y="2780545"/>
            <a:ext cx="8219654" cy="2677656"/>
          </a:xfrm>
          <a:prstGeom prst="rect">
            <a:avLst/>
          </a:prstGeom>
        </p:spPr>
        <p:txBody>
          <a:bodyPr wrap="square">
            <a:spAutoFit/>
          </a:bodyPr>
          <a:lstStyle/>
          <a:p>
            <a:r>
              <a:rPr lang="pl-PL" sz="2400" dirty="0">
                <a:latin typeface="Times New Roman" panose="02020603050405020304" pitchFamily="18" charset="0"/>
                <a:cs typeface="Times New Roman" panose="02020603050405020304" pitchFamily="18" charset="0"/>
              </a:rPr>
              <a:t>Struja tereta računa se za svaki strujni </a:t>
            </a:r>
            <a:r>
              <a:rPr lang="pl-PL" sz="2400" dirty="0" smtClean="0">
                <a:latin typeface="Times New Roman" panose="02020603050405020304" pitchFamily="18" charset="0"/>
                <a:cs typeface="Times New Roman" panose="02020603050405020304" pitchFamily="18" charset="0"/>
              </a:rPr>
              <a:t>krug.</a:t>
            </a:r>
          </a:p>
          <a:p>
            <a:r>
              <a:rPr lang="pl-PL" sz="2400" dirty="0" smtClean="0">
                <a:latin typeface="Times New Roman" panose="02020603050405020304" pitchFamily="18" charset="0"/>
                <a:cs typeface="Times New Roman" panose="02020603050405020304" pitchFamily="18" charset="0"/>
              </a:rPr>
              <a:t>Slijede primjeri izračuna struje za </a:t>
            </a:r>
            <a:r>
              <a:rPr lang="pl-PL" sz="2400" dirty="0">
                <a:latin typeface="Times New Roman" panose="02020603050405020304" pitchFamily="18" charset="0"/>
                <a:cs typeface="Times New Roman" panose="02020603050405020304" pitchFamily="18" charset="0"/>
              </a:rPr>
              <a:t>glavni razvodni ormar (GRO), razvodni ormar podruma (ROP), rasvjetni krug (WR1) te za saunu, kao primjer velikog potrošača</a:t>
            </a:r>
            <a:r>
              <a:rPr lang="pl-PL" sz="2400" dirty="0" smtClean="0">
                <a:latin typeface="Times New Roman" panose="02020603050405020304" pitchFamily="18" charset="0"/>
                <a:cs typeface="Times New Roman" panose="02020603050405020304" pitchFamily="18" charset="0"/>
              </a:rPr>
              <a:t>.</a:t>
            </a:r>
          </a:p>
          <a:p>
            <a:endParaRPr lang="pl-PL" sz="2400" dirty="0">
              <a:latin typeface="Times New Roman" panose="02020603050405020304" pitchFamily="18" charset="0"/>
              <a:cs typeface="Times New Roman" panose="02020603050405020304" pitchFamily="18" charset="0"/>
            </a:endParaRPr>
          </a:p>
          <a:p>
            <a:r>
              <a:rPr lang="en-US" sz="2400" dirty="0" err="1">
                <a:latin typeface="Times New Roman" panose="02020603050405020304" pitchFamily="18" charset="0"/>
                <a:cs typeface="Times New Roman" panose="02020603050405020304" pitchFamily="18" charset="0"/>
              </a:rPr>
              <a:t>Prethodno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definirani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podaci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vršna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snaga</a:t>
            </a:r>
            <a:r>
              <a:rPr lang="en-US" sz="2400" dirty="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P</a:t>
            </a:r>
            <a:r>
              <a:rPr lang="en-US" sz="2400" i="1" baseline="-25000" dirty="0" err="1" smtClean="0">
                <a:latin typeface="Times New Roman" panose="02020603050405020304" pitchFamily="18" charset="0"/>
                <a:cs typeface="Times New Roman" panose="02020603050405020304" pitchFamily="18" charset="0"/>
              </a:rPr>
              <a:t>v</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faktor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snage</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cos(</a:t>
            </a:r>
            <a:r>
              <a:rPr lang="el-GR" sz="2400" dirty="0">
                <a:latin typeface="Times New Roman" panose="02020603050405020304" pitchFamily="18" charset="0"/>
                <a:cs typeface="Times New Roman" panose="02020603050405020304" pitchFamily="18" charset="0"/>
              </a:rPr>
              <a:t>φ</a:t>
            </a:r>
            <a:r>
              <a:rPr lang="el-GR"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broj</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faza</a:t>
            </a:r>
            <a:r>
              <a:rPr lang="hr-H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n.</a:t>
            </a:r>
            <a:endParaRPr lang="en-US" sz="2400" dirty="0">
              <a:latin typeface="Times New Roman" panose="02020603050405020304" pitchFamily="18" charset="0"/>
              <a:cs typeface="Times New Roman" panose="02020603050405020304" pitchFamily="18" charset="0"/>
            </a:endParaRP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53290559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1764" y="1718758"/>
            <a:ext cx="8719256" cy="1200329"/>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3. Proračuni</a:t>
            </a:r>
            <a:endParaRPr lang="hr-HR" sz="2400" b="1" dirty="0">
              <a:latin typeface="Times New Roman" pitchFamily="18" charset="0"/>
              <a:cs typeface="Times New Roman" pitchFamily="18" charset="0"/>
            </a:endParaRPr>
          </a:p>
          <a:p>
            <a:r>
              <a:rPr lang="pl-PL" sz="2400" b="1" dirty="0">
                <a:latin typeface="Times New Roman" pitchFamily="18" charset="0"/>
                <a:cs typeface="Times New Roman" pitchFamily="18" charset="0"/>
              </a:rPr>
              <a:t>Proračun vodova na termičko </a:t>
            </a:r>
            <a:r>
              <a:rPr lang="pl-PL" sz="2400" b="1" dirty="0" smtClean="0">
                <a:latin typeface="Times New Roman" pitchFamily="18" charset="0"/>
                <a:cs typeface="Times New Roman" pitchFamily="18" charset="0"/>
              </a:rPr>
              <a:t>opterećenje</a:t>
            </a:r>
          </a:p>
          <a:p>
            <a:endParaRPr lang="pl-PL" sz="2400" b="1" i="1" dirty="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graphicFrame>
        <p:nvGraphicFramePr>
          <p:cNvPr id="17" name="Table 16"/>
          <p:cNvGraphicFramePr>
            <a:graphicFrameLocks noGrp="1"/>
          </p:cNvGraphicFramePr>
          <p:nvPr>
            <p:extLst>
              <p:ext uri="{D42A27DB-BD31-4B8C-83A1-F6EECF244321}">
                <p14:modId xmlns:p14="http://schemas.microsoft.com/office/powerpoint/2010/main" val="2325777605"/>
              </p:ext>
            </p:extLst>
          </p:nvPr>
        </p:nvGraphicFramePr>
        <p:xfrm>
          <a:off x="761864" y="2517728"/>
          <a:ext cx="7410536" cy="914400"/>
        </p:xfrm>
        <a:graphic>
          <a:graphicData uri="http://schemas.openxmlformats.org/drawingml/2006/table">
            <a:tbl>
              <a:tblPr firstRow="1" firstCol="1" bandRow="1">
                <a:tableStyleId>{5C22544A-7EE6-4342-B048-85BDC9FD1C3A}</a:tableStyleId>
              </a:tblPr>
              <a:tblGrid>
                <a:gridCol w="1852634">
                  <a:extLst>
                    <a:ext uri="{9D8B030D-6E8A-4147-A177-3AD203B41FA5}">
                      <a16:colId xmlns:a16="http://schemas.microsoft.com/office/drawing/2014/main" val="20000"/>
                    </a:ext>
                  </a:extLst>
                </a:gridCol>
                <a:gridCol w="1852634">
                  <a:extLst>
                    <a:ext uri="{9D8B030D-6E8A-4147-A177-3AD203B41FA5}">
                      <a16:colId xmlns:a16="http://schemas.microsoft.com/office/drawing/2014/main" val="20001"/>
                    </a:ext>
                  </a:extLst>
                </a:gridCol>
                <a:gridCol w="1852634">
                  <a:extLst>
                    <a:ext uri="{9D8B030D-6E8A-4147-A177-3AD203B41FA5}">
                      <a16:colId xmlns:a16="http://schemas.microsoft.com/office/drawing/2014/main" val="20002"/>
                    </a:ext>
                  </a:extLst>
                </a:gridCol>
                <a:gridCol w="1852634">
                  <a:extLst>
                    <a:ext uri="{9D8B030D-6E8A-4147-A177-3AD203B41FA5}">
                      <a16:colId xmlns:a16="http://schemas.microsoft.com/office/drawing/2014/main" val="20003"/>
                    </a:ext>
                  </a:extLst>
                </a:gridCol>
              </a:tblGrid>
              <a:tr h="0">
                <a:tc>
                  <a:txBody>
                    <a:bodyPr/>
                    <a:lstStyle/>
                    <a:p>
                      <a:pPr algn="ctr">
                        <a:lnSpc>
                          <a:spcPct val="150000"/>
                        </a:lnSpc>
                        <a:spcAft>
                          <a:spcPts val="0"/>
                        </a:spcAft>
                      </a:pPr>
                      <a:r>
                        <a:rPr lang="hr-HR" sz="2000" dirty="0">
                          <a:solidFill>
                            <a:schemeClr val="tx1"/>
                          </a:solidFill>
                          <a:effectLst/>
                          <a:latin typeface="Times New Roman" panose="02020603050405020304" pitchFamily="18" charset="0"/>
                          <a:cs typeface="Times New Roman" panose="02020603050405020304" pitchFamily="18" charset="0"/>
                        </a:rPr>
                        <a:t>GRO</a:t>
                      </a: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ctr">
                        <a:lnSpc>
                          <a:spcPct val="150000"/>
                        </a:lnSpc>
                        <a:spcAft>
                          <a:spcPts val="0"/>
                        </a:spcAft>
                      </a:pPr>
                      <a:r>
                        <a:rPr lang="hr-HR" sz="2000" dirty="0">
                          <a:solidFill>
                            <a:schemeClr val="tx1"/>
                          </a:solidFill>
                          <a:effectLst/>
                          <a:latin typeface="Times New Roman" panose="02020603050405020304" pitchFamily="18" charset="0"/>
                          <a:cs typeface="Times New Roman" panose="02020603050405020304" pitchFamily="18" charset="0"/>
                        </a:rPr>
                        <a:t>ROP</a:t>
                      </a: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ctr">
                        <a:lnSpc>
                          <a:spcPct val="150000"/>
                        </a:lnSpc>
                        <a:spcAft>
                          <a:spcPts val="0"/>
                        </a:spcAft>
                      </a:pPr>
                      <a:r>
                        <a:rPr lang="hr-HR" sz="2000" dirty="0">
                          <a:solidFill>
                            <a:schemeClr val="tx1"/>
                          </a:solidFill>
                          <a:effectLst/>
                          <a:latin typeface="Times New Roman" panose="02020603050405020304" pitchFamily="18" charset="0"/>
                          <a:cs typeface="Times New Roman" panose="02020603050405020304" pitchFamily="18" charset="0"/>
                        </a:rPr>
                        <a:t>WR1</a:t>
                      </a: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ctr">
                        <a:lnSpc>
                          <a:spcPct val="150000"/>
                        </a:lnSpc>
                        <a:spcAft>
                          <a:spcPts val="0"/>
                        </a:spcAft>
                      </a:pPr>
                      <a:r>
                        <a:rPr lang="hr-HR" sz="2000" dirty="0">
                          <a:solidFill>
                            <a:schemeClr val="tx1"/>
                          </a:solidFill>
                          <a:effectLst/>
                          <a:latin typeface="Times New Roman" panose="02020603050405020304" pitchFamily="18" charset="0"/>
                          <a:cs typeface="Times New Roman" panose="02020603050405020304" pitchFamily="18" charset="0"/>
                        </a:rPr>
                        <a:t>SAUNA</a:t>
                      </a: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00"/>
                  </a:ext>
                </a:extLst>
              </a:tr>
              <a:tr h="0">
                <a:tc>
                  <a:txBody>
                    <a:bodyPr/>
                    <a:lstStyle/>
                    <a:p>
                      <a:pPr algn="ctr">
                        <a:lnSpc>
                          <a:spcPct val="150000"/>
                        </a:lnSpc>
                        <a:spcAft>
                          <a:spcPts val="0"/>
                        </a:spcAft>
                      </a:pPr>
                      <a:endParaRPr lang="hr-HR"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ctr">
                        <a:lnSpc>
                          <a:spcPct val="150000"/>
                        </a:lnSpc>
                        <a:spcAft>
                          <a:spcPts val="0"/>
                        </a:spcAft>
                      </a:pPr>
                      <a:endParaRPr lang="hr-HR"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ctr">
                        <a:lnSpc>
                          <a:spcPct val="150000"/>
                        </a:lnSpc>
                        <a:spcAft>
                          <a:spcPts val="0"/>
                        </a:spcAft>
                      </a:pPr>
                      <a:endParaRPr lang="hr-HR"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ctr">
                        <a:lnSpc>
                          <a:spcPct val="150000"/>
                        </a:lnSpc>
                        <a:spcAft>
                          <a:spcPts val="0"/>
                        </a:spcAft>
                      </a:pPr>
                      <a:endParaRPr lang="hr-HR"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01"/>
                  </a:ext>
                </a:extLst>
              </a:tr>
            </a:tbl>
          </a:graphicData>
        </a:graphic>
      </p:graphicFrame>
      <p:graphicFrame>
        <p:nvGraphicFramePr>
          <p:cNvPr id="18" name="Object 17"/>
          <p:cNvGraphicFramePr>
            <a:graphicFrameLocks noChangeAspect="1"/>
          </p:cNvGraphicFramePr>
          <p:nvPr>
            <p:extLst>
              <p:ext uri="{D42A27DB-BD31-4B8C-83A1-F6EECF244321}">
                <p14:modId xmlns:p14="http://schemas.microsoft.com/office/powerpoint/2010/main" val="2968218995"/>
              </p:ext>
            </p:extLst>
          </p:nvPr>
        </p:nvGraphicFramePr>
        <p:xfrm>
          <a:off x="985547" y="2996953"/>
          <a:ext cx="1501775" cy="2448272"/>
        </p:xfrm>
        <a:graphic>
          <a:graphicData uri="http://schemas.openxmlformats.org/presentationml/2006/ole">
            <mc:AlternateContent xmlns:mc="http://schemas.openxmlformats.org/markup-compatibility/2006">
              <mc:Choice xmlns:v="urn:schemas-microsoft-com:vml" Requires="v">
                <p:oleObj spid="_x0000_s6265" name="Equation" r:id="rId3" imgW="1117600" imgH="1828800" progId="Equation.DSMT4">
                  <p:embed/>
                </p:oleObj>
              </mc:Choice>
              <mc:Fallback>
                <p:oleObj name="Equation" r:id="rId3" imgW="1117600" imgH="1828800" progId="Equation.DSMT4">
                  <p:embed/>
                  <p:pic>
                    <p:nvPicPr>
                      <p:cNvPr id="0" name="Object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5547" y="2996953"/>
                        <a:ext cx="1501775" cy="2448272"/>
                      </a:xfrm>
                      <a:prstGeom prst="rect">
                        <a:avLst/>
                      </a:prstGeom>
                      <a:noFill/>
                    </p:spPr>
                  </p:pic>
                </p:oleObj>
              </mc:Fallback>
            </mc:AlternateContent>
          </a:graphicData>
        </a:graphic>
      </p:graphicFrame>
      <p:graphicFrame>
        <p:nvGraphicFramePr>
          <p:cNvPr id="19" name="Object 18"/>
          <p:cNvGraphicFramePr>
            <a:graphicFrameLocks noChangeAspect="1"/>
          </p:cNvGraphicFramePr>
          <p:nvPr>
            <p:extLst>
              <p:ext uri="{D42A27DB-BD31-4B8C-83A1-F6EECF244321}">
                <p14:modId xmlns:p14="http://schemas.microsoft.com/office/powerpoint/2010/main" val="4218534372"/>
              </p:ext>
            </p:extLst>
          </p:nvPr>
        </p:nvGraphicFramePr>
        <p:xfrm>
          <a:off x="2841652" y="2996952"/>
          <a:ext cx="1501776" cy="2448274"/>
        </p:xfrm>
        <a:graphic>
          <a:graphicData uri="http://schemas.openxmlformats.org/presentationml/2006/ole">
            <mc:AlternateContent xmlns:mc="http://schemas.openxmlformats.org/markup-compatibility/2006">
              <mc:Choice xmlns:v="urn:schemas-microsoft-com:vml" Requires="v">
                <p:oleObj spid="_x0000_s6266" name="Equation" r:id="rId5" imgW="1117600" imgH="1828800" progId="Equation.DSMT4">
                  <p:embed/>
                </p:oleObj>
              </mc:Choice>
              <mc:Fallback>
                <p:oleObj name="Equation" r:id="rId5" imgW="1117600" imgH="1828800" progId="Equation.DSMT4">
                  <p:embed/>
                  <p:pic>
                    <p:nvPicPr>
                      <p:cNvPr id="0" name="Object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41652" y="2996952"/>
                        <a:ext cx="1501776" cy="2448274"/>
                      </a:xfrm>
                      <a:prstGeom prst="rect">
                        <a:avLst/>
                      </a:prstGeom>
                      <a:noFill/>
                    </p:spPr>
                  </p:pic>
                </p:oleObj>
              </mc:Fallback>
            </mc:AlternateContent>
          </a:graphicData>
        </a:graphic>
      </p:graphicFrame>
      <p:graphicFrame>
        <p:nvGraphicFramePr>
          <p:cNvPr id="20" name="Object 19"/>
          <p:cNvGraphicFramePr>
            <a:graphicFrameLocks noChangeAspect="1"/>
          </p:cNvGraphicFramePr>
          <p:nvPr>
            <p:extLst>
              <p:ext uri="{D42A27DB-BD31-4B8C-83A1-F6EECF244321}">
                <p14:modId xmlns:p14="http://schemas.microsoft.com/office/powerpoint/2010/main" val="903021289"/>
              </p:ext>
            </p:extLst>
          </p:nvPr>
        </p:nvGraphicFramePr>
        <p:xfrm>
          <a:off x="4811392" y="2996951"/>
          <a:ext cx="1173657" cy="2448274"/>
        </p:xfrm>
        <a:graphic>
          <a:graphicData uri="http://schemas.openxmlformats.org/presentationml/2006/ole">
            <mc:AlternateContent xmlns:mc="http://schemas.openxmlformats.org/markup-compatibility/2006">
              <mc:Choice xmlns:v="urn:schemas-microsoft-com:vml" Requires="v">
                <p:oleObj spid="_x0000_s6267" name="Equation" r:id="rId7" imgW="876300" imgH="1828800" progId="Equation.DSMT4">
                  <p:embed/>
                </p:oleObj>
              </mc:Choice>
              <mc:Fallback>
                <p:oleObj name="Equation" r:id="rId7" imgW="876300" imgH="1828800" progId="Equation.DSMT4">
                  <p:embed/>
                  <p:pic>
                    <p:nvPicPr>
                      <p:cNvPr id="0" name="Object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11392" y="2996951"/>
                        <a:ext cx="1173657" cy="2448274"/>
                      </a:xfrm>
                      <a:prstGeom prst="rect">
                        <a:avLst/>
                      </a:prstGeom>
                      <a:noFill/>
                    </p:spPr>
                  </p:pic>
                </p:oleObj>
              </mc:Fallback>
            </mc:AlternateContent>
          </a:graphicData>
        </a:graphic>
      </p:graphicFrame>
      <p:graphicFrame>
        <p:nvGraphicFramePr>
          <p:cNvPr id="21" name="Object 20"/>
          <p:cNvGraphicFramePr>
            <a:graphicFrameLocks noChangeAspect="1"/>
          </p:cNvGraphicFramePr>
          <p:nvPr>
            <p:extLst>
              <p:ext uri="{D42A27DB-BD31-4B8C-83A1-F6EECF244321}">
                <p14:modId xmlns:p14="http://schemas.microsoft.com/office/powerpoint/2010/main" val="341680911"/>
              </p:ext>
            </p:extLst>
          </p:nvPr>
        </p:nvGraphicFramePr>
        <p:xfrm>
          <a:off x="6667498" y="2996951"/>
          <a:ext cx="1504902" cy="2453369"/>
        </p:xfrm>
        <a:graphic>
          <a:graphicData uri="http://schemas.openxmlformats.org/presentationml/2006/ole">
            <mc:AlternateContent xmlns:mc="http://schemas.openxmlformats.org/markup-compatibility/2006">
              <mc:Choice xmlns:v="urn:schemas-microsoft-com:vml" Requires="v">
                <p:oleObj spid="_x0000_s6268" name="Equation" r:id="rId9" imgW="1117600" imgH="1828800" progId="Equation.DSMT4">
                  <p:embed/>
                </p:oleObj>
              </mc:Choice>
              <mc:Fallback>
                <p:oleObj name="Equation" r:id="rId9" imgW="1117600" imgH="1828800" progId="Equation.DSMT4">
                  <p:embed/>
                  <p:pic>
                    <p:nvPicPr>
                      <p:cNvPr id="0" name="Object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667498" y="2996951"/>
                        <a:ext cx="1504902" cy="2453369"/>
                      </a:xfrm>
                      <a:prstGeom prst="rect">
                        <a:avLst/>
                      </a:prstGeom>
                      <a:noFill/>
                    </p:spPr>
                  </p:pic>
                </p:oleObj>
              </mc:Fallback>
            </mc:AlternateContent>
          </a:graphicData>
        </a:graphic>
      </p:graphicFrame>
      <p:graphicFrame>
        <p:nvGraphicFramePr>
          <p:cNvPr id="23" name="Object 22"/>
          <p:cNvGraphicFramePr>
            <a:graphicFrameLocks noChangeAspect="1"/>
          </p:cNvGraphicFramePr>
          <p:nvPr>
            <p:extLst>
              <p:ext uri="{D42A27DB-BD31-4B8C-83A1-F6EECF244321}">
                <p14:modId xmlns:p14="http://schemas.microsoft.com/office/powerpoint/2010/main" val="2640272765"/>
              </p:ext>
            </p:extLst>
          </p:nvPr>
        </p:nvGraphicFramePr>
        <p:xfrm>
          <a:off x="985547" y="5497955"/>
          <a:ext cx="1282197" cy="1282197"/>
        </p:xfrm>
        <a:graphic>
          <a:graphicData uri="http://schemas.openxmlformats.org/presentationml/2006/ole">
            <mc:AlternateContent xmlns:mc="http://schemas.openxmlformats.org/markup-compatibility/2006">
              <mc:Choice xmlns:v="urn:schemas-microsoft-com:vml" Requires="v">
                <p:oleObj spid="_x0000_s6269" name="Equation" r:id="rId11" imgW="939800" imgH="939800" progId="Equation.DSMT4">
                  <p:embed/>
                </p:oleObj>
              </mc:Choice>
              <mc:Fallback>
                <p:oleObj name="Equation" r:id="rId11" imgW="939800" imgH="939800" progId="Equation.DSMT4">
                  <p:embed/>
                  <p:pic>
                    <p:nvPicPr>
                      <p:cNvPr id="0" name="Object 1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85547" y="5497955"/>
                        <a:ext cx="1282197" cy="1282197"/>
                      </a:xfrm>
                      <a:prstGeom prst="rect">
                        <a:avLst/>
                      </a:prstGeom>
                      <a:noFill/>
                    </p:spPr>
                  </p:pic>
                </p:oleObj>
              </mc:Fallback>
            </mc:AlternateContent>
          </a:graphicData>
        </a:graphic>
      </p:graphicFrame>
      <p:graphicFrame>
        <p:nvGraphicFramePr>
          <p:cNvPr id="25" name="Object 24"/>
          <p:cNvGraphicFramePr>
            <a:graphicFrameLocks noChangeAspect="1"/>
          </p:cNvGraphicFramePr>
          <p:nvPr>
            <p:extLst>
              <p:ext uri="{D42A27DB-BD31-4B8C-83A1-F6EECF244321}">
                <p14:modId xmlns:p14="http://schemas.microsoft.com/office/powerpoint/2010/main" val="946924994"/>
              </p:ext>
            </p:extLst>
          </p:nvPr>
        </p:nvGraphicFramePr>
        <p:xfrm>
          <a:off x="2841652" y="5509291"/>
          <a:ext cx="1362943" cy="1261040"/>
        </p:xfrm>
        <a:graphic>
          <a:graphicData uri="http://schemas.openxmlformats.org/presentationml/2006/ole">
            <mc:AlternateContent xmlns:mc="http://schemas.openxmlformats.org/markup-compatibility/2006">
              <mc:Choice xmlns:v="urn:schemas-microsoft-com:vml" Requires="v">
                <p:oleObj spid="_x0000_s6270" name="Equation" r:id="rId13" imgW="1002865" imgH="939392" progId="Equation.DSMT4">
                  <p:embed/>
                </p:oleObj>
              </mc:Choice>
              <mc:Fallback>
                <p:oleObj name="Equation" r:id="rId13" imgW="1002865" imgH="939392" progId="Equation.DSMT4">
                  <p:embed/>
                  <p:pic>
                    <p:nvPicPr>
                      <p:cNvPr id="0" name="Object 19"/>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841652" y="5509291"/>
                        <a:ext cx="1362943" cy="1261040"/>
                      </a:xfrm>
                      <a:prstGeom prst="rect">
                        <a:avLst/>
                      </a:prstGeom>
                      <a:noFill/>
                    </p:spPr>
                  </p:pic>
                </p:oleObj>
              </mc:Fallback>
            </mc:AlternateContent>
          </a:graphicData>
        </a:graphic>
      </p:graphicFrame>
      <p:graphicFrame>
        <p:nvGraphicFramePr>
          <p:cNvPr id="27" name="Object 26"/>
          <p:cNvGraphicFramePr>
            <a:graphicFrameLocks noChangeAspect="1"/>
          </p:cNvGraphicFramePr>
          <p:nvPr>
            <p:extLst>
              <p:ext uri="{D42A27DB-BD31-4B8C-83A1-F6EECF244321}">
                <p14:modId xmlns:p14="http://schemas.microsoft.com/office/powerpoint/2010/main" val="2108131293"/>
              </p:ext>
            </p:extLst>
          </p:nvPr>
        </p:nvGraphicFramePr>
        <p:xfrm>
          <a:off x="4809839" y="5538255"/>
          <a:ext cx="1376890" cy="1228037"/>
        </p:xfrm>
        <a:graphic>
          <a:graphicData uri="http://schemas.openxmlformats.org/presentationml/2006/ole">
            <mc:AlternateContent xmlns:mc="http://schemas.openxmlformats.org/markup-compatibility/2006">
              <mc:Choice xmlns:v="urn:schemas-microsoft-com:vml" Requires="v">
                <p:oleObj spid="_x0000_s6271" name="Equation" r:id="rId15" imgW="1066800" imgH="939800" progId="Equation.DSMT4">
                  <p:embed/>
                </p:oleObj>
              </mc:Choice>
              <mc:Fallback>
                <p:oleObj name="Equation" r:id="rId15" imgW="1066800" imgH="939800" progId="Equation.DSMT4">
                  <p:embed/>
                  <p:pic>
                    <p:nvPicPr>
                      <p:cNvPr id="0" name="Object 21"/>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809839" y="5538255"/>
                        <a:ext cx="1376890" cy="1228037"/>
                      </a:xfrm>
                      <a:prstGeom prst="rect">
                        <a:avLst/>
                      </a:prstGeom>
                      <a:noFill/>
                    </p:spPr>
                  </p:pic>
                </p:oleObj>
              </mc:Fallback>
            </mc:AlternateContent>
          </a:graphicData>
        </a:graphic>
      </p:graphicFrame>
      <p:sp>
        <p:nvSpPr>
          <p:cNvPr id="28" name="Rectangle 2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9" name="Object 28"/>
          <p:cNvGraphicFramePr>
            <a:graphicFrameLocks noChangeAspect="1"/>
          </p:cNvGraphicFramePr>
          <p:nvPr>
            <p:extLst>
              <p:ext uri="{D42A27DB-BD31-4B8C-83A1-F6EECF244321}">
                <p14:modId xmlns:p14="http://schemas.microsoft.com/office/powerpoint/2010/main" val="841307759"/>
              </p:ext>
            </p:extLst>
          </p:nvPr>
        </p:nvGraphicFramePr>
        <p:xfrm>
          <a:off x="6667498" y="5514476"/>
          <a:ext cx="1239171" cy="1251816"/>
        </p:xfrm>
        <a:graphic>
          <a:graphicData uri="http://schemas.openxmlformats.org/presentationml/2006/ole">
            <mc:AlternateContent xmlns:mc="http://schemas.openxmlformats.org/markup-compatibility/2006">
              <mc:Choice xmlns:v="urn:schemas-microsoft-com:vml" Requires="v">
                <p:oleObj spid="_x0000_s6272" name="Equation" r:id="rId17" imgW="939800" imgH="939800" progId="Equation.DSMT4">
                  <p:embed/>
                </p:oleObj>
              </mc:Choice>
              <mc:Fallback>
                <p:oleObj name="Equation" r:id="rId17" imgW="939800" imgH="939800" progId="Equation.DSMT4">
                  <p:embed/>
                  <p:pic>
                    <p:nvPicPr>
                      <p:cNvPr id="0" name="Object 23"/>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667498" y="5514476"/>
                        <a:ext cx="1239171" cy="1251816"/>
                      </a:xfrm>
                      <a:prstGeom prst="rect">
                        <a:avLst/>
                      </a:prstGeom>
                      <a:noFill/>
                    </p:spPr>
                  </p:pic>
                </p:oleObj>
              </mc:Fallback>
            </mc:AlternateContent>
          </a:graphicData>
        </a:graphic>
      </p:graphicFrame>
    </p:spTree>
    <p:extLst>
      <p:ext uri="{BB962C8B-B14F-4D97-AF65-F5344CB8AC3E}">
        <p14:creationId xmlns:p14="http://schemas.microsoft.com/office/powerpoint/2010/main" val="316638515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1764" y="1718758"/>
            <a:ext cx="8719256"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3. Proračuni</a:t>
            </a:r>
            <a:endParaRPr lang="hr-HR" sz="2400" b="1" dirty="0">
              <a:latin typeface="Times New Roman" pitchFamily="18" charset="0"/>
              <a:cs typeface="Times New Roman" pitchFamily="18" charset="0"/>
            </a:endParaRPr>
          </a:p>
          <a:p>
            <a:r>
              <a:rPr lang="pl-PL" sz="2400" b="1" dirty="0" smtClean="0">
                <a:latin typeface="Times New Roman" pitchFamily="18" charset="0"/>
                <a:cs typeface="Times New Roman" pitchFamily="18" charset="0"/>
              </a:rPr>
              <a:t>Kontrola </a:t>
            </a:r>
            <a:r>
              <a:rPr lang="pl-PL" sz="2400" b="1" dirty="0">
                <a:latin typeface="Times New Roman" pitchFamily="18" charset="0"/>
                <a:cs typeface="Times New Roman" pitchFamily="18" charset="0"/>
              </a:rPr>
              <a:t>padova </a:t>
            </a:r>
            <a:r>
              <a:rPr lang="pl-PL" sz="2400" b="1" dirty="0" smtClean="0">
                <a:latin typeface="Times New Roman" pitchFamily="18" charset="0"/>
                <a:cs typeface="Times New Roman" pitchFamily="18" charset="0"/>
              </a:rPr>
              <a:t>napona</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0" name="Rectangle 9"/>
          <p:cNvSpPr/>
          <p:nvPr/>
        </p:nvSpPr>
        <p:spPr>
          <a:xfrm>
            <a:off x="251520" y="2630146"/>
            <a:ext cx="8219654" cy="1938992"/>
          </a:xfrm>
          <a:prstGeom prst="rect">
            <a:avLst/>
          </a:prstGeom>
        </p:spPr>
        <p:txBody>
          <a:bodyPr wrap="square">
            <a:spAutoFit/>
          </a:bodyPr>
          <a:lstStyle/>
          <a:p>
            <a:pPr marL="457200" indent="-457200">
              <a:buAutoNum type="alphaLcParenR"/>
            </a:pPr>
            <a:r>
              <a:rPr lang="pl-PL" sz="2400" dirty="0" smtClean="0">
                <a:latin typeface="Times New Roman" panose="02020603050405020304" pitchFamily="18" charset="0"/>
                <a:cs typeface="Times New Roman" panose="02020603050405020304" pitchFamily="18" charset="0"/>
              </a:rPr>
              <a:t>Za trofazne strujne krugove				(3)</a:t>
            </a:r>
          </a:p>
          <a:p>
            <a:pPr marL="457200" indent="-457200">
              <a:buAutoNum type="alphaLcParenR"/>
            </a:pPr>
            <a:endParaRPr lang="pl-PL" sz="2400" dirty="0">
              <a:latin typeface="Times New Roman" panose="02020603050405020304" pitchFamily="18" charset="0"/>
              <a:cs typeface="Times New Roman" panose="02020603050405020304" pitchFamily="18" charset="0"/>
            </a:endParaRPr>
          </a:p>
          <a:p>
            <a:pPr marL="457200" indent="-457200">
              <a:buAutoNum type="alphaLcParenR"/>
            </a:pPr>
            <a:r>
              <a:rPr lang="pl-PL" sz="2400" dirty="0" smtClean="0">
                <a:latin typeface="Times New Roman" panose="02020603050405020304" pitchFamily="18" charset="0"/>
                <a:cs typeface="Times New Roman" panose="02020603050405020304" pitchFamily="18" charset="0"/>
              </a:rPr>
              <a:t>Za jednofazne strujne krugove				(4)</a:t>
            </a:r>
          </a:p>
          <a:p>
            <a:endParaRPr lang="pl-PL" sz="2400" dirty="0" smtClean="0">
              <a:latin typeface="Times New Roman" panose="02020603050405020304" pitchFamily="18" charset="0"/>
              <a:cs typeface="Times New Roman" panose="02020603050405020304" pitchFamily="18" charset="0"/>
            </a:endParaRPr>
          </a:p>
          <a:p>
            <a:r>
              <a:rPr lang="pl-PL" sz="2400" dirty="0" smtClean="0">
                <a:latin typeface="Times New Roman" panose="02020603050405020304" pitchFamily="18" charset="0"/>
                <a:cs typeface="Times New Roman" panose="02020603050405020304" pitchFamily="18" charset="0"/>
              </a:rPr>
              <a:t>gdje je</a:t>
            </a:r>
            <a:endParaRPr lang="en-US" sz="2400" dirty="0">
              <a:latin typeface="Times New Roman" panose="02020603050405020304" pitchFamily="18" charset="0"/>
              <a:cs typeface="Times New Roman" panose="02020603050405020304" pitchFamily="18" charset="0"/>
            </a:endParaRP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8" name="Object 7"/>
          <p:cNvGraphicFramePr>
            <a:graphicFrameLocks noChangeAspect="1"/>
          </p:cNvGraphicFramePr>
          <p:nvPr>
            <p:extLst>
              <p:ext uri="{D42A27DB-BD31-4B8C-83A1-F6EECF244321}">
                <p14:modId xmlns:p14="http://schemas.microsoft.com/office/powerpoint/2010/main" val="3486330910"/>
              </p:ext>
            </p:extLst>
          </p:nvPr>
        </p:nvGraphicFramePr>
        <p:xfrm>
          <a:off x="4585816" y="2474658"/>
          <a:ext cx="2794496" cy="766103"/>
        </p:xfrm>
        <a:graphic>
          <a:graphicData uri="http://schemas.openxmlformats.org/presentationml/2006/ole">
            <mc:AlternateContent xmlns:mc="http://schemas.openxmlformats.org/markup-compatibility/2006">
              <mc:Choice xmlns:v="urn:schemas-microsoft-com:vml" Requires="v">
                <p:oleObj spid="_x0000_s7192" r:id="rId3" imgW="1600200" imgH="393700" progId="Equation.DSMT4">
                  <p:embed/>
                </p:oleObj>
              </mc:Choice>
              <mc:Fallback>
                <p:oleObj r:id="rId3" imgW="1600200" imgH="393700"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85816" y="2474658"/>
                        <a:ext cx="2794496" cy="766103"/>
                      </a:xfrm>
                      <a:prstGeom prst="rect">
                        <a:avLst/>
                      </a:prstGeom>
                      <a:noFill/>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2525510602"/>
              </p:ext>
            </p:extLst>
          </p:nvPr>
        </p:nvGraphicFramePr>
        <p:xfrm>
          <a:off x="4914566" y="3240761"/>
          <a:ext cx="2136996" cy="860434"/>
        </p:xfrm>
        <a:graphic>
          <a:graphicData uri="http://schemas.openxmlformats.org/presentationml/2006/ole">
            <mc:AlternateContent xmlns:mc="http://schemas.openxmlformats.org/markup-compatibility/2006">
              <mc:Choice xmlns:v="urn:schemas-microsoft-com:vml" Requires="v">
                <p:oleObj spid="_x0000_s7193" r:id="rId5" imgW="1015559" imgH="444307" progId="Equation.DSMT4">
                  <p:embed/>
                </p:oleObj>
              </mc:Choice>
              <mc:Fallback>
                <p:oleObj r:id="rId5" imgW="1015559" imgH="444307" progId="Equation.DSMT4">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14566" y="3240761"/>
                        <a:ext cx="2136996" cy="860434"/>
                      </a:xfrm>
                      <a:prstGeom prst="rect">
                        <a:avLst/>
                      </a:prstGeom>
                      <a:noFill/>
                    </p:spPr>
                  </p:pic>
                </p:oleObj>
              </mc:Fallback>
            </mc:AlternateContent>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775595006"/>
              </p:ext>
            </p:extLst>
          </p:nvPr>
        </p:nvGraphicFramePr>
        <p:xfrm>
          <a:off x="1496883" y="4240486"/>
          <a:ext cx="5235357" cy="2468880"/>
        </p:xfrm>
        <a:graphic>
          <a:graphicData uri="http://schemas.openxmlformats.org/drawingml/2006/table">
            <a:tbl>
              <a:tblPr firstRow="1" firstCol="1" bandRow="1"/>
              <a:tblGrid>
                <a:gridCol w="708544">
                  <a:extLst>
                    <a:ext uri="{9D8B030D-6E8A-4147-A177-3AD203B41FA5}">
                      <a16:colId xmlns:a16="http://schemas.microsoft.com/office/drawing/2014/main" val="176550569"/>
                    </a:ext>
                  </a:extLst>
                </a:gridCol>
                <a:gridCol w="4526813">
                  <a:extLst>
                    <a:ext uri="{9D8B030D-6E8A-4147-A177-3AD203B41FA5}">
                      <a16:colId xmlns:a16="http://schemas.microsoft.com/office/drawing/2014/main" val="2832966627"/>
                    </a:ext>
                  </a:extLst>
                </a:gridCol>
              </a:tblGrid>
              <a:tr h="0">
                <a:tc>
                  <a:txBody>
                    <a:bodyPr/>
                    <a:lstStyle/>
                    <a:p>
                      <a:pPr algn="just">
                        <a:lnSpc>
                          <a:spcPct val="150000"/>
                        </a:lnSpc>
                        <a:spcAft>
                          <a:spcPts val="0"/>
                        </a:spcAft>
                      </a:pPr>
                      <a:r>
                        <a:rPr lang="hr-HR" sz="1200" i="1">
                          <a:effectLst/>
                          <a:latin typeface="Times New Roman" panose="02020603050405020304" pitchFamily="18" charset="0"/>
                          <a:ea typeface="Calibri" panose="020F0502020204030204" pitchFamily="34" charset="0"/>
                          <a:cs typeface="Times New Roman" panose="02020603050405020304" pitchFamily="18" charset="0"/>
                        </a:rPr>
                        <a:t>U</a:t>
                      </a:r>
                      <a:r>
                        <a:rPr lang="hr-HR" sz="1200">
                          <a:effectLst/>
                          <a:latin typeface="Times New Roman" panose="02020603050405020304" pitchFamily="18"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just">
                        <a:lnSpc>
                          <a:spcPct val="150000"/>
                        </a:lnSpc>
                        <a:spcAft>
                          <a:spcPts val="0"/>
                        </a:spcAft>
                      </a:pPr>
                      <a:r>
                        <a:rPr lang="hr-HR" sz="1200">
                          <a:effectLst/>
                          <a:latin typeface="Times New Roman" panose="02020603050405020304" pitchFamily="18" charset="0"/>
                          <a:ea typeface="Calibri" panose="020F0502020204030204" pitchFamily="34" charset="0"/>
                          <a:cs typeface="Times New Roman" panose="02020603050405020304" pitchFamily="18" charset="0"/>
                        </a:rPr>
                        <a:t>pad napona </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3265592258"/>
                  </a:ext>
                </a:extLst>
              </a:tr>
              <a:tr h="0">
                <a:tc>
                  <a:txBody>
                    <a:bodyPr/>
                    <a:lstStyle/>
                    <a:p>
                      <a:pPr algn="just">
                        <a:lnSpc>
                          <a:spcPct val="150000"/>
                        </a:lnSpc>
                        <a:spcAft>
                          <a:spcPts val="0"/>
                        </a:spcAft>
                      </a:pPr>
                      <a:r>
                        <a:rPr lang="hr-HR" sz="1200" i="1">
                          <a:effectLst/>
                          <a:latin typeface="Times New Roman" panose="02020603050405020304" pitchFamily="18" charset="0"/>
                          <a:ea typeface="Calibri" panose="020F0502020204030204" pitchFamily="34" charset="0"/>
                          <a:cs typeface="Times New Roman" panose="02020603050405020304" pitchFamily="18" charset="0"/>
                        </a:rPr>
                        <a:t>P</a:t>
                      </a:r>
                      <a:r>
                        <a:rPr lang="hr-HR" sz="1200">
                          <a:effectLst/>
                          <a:latin typeface="Times New Roman" panose="02020603050405020304" pitchFamily="18" charset="0"/>
                          <a:ea typeface="Calibri" panose="020F0502020204030204" pitchFamily="34" charset="0"/>
                          <a:cs typeface="Times New Roman" panose="02020603050405020304" pitchFamily="18" charset="0"/>
                        </a:rPr>
                        <a:t> (W)</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just">
                        <a:lnSpc>
                          <a:spcPct val="150000"/>
                        </a:lnSpc>
                        <a:spcAft>
                          <a:spcPts val="0"/>
                        </a:spcAft>
                      </a:pPr>
                      <a:r>
                        <a:rPr lang="hr-HR" sz="1200">
                          <a:effectLst/>
                          <a:latin typeface="Times New Roman" panose="02020603050405020304" pitchFamily="18" charset="0"/>
                          <a:ea typeface="Calibri" panose="020F0502020204030204" pitchFamily="34" charset="0"/>
                          <a:cs typeface="Times New Roman" panose="02020603050405020304" pitchFamily="18" charset="0"/>
                        </a:rPr>
                        <a:t>vršna snaga</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3083179130"/>
                  </a:ext>
                </a:extLst>
              </a:tr>
              <a:tr h="0">
                <a:tc>
                  <a:txBody>
                    <a:bodyPr/>
                    <a:lstStyle/>
                    <a:p>
                      <a:pPr algn="just">
                        <a:lnSpc>
                          <a:spcPct val="150000"/>
                        </a:lnSpc>
                        <a:spcAft>
                          <a:spcPts val="0"/>
                        </a:spcAft>
                      </a:pPr>
                      <a:r>
                        <a:rPr lang="hr-HR" sz="1200" i="1">
                          <a:effectLst/>
                          <a:latin typeface="Times New Roman" panose="02020603050405020304" pitchFamily="18" charset="0"/>
                          <a:ea typeface="Calibri" panose="020F0502020204030204" pitchFamily="34" charset="0"/>
                          <a:cs typeface="Times New Roman" panose="02020603050405020304" pitchFamily="18" charset="0"/>
                        </a:rPr>
                        <a:t>L</a:t>
                      </a:r>
                      <a:r>
                        <a:rPr lang="hr-HR" sz="1200">
                          <a:effectLst/>
                          <a:latin typeface="Times New Roman" panose="02020603050405020304" pitchFamily="18" charset="0"/>
                          <a:ea typeface="Calibri" panose="020F0502020204030204" pitchFamily="34" charset="0"/>
                          <a:cs typeface="Times New Roman" panose="02020603050405020304" pitchFamily="18" charset="0"/>
                        </a:rPr>
                        <a:t> (m)</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just">
                        <a:lnSpc>
                          <a:spcPct val="150000"/>
                        </a:lnSpc>
                        <a:spcAft>
                          <a:spcPts val="0"/>
                        </a:spcAft>
                      </a:pPr>
                      <a:r>
                        <a:rPr lang="hr-HR" sz="1200">
                          <a:effectLst/>
                          <a:latin typeface="Times New Roman" panose="02020603050405020304" pitchFamily="18" charset="0"/>
                          <a:ea typeface="Calibri" panose="020F0502020204030204" pitchFamily="34" charset="0"/>
                          <a:cs typeface="Times New Roman" panose="02020603050405020304" pitchFamily="18" charset="0"/>
                        </a:rPr>
                        <a:t>dužina voda</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468350913"/>
                  </a:ext>
                </a:extLst>
              </a:tr>
              <a:tr h="0">
                <a:tc>
                  <a:txBody>
                    <a:bodyPr/>
                    <a:lstStyle/>
                    <a:p>
                      <a:pPr algn="just">
                        <a:lnSpc>
                          <a:spcPct val="150000"/>
                        </a:lnSpc>
                        <a:spcAft>
                          <a:spcPts val="0"/>
                        </a:spcAft>
                      </a:pPr>
                      <a:r>
                        <a:rPr lang="hr-HR" sz="1200" i="1">
                          <a:effectLst/>
                          <a:latin typeface="Times New Roman" panose="02020603050405020304" pitchFamily="18" charset="0"/>
                          <a:ea typeface="Calibri" panose="020F0502020204030204" pitchFamily="34" charset="0"/>
                          <a:cs typeface="Times New Roman" panose="02020603050405020304" pitchFamily="18" charset="0"/>
                        </a:rPr>
                        <a:t>r</a:t>
                      </a:r>
                      <a:r>
                        <a:rPr lang="hr-HR" sz="1200">
                          <a:effectLst/>
                          <a:latin typeface="Times New Roman" panose="02020603050405020304" pitchFamily="18" charset="0"/>
                          <a:ea typeface="Calibri" panose="020F0502020204030204" pitchFamily="34" charset="0"/>
                          <a:cs typeface="Times New Roman" panose="02020603050405020304" pitchFamily="18" charset="0"/>
                        </a:rPr>
                        <a:t> (Ω/km)</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just">
                        <a:lnSpc>
                          <a:spcPct val="150000"/>
                        </a:lnSpc>
                        <a:spcAft>
                          <a:spcPts val="0"/>
                        </a:spcAft>
                      </a:pPr>
                      <a:r>
                        <a:rPr lang="hr-HR" sz="1200" dirty="0">
                          <a:effectLst/>
                          <a:latin typeface="Times New Roman" panose="02020603050405020304" pitchFamily="18" charset="0"/>
                          <a:ea typeface="Calibri" panose="020F0502020204030204" pitchFamily="34" charset="0"/>
                          <a:cs typeface="Times New Roman" panose="02020603050405020304" pitchFamily="18" charset="0"/>
                        </a:rPr>
                        <a:t>jedinični otpor voda</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3486325036"/>
                  </a:ext>
                </a:extLst>
              </a:tr>
              <a:tr h="0">
                <a:tc>
                  <a:txBody>
                    <a:bodyPr/>
                    <a:lstStyle/>
                    <a:p>
                      <a:pPr algn="just">
                        <a:lnSpc>
                          <a:spcPct val="150000"/>
                        </a:lnSpc>
                        <a:spcAft>
                          <a:spcPts val="0"/>
                        </a:spcAft>
                      </a:pPr>
                      <a:r>
                        <a:rPr lang="hr-HR" sz="1200" i="1">
                          <a:effectLst/>
                          <a:latin typeface="Times New Roman" panose="02020603050405020304" pitchFamily="18" charset="0"/>
                          <a:ea typeface="Calibri" panose="020F0502020204030204" pitchFamily="34" charset="0"/>
                          <a:cs typeface="Times New Roman" panose="02020603050405020304" pitchFamily="18" charset="0"/>
                        </a:rPr>
                        <a:t>x</a:t>
                      </a:r>
                      <a:r>
                        <a:rPr lang="hr-HR" sz="1200">
                          <a:effectLst/>
                          <a:latin typeface="Times New Roman" panose="02020603050405020304" pitchFamily="18" charset="0"/>
                          <a:ea typeface="Calibri" panose="020F0502020204030204" pitchFamily="34" charset="0"/>
                          <a:cs typeface="Times New Roman" panose="02020603050405020304" pitchFamily="18" charset="0"/>
                        </a:rPr>
                        <a:t> (Ω/km)</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just">
                        <a:lnSpc>
                          <a:spcPct val="150000"/>
                        </a:lnSpc>
                        <a:spcAft>
                          <a:spcPts val="0"/>
                        </a:spcAft>
                      </a:pPr>
                      <a:r>
                        <a:rPr lang="hr-HR" sz="1200">
                          <a:effectLst/>
                          <a:latin typeface="Times New Roman" panose="02020603050405020304" pitchFamily="18" charset="0"/>
                          <a:ea typeface="Calibri" panose="020F0502020204030204" pitchFamily="34" charset="0"/>
                          <a:cs typeface="Times New Roman" panose="02020603050405020304" pitchFamily="18" charset="0"/>
                        </a:rPr>
                        <a:t>jedinična reaktancija voda</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2397400109"/>
                  </a:ext>
                </a:extLst>
              </a:tr>
              <a:tr h="0">
                <a:tc>
                  <a:txBody>
                    <a:bodyPr/>
                    <a:lstStyle/>
                    <a:p>
                      <a:pPr algn="just">
                        <a:lnSpc>
                          <a:spcPct val="150000"/>
                        </a:lnSpc>
                        <a:spcAft>
                          <a:spcPts val="0"/>
                        </a:spcAft>
                      </a:pPr>
                      <a:r>
                        <a:rPr lang="hr-HR" sz="1200" i="1">
                          <a:effectLst/>
                          <a:latin typeface="Times New Roman" panose="02020603050405020304" pitchFamily="18" charset="0"/>
                          <a:ea typeface="Calibri" panose="020F0502020204030204" pitchFamily="34" charset="0"/>
                          <a:cs typeface="Times New Roman" panose="02020603050405020304" pitchFamily="18" charset="0"/>
                        </a:rPr>
                        <a:t>U</a:t>
                      </a:r>
                      <a:r>
                        <a:rPr lang="hr-HR" sz="1200">
                          <a:effectLst/>
                          <a:latin typeface="Times New Roman" panose="02020603050405020304" pitchFamily="18" charset="0"/>
                          <a:ea typeface="Calibri" panose="020F0502020204030204" pitchFamily="34" charset="0"/>
                          <a:cs typeface="Times New Roman" panose="02020603050405020304" pitchFamily="18" charset="0"/>
                        </a:rPr>
                        <a:t> (V)</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just">
                        <a:lnSpc>
                          <a:spcPct val="150000"/>
                        </a:lnSpc>
                        <a:spcAft>
                          <a:spcPts val="0"/>
                        </a:spcAft>
                      </a:pPr>
                      <a:r>
                        <a:rPr lang="hr-HR" sz="1200">
                          <a:effectLst/>
                          <a:latin typeface="Times New Roman" panose="02020603050405020304" pitchFamily="18" charset="0"/>
                          <a:ea typeface="Calibri" panose="020F0502020204030204" pitchFamily="34" charset="0"/>
                          <a:cs typeface="Times New Roman" panose="02020603050405020304" pitchFamily="18" charset="0"/>
                        </a:rPr>
                        <a:t>nazivni napon</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2061818324"/>
                  </a:ext>
                </a:extLst>
              </a:tr>
              <a:tr h="0">
                <a:tc>
                  <a:txBody>
                    <a:bodyPr/>
                    <a:lstStyle/>
                    <a:p>
                      <a:pPr algn="just">
                        <a:lnSpc>
                          <a:spcPct val="150000"/>
                        </a:lnSpc>
                        <a:spcAft>
                          <a:spcPts val="0"/>
                        </a:spcAft>
                      </a:pPr>
                      <a:r>
                        <a:rPr lang="hr-HR" sz="1200" i="1">
                          <a:effectLst/>
                          <a:latin typeface="Times New Roman" panose="02020603050405020304" pitchFamily="18" charset="0"/>
                          <a:ea typeface="Calibri" panose="020F0502020204030204" pitchFamily="34" charset="0"/>
                          <a:cs typeface="Times New Roman" panose="02020603050405020304" pitchFamily="18" charset="0"/>
                        </a:rPr>
                        <a:t>U</a:t>
                      </a:r>
                      <a:r>
                        <a:rPr lang="hr-HR" sz="1200" i="1" baseline="-25000">
                          <a:effectLst/>
                          <a:latin typeface="Times New Roman" panose="02020603050405020304" pitchFamily="18" charset="0"/>
                          <a:ea typeface="Calibri" panose="020F0502020204030204" pitchFamily="34" charset="0"/>
                          <a:cs typeface="Times New Roman" panose="02020603050405020304" pitchFamily="18" charset="0"/>
                        </a:rPr>
                        <a:t>f </a:t>
                      </a:r>
                      <a:r>
                        <a:rPr lang="hr-HR" sz="1200" baseline="-25000">
                          <a:effectLst/>
                          <a:latin typeface="Times New Roman" panose="02020603050405020304" pitchFamily="18" charset="0"/>
                          <a:ea typeface="Calibri" panose="020F0502020204030204" pitchFamily="34" charset="0"/>
                          <a:cs typeface="Times New Roman" panose="02020603050405020304" pitchFamily="18" charset="0"/>
                        </a:rPr>
                        <a:t>(V)</a:t>
                      </a:r>
                      <a:endParaRPr lang="hr-HR"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just">
                        <a:lnSpc>
                          <a:spcPct val="150000"/>
                        </a:lnSpc>
                        <a:spcAft>
                          <a:spcPts val="0"/>
                        </a:spcAft>
                      </a:pPr>
                      <a:r>
                        <a:rPr lang="hr-HR" sz="1200">
                          <a:effectLst/>
                          <a:latin typeface="Times New Roman" panose="02020603050405020304" pitchFamily="18" charset="0"/>
                          <a:ea typeface="Calibri" panose="020F0502020204030204" pitchFamily="34" charset="0"/>
                          <a:cs typeface="Times New Roman" panose="02020603050405020304" pitchFamily="18" charset="0"/>
                        </a:rPr>
                        <a:t>fazni nazivni napon</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33417615"/>
                  </a:ext>
                </a:extLst>
              </a:tr>
              <a:tr h="0">
                <a:tc>
                  <a:txBody>
                    <a:bodyPr/>
                    <a:lstStyle/>
                    <a:p>
                      <a:pPr algn="just">
                        <a:lnSpc>
                          <a:spcPct val="150000"/>
                        </a:lnSpc>
                        <a:spcAft>
                          <a:spcPts val="0"/>
                        </a:spcAft>
                      </a:pPr>
                      <a:r>
                        <a:rPr lang="hr-HR" sz="1200">
                          <a:effectLst/>
                          <a:latin typeface="Times New Roman" panose="02020603050405020304" pitchFamily="18" charset="0"/>
                          <a:ea typeface="Calibri" panose="020F0502020204030204" pitchFamily="34" charset="0"/>
                          <a:cs typeface="Times New Roman" panose="02020603050405020304" pitchFamily="18" charset="0"/>
                        </a:rPr>
                        <a:t>cosφ</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just">
                        <a:lnSpc>
                          <a:spcPct val="150000"/>
                        </a:lnSpc>
                        <a:spcAft>
                          <a:spcPts val="0"/>
                        </a:spcAft>
                      </a:pPr>
                      <a:r>
                        <a:rPr lang="hr-HR" sz="1200">
                          <a:effectLst/>
                          <a:latin typeface="Times New Roman" panose="02020603050405020304" pitchFamily="18" charset="0"/>
                          <a:ea typeface="Calibri" panose="020F0502020204030204" pitchFamily="34" charset="0"/>
                          <a:cs typeface="Times New Roman" panose="02020603050405020304" pitchFamily="18" charset="0"/>
                        </a:rPr>
                        <a:t>faktor snage</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55445024"/>
                  </a:ext>
                </a:extLst>
              </a:tr>
              <a:tr h="0">
                <a:tc>
                  <a:txBody>
                    <a:bodyPr/>
                    <a:lstStyle/>
                    <a:p>
                      <a:pPr algn="just">
                        <a:lnSpc>
                          <a:spcPct val="150000"/>
                        </a:lnSpc>
                        <a:spcAft>
                          <a:spcPts val="0"/>
                        </a:spcAft>
                      </a:pPr>
                      <a:r>
                        <a:rPr lang="hr-HR" sz="1200">
                          <a:effectLst/>
                          <a:latin typeface="Times New Roman" panose="02020603050405020304" pitchFamily="18" charset="0"/>
                          <a:ea typeface="Calibri" panose="020F0502020204030204" pitchFamily="34" charset="0"/>
                          <a:cs typeface="Times New Roman" panose="02020603050405020304" pitchFamily="18" charset="0"/>
                        </a:rPr>
                        <a:t>tgφ</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just">
                        <a:lnSpc>
                          <a:spcPct val="150000"/>
                        </a:lnSpc>
                        <a:spcAft>
                          <a:spcPts val="0"/>
                        </a:spcAft>
                      </a:pPr>
                      <a:r>
                        <a:rPr lang="hr-HR" sz="1200" dirty="0">
                          <a:effectLst/>
                          <a:latin typeface="Times New Roman" panose="02020603050405020304" pitchFamily="18" charset="0"/>
                          <a:ea typeface="Calibri" panose="020F0502020204030204" pitchFamily="34" charset="0"/>
                          <a:cs typeface="Times New Roman" panose="02020603050405020304" pitchFamily="18" charset="0"/>
                        </a:rPr>
                        <a:t>tangens kuta snage</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2429933731"/>
                  </a:ext>
                </a:extLst>
              </a:tr>
            </a:tbl>
          </a:graphicData>
        </a:graphic>
      </p:graphicFrame>
    </p:spTree>
    <p:extLst>
      <p:ext uri="{BB962C8B-B14F-4D97-AF65-F5344CB8AC3E}">
        <p14:creationId xmlns:p14="http://schemas.microsoft.com/office/powerpoint/2010/main" val="39596637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95536" y="1772816"/>
            <a:ext cx="8424936" cy="4524315"/>
          </a:xfrm>
          <a:prstGeom prst="rect">
            <a:avLst/>
          </a:prstGeom>
          <a:noFill/>
        </p:spPr>
        <p:txBody>
          <a:bodyPr wrap="square" rtlCol="0">
            <a:spAutoFit/>
          </a:bodyPr>
          <a:lstStyle/>
          <a:p>
            <a:r>
              <a:rPr lang="hr-HR" sz="2400" dirty="0" smtClean="0">
                <a:latin typeface="Times New Roman" pitchFamily="18" charset="0"/>
                <a:cs typeface="Times New Roman" pitchFamily="18" charset="0"/>
              </a:rPr>
              <a:t>Ispunjavanje bitnih zahtjeva zaštite od požara, sigurnosti u korištenju, zaštite od buke te uštede energije i toplinske zaštite dokazuje se u elektrotehničkom projektu:</a:t>
            </a:r>
          </a:p>
          <a:p>
            <a:endParaRPr lang="hr-HR" sz="2400" dirty="0" smtClean="0">
              <a:latin typeface="Times New Roman" pitchFamily="18" charset="0"/>
              <a:cs typeface="Times New Roman" pitchFamily="18" charset="0"/>
            </a:endParaRPr>
          </a:p>
          <a:p>
            <a:pPr marL="342900" indent="-342900">
              <a:buFont typeface="Arial" panose="020B0604020202020204" pitchFamily="34" charset="0"/>
              <a:buChar char="•"/>
            </a:pPr>
            <a:r>
              <a:rPr lang="hr-HR" sz="2400" dirty="0" smtClean="0">
                <a:latin typeface="Times New Roman" pitchFamily="18" charset="0"/>
                <a:cs typeface="Times New Roman" pitchFamily="18" charset="0"/>
              </a:rPr>
              <a:t>odabirom </a:t>
            </a:r>
            <a:r>
              <a:rPr lang="hr-HR" sz="2400" dirty="0">
                <a:latin typeface="Times New Roman" pitchFamily="18" charset="0"/>
                <a:cs typeface="Times New Roman" pitchFamily="18" charset="0"/>
              </a:rPr>
              <a:t>tehničkih karakteristika </a:t>
            </a:r>
            <a:r>
              <a:rPr lang="hr-HR" sz="2400" dirty="0">
                <a:solidFill>
                  <a:srgbClr val="FF0000"/>
                </a:solidFill>
                <a:latin typeface="Times New Roman" pitchFamily="18" charset="0"/>
                <a:cs typeface="Times New Roman" pitchFamily="18" charset="0"/>
              </a:rPr>
              <a:t>proizvoda</a:t>
            </a:r>
            <a:r>
              <a:rPr lang="hr-HR" sz="2400" dirty="0">
                <a:latin typeface="Times New Roman" pitchFamily="18" charset="0"/>
                <a:cs typeface="Times New Roman" pitchFamily="18" charset="0"/>
              </a:rPr>
              <a:t> za električne instalacije,</a:t>
            </a:r>
          </a:p>
          <a:p>
            <a:pPr marL="342900" indent="-342900">
              <a:buFont typeface="Arial" panose="020B0604020202020204" pitchFamily="34" charset="0"/>
              <a:buChar char="•"/>
            </a:pPr>
            <a:r>
              <a:rPr lang="hr-HR" sz="2400" dirty="0" smtClean="0">
                <a:latin typeface="Times New Roman" pitchFamily="18" charset="0"/>
                <a:cs typeface="Times New Roman" pitchFamily="18" charset="0"/>
              </a:rPr>
              <a:t>odabirom </a:t>
            </a:r>
            <a:r>
              <a:rPr lang="hr-HR" sz="2400" dirty="0">
                <a:latin typeface="Times New Roman" pitchFamily="18" charset="0"/>
                <a:cs typeface="Times New Roman" pitchFamily="18" charset="0"/>
              </a:rPr>
              <a:t>i provedbom propisanih </a:t>
            </a:r>
            <a:r>
              <a:rPr lang="hr-HR" sz="2400" dirty="0">
                <a:solidFill>
                  <a:srgbClr val="00B050"/>
                </a:solidFill>
                <a:latin typeface="Times New Roman" pitchFamily="18" charset="0"/>
                <a:cs typeface="Times New Roman" pitchFamily="18" charset="0"/>
              </a:rPr>
              <a:t>mjera</a:t>
            </a:r>
            <a:r>
              <a:rPr lang="hr-HR" sz="2400" dirty="0">
                <a:latin typeface="Times New Roman" pitchFamily="18" charset="0"/>
                <a:cs typeface="Times New Roman" pitchFamily="18" charset="0"/>
              </a:rPr>
              <a:t> za sigurnosnu zaštitu,</a:t>
            </a:r>
          </a:p>
          <a:p>
            <a:pPr marL="342900" indent="-342900">
              <a:buFont typeface="Arial" panose="020B0604020202020204" pitchFamily="34" charset="0"/>
              <a:buChar char="•"/>
            </a:pPr>
            <a:r>
              <a:rPr lang="hr-HR" sz="2400" dirty="0" smtClean="0">
                <a:solidFill>
                  <a:srgbClr val="0070C0"/>
                </a:solidFill>
                <a:latin typeface="Times New Roman" pitchFamily="18" charset="0"/>
                <a:cs typeface="Times New Roman" pitchFamily="18" charset="0"/>
              </a:rPr>
              <a:t>proračunima</a:t>
            </a:r>
            <a:r>
              <a:rPr lang="hr-HR" sz="2400" dirty="0" smtClean="0">
                <a:latin typeface="Times New Roman" pitchFamily="18" charset="0"/>
                <a:cs typeface="Times New Roman" pitchFamily="18" charset="0"/>
              </a:rPr>
              <a:t> </a:t>
            </a:r>
            <a:r>
              <a:rPr lang="hr-HR" sz="2400" dirty="0">
                <a:latin typeface="Times New Roman" pitchFamily="18" charset="0"/>
                <a:cs typeface="Times New Roman" pitchFamily="18" charset="0"/>
              </a:rPr>
              <a:t>tehničkih karakteristika proizvoda za električne instalacije, postavljanjem zahtjeva i </a:t>
            </a:r>
            <a:r>
              <a:rPr lang="hr-HR" sz="2400" dirty="0">
                <a:solidFill>
                  <a:srgbClr val="FFC000"/>
                </a:solidFill>
                <a:latin typeface="Times New Roman" pitchFamily="18" charset="0"/>
                <a:cs typeface="Times New Roman" pitchFamily="18" charset="0"/>
              </a:rPr>
              <a:t>usklađivanjem</a:t>
            </a:r>
            <a:r>
              <a:rPr lang="hr-HR" sz="2400" dirty="0">
                <a:latin typeface="Times New Roman" pitchFamily="18" charset="0"/>
                <a:cs typeface="Times New Roman" pitchFamily="18" charset="0"/>
              </a:rPr>
              <a:t> tehničkih karakteristika s relevantnim značajkama pojedinog bitnog zahtjeva.</a:t>
            </a:r>
          </a:p>
          <a:p>
            <a:endParaRPr lang="hr-HR" sz="2400" dirty="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Projektiranje </a:t>
            </a:r>
            <a:r>
              <a:rPr lang="hr-HR" sz="3600" b="1" dirty="0">
                <a:solidFill>
                  <a:schemeClr val="tx1"/>
                </a:solidFill>
              </a:rPr>
              <a:t>električne </a:t>
            </a:r>
            <a:r>
              <a:rPr lang="hr-HR" sz="3600" b="1" dirty="0" smtClean="0">
                <a:solidFill>
                  <a:schemeClr val="tx1"/>
                </a:solidFill>
              </a:rPr>
              <a:t>instalacije</a:t>
            </a:r>
            <a:endParaRPr lang="hr-HR" sz="3600" b="1" dirty="0">
              <a:solidFill>
                <a:schemeClr val="tx1"/>
              </a:solidFill>
              <a:cs typeface="Times New Roman" pitchFamily="18" charset="0"/>
            </a:endParaRPr>
          </a:p>
        </p:txBody>
      </p:sp>
    </p:spTree>
    <p:extLst>
      <p:ext uri="{BB962C8B-B14F-4D97-AF65-F5344CB8AC3E}">
        <p14:creationId xmlns:p14="http://schemas.microsoft.com/office/powerpoint/2010/main" val="236520992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1764" y="1718758"/>
            <a:ext cx="7792644"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3. Proračuni</a:t>
            </a:r>
            <a:endParaRPr lang="hr-HR" sz="2400" b="1" dirty="0">
              <a:latin typeface="Times New Roman" pitchFamily="18" charset="0"/>
              <a:cs typeface="Times New Roman" pitchFamily="18" charset="0"/>
            </a:endParaRPr>
          </a:p>
          <a:p>
            <a:r>
              <a:rPr lang="pl-PL" sz="2400" b="1" dirty="0" smtClean="0">
                <a:latin typeface="Times New Roman" pitchFamily="18" charset="0"/>
                <a:cs typeface="Times New Roman" pitchFamily="18" charset="0"/>
              </a:rPr>
              <a:t>Kontrola </a:t>
            </a:r>
            <a:r>
              <a:rPr lang="pl-PL" sz="2400" b="1" dirty="0">
                <a:latin typeface="Times New Roman" pitchFamily="18" charset="0"/>
                <a:cs typeface="Times New Roman" pitchFamily="18" charset="0"/>
              </a:rPr>
              <a:t>padova </a:t>
            </a:r>
            <a:r>
              <a:rPr lang="pl-PL" sz="2400" b="1" dirty="0" smtClean="0">
                <a:latin typeface="Times New Roman" pitchFamily="18" charset="0"/>
                <a:cs typeface="Times New Roman" pitchFamily="18" charset="0"/>
              </a:rPr>
              <a:t>napona</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p:cNvSpPr/>
          <p:nvPr/>
        </p:nvSpPr>
        <p:spPr>
          <a:xfrm>
            <a:off x="239392" y="2708920"/>
            <a:ext cx="8725096" cy="4154984"/>
          </a:xfrm>
          <a:prstGeom prst="rect">
            <a:avLst/>
          </a:prstGeom>
        </p:spPr>
        <p:txBody>
          <a:bodyPr wrap="square">
            <a:spAutoFit/>
          </a:bodyPr>
          <a:lstStyle/>
          <a:p>
            <a:r>
              <a:rPr lang="hr-HR" sz="2400" i="1" dirty="0">
                <a:latin typeface="Times New Roman" panose="02020603050405020304" pitchFamily="18" charset="0"/>
                <a:cs typeface="Times New Roman" panose="02020603050405020304" pitchFamily="18" charset="0"/>
              </a:rPr>
              <a:t>Proračun padova napona izvodi se po dionicama, dok se ukupni pad napona dobiva zbrajanjem po dionicama, računajući od napojne točke. </a:t>
            </a:r>
            <a:endParaRPr lang="hr-HR" sz="2400" i="1" dirty="0" smtClean="0">
              <a:latin typeface="Times New Roman" panose="02020603050405020304" pitchFamily="18" charset="0"/>
              <a:cs typeface="Times New Roman" panose="02020603050405020304" pitchFamily="18" charset="0"/>
            </a:endParaRPr>
          </a:p>
          <a:p>
            <a:endParaRPr lang="hr-HR" sz="2400" i="1" dirty="0">
              <a:latin typeface="Times New Roman" panose="02020603050405020304" pitchFamily="18" charset="0"/>
              <a:cs typeface="Times New Roman" panose="02020603050405020304" pitchFamily="18" charset="0"/>
            </a:endParaRPr>
          </a:p>
          <a:p>
            <a:r>
              <a:rPr lang="hr-HR" sz="2400" i="1" dirty="0" smtClean="0">
                <a:latin typeface="Times New Roman" panose="02020603050405020304" pitchFamily="18" charset="0"/>
                <a:cs typeface="Times New Roman" panose="02020603050405020304" pitchFamily="18" charset="0"/>
              </a:rPr>
              <a:t>Jedinični </a:t>
            </a:r>
            <a:r>
              <a:rPr lang="hr-HR" sz="2400" i="1" dirty="0">
                <a:latin typeface="Times New Roman" panose="02020603050405020304" pitchFamily="18" charset="0"/>
                <a:cs typeface="Times New Roman" panose="02020603050405020304" pitchFamily="18" charset="0"/>
              </a:rPr>
              <a:t>otpor i reaktacija voda tablične su vrijednosti definirane u ovisnosti o izboru voda. </a:t>
            </a:r>
            <a:endParaRPr lang="hr-HR" sz="2400" i="1" dirty="0" smtClean="0">
              <a:latin typeface="Times New Roman" panose="02020603050405020304" pitchFamily="18" charset="0"/>
              <a:cs typeface="Times New Roman" panose="02020603050405020304" pitchFamily="18" charset="0"/>
            </a:endParaRPr>
          </a:p>
          <a:p>
            <a:endParaRPr lang="hr-HR" sz="2400" i="1" dirty="0">
              <a:latin typeface="Times New Roman" panose="02020603050405020304" pitchFamily="18" charset="0"/>
              <a:cs typeface="Times New Roman" panose="02020603050405020304" pitchFamily="18" charset="0"/>
            </a:endParaRPr>
          </a:p>
          <a:p>
            <a:r>
              <a:rPr lang="hr-HR" sz="2400" i="1" dirty="0" smtClean="0">
                <a:latin typeface="Times New Roman" panose="02020603050405020304" pitchFamily="18" charset="0"/>
                <a:cs typeface="Times New Roman" panose="02020603050405020304" pitchFamily="18" charset="0"/>
              </a:rPr>
              <a:t>Faktor </a:t>
            </a:r>
            <a:r>
              <a:rPr lang="hr-HR" sz="2400" i="1" dirty="0">
                <a:latin typeface="Times New Roman" panose="02020603050405020304" pitchFamily="18" charset="0"/>
                <a:cs typeface="Times New Roman" panose="02020603050405020304" pitchFamily="18" charset="0"/>
              </a:rPr>
              <a:t>snage u slučaju projektiranja obiteljske kuće uzima se 0,9. </a:t>
            </a:r>
            <a:endParaRPr lang="hr-HR" sz="2400" i="1" dirty="0" smtClean="0">
              <a:latin typeface="Times New Roman" panose="02020603050405020304" pitchFamily="18" charset="0"/>
              <a:cs typeface="Times New Roman" panose="02020603050405020304" pitchFamily="18" charset="0"/>
            </a:endParaRPr>
          </a:p>
          <a:p>
            <a:endParaRPr lang="hr-HR" sz="2400" i="1" dirty="0">
              <a:latin typeface="Times New Roman" panose="02020603050405020304" pitchFamily="18" charset="0"/>
              <a:cs typeface="Times New Roman" panose="02020603050405020304" pitchFamily="18" charset="0"/>
            </a:endParaRPr>
          </a:p>
          <a:p>
            <a:r>
              <a:rPr lang="hr-HR" sz="2400" i="1" dirty="0" smtClean="0">
                <a:latin typeface="Times New Roman" panose="02020603050405020304" pitchFamily="18" charset="0"/>
                <a:cs typeface="Times New Roman" panose="02020603050405020304" pitchFamily="18" charset="0"/>
              </a:rPr>
              <a:t>Rezultati </a:t>
            </a:r>
            <a:r>
              <a:rPr lang="hr-HR" sz="2400" i="1" dirty="0">
                <a:latin typeface="Times New Roman" panose="02020603050405020304" pitchFamily="18" charset="0"/>
                <a:cs typeface="Times New Roman" panose="02020603050405020304" pitchFamily="18" charset="0"/>
              </a:rPr>
              <a:t>se prikazuju u tablici padova napona te oni moraju biti u granicama od 4% za sva trošila u objektu. </a:t>
            </a:r>
          </a:p>
        </p:txBody>
      </p:sp>
    </p:spTree>
    <p:extLst>
      <p:ext uri="{BB962C8B-B14F-4D97-AF65-F5344CB8AC3E}">
        <p14:creationId xmlns:p14="http://schemas.microsoft.com/office/powerpoint/2010/main" val="97228273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1764" y="1718758"/>
            <a:ext cx="8719256"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3. Proračuni</a:t>
            </a:r>
            <a:endParaRPr lang="hr-HR" sz="2400" b="1" dirty="0">
              <a:latin typeface="Times New Roman" pitchFamily="18" charset="0"/>
              <a:cs typeface="Times New Roman" pitchFamily="18" charset="0"/>
            </a:endParaRPr>
          </a:p>
          <a:p>
            <a:r>
              <a:rPr lang="pl-PL" sz="2400" b="1" dirty="0" smtClean="0">
                <a:latin typeface="Times New Roman" pitchFamily="18" charset="0"/>
                <a:cs typeface="Times New Roman" pitchFamily="18" charset="0"/>
              </a:rPr>
              <a:t>Kontrola </a:t>
            </a:r>
            <a:r>
              <a:rPr lang="pl-PL" sz="2400" b="1" dirty="0">
                <a:latin typeface="Times New Roman" pitchFamily="18" charset="0"/>
                <a:cs typeface="Times New Roman" pitchFamily="18" charset="0"/>
              </a:rPr>
              <a:t>padova </a:t>
            </a:r>
            <a:r>
              <a:rPr lang="pl-PL" sz="2400" b="1" dirty="0" smtClean="0">
                <a:latin typeface="Times New Roman" pitchFamily="18" charset="0"/>
                <a:cs typeface="Times New Roman" pitchFamily="18" charset="0"/>
              </a:rPr>
              <a:t>napona</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p:cNvSpPr/>
          <p:nvPr/>
        </p:nvSpPr>
        <p:spPr>
          <a:xfrm>
            <a:off x="239392" y="2708920"/>
            <a:ext cx="8725096" cy="830997"/>
          </a:xfrm>
          <a:prstGeom prst="rect">
            <a:avLst/>
          </a:prstGeom>
        </p:spPr>
        <p:txBody>
          <a:bodyPr wrap="square">
            <a:spAutoFit/>
          </a:bodyPr>
          <a:lstStyle/>
          <a:p>
            <a:r>
              <a:rPr lang="hr-HR" sz="2400" dirty="0" smtClean="0">
                <a:latin typeface="Times New Roman" panose="02020603050405020304" pitchFamily="18" charset="0"/>
                <a:cs typeface="Times New Roman" panose="02020603050405020304" pitchFamily="18" charset="0"/>
              </a:rPr>
              <a:t>Slijede </a:t>
            </a:r>
            <a:r>
              <a:rPr lang="hr-HR" sz="2400" dirty="0">
                <a:latin typeface="Times New Roman" panose="02020603050405020304" pitchFamily="18" charset="0"/>
                <a:cs typeface="Times New Roman" panose="02020603050405020304" pitchFamily="18" charset="0"/>
              </a:rPr>
              <a:t>izračuna padova napona </a:t>
            </a:r>
            <a:r>
              <a:rPr lang="hr-HR" sz="2400" dirty="0" smtClean="0">
                <a:latin typeface="Times New Roman" panose="02020603050405020304" pitchFamily="18" charset="0"/>
                <a:cs typeface="Times New Roman" panose="02020603050405020304" pitchFamily="18" charset="0"/>
              </a:rPr>
              <a:t>za glavni razvodni ormar </a:t>
            </a:r>
            <a:r>
              <a:rPr lang="hr-HR" sz="2400" dirty="0">
                <a:latin typeface="Times New Roman" panose="02020603050405020304" pitchFamily="18" charset="0"/>
                <a:cs typeface="Times New Roman" panose="02020603050405020304" pitchFamily="18" charset="0"/>
              </a:rPr>
              <a:t>(GRO), </a:t>
            </a:r>
            <a:r>
              <a:rPr lang="hr-HR" sz="2400" dirty="0" smtClean="0">
                <a:latin typeface="Times New Roman" panose="02020603050405020304" pitchFamily="18" charset="0"/>
                <a:cs typeface="Times New Roman" panose="02020603050405020304" pitchFamily="18" charset="0"/>
              </a:rPr>
              <a:t>razvodni ormar </a:t>
            </a:r>
            <a:r>
              <a:rPr lang="hr-HR" sz="2400" dirty="0">
                <a:latin typeface="Times New Roman" panose="02020603050405020304" pitchFamily="18" charset="0"/>
                <a:cs typeface="Times New Roman" panose="02020603050405020304" pitchFamily="18" charset="0"/>
              </a:rPr>
              <a:t>podruma (ROP), </a:t>
            </a:r>
            <a:r>
              <a:rPr lang="hr-HR" sz="2400" dirty="0" smtClean="0">
                <a:latin typeface="Times New Roman" panose="02020603050405020304" pitchFamily="18" charset="0"/>
                <a:cs typeface="Times New Roman" panose="02020603050405020304" pitchFamily="18" charset="0"/>
              </a:rPr>
              <a:t>rasvjetni </a:t>
            </a:r>
            <a:r>
              <a:rPr lang="hr-HR" sz="2400" dirty="0">
                <a:latin typeface="Times New Roman" panose="02020603050405020304" pitchFamily="18" charset="0"/>
                <a:cs typeface="Times New Roman" panose="02020603050405020304" pitchFamily="18" charset="0"/>
              </a:rPr>
              <a:t>kruga (WR1) te </a:t>
            </a:r>
            <a:r>
              <a:rPr lang="hr-HR" sz="2400" dirty="0" smtClean="0">
                <a:latin typeface="Times New Roman" panose="02020603050405020304" pitchFamily="18" charset="0"/>
                <a:cs typeface="Times New Roman" panose="02020603050405020304" pitchFamily="18" charset="0"/>
              </a:rPr>
              <a:t>saune.</a:t>
            </a:r>
            <a:endParaRPr lang="hr-HR" sz="2400" dirty="0">
              <a:latin typeface="Times New Roman" panose="02020603050405020304" pitchFamily="18" charset="0"/>
              <a:cs typeface="Times New Roman" panose="02020603050405020304" pitchFamily="18" charset="0"/>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2469061870"/>
              </p:ext>
            </p:extLst>
          </p:nvPr>
        </p:nvGraphicFramePr>
        <p:xfrm>
          <a:off x="242716" y="3933056"/>
          <a:ext cx="7872177" cy="2232248"/>
        </p:xfrm>
        <a:graphic>
          <a:graphicData uri="http://schemas.openxmlformats.org/presentationml/2006/ole">
            <mc:AlternateContent xmlns:mc="http://schemas.openxmlformats.org/markup-compatibility/2006">
              <mc:Choice xmlns:v="urn:schemas-microsoft-com:vml" Requires="v">
                <p:oleObj spid="_x0000_s8203" name="Document" r:id="rId3" imgW="5794942" imgH="1642735" progId="Word.Document.12">
                  <p:embed/>
                </p:oleObj>
              </mc:Choice>
              <mc:Fallback>
                <p:oleObj name="Document" r:id="rId3" imgW="5794942" imgH="1642735" progId="Word.Document.12">
                  <p:embed/>
                  <p:pic>
                    <p:nvPicPr>
                      <p:cNvPr id="0" name=""/>
                      <p:cNvPicPr/>
                      <p:nvPr/>
                    </p:nvPicPr>
                    <p:blipFill>
                      <a:blip r:embed="rId4"/>
                      <a:stretch>
                        <a:fillRect/>
                      </a:stretch>
                    </p:blipFill>
                    <p:spPr>
                      <a:xfrm>
                        <a:off x="242716" y="3933056"/>
                        <a:ext cx="7872177" cy="2232248"/>
                      </a:xfrm>
                      <a:prstGeom prst="rect">
                        <a:avLst/>
                      </a:prstGeom>
                    </p:spPr>
                  </p:pic>
                </p:oleObj>
              </mc:Fallback>
            </mc:AlternateContent>
          </a:graphicData>
        </a:graphic>
      </p:graphicFrame>
    </p:spTree>
    <p:extLst>
      <p:ext uri="{BB962C8B-B14F-4D97-AF65-F5344CB8AC3E}">
        <p14:creationId xmlns:p14="http://schemas.microsoft.com/office/powerpoint/2010/main" val="396116299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1764" y="1718758"/>
            <a:ext cx="8719256"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3. Proračuni</a:t>
            </a:r>
            <a:endParaRPr lang="hr-HR" sz="2400" b="1" dirty="0">
              <a:latin typeface="Times New Roman" pitchFamily="18" charset="0"/>
              <a:cs typeface="Times New Roman" pitchFamily="18" charset="0"/>
            </a:endParaRPr>
          </a:p>
          <a:p>
            <a:r>
              <a:rPr lang="pl-PL" sz="2400" b="1" dirty="0" smtClean="0">
                <a:latin typeface="Times New Roman" pitchFamily="18" charset="0"/>
                <a:cs typeface="Times New Roman" pitchFamily="18" charset="0"/>
              </a:rPr>
              <a:t>Kontrola </a:t>
            </a:r>
            <a:r>
              <a:rPr lang="pl-PL" sz="2400" b="1" dirty="0">
                <a:latin typeface="Times New Roman" pitchFamily="18" charset="0"/>
                <a:cs typeface="Times New Roman" pitchFamily="18" charset="0"/>
              </a:rPr>
              <a:t>padova </a:t>
            </a:r>
            <a:r>
              <a:rPr lang="pl-PL" sz="2400" b="1" dirty="0" smtClean="0">
                <a:latin typeface="Times New Roman" pitchFamily="18" charset="0"/>
                <a:cs typeface="Times New Roman" pitchFamily="18" charset="0"/>
              </a:rPr>
              <a:t>napona</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ject 6"/>
          <p:cNvGraphicFramePr>
            <a:graphicFrameLocks noChangeAspect="1"/>
          </p:cNvGraphicFramePr>
          <p:nvPr>
            <p:extLst>
              <p:ext uri="{D42A27DB-BD31-4B8C-83A1-F6EECF244321}">
                <p14:modId xmlns:p14="http://schemas.microsoft.com/office/powerpoint/2010/main" val="1813259135"/>
              </p:ext>
            </p:extLst>
          </p:nvPr>
        </p:nvGraphicFramePr>
        <p:xfrm>
          <a:off x="464092" y="3049314"/>
          <a:ext cx="8068348" cy="2418294"/>
        </p:xfrm>
        <a:graphic>
          <a:graphicData uri="http://schemas.openxmlformats.org/presentationml/2006/ole">
            <mc:AlternateContent xmlns:mc="http://schemas.openxmlformats.org/markup-compatibility/2006">
              <mc:Choice xmlns:v="urn:schemas-microsoft-com:vml" Requires="v">
                <p:oleObj spid="_x0000_s9227" name="Document" r:id="rId3" imgW="5794942" imgH="1737058" progId="Word.Document.12">
                  <p:embed/>
                </p:oleObj>
              </mc:Choice>
              <mc:Fallback>
                <p:oleObj name="Document" r:id="rId3" imgW="5794942" imgH="1737058" progId="Word.Document.12">
                  <p:embed/>
                  <p:pic>
                    <p:nvPicPr>
                      <p:cNvPr id="0" name=""/>
                      <p:cNvPicPr/>
                      <p:nvPr/>
                    </p:nvPicPr>
                    <p:blipFill>
                      <a:blip r:embed="rId4"/>
                      <a:stretch>
                        <a:fillRect/>
                      </a:stretch>
                    </p:blipFill>
                    <p:spPr>
                      <a:xfrm>
                        <a:off x="464092" y="3049314"/>
                        <a:ext cx="8068348" cy="2418294"/>
                      </a:xfrm>
                      <a:prstGeom prst="rect">
                        <a:avLst/>
                      </a:prstGeom>
                    </p:spPr>
                  </p:pic>
                </p:oleObj>
              </mc:Fallback>
            </mc:AlternateContent>
          </a:graphicData>
        </a:graphic>
      </p:graphicFrame>
    </p:spTree>
    <p:extLst>
      <p:ext uri="{BB962C8B-B14F-4D97-AF65-F5344CB8AC3E}">
        <p14:creationId xmlns:p14="http://schemas.microsoft.com/office/powerpoint/2010/main" val="8227817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1764" y="1718758"/>
            <a:ext cx="8719256"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3. Proračuni</a:t>
            </a:r>
            <a:endParaRPr lang="hr-HR" sz="2400" b="1" dirty="0">
              <a:latin typeface="Times New Roman" pitchFamily="18" charset="0"/>
              <a:cs typeface="Times New Roman" pitchFamily="18" charset="0"/>
            </a:endParaRPr>
          </a:p>
          <a:p>
            <a:r>
              <a:rPr lang="pl-PL" sz="2400" b="1" dirty="0" smtClean="0">
                <a:latin typeface="Times New Roman" pitchFamily="18" charset="0"/>
                <a:cs typeface="Times New Roman" pitchFamily="18" charset="0"/>
              </a:rPr>
              <a:t>Kontrola </a:t>
            </a:r>
            <a:r>
              <a:rPr lang="hr-HR" sz="2400" b="1" dirty="0">
                <a:latin typeface="Times New Roman" panose="02020603050405020304" pitchFamily="18" charset="0"/>
                <a:cs typeface="Times New Roman" panose="02020603050405020304" pitchFamily="18" charset="0"/>
              </a:rPr>
              <a:t>djelovanja zaštite</a:t>
            </a:r>
            <a:endParaRPr lang="pl-PL" sz="2400" b="1"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p:cNvSpPr/>
          <p:nvPr/>
        </p:nvSpPr>
        <p:spPr>
          <a:xfrm>
            <a:off x="451764" y="2780928"/>
            <a:ext cx="8311236" cy="1938992"/>
          </a:xfrm>
          <a:prstGeom prst="rect">
            <a:avLst/>
          </a:prstGeom>
        </p:spPr>
        <p:txBody>
          <a:bodyPr wrap="square">
            <a:spAutoFit/>
          </a:bodyPr>
          <a:lstStyle/>
          <a:p>
            <a:r>
              <a:rPr lang="hr-HR" sz="2400" dirty="0">
                <a:latin typeface="Times New Roman" panose="02020603050405020304" pitchFamily="18" charset="0"/>
                <a:cs typeface="Times New Roman" panose="02020603050405020304" pitchFamily="18" charset="0"/>
              </a:rPr>
              <a:t>Projektom je predviđen električni razvod TN-S uz automatske prekidače koji imaju ulogu automatskog isključenja napajanja. </a:t>
            </a:r>
            <a:endParaRPr lang="hr-HR" sz="2400" dirty="0" smtClean="0">
              <a:latin typeface="Times New Roman" panose="02020603050405020304" pitchFamily="18" charset="0"/>
              <a:cs typeface="Times New Roman" panose="02020603050405020304" pitchFamily="18" charset="0"/>
            </a:endParaRPr>
          </a:p>
          <a:p>
            <a:endParaRPr lang="hr-HR" sz="2400" dirty="0">
              <a:latin typeface="Times New Roman" panose="02020603050405020304" pitchFamily="18" charset="0"/>
              <a:cs typeface="Times New Roman" panose="02020603050405020304" pitchFamily="18" charset="0"/>
            </a:endParaRPr>
          </a:p>
          <a:p>
            <a:r>
              <a:rPr lang="hr-HR" sz="2400" dirty="0" smtClean="0">
                <a:latin typeface="Times New Roman" panose="02020603050405020304" pitchFamily="18" charset="0"/>
                <a:cs typeface="Times New Roman" panose="02020603050405020304" pitchFamily="18" charset="0"/>
              </a:rPr>
              <a:t>Automatsko </a:t>
            </a:r>
            <a:r>
              <a:rPr lang="hr-HR" sz="2400" dirty="0">
                <a:latin typeface="Times New Roman" panose="02020603050405020304" pitchFamily="18" charset="0"/>
                <a:cs typeface="Times New Roman" panose="02020603050405020304" pitchFamily="18" charset="0"/>
              </a:rPr>
              <a:t>isključenje napajanja kao zaštita od indirektnog udara definirana je normom HRN HRN HD 60364-4-41:2007. </a:t>
            </a:r>
            <a:endParaRPr lang="hr-HR"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1748897"/>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1764" y="1718758"/>
            <a:ext cx="8719256"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3. Proračuni</a:t>
            </a:r>
            <a:endParaRPr lang="hr-HR" sz="2400" b="1" dirty="0">
              <a:latin typeface="Times New Roman" pitchFamily="18" charset="0"/>
              <a:cs typeface="Times New Roman" pitchFamily="18" charset="0"/>
            </a:endParaRPr>
          </a:p>
          <a:p>
            <a:r>
              <a:rPr lang="pl-PL" sz="2400" b="1" dirty="0" smtClean="0">
                <a:latin typeface="Times New Roman" pitchFamily="18" charset="0"/>
                <a:cs typeface="Times New Roman" pitchFamily="18" charset="0"/>
              </a:rPr>
              <a:t>Kontrola </a:t>
            </a:r>
            <a:r>
              <a:rPr lang="hr-HR" sz="2400" b="1" dirty="0">
                <a:latin typeface="Times New Roman" panose="02020603050405020304" pitchFamily="18" charset="0"/>
                <a:cs typeface="Times New Roman" panose="02020603050405020304" pitchFamily="18" charset="0"/>
              </a:rPr>
              <a:t>djelovanja zaštite</a:t>
            </a:r>
            <a:endParaRPr lang="pl-PL" sz="2400" b="1"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p:cNvSpPr/>
          <p:nvPr/>
        </p:nvSpPr>
        <p:spPr>
          <a:xfrm>
            <a:off x="451764" y="2780928"/>
            <a:ext cx="8311236" cy="2308324"/>
          </a:xfrm>
          <a:prstGeom prst="rect">
            <a:avLst/>
          </a:prstGeom>
        </p:spPr>
        <p:txBody>
          <a:bodyPr wrap="square">
            <a:spAutoFit/>
          </a:bodyPr>
          <a:lstStyle/>
          <a:p>
            <a:r>
              <a:rPr lang="hr-HR" sz="2400" dirty="0">
                <a:latin typeface="Times New Roman" panose="02020603050405020304" pitchFamily="18" charset="0"/>
                <a:cs typeface="Times New Roman" panose="02020603050405020304" pitchFamily="18" charset="0"/>
              </a:rPr>
              <a:t>Ukoliko dođe do kvara zanemarive impedancije između faznog vodiča (L) i zaštitnog vodiča (PE), u svakom strujnom krugu mora biti zadovoljeni uvjeti</a:t>
            </a:r>
            <a:r>
              <a:rPr lang="hr-HR" sz="2400" dirty="0" smtClean="0">
                <a:latin typeface="Times New Roman" panose="02020603050405020304" pitchFamily="18" charset="0"/>
                <a:cs typeface="Times New Roman" panose="02020603050405020304" pitchFamily="18" charset="0"/>
              </a:rPr>
              <a:t>:</a:t>
            </a:r>
            <a:endParaRPr lang="hr-HR" sz="2400" dirty="0">
              <a:latin typeface="Times New Roman" panose="02020603050405020304" pitchFamily="18" charset="0"/>
              <a:cs typeface="Times New Roman" panose="02020603050405020304" pitchFamily="18" charset="0"/>
            </a:endParaRPr>
          </a:p>
          <a:p>
            <a:r>
              <a:rPr lang="hr-HR" sz="2400" dirty="0" smtClean="0">
                <a:latin typeface="Times New Roman" panose="02020603050405020304" pitchFamily="18" charset="0"/>
                <a:cs typeface="Times New Roman" panose="02020603050405020304" pitchFamily="18" charset="0"/>
              </a:rPr>
              <a:t>								(6)</a:t>
            </a:r>
          </a:p>
          <a:p>
            <a:endParaRPr lang="hr-HR" sz="2400" dirty="0">
              <a:latin typeface="Times New Roman" panose="02020603050405020304" pitchFamily="18" charset="0"/>
              <a:cs typeface="Times New Roman" panose="02020603050405020304" pitchFamily="18" charset="0"/>
            </a:endParaRPr>
          </a:p>
          <a:p>
            <a:r>
              <a:rPr lang="hr-HR" sz="2400" dirty="0" smtClean="0">
                <a:latin typeface="Times New Roman" panose="02020603050405020304" pitchFamily="18" charset="0"/>
                <a:cs typeface="Times New Roman" panose="02020603050405020304" pitchFamily="18" charset="0"/>
              </a:rPr>
              <a:t>								(7)</a:t>
            </a:r>
            <a:endParaRPr lang="hr-HR" sz="2400" dirty="0">
              <a:latin typeface="Times New Roman" panose="02020603050405020304" pitchFamily="18" charset="0"/>
              <a:cs typeface="Times New Roman" panose="02020603050405020304" pitchFamily="18" charset="0"/>
            </a:endParaRPr>
          </a:p>
        </p:txBody>
      </p:sp>
      <p:graphicFrame>
        <p:nvGraphicFramePr>
          <p:cNvPr id="7" name="Object 6"/>
          <p:cNvGraphicFramePr>
            <a:graphicFrameLocks noChangeAspect="1"/>
          </p:cNvGraphicFramePr>
          <p:nvPr>
            <p:extLst>
              <p:ext uri="{D42A27DB-BD31-4B8C-83A1-F6EECF244321}">
                <p14:modId xmlns:p14="http://schemas.microsoft.com/office/powerpoint/2010/main" val="3803966975"/>
              </p:ext>
            </p:extLst>
          </p:nvPr>
        </p:nvGraphicFramePr>
        <p:xfrm>
          <a:off x="4081880" y="3865205"/>
          <a:ext cx="980235" cy="549888"/>
        </p:xfrm>
        <a:graphic>
          <a:graphicData uri="http://schemas.openxmlformats.org/presentationml/2006/ole">
            <mc:AlternateContent xmlns:mc="http://schemas.openxmlformats.org/markup-compatibility/2006">
              <mc:Choice xmlns:v="urn:schemas-microsoft-com:vml" Requires="v">
                <p:oleObj spid="_x0000_s10263" r:id="rId3" imgW="381000" imgH="228600" progId="Equation.DSMT4">
                  <p:embed/>
                </p:oleObj>
              </mc:Choice>
              <mc:Fallback>
                <p:oleObj r:id="rId3" imgW="381000" imgH="2286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81880" y="3865205"/>
                        <a:ext cx="980235" cy="549888"/>
                      </a:xfrm>
                      <a:prstGeom prst="rect">
                        <a:avLst/>
                      </a:prstGeom>
                      <a:noFill/>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2675139334"/>
              </p:ext>
            </p:extLst>
          </p:nvPr>
        </p:nvGraphicFramePr>
        <p:xfrm>
          <a:off x="3814065" y="4491988"/>
          <a:ext cx="1515863" cy="828437"/>
        </p:xfrm>
        <a:graphic>
          <a:graphicData uri="http://schemas.openxmlformats.org/presentationml/2006/ole">
            <mc:AlternateContent xmlns:mc="http://schemas.openxmlformats.org/markup-compatibility/2006">
              <mc:Choice xmlns:v="urn:schemas-microsoft-com:vml" Requires="v">
                <p:oleObj spid="_x0000_s10264" r:id="rId5" imgW="799753" imgH="431613" progId="Equation.DSMT4">
                  <p:embed/>
                </p:oleObj>
              </mc:Choice>
              <mc:Fallback>
                <p:oleObj r:id="rId5" imgW="799753" imgH="431613"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14065" y="4491988"/>
                        <a:ext cx="1515863" cy="828437"/>
                      </a:xfrm>
                      <a:prstGeom prst="rect">
                        <a:avLst/>
                      </a:prstGeom>
                      <a:noFill/>
                    </p:spPr>
                  </p:pic>
                </p:oleObj>
              </mc:Fallback>
            </mc:AlternateContent>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2965255209"/>
              </p:ext>
            </p:extLst>
          </p:nvPr>
        </p:nvGraphicFramePr>
        <p:xfrm>
          <a:off x="459280" y="5154191"/>
          <a:ext cx="7490792" cy="1828800"/>
        </p:xfrm>
        <a:graphic>
          <a:graphicData uri="http://schemas.openxmlformats.org/drawingml/2006/table">
            <a:tbl>
              <a:tblPr firstRow="1" firstCol="1" bandRow="1"/>
              <a:tblGrid>
                <a:gridCol w="1013791">
                  <a:extLst>
                    <a:ext uri="{9D8B030D-6E8A-4147-A177-3AD203B41FA5}">
                      <a16:colId xmlns:a16="http://schemas.microsoft.com/office/drawing/2014/main" val="3110473146"/>
                    </a:ext>
                  </a:extLst>
                </a:gridCol>
                <a:gridCol w="6477001">
                  <a:extLst>
                    <a:ext uri="{9D8B030D-6E8A-4147-A177-3AD203B41FA5}">
                      <a16:colId xmlns:a16="http://schemas.microsoft.com/office/drawing/2014/main" val="1803003354"/>
                    </a:ext>
                  </a:extLst>
                </a:gridCol>
              </a:tblGrid>
              <a:tr h="0">
                <a:tc>
                  <a:txBody>
                    <a:bodyPr/>
                    <a:lstStyle/>
                    <a:p>
                      <a:pPr algn="just">
                        <a:lnSpc>
                          <a:spcPct val="150000"/>
                        </a:lnSpc>
                        <a:spcAft>
                          <a:spcPts val="0"/>
                        </a:spcAft>
                      </a:pPr>
                      <a:r>
                        <a:rPr lang="hr-HR" sz="1600" i="1" dirty="0">
                          <a:effectLst/>
                          <a:latin typeface="Times New Roman" panose="02020603050405020304" pitchFamily="18" charset="0"/>
                          <a:ea typeface="Calibri" panose="020F0502020204030204" pitchFamily="34" charset="0"/>
                          <a:cs typeface="Times New Roman" panose="02020603050405020304" pitchFamily="18" charset="0"/>
                        </a:rPr>
                        <a:t>t</a:t>
                      </a:r>
                      <a:r>
                        <a:rPr lang="hr-HR" sz="1600" i="1" baseline="-25000" dirty="0">
                          <a:effectLst/>
                          <a:latin typeface="Times New Roman" panose="02020603050405020304" pitchFamily="18" charset="0"/>
                          <a:ea typeface="Calibri" panose="020F0502020204030204" pitchFamily="34" charset="0"/>
                          <a:cs typeface="Times New Roman" panose="02020603050405020304" pitchFamily="18" charset="0"/>
                        </a:rPr>
                        <a:t>i</a:t>
                      </a:r>
                      <a:r>
                        <a:rPr lang="hr-HR" sz="1600" baseline="-25000" dirty="0">
                          <a:effectLst/>
                          <a:latin typeface="Times New Roman" panose="02020603050405020304" pitchFamily="18" charset="0"/>
                          <a:ea typeface="Calibri" panose="020F0502020204030204" pitchFamily="34" charset="0"/>
                          <a:cs typeface="Times New Roman" panose="02020603050405020304" pitchFamily="18" charset="0"/>
                        </a:rPr>
                        <a:t> </a:t>
                      </a:r>
                      <a:r>
                        <a:rPr lang="hr-HR" sz="1600" dirty="0">
                          <a:effectLst/>
                          <a:latin typeface="Times New Roman" panose="02020603050405020304" pitchFamily="18" charset="0"/>
                          <a:ea typeface="Calibri" panose="020F0502020204030204" pitchFamily="34" charset="0"/>
                          <a:cs typeface="Times New Roman" panose="02020603050405020304" pitchFamily="18" charset="0"/>
                        </a:rPr>
                        <a:t>(s)</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50000"/>
                        </a:lnSpc>
                        <a:spcAft>
                          <a:spcPts val="0"/>
                        </a:spcAft>
                      </a:pPr>
                      <a:r>
                        <a:rPr lang="hr-HR" sz="1600" dirty="0">
                          <a:effectLst/>
                          <a:latin typeface="Times New Roman" panose="02020603050405020304" pitchFamily="18" charset="0"/>
                          <a:ea typeface="Calibri" panose="020F0502020204030204" pitchFamily="34" charset="0"/>
                          <a:cs typeface="Times New Roman" panose="02020603050405020304" pitchFamily="18" charset="0"/>
                        </a:rPr>
                        <a:t>vrijeme isključenja</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35862844"/>
                  </a:ext>
                </a:extLst>
              </a:tr>
              <a:tr h="0">
                <a:tc>
                  <a:txBody>
                    <a:bodyPr/>
                    <a:lstStyle/>
                    <a:p>
                      <a:pPr algn="just">
                        <a:lnSpc>
                          <a:spcPct val="150000"/>
                        </a:lnSpc>
                        <a:spcAft>
                          <a:spcPts val="0"/>
                        </a:spcAft>
                      </a:pPr>
                      <a:r>
                        <a:rPr lang="hr-HR" sz="1600" i="1" dirty="0">
                          <a:effectLst/>
                          <a:latin typeface="Times New Roman" panose="02020603050405020304" pitchFamily="18" charset="0"/>
                          <a:ea typeface="Calibri" panose="020F0502020204030204" pitchFamily="34" charset="0"/>
                          <a:cs typeface="Times New Roman" panose="02020603050405020304" pitchFamily="18" charset="0"/>
                        </a:rPr>
                        <a:t>I</a:t>
                      </a:r>
                      <a:r>
                        <a:rPr lang="hr-HR" sz="1600" i="1" baseline="-25000" dirty="0">
                          <a:effectLst/>
                          <a:latin typeface="Times New Roman" panose="02020603050405020304" pitchFamily="18" charset="0"/>
                          <a:ea typeface="Calibri" panose="020F0502020204030204" pitchFamily="34" charset="0"/>
                          <a:cs typeface="Times New Roman" panose="02020603050405020304" pitchFamily="18" charset="0"/>
                        </a:rPr>
                        <a:t>k</a:t>
                      </a:r>
                      <a:r>
                        <a:rPr lang="hr-HR" sz="1600" dirty="0">
                          <a:effectLst/>
                          <a:latin typeface="Times New Roman" panose="02020603050405020304" pitchFamily="18" charset="0"/>
                          <a:ea typeface="Calibri" panose="020F0502020204030204" pitchFamily="34" charset="0"/>
                          <a:cs typeface="Times New Roman" panose="02020603050405020304" pitchFamily="18" charset="0"/>
                        </a:rPr>
                        <a:t> (A)</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50000"/>
                        </a:lnSpc>
                        <a:spcAft>
                          <a:spcPts val="0"/>
                        </a:spcAft>
                      </a:pPr>
                      <a:r>
                        <a:rPr lang="hr-HR" sz="1600" dirty="0">
                          <a:effectLst/>
                          <a:latin typeface="Times New Roman" panose="02020603050405020304" pitchFamily="18" charset="0"/>
                          <a:ea typeface="Calibri" panose="020F0502020204030204" pitchFamily="34" charset="0"/>
                          <a:cs typeface="Times New Roman" panose="02020603050405020304" pitchFamily="18" charset="0"/>
                        </a:rPr>
                        <a:t>struja kvara</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92536022"/>
                  </a:ext>
                </a:extLst>
              </a:tr>
              <a:tr h="0">
                <a:tc>
                  <a:txBody>
                    <a:bodyPr/>
                    <a:lstStyle/>
                    <a:p>
                      <a:pPr algn="just">
                        <a:lnSpc>
                          <a:spcPct val="150000"/>
                        </a:lnSpc>
                        <a:spcAft>
                          <a:spcPts val="0"/>
                        </a:spcAft>
                      </a:pPr>
                      <a:r>
                        <a:rPr lang="hr-HR" sz="1600" i="1">
                          <a:effectLst/>
                          <a:latin typeface="Times New Roman" panose="02020603050405020304" pitchFamily="18" charset="0"/>
                          <a:ea typeface="Calibri" panose="020F0502020204030204" pitchFamily="34" charset="0"/>
                          <a:cs typeface="Times New Roman" panose="02020603050405020304" pitchFamily="18" charset="0"/>
                        </a:rPr>
                        <a:t>I</a:t>
                      </a:r>
                      <a:r>
                        <a:rPr lang="hr-HR" sz="1600" i="1" baseline="-25000">
                          <a:effectLst/>
                          <a:latin typeface="Times New Roman" panose="02020603050405020304" pitchFamily="18" charset="0"/>
                          <a:ea typeface="Calibri" panose="020F0502020204030204" pitchFamily="34" charset="0"/>
                          <a:cs typeface="Times New Roman" panose="02020603050405020304" pitchFamily="18" charset="0"/>
                        </a:rPr>
                        <a:t>a</a:t>
                      </a:r>
                      <a:r>
                        <a:rPr lang="hr-HR" sz="1600" baseline="-25000">
                          <a:effectLst/>
                          <a:latin typeface="Times New Roman" panose="02020603050405020304" pitchFamily="18" charset="0"/>
                          <a:ea typeface="Calibri" panose="020F0502020204030204" pitchFamily="34" charset="0"/>
                          <a:cs typeface="Times New Roman" panose="02020603050405020304" pitchFamily="18" charset="0"/>
                        </a:rPr>
                        <a:t> </a:t>
                      </a:r>
                      <a:r>
                        <a:rPr lang="hr-HR" sz="1600">
                          <a:effectLst/>
                          <a:latin typeface="Times New Roman" panose="02020603050405020304" pitchFamily="18" charset="0"/>
                          <a:ea typeface="Calibri" panose="020F0502020204030204" pitchFamily="34" charset="0"/>
                          <a:cs typeface="Times New Roman" panose="02020603050405020304" pitchFamily="18" charset="0"/>
                        </a:rPr>
                        <a:t>(A)</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50000"/>
                        </a:lnSpc>
                        <a:spcAft>
                          <a:spcPts val="0"/>
                        </a:spcAft>
                      </a:pPr>
                      <a:r>
                        <a:rPr lang="hr-HR" sz="1600" dirty="0">
                          <a:effectLst/>
                          <a:latin typeface="Times New Roman" panose="02020603050405020304" pitchFamily="18" charset="0"/>
                          <a:ea typeface="Calibri" panose="020F0502020204030204" pitchFamily="34" charset="0"/>
                          <a:cs typeface="Times New Roman" panose="02020603050405020304" pitchFamily="18" charset="0"/>
                        </a:rPr>
                        <a:t>struja koja osigurava isklapanje u dozvoljenom vremenu</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1678310"/>
                  </a:ext>
                </a:extLst>
              </a:tr>
              <a:tr h="0">
                <a:tc>
                  <a:txBody>
                    <a:bodyPr/>
                    <a:lstStyle/>
                    <a:p>
                      <a:pPr algn="just">
                        <a:lnSpc>
                          <a:spcPct val="150000"/>
                        </a:lnSpc>
                        <a:spcAft>
                          <a:spcPts val="0"/>
                        </a:spcAft>
                      </a:pPr>
                      <a:r>
                        <a:rPr lang="hr-HR" sz="1600" i="1">
                          <a:effectLst/>
                          <a:latin typeface="Times New Roman" panose="02020603050405020304" pitchFamily="18" charset="0"/>
                          <a:ea typeface="Calibri" panose="020F0502020204030204" pitchFamily="34" charset="0"/>
                          <a:cs typeface="Times New Roman" panose="02020603050405020304" pitchFamily="18" charset="0"/>
                        </a:rPr>
                        <a:t>Z</a:t>
                      </a:r>
                      <a:r>
                        <a:rPr lang="hr-HR" sz="1600" i="1" baseline="-25000">
                          <a:effectLst/>
                          <a:latin typeface="Times New Roman" panose="02020603050405020304" pitchFamily="18" charset="0"/>
                          <a:ea typeface="Calibri" panose="020F0502020204030204" pitchFamily="34" charset="0"/>
                          <a:cs typeface="Times New Roman" panose="02020603050405020304" pitchFamily="18" charset="0"/>
                        </a:rPr>
                        <a:t>s</a:t>
                      </a:r>
                      <a:r>
                        <a:rPr lang="hr-HR" sz="1600">
                          <a:effectLst/>
                          <a:latin typeface="Times New Roman" panose="02020603050405020304" pitchFamily="18" charset="0"/>
                          <a:ea typeface="Calibri" panose="020F0502020204030204" pitchFamily="34" charset="0"/>
                          <a:cs typeface="Times New Roman" panose="02020603050405020304" pitchFamily="18" charset="0"/>
                        </a:rPr>
                        <a:t> (Ω)</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50000"/>
                        </a:lnSpc>
                        <a:spcAft>
                          <a:spcPts val="0"/>
                        </a:spcAft>
                      </a:pPr>
                      <a:r>
                        <a:rPr lang="hr-HR" sz="1600" dirty="0">
                          <a:effectLst/>
                          <a:latin typeface="Times New Roman" panose="02020603050405020304" pitchFamily="18" charset="0"/>
                          <a:ea typeface="Calibri" panose="020F0502020204030204" pitchFamily="34" charset="0"/>
                          <a:cs typeface="Times New Roman" panose="02020603050405020304" pitchFamily="18" charset="0"/>
                        </a:rPr>
                        <a:t>impedancija petlje kvara</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78986024"/>
                  </a:ext>
                </a:extLst>
              </a:tr>
              <a:tr h="0">
                <a:tc>
                  <a:txBody>
                    <a:bodyPr/>
                    <a:lstStyle/>
                    <a:p>
                      <a:pPr algn="just">
                        <a:lnSpc>
                          <a:spcPct val="150000"/>
                        </a:lnSpc>
                        <a:spcAft>
                          <a:spcPts val="0"/>
                        </a:spcAft>
                      </a:pPr>
                      <a:r>
                        <a:rPr lang="hr-HR" sz="1600" i="1">
                          <a:effectLst/>
                          <a:latin typeface="Times New Roman" panose="02020603050405020304" pitchFamily="18" charset="0"/>
                          <a:ea typeface="Calibri" panose="020F0502020204030204" pitchFamily="34" charset="0"/>
                          <a:cs typeface="Times New Roman" panose="02020603050405020304" pitchFamily="18" charset="0"/>
                        </a:rPr>
                        <a:t>U</a:t>
                      </a:r>
                      <a:r>
                        <a:rPr lang="hr-HR" sz="1600" i="1" baseline="-25000">
                          <a:effectLst/>
                          <a:latin typeface="Times New Roman" panose="02020603050405020304" pitchFamily="18" charset="0"/>
                          <a:ea typeface="Calibri" panose="020F0502020204030204" pitchFamily="34" charset="0"/>
                          <a:cs typeface="Times New Roman" panose="02020603050405020304" pitchFamily="18" charset="0"/>
                        </a:rPr>
                        <a:t>0</a:t>
                      </a:r>
                      <a:r>
                        <a:rPr lang="hr-HR" sz="1600">
                          <a:effectLst/>
                          <a:latin typeface="Times New Roman" panose="02020603050405020304" pitchFamily="18" charset="0"/>
                          <a:ea typeface="Calibri" panose="020F0502020204030204" pitchFamily="34" charset="0"/>
                          <a:cs typeface="Times New Roman" panose="02020603050405020304" pitchFamily="18" charset="0"/>
                        </a:rPr>
                        <a:t> (V)</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50000"/>
                        </a:lnSpc>
                        <a:spcAft>
                          <a:spcPts val="0"/>
                        </a:spcAft>
                      </a:pPr>
                      <a:r>
                        <a:rPr lang="hr-HR" sz="1600" dirty="0">
                          <a:effectLst/>
                          <a:latin typeface="Times New Roman" panose="02020603050405020304" pitchFamily="18" charset="0"/>
                          <a:ea typeface="Calibri" panose="020F0502020204030204" pitchFamily="34" charset="0"/>
                          <a:cs typeface="Times New Roman" panose="02020603050405020304" pitchFamily="18" charset="0"/>
                        </a:rPr>
                        <a:t>nazivni napon prema zemlji</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11899569"/>
                  </a:ext>
                </a:extLst>
              </a:tr>
            </a:tbl>
          </a:graphicData>
        </a:graphic>
      </p:graphicFrame>
    </p:spTree>
    <p:extLst>
      <p:ext uri="{BB962C8B-B14F-4D97-AF65-F5344CB8AC3E}">
        <p14:creationId xmlns:p14="http://schemas.microsoft.com/office/powerpoint/2010/main" val="66039581"/>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1764" y="1718758"/>
            <a:ext cx="8719256"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3. Proračuni</a:t>
            </a:r>
            <a:endParaRPr lang="hr-HR" sz="2400" b="1" dirty="0">
              <a:latin typeface="Times New Roman" pitchFamily="18" charset="0"/>
              <a:cs typeface="Times New Roman" pitchFamily="18" charset="0"/>
            </a:endParaRPr>
          </a:p>
          <a:p>
            <a:r>
              <a:rPr lang="pl-PL" sz="2400" b="1" dirty="0" smtClean="0">
                <a:latin typeface="Times New Roman" pitchFamily="18" charset="0"/>
                <a:cs typeface="Times New Roman" pitchFamily="18" charset="0"/>
              </a:rPr>
              <a:t>Kontrola </a:t>
            </a:r>
            <a:r>
              <a:rPr lang="hr-HR" sz="2400" b="1" dirty="0">
                <a:latin typeface="Times New Roman" panose="02020603050405020304" pitchFamily="18" charset="0"/>
                <a:cs typeface="Times New Roman" panose="02020603050405020304" pitchFamily="18" charset="0"/>
              </a:rPr>
              <a:t>djelovanja zaštite</a:t>
            </a:r>
            <a:endParaRPr lang="pl-PL" sz="2400" b="1"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p:cNvSpPr/>
          <p:nvPr/>
        </p:nvSpPr>
        <p:spPr>
          <a:xfrm>
            <a:off x="451764" y="2780928"/>
            <a:ext cx="8311236" cy="830997"/>
          </a:xfrm>
          <a:prstGeom prst="rect">
            <a:avLst/>
          </a:prstGeom>
        </p:spPr>
        <p:txBody>
          <a:bodyPr wrap="square">
            <a:spAutoFit/>
          </a:bodyPr>
          <a:lstStyle/>
          <a:p>
            <a:r>
              <a:rPr lang="hr-HR" sz="2400" dirty="0">
                <a:latin typeface="Times New Roman" panose="02020603050405020304" pitchFamily="18" charset="0"/>
                <a:cs typeface="Times New Roman" panose="02020603050405020304" pitchFamily="18" charset="0"/>
              </a:rPr>
              <a:t>Također, zadano je i vrijeme </a:t>
            </a:r>
            <a:r>
              <a:rPr lang="hr-HR" sz="2400" dirty="0" smtClean="0">
                <a:latin typeface="Times New Roman" panose="02020603050405020304" pitchFamily="18" charset="0"/>
                <a:cs typeface="Times New Roman" panose="02020603050405020304" pitchFamily="18" charset="0"/>
              </a:rPr>
              <a:t>isključenja						</a:t>
            </a:r>
            <a:endParaRPr lang="hr-HR" sz="2400" dirty="0">
              <a:latin typeface="Times New Roman" panose="02020603050405020304" pitchFamily="18" charset="0"/>
              <a:cs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4032942303"/>
              </p:ext>
            </p:extLst>
          </p:nvPr>
        </p:nvGraphicFramePr>
        <p:xfrm>
          <a:off x="451764" y="3431618"/>
          <a:ext cx="8152684" cy="1371600"/>
        </p:xfrm>
        <a:graphic>
          <a:graphicData uri="http://schemas.openxmlformats.org/drawingml/2006/table">
            <a:tbl>
              <a:tblPr firstRow="1" firstCol="1" bandRow="1"/>
              <a:tblGrid>
                <a:gridCol w="1090184">
                  <a:extLst>
                    <a:ext uri="{9D8B030D-6E8A-4147-A177-3AD203B41FA5}">
                      <a16:colId xmlns:a16="http://schemas.microsoft.com/office/drawing/2014/main" val="191497201"/>
                    </a:ext>
                  </a:extLst>
                </a:gridCol>
                <a:gridCol w="7062500">
                  <a:extLst>
                    <a:ext uri="{9D8B030D-6E8A-4147-A177-3AD203B41FA5}">
                      <a16:colId xmlns:a16="http://schemas.microsoft.com/office/drawing/2014/main" val="988436176"/>
                    </a:ext>
                  </a:extLst>
                </a:gridCol>
              </a:tblGrid>
              <a:tr h="335165">
                <a:tc>
                  <a:txBody>
                    <a:bodyPr/>
                    <a:lstStyle/>
                    <a:p>
                      <a:pPr algn="just">
                        <a:lnSpc>
                          <a:spcPct val="150000"/>
                        </a:lnSpc>
                        <a:spcAft>
                          <a:spcPts val="0"/>
                        </a:spcAft>
                      </a:pPr>
                      <a:r>
                        <a:rPr lang="hr-HR" sz="2000" i="1">
                          <a:effectLst/>
                          <a:latin typeface="Times New Roman" panose="02020603050405020304" pitchFamily="18" charset="0"/>
                          <a:ea typeface="Calibri" panose="020F0502020204030204" pitchFamily="34" charset="0"/>
                          <a:cs typeface="Times New Roman" panose="02020603050405020304" pitchFamily="18" charset="0"/>
                        </a:rPr>
                        <a:t>t</a:t>
                      </a:r>
                      <a:r>
                        <a:rPr lang="hr-HR" sz="2000" i="1" baseline="-25000">
                          <a:effectLst/>
                          <a:latin typeface="Times New Roman" panose="02020603050405020304" pitchFamily="18" charset="0"/>
                          <a:ea typeface="Calibri" panose="020F0502020204030204" pitchFamily="34" charset="0"/>
                          <a:cs typeface="Times New Roman" panose="02020603050405020304" pitchFamily="18" charset="0"/>
                        </a:rPr>
                        <a:t>d </a:t>
                      </a:r>
                      <a:r>
                        <a:rPr lang="hr-HR" sz="2000">
                          <a:effectLst/>
                          <a:latin typeface="Times New Roman" panose="02020603050405020304" pitchFamily="18" charset="0"/>
                          <a:ea typeface="Calibri" panose="020F0502020204030204" pitchFamily="34" charset="0"/>
                          <a:cs typeface="Times New Roman" panose="02020603050405020304" pitchFamily="18" charset="0"/>
                        </a:rPr>
                        <a:t>= 5 s</a:t>
                      </a:r>
                    </a:p>
                  </a:txBody>
                  <a:tcPr marL="68580" marR="68580" marT="0" marB="0" anchor="ctr">
                    <a:lnL>
                      <a:noFill/>
                    </a:lnL>
                    <a:lnR>
                      <a:noFill/>
                    </a:lnR>
                    <a:lnT>
                      <a:noFill/>
                    </a:lnT>
                    <a:lnB>
                      <a:noFill/>
                    </a:lnB>
                  </a:tcPr>
                </a:tc>
                <a:tc>
                  <a:txBody>
                    <a:bodyPr/>
                    <a:lstStyle/>
                    <a:p>
                      <a:pPr algn="l">
                        <a:lnSpc>
                          <a:spcPct val="150000"/>
                        </a:lnSpc>
                        <a:spcAft>
                          <a:spcPts val="0"/>
                        </a:spcAft>
                      </a:pPr>
                      <a:r>
                        <a:rPr lang="hr-HR" sz="2000">
                          <a:effectLst/>
                          <a:latin typeface="Times New Roman" panose="02020603050405020304" pitchFamily="18" charset="0"/>
                          <a:ea typeface="Calibri" panose="020F0502020204030204" pitchFamily="34" charset="0"/>
                          <a:cs typeface="Times New Roman" panose="02020603050405020304" pitchFamily="18" charset="0"/>
                        </a:rPr>
                        <a:t>Za strujne krugove bez priključnica i prijenosnih trošila</a:t>
                      </a:r>
                    </a:p>
                  </a:txBody>
                  <a:tcPr marL="68580" marR="68580" marT="0" marB="0" anchor="ctr">
                    <a:lnL>
                      <a:noFill/>
                    </a:lnL>
                    <a:lnR>
                      <a:noFill/>
                    </a:lnR>
                    <a:lnT>
                      <a:noFill/>
                    </a:lnT>
                    <a:lnB>
                      <a:noFill/>
                    </a:lnB>
                  </a:tcPr>
                </a:tc>
                <a:extLst>
                  <a:ext uri="{0D108BD9-81ED-4DB2-BD59-A6C34878D82A}">
                    <a16:rowId xmlns:a16="http://schemas.microsoft.com/office/drawing/2014/main" val="997712865"/>
                  </a:ext>
                </a:extLst>
              </a:tr>
              <a:tr h="335165">
                <a:tc>
                  <a:txBody>
                    <a:bodyPr/>
                    <a:lstStyle/>
                    <a:p>
                      <a:pPr algn="l">
                        <a:lnSpc>
                          <a:spcPct val="150000"/>
                        </a:lnSpc>
                        <a:spcAft>
                          <a:spcPts val="0"/>
                        </a:spcAft>
                      </a:pPr>
                      <a:r>
                        <a:rPr lang="hr-HR" sz="2000" i="1">
                          <a:effectLst/>
                          <a:latin typeface="Times New Roman" panose="02020603050405020304" pitchFamily="18" charset="0"/>
                          <a:ea typeface="Calibri" panose="020F0502020204030204" pitchFamily="34" charset="0"/>
                          <a:cs typeface="Times New Roman" panose="02020603050405020304" pitchFamily="18" charset="0"/>
                        </a:rPr>
                        <a:t>t</a:t>
                      </a:r>
                      <a:r>
                        <a:rPr lang="hr-HR" sz="2000" i="1" baseline="-25000">
                          <a:effectLst/>
                          <a:latin typeface="Times New Roman" panose="02020603050405020304" pitchFamily="18" charset="0"/>
                          <a:ea typeface="Calibri" panose="020F0502020204030204" pitchFamily="34" charset="0"/>
                          <a:cs typeface="Times New Roman" panose="02020603050405020304" pitchFamily="18" charset="0"/>
                        </a:rPr>
                        <a:t>d </a:t>
                      </a:r>
                      <a:r>
                        <a:rPr lang="hr-HR" sz="2000">
                          <a:effectLst/>
                          <a:latin typeface="Times New Roman" panose="02020603050405020304" pitchFamily="18" charset="0"/>
                          <a:ea typeface="Calibri" panose="020F0502020204030204" pitchFamily="34" charset="0"/>
                          <a:cs typeface="Times New Roman" panose="02020603050405020304" pitchFamily="18" charset="0"/>
                        </a:rPr>
                        <a:t>= 0,4 s</a:t>
                      </a:r>
                    </a:p>
                  </a:txBody>
                  <a:tcPr marL="68580" marR="68580" marT="0" marB="0" anchor="ctr">
                    <a:lnL>
                      <a:noFill/>
                    </a:lnL>
                    <a:lnR>
                      <a:noFill/>
                    </a:lnR>
                    <a:lnT>
                      <a:noFill/>
                    </a:lnT>
                    <a:lnB>
                      <a:noFill/>
                    </a:lnB>
                  </a:tcPr>
                </a:tc>
                <a:tc>
                  <a:txBody>
                    <a:bodyPr/>
                    <a:lstStyle/>
                    <a:p>
                      <a:pPr algn="l">
                        <a:lnSpc>
                          <a:spcPct val="150000"/>
                        </a:lnSpc>
                        <a:spcAft>
                          <a:spcPts val="0"/>
                        </a:spcAft>
                      </a:pPr>
                      <a:r>
                        <a:rPr lang="hr-HR" sz="2000" dirty="0">
                          <a:effectLst/>
                          <a:latin typeface="Times New Roman" panose="02020603050405020304" pitchFamily="18" charset="0"/>
                          <a:ea typeface="Calibri" panose="020F0502020204030204" pitchFamily="34" charset="0"/>
                          <a:cs typeface="Times New Roman" panose="02020603050405020304" pitchFamily="18" charset="0"/>
                        </a:rPr>
                        <a:t>Za strujne krugove s priključnicama</a:t>
                      </a:r>
                    </a:p>
                  </a:txBody>
                  <a:tcPr marL="68580" marR="68580" marT="0" marB="0" anchor="ctr">
                    <a:lnL>
                      <a:noFill/>
                    </a:lnL>
                    <a:lnR>
                      <a:noFill/>
                    </a:lnR>
                    <a:lnT>
                      <a:noFill/>
                    </a:lnT>
                    <a:lnB>
                      <a:noFill/>
                    </a:lnB>
                  </a:tcPr>
                </a:tc>
                <a:extLst>
                  <a:ext uri="{0D108BD9-81ED-4DB2-BD59-A6C34878D82A}">
                    <a16:rowId xmlns:a16="http://schemas.microsoft.com/office/drawing/2014/main" val="3523029148"/>
                  </a:ext>
                </a:extLst>
              </a:tr>
              <a:tr h="335165">
                <a:tc>
                  <a:txBody>
                    <a:bodyPr/>
                    <a:lstStyle/>
                    <a:p>
                      <a:pPr algn="just">
                        <a:lnSpc>
                          <a:spcPct val="150000"/>
                        </a:lnSpc>
                        <a:spcAft>
                          <a:spcPts val="0"/>
                        </a:spcAft>
                      </a:pPr>
                      <a:r>
                        <a:rPr lang="hr-HR" sz="2000" dirty="0">
                          <a:effectLst/>
                          <a:latin typeface="Times New Roman" panose="02020603050405020304" pitchFamily="18" charset="0"/>
                          <a:ea typeface="Calibri" panose="020F0502020204030204" pitchFamily="34" charset="0"/>
                          <a:cs typeface="Times New Roman" panose="02020603050405020304" pitchFamily="18" charset="0"/>
                        </a:rPr>
                        <a:t> </a:t>
                      </a:r>
                    </a:p>
                  </a:txBody>
                  <a:tcPr marL="68580" marR="68580" marT="0" marB="0" anchor="ctr">
                    <a:lnL>
                      <a:noFill/>
                    </a:lnL>
                    <a:lnR>
                      <a:noFill/>
                    </a:lnR>
                    <a:lnT>
                      <a:noFill/>
                    </a:lnT>
                    <a:lnB>
                      <a:noFill/>
                    </a:lnB>
                  </a:tcPr>
                </a:tc>
                <a:tc>
                  <a:txBody>
                    <a:bodyPr/>
                    <a:lstStyle/>
                    <a:p>
                      <a:pPr algn="ctr">
                        <a:lnSpc>
                          <a:spcPct val="150000"/>
                        </a:lnSpc>
                        <a:spcAft>
                          <a:spcPts val="0"/>
                        </a:spcAft>
                      </a:pPr>
                      <a:r>
                        <a:rPr lang="hr-HR" sz="2000" dirty="0">
                          <a:effectLst/>
                          <a:latin typeface="Times New Roman" panose="02020603050405020304" pitchFamily="18" charset="0"/>
                          <a:ea typeface="Calibri" panose="020F0502020204030204" pitchFamily="34" charset="0"/>
                          <a:cs typeface="Times New Roman" panose="02020603050405020304" pitchFamily="18" charset="0"/>
                        </a:rPr>
                        <a:t> </a:t>
                      </a:r>
                    </a:p>
                  </a:txBody>
                  <a:tcPr marL="68580" marR="68580" marT="0" marB="0" anchor="ctr">
                    <a:lnL>
                      <a:noFill/>
                    </a:lnL>
                    <a:lnR>
                      <a:noFill/>
                    </a:lnR>
                    <a:lnT>
                      <a:noFill/>
                    </a:lnT>
                    <a:lnB>
                      <a:noFill/>
                    </a:lnB>
                  </a:tcPr>
                </a:tc>
                <a:extLst>
                  <a:ext uri="{0D108BD9-81ED-4DB2-BD59-A6C34878D82A}">
                    <a16:rowId xmlns:a16="http://schemas.microsoft.com/office/drawing/2014/main" val="1430630151"/>
                  </a:ext>
                </a:extLst>
              </a:tr>
            </a:tbl>
          </a:graphicData>
        </a:graphic>
      </p:graphicFrame>
      <p:sp>
        <p:nvSpPr>
          <p:cNvPr id="8" name="Rectangle 7"/>
          <p:cNvSpPr/>
          <p:nvPr/>
        </p:nvSpPr>
        <p:spPr>
          <a:xfrm>
            <a:off x="451764" y="4412345"/>
            <a:ext cx="8152684" cy="2308324"/>
          </a:xfrm>
          <a:prstGeom prst="rect">
            <a:avLst/>
          </a:prstGeom>
        </p:spPr>
        <p:txBody>
          <a:bodyPr wrap="square">
            <a:spAutoFit/>
          </a:bodyPr>
          <a:lstStyle/>
          <a:p>
            <a:r>
              <a:rPr lang="hr-HR" sz="2400" dirty="0">
                <a:latin typeface="Times New Roman" panose="02020603050405020304" pitchFamily="18" charset="0"/>
                <a:cs typeface="Times New Roman" panose="02020603050405020304" pitchFamily="18" charset="0"/>
              </a:rPr>
              <a:t>U nastavku slijedi izračun struje kvara na primjerima glavnog razvodnog ormara (GRO) i razvodnog ormara podruma (ROP). </a:t>
            </a:r>
            <a:endParaRPr lang="hr-HR" sz="2400" dirty="0" smtClean="0">
              <a:latin typeface="Times New Roman" panose="02020603050405020304" pitchFamily="18" charset="0"/>
              <a:cs typeface="Times New Roman" panose="02020603050405020304" pitchFamily="18" charset="0"/>
            </a:endParaRPr>
          </a:p>
          <a:p>
            <a:endParaRPr lang="hr-HR" sz="2400" dirty="0">
              <a:latin typeface="Times New Roman" panose="02020603050405020304" pitchFamily="18" charset="0"/>
              <a:cs typeface="Times New Roman" panose="02020603050405020304" pitchFamily="18" charset="0"/>
            </a:endParaRPr>
          </a:p>
          <a:p>
            <a:r>
              <a:rPr lang="hr-HR" sz="2400" dirty="0" smtClean="0">
                <a:latin typeface="Times New Roman" panose="02020603050405020304" pitchFamily="18" charset="0"/>
                <a:cs typeface="Times New Roman" panose="02020603050405020304" pitchFamily="18" charset="0"/>
              </a:rPr>
              <a:t>Jedinični </a:t>
            </a:r>
            <a:r>
              <a:rPr lang="hr-HR" sz="2400" dirty="0">
                <a:latin typeface="Times New Roman" panose="02020603050405020304" pitchFamily="18" charset="0"/>
                <a:cs typeface="Times New Roman" panose="02020603050405020304" pitchFamily="18" charset="0"/>
              </a:rPr>
              <a:t>otpor i reaktancija su tablične vrijednosti ovisno  o presjeku izabranog voda. </a:t>
            </a:r>
            <a:endParaRPr lang="hr-HR" sz="2400" dirty="0" smtClean="0">
              <a:latin typeface="Times New Roman" panose="02020603050405020304" pitchFamily="18" charset="0"/>
              <a:cs typeface="Times New Roman" panose="02020603050405020304" pitchFamily="18" charset="0"/>
            </a:endParaRPr>
          </a:p>
          <a:p>
            <a:r>
              <a:rPr lang="hr-HR" sz="2400" dirty="0" smtClean="0">
                <a:latin typeface="Times New Roman" panose="02020603050405020304" pitchFamily="18" charset="0"/>
                <a:cs typeface="Times New Roman" panose="02020603050405020304" pitchFamily="18" charset="0"/>
              </a:rPr>
              <a:t>Impedancija </a:t>
            </a:r>
            <a:r>
              <a:rPr lang="hr-HR" sz="2400" dirty="0">
                <a:latin typeface="Times New Roman" panose="02020603050405020304" pitchFamily="18" charset="0"/>
                <a:cs typeface="Times New Roman" panose="02020603050405020304" pitchFamily="18" charset="0"/>
              </a:rPr>
              <a:t>petlje </a:t>
            </a:r>
            <a:r>
              <a:rPr lang="hr-HR" sz="2400" dirty="0" smtClean="0">
                <a:latin typeface="Times New Roman" panose="02020603050405020304" pitchFamily="18" charset="0"/>
                <a:cs typeface="Times New Roman" panose="02020603050405020304" pitchFamily="18" charset="0"/>
              </a:rPr>
              <a:t>kvara je </a:t>
            </a:r>
            <a:r>
              <a:rPr lang="hr-HR" sz="2400" dirty="0">
                <a:latin typeface="Times New Roman" panose="02020603050405020304" pitchFamily="18" charset="0"/>
                <a:cs typeface="Times New Roman" panose="02020603050405020304" pitchFamily="18" charset="0"/>
              </a:rPr>
              <a:t>zbroj impedancija svih dionica petlje.</a:t>
            </a:r>
          </a:p>
        </p:txBody>
      </p:sp>
    </p:spTree>
    <p:extLst>
      <p:ext uri="{BB962C8B-B14F-4D97-AF65-F5344CB8AC3E}">
        <p14:creationId xmlns:p14="http://schemas.microsoft.com/office/powerpoint/2010/main" val="3987607602"/>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1764" y="1718758"/>
            <a:ext cx="8719256"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3. Proračuni</a:t>
            </a:r>
            <a:endParaRPr lang="hr-HR" sz="2400" b="1" dirty="0">
              <a:latin typeface="Times New Roman" pitchFamily="18" charset="0"/>
              <a:cs typeface="Times New Roman" pitchFamily="18" charset="0"/>
            </a:endParaRPr>
          </a:p>
          <a:p>
            <a:r>
              <a:rPr lang="pl-PL" sz="2400" b="1" dirty="0" smtClean="0">
                <a:latin typeface="Times New Roman" pitchFamily="18" charset="0"/>
                <a:cs typeface="Times New Roman" pitchFamily="18" charset="0"/>
              </a:rPr>
              <a:t>Kontrola </a:t>
            </a:r>
            <a:r>
              <a:rPr lang="hr-HR" sz="2400" b="1" dirty="0">
                <a:latin typeface="Times New Roman" panose="02020603050405020304" pitchFamily="18" charset="0"/>
                <a:cs typeface="Times New Roman" panose="02020603050405020304" pitchFamily="18" charset="0"/>
              </a:rPr>
              <a:t>djelovanja zaštite</a:t>
            </a:r>
            <a:endParaRPr lang="pl-PL" sz="2400" b="1"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ject 6"/>
          <p:cNvGraphicFramePr>
            <a:graphicFrameLocks noChangeAspect="1"/>
          </p:cNvGraphicFramePr>
          <p:nvPr>
            <p:extLst>
              <p:ext uri="{D42A27DB-BD31-4B8C-83A1-F6EECF244321}">
                <p14:modId xmlns:p14="http://schemas.microsoft.com/office/powerpoint/2010/main" val="4157056201"/>
              </p:ext>
            </p:extLst>
          </p:nvPr>
        </p:nvGraphicFramePr>
        <p:xfrm>
          <a:off x="971600" y="2546810"/>
          <a:ext cx="7096162" cy="4308245"/>
        </p:xfrm>
        <a:graphic>
          <a:graphicData uri="http://schemas.openxmlformats.org/presentationml/2006/ole">
            <mc:AlternateContent xmlns:mc="http://schemas.openxmlformats.org/markup-compatibility/2006">
              <mc:Choice xmlns:v="urn:schemas-microsoft-com:vml" Requires="v">
                <p:oleObj spid="_x0000_s14347" name="Document" r:id="rId3" imgW="5794942" imgH="3518038" progId="Word.Document.12">
                  <p:embed/>
                </p:oleObj>
              </mc:Choice>
              <mc:Fallback>
                <p:oleObj name="Document" r:id="rId3" imgW="5794942" imgH="3518038" progId="Word.Document.12">
                  <p:embed/>
                  <p:pic>
                    <p:nvPicPr>
                      <p:cNvPr id="0" name=""/>
                      <p:cNvPicPr/>
                      <p:nvPr/>
                    </p:nvPicPr>
                    <p:blipFill>
                      <a:blip r:embed="rId4"/>
                      <a:stretch>
                        <a:fillRect/>
                      </a:stretch>
                    </p:blipFill>
                    <p:spPr>
                      <a:xfrm>
                        <a:off x="971600" y="2546810"/>
                        <a:ext cx="7096162" cy="4308245"/>
                      </a:xfrm>
                      <a:prstGeom prst="rect">
                        <a:avLst/>
                      </a:prstGeom>
                    </p:spPr>
                  </p:pic>
                </p:oleObj>
              </mc:Fallback>
            </mc:AlternateContent>
          </a:graphicData>
        </a:graphic>
      </p:graphicFrame>
    </p:spTree>
    <p:extLst>
      <p:ext uri="{BB962C8B-B14F-4D97-AF65-F5344CB8AC3E}">
        <p14:creationId xmlns:p14="http://schemas.microsoft.com/office/powerpoint/2010/main" val="100351025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1764" y="1718758"/>
            <a:ext cx="8080676"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3. Proračuni</a:t>
            </a:r>
            <a:endParaRPr lang="hr-HR" sz="2400" b="1" dirty="0">
              <a:latin typeface="Times New Roman" pitchFamily="18" charset="0"/>
              <a:cs typeface="Times New Roman" pitchFamily="18" charset="0"/>
            </a:endParaRPr>
          </a:p>
          <a:p>
            <a:r>
              <a:rPr lang="pl-PL" sz="2400" b="1" dirty="0" smtClean="0">
                <a:latin typeface="Times New Roman" pitchFamily="18" charset="0"/>
                <a:cs typeface="Times New Roman" pitchFamily="18" charset="0"/>
              </a:rPr>
              <a:t>Kontrola </a:t>
            </a:r>
            <a:r>
              <a:rPr lang="hr-HR" sz="2400" b="1" dirty="0">
                <a:latin typeface="Times New Roman" panose="02020603050405020304" pitchFamily="18" charset="0"/>
                <a:cs typeface="Times New Roman" panose="02020603050405020304" pitchFamily="18" charset="0"/>
              </a:rPr>
              <a:t>otpora uzemljenja</a:t>
            </a:r>
            <a:endParaRPr lang="pl-PL" sz="2400" b="1"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7"/>
          <p:cNvSpPr/>
          <p:nvPr/>
        </p:nvSpPr>
        <p:spPr>
          <a:xfrm>
            <a:off x="251520" y="2780928"/>
            <a:ext cx="8152684" cy="1569660"/>
          </a:xfrm>
          <a:prstGeom prst="rect">
            <a:avLst/>
          </a:prstGeom>
        </p:spPr>
        <p:txBody>
          <a:bodyPr wrap="square">
            <a:spAutoFit/>
          </a:bodyPr>
          <a:lstStyle/>
          <a:p>
            <a:r>
              <a:rPr lang="hr-HR" sz="2400" dirty="0">
                <a:latin typeface="Times New Roman" panose="02020603050405020304" pitchFamily="18" charset="0"/>
                <a:cs typeface="Times New Roman" panose="02020603050405020304" pitchFamily="18" charset="0"/>
              </a:rPr>
              <a:t>Uzemljenje se sastoji od temeljnog uzemljivača od trake od nehrđajućeg čelika </a:t>
            </a:r>
            <a:r>
              <a:rPr lang="hr-HR" sz="2400" dirty="0" smtClean="0">
                <a:latin typeface="Times New Roman" panose="02020603050405020304" pitchFamily="18" charset="0"/>
                <a:cs typeface="Times New Roman" panose="02020603050405020304" pitchFamily="18" charset="0"/>
              </a:rPr>
              <a:t>30 x 3,5 </a:t>
            </a:r>
            <a:r>
              <a:rPr lang="hr-HR" sz="2400" dirty="0">
                <a:latin typeface="Times New Roman" panose="02020603050405020304" pitchFamily="18" charset="0"/>
                <a:cs typeface="Times New Roman" panose="02020603050405020304" pitchFamily="18" charset="0"/>
              </a:rPr>
              <a:t>mm koja je položena u betonski temelj u obliku prstena po obodu građevine. </a:t>
            </a:r>
            <a:endParaRPr lang="hr-HR" sz="2400" dirty="0" smtClean="0">
              <a:latin typeface="Times New Roman" panose="02020603050405020304" pitchFamily="18" charset="0"/>
              <a:cs typeface="Times New Roman" panose="02020603050405020304" pitchFamily="18" charset="0"/>
            </a:endParaRPr>
          </a:p>
          <a:p>
            <a:r>
              <a:rPr lang="hr-HR" sz="2400" dirty="0" smtClean="0">
                <a:latin typeface="Times New Roman" panose="02020603050405020304" pitchFamily="18" charset="0"/>
                <a:cs typeface="Times New Roman" panose="02020603050405020304" pitchFamily="18" charset="0"/>
              </a:rPr>
              <a:t>Ukupni </a:t>
            </a:r>
            <a:r>
              <a:rPr lang="hr-HR" sz="2400" dirty="0">
                <a:latin typeface="Times New Roman" panose="02020603050405020304" pitchFamily="18" charset="0"/>
                <a:cs typeface="Times New Roman" panose="02020603050405020304" pitchFamily="18" charset="0"/>
              </a:rPr>
              <a:t>specifični otpor iznosi</a:t>
            </a:r>
          </a:p>
        </p:txBody>
      </p:sp>
      <p:graphicFrame>
        <p:nvGraphicFramePr>
          <p:cNvPr id="9" name="Object 8"/>
          <p:cNvGraphicFramePr>
            <a:graphicFrameLocks noChangeAspect="1"/>
          </p:cNvGraphicFramePr>
          <p:nvPr>
            <p:extLst>
              <p:ext uri="{D42A27DB-BD31-4B8C-83A1-F6EECF244321}">
                <p14:modId xmlns:p14="http://schemas.microsoft.com/office/powerpoint/2010/main" val="3348407581"/>
              </p:ext>
            </p:extLst>
          </p:nvPr>
        </p:nvGraphicFramePr>
        <p:xfrm>
          <a:off x="2771800" y="4581761"/>
          <a:ext cx="3024336" cy="764282"/>
        </p:xfrm>
        <a:graphic>
          <a:graphicData uri="http://schemas.openxmlformats.org/presentationml/2006/ole">
            <mc:AlternateContent xmlns:mc="http://schemas.openxmlformats.org/markup-compatibility/2006">
              <mc:Choice xmlns:v="urn:schemas-microsoft-com:vml" Requires="v">
                <p:oleObj spid="_x0000_s15372" r:id="rId3" imgW="1778000" imgH="457200" progId="Equation.DSMT4">
                  <p:embed/>
                </p:oleObj>
              </mc:Choice>
              <mc:Fallback>
                <p:oleObj r:id="rId3" imgW="1778000" imgH="4572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1800" y="4581761"/>
                        <a:ext cx="3024336" cy="764282"/>
                      </a:xfrm>
                      <a:prstGeom prst="rect">
                        <a:avLst/>
                      </a:prstGeom>
                      <a:noFill/>
                    </p:spPr>
                  </p:pic>
                </p:oleObj>
              </mc:Fallback>
            </mc:AlternateContent>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591146001"/>
              </p:ext>
            </p:extLst>
          </p:nvPr>
        </p:nvGraphicFramePr>
        <p:xfrm>
          <a:off x="392148" y="5574264"/>
          <a:ext cx="7783640" cy="1234440"/>
        </p:xfrm>
        <a:graphic>
          <a:graphicData uri="http://schemas.openxmlformats.org/drawingml/2006/table">
            <a:tbl>
              <a:tblPr firstRow="1" firstCol="1" bandRow="1"/>
              <a:tblGrid>
                <a:gridCol w="1516000">
                  <a:extLst>
                    <a:ext uri="{9D8B030D-6E8A-4147-A177-3AD203B41FA5}">
                      <a16:colId xmlns:a16="http://schemas.microsoft.com/office/drawing/2014/main" val="3315915189"/>
                    </a:ext>
                  </a:extLst>
                </a:gridCol>
                <a:gridCol w="6267640">
                  <a:extLst>
                    <a:ext uri="{9D8B030D-6E8A-4147-A177-3AD203B41FA5}">
                      <a16:colId xmlns:a16="http://schemas.microsoft.com/office/drawing/2014/main" val="616933320"/>
                    </a:ext>
                  </a:extLst>
                </a:gridCol>
              </a:tblGrid>
              <a:tr h="0">
                <a:tc>
                  <a:txBody>
                    <a:bodyPr/>
                    <a:lstStyle/>
                    <a:p>
                      <a:pPr algn="just">
                        <a:lnSpc>
                          <a:spcPct val="150000"/>
                        </a:lnSpc>
                        <a:spcAft>
                          <a:spcPts val="0"/>
                        </a:spcAft>
                      </a:pPr>
                      <a:r>
                        <a:rPr lang="hr-HR" sz="1800" i="1">
                          <a:effectLst/>
                          <a:latin typeface="Times New Roman" panose="02020603050405020304" pitchFamily="18" charset="0"/>
                          <a:ea typeface="Calibri" panose="020F0502020204030204" pitchFamily="34" charset="0"/>
                          <a:cs typeface="Times New Roman" panose="02020603050405020304" pitchFamily="18" charset="0"/>
                        </a:rPr>
                        <a:t>c</a:t>
                      </a:r>
                      <a:r>
                        <a:rPr lang="hr-HR" sz="1800">
                          <a:effectLst/>
                          <a:latin typeface="Times New Roman" panose="02020603050405020304" pitchFamily="18" charset="0"/>
                          <a:ea typeface="Calibri" panose="020F0502020204030204" pitchFamily="34" charset="0"/>
                          <a:cs typeface="Times New Roman" panose="02020603050405020304" pitchFamily="18" charset="0"/>
                        </a:rPr>
                        <a:t> = 10 cm</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just">
                        <a:lnSpc>
                          <a:spcPct val="150000"/>
                        </a:lnSpc>
                        <a:spcAft>
                          <a:spcPts val="0"/>
                        </a:spcAft>
                      </a:pPr>
                      <a:r>
                        <a:rPr lang="hr-HR" sz="1800">
                          <a:effectLst/>
                          <a:latin typeface="Times New Roman" panose="02020603050405020304" pitchFamily="18" charset="0"/>
                          <a:ea typeface="Calibri" panose="020F0502020204030204" pitchFamily="34" charset="0"/>
                          <a:cs typeface="Times New Roman" panose="02020603050405020304" pitchFamily="18" charset="0"/>
                        </a:rPr>
                        <a:t>udaljenost trake od zemlje</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299896053"/>
                  </a:ext>
                </a:extLst>
              </a:tr>
              <a:tr h="0">
                <a:tc>
                  <a:txBody>
                    <a:bodyPr/>
                    <a:lstStyle/>
                    <a:p>
                      <a:pPr algn="just">
                        <a:lnSpc>
                          <a:spcPct val="150000"/>
                        </a:lnSpc>
                        <a:spcAft>
                          <a:spcPts val="0"/>
                        </a:spcAft>
                      </a:pPr>
                      <a:r>
                        <a:rPr lang="hr-HR" sz="1800" i="1" dirty="0">
                          <a:effectLst/>
                          <a:latin typeface="Times New Roman" panose="02020603050405020304" pitchFamily="18" charset="0"/>
                          <a:ea typeface="Calibri" panose="020F0502020204030204" pitchFamily="34" charset="0"/>
                          <a:cs typeface="Times New Roman" panose="02020603050405020304" pitchFamily="18" charset="0"/>
                        </a:rPr>
                        <a:t>ρ</a:t>
                      </a:r>
                      <a:r>
                        <a:rPr lang="hr-HR" sz="1800" i="1" baseline="-25000" dirty="0">
                          <a:effectLst/>
                          <a:latin typeface="Times New Roman" panose="02020603050405020304" pitchFamily="18" charset="0"/>
                          <a:ea typeface="Calibri" panose="020F0502020204030204" pitchFamily="34" charset="0"/>
                          <a:cs typeface="Times New Roman" panose="02020603050405020304" pitchFamily="18" charset="0"/>
                        </a:rPr>
                        <a:t>z</a:t>
                      </a:r>
                      <a:r>
                        <a:rPr lang="hr-HR" sz="1800" baseline="-25000" dirty="0">
                          <a:effectLst/>
                          <a:latin typeface="Times New Roman" panose="02020603050405020304" pitchFamily="18" charset="0"/>
                          <a:ea typeface="Calibri" panose="020F0502020204030204" pitchFamily="34" charset="0"/>
                          <a:cs typeface="Times New Roman" panose="02020603050405020304" pitchFamily="18" charset="0"/>
                        </a:rPr>
                        <a:t> </a:t>
                      </a:r>
                      <a:r>
                        <a:rPr lang="hr-HR" sz="1800" dirty="0" smtClean="0">
                          <a:effectLst/>
                          <a:latin typeface="Times New Roman" panose="02020603050405020304" pitchFamily="18" charset="0"/>
                          <a:ea typeface="Calibri" panose="020F0502020204030204" pitchFamily="34" charset="0"/>
                          <a:cs typeface="Times New Roman" panose="02020603050405020304" pitchFamily="18" charset="0"/>
                        </a:rPr>
                        <a:t>= 60 </a:t>
                      </a:r>
                      <a:r>
                        <a:rPr lang="hr-HR" sz="1800" dirty="0">
                          <a:effectLst/>
                          <a:latin typeface="Times New Roman" panose="02020603050405020304" pitchFamily="18" charset="0"/>
                          <a:ea typeface="Calibri" panose="020F0502020204030204" pitchFamily="34" charset="0"/>
                          <a:cs typeface="Times New Roman" panose="02020603050405020304" pitchFamily="18" charset="0"/>
                        </a:rPr>
                        <a:t>Ωm</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just">
                        <a:lnSpc>
                          <a:spcPct val="150000"/>
                        </a:lnSpc>
                        <a:spcAft>
                          <a:spcPts val="0"/>
                        </a:spcAft>
                      </a:pPr>
                      <a:r>
                        <a:rPr lang="hr-HR" sz="1800">
                          <a:effectLst/>
                          <a:latin typeface="Times New Roman" panose="02020603050405020304" pitchFamily="18" charset="0"/>
                          <a:ea typeface="Calibri" panose="020F0502020204030204" pitchFamily="34" charset="0"/>
                          <a:cs typeface="Times New Roman" panose="02020603050405020304" pitchFamily="18" charset="0"/>
                        </a:rPr>
                        <a:t>specifični otpor zemlje</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2766721660"/>
                  </a:ext>
                </a:extLst>
              </a:tr>
              <a:tr h="0">
                <a:tc>
                  <a:txBody>
                    <a:bodyPr/>
                    <a:lstStyle/>
                    <a:p>
                      <a:pPr algn="just">
                        <a:lnSpc>
                          <a:spcPct val="150000"/>
                        </a:lnSpc>
                        <a:spcAft>
                          <a:spcPts val="0"/>
                        </a:spcAft>
                      </a:pPr>
                      <a:r>
                        <a:rPr lang="hr-HR" sz="1800" i="1">
                          <a:effectLst/>
                          <a:latin typeface="Times New Roman" panose="02020603050405020304" pitchFamily="18" charset="0"/>
                          <a:ea typeface="Calibri" panose="020F0502020204030204" pitchFamily="34" charset="0"/>
                          <a:cs typeface="Times New Roman" panose="02020603050405020304" pitchFamily="18" charset="0"/>
                        </a:rPr>
                        <a:t>ρ</a:t>
                      </a:r>
                      <a:r>
                        <a:rPr lang="hr-HR" sz="1800" i="1" baseline="-25000">
                          <a:effectLst/>
                          <a:latin typeface="Times New Roman" panose="02020603050405020304" pitchFamily="18" charset="0"/>
                          <a:ea typeface="Calibri" panose="020F0502020204030204" pitchFamily="34" charset="0"/>
                          <a:cs typeface="Times New Roman" panose="02020603050405020304" pitchFamily="18" charset="0"/>
                        </a:rPr>
                        <a:t>b </a:t>
                      </a:r>
                      <a:r>
                        <a:rPr lang="hr-HR" sz="1800">
                          <a:effectLst/>
                          <a:latin typeface="Times New Roman" panose="02020603050405020304" pitchFamily="18" charset="0"/>
                          <a:ea typeface="Calibri" panose="020F0502020204030204" pitchFamily="34" charset="0"/>
                          <a:cs typeface="Times New Roman" panose="02020603050405020304" pitchFamily="18" charset="0"/>
                        </a:rPr>
                        <a:t>= 1000 Ωm</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just">
                        <a:lnSpc>
                          <a:spcPct val="150000"/>
                        </a:lnSpc>
                        <a:spcAft>
                          <a:spcPts val="0"/>
                        </a:spcAft>
                      </a:pPr>
                      <a:r>
                        <a:rPr lang="hr-HR" sz="1800" dirty="0">
                          <a:effectLst/>
                          <a:latin typeface="Times New Roman" panose="02020603050405020304" pitchFamily="18" charset="0"/>
                          <a:ea typeface="Calibri" panose="020F0502020204030204" pitchFamily="34" charset="0"/>
                          <a:cs typeface="Times New Roman" panose="02020603050405020304" pitchFamily="18" charset="0"/>
                        </a:rPr>
                        <a:t>specifični otpor betona</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4145871651"/>
                  </a:ext>
                </a:extLst>
              </a:tr>
            </a:tbl>
          </a:graphicData>
        </a:graphic>
      </p:graphicFrame>
    </p:spTree>
    <p:extLst>
      <p:ext uri="{BB962C8B-B14F-4D97-AF65-F5344CB8AC3E}">
        <p14:creationId xmlns:p14="http://schemas.microsoft.com/office/powerpoint/2010/main" val="1944396052"/>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1764" y="1718758"/>
            <a:ext cx="8080676"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3. Proračuni</a:t>
            </a:r>
            <a:endParaRPr lang="hr-HR" sz="2400" b="1" dirty="0">
              <a:latin typeface="Times New Roman" pitchFamily="18" charset="0"/>
              <a:cs typeface="Times New Roman" pitchFamily="18" charset="0"/>
            </a:endParaRPr>
          </a:p>
          <a:p>
            <a:r>
              <a:rPr lang="pl-PL" sz="2400" b="1" dirty="0" smtClean="0">
                <a:latin typeface="Times New Roman" pitchFamily="18" charset="0"/>
                <a:cs typeface="Times New Roman" pitchFamily="18" charset="0"/>
              </a:rPr>
              <a:t>Kontrola </a:t>
            </a:r>
            <a:r>
              <a:rPr lang="hr-HR" sz="2400" b="1" dirty="0">
                <a:latin typeface="Times New Roman" panose="02020603050405020304" pitchFamily="18" charset="0"/>
                <a:cs typeface="Times New Roman" panose="02020603050405020304" pitchFamily="18" charset="0"/>
              </a:rPr>
              <a:t>otpora uzemljenja</a:t>
            </a:r>
            <a:endParaRPr lang="pl-PL" sz="2400" b="1"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7"/>
          <p:cNvSpPr/>
          <p:nvPr/>
        </p:nvSpPr>
        <p:spPr>
          <a:xfrm>
            <a:off x="330200" y="2780928"/>
            <a:ext cx="8074004" cy="461665"/>
          </a:xfrm>
          <a:prstGeom prst="rect">
            <a:avLst/>
          </a:prstGeom>
        </p:spPr>
        <p:txBody>
          <a:bodyPr wrap="square">
            <a:spAutoFit/>
          </a:bodyPr>
          <a:lstStyle/>
          <a:p>
            <a:r>
              <a:rPr lang="hr-HR" sz="2400" dirty="0">
                <a:latin typeface="Times New Roman" panose="02020603050405020304" pitchFamily="18" charset="0"/>
                <a:cs typeface="Times New Roman" panose="02020603050405020304" pitchFamily="18" charset="0"/>
              </a:rPr>
              <a:t>Otpor rasprostiranja iznosi</a:t>
            </a:r>
          </a:p>
        </p:txBody>
      </p:sp>
      <p:graphicFrame>
        <p:nvGraphicFramePr>
          <p:cNvPr id="6" name="Object 5"/>
          <p:cNvGraphicFramePr>
            <a:graphicFrameLocks noChangeAspect="1"/>
          </p:cNvGraphicFramePr>
          <p:nvPr>
            <p:extLst>
              <p:ext uri="{D42A27DB-BD31-4B8C-83A1-F6EECF244321}">
                <p14:modId xmlns:p14="http://schemas.microsoft.com/office/powerpoint/2010/main" val="3028982532"/>
              </p:ext>
            </p:extLst>
          </p:nvPr>
        </p:nvGraphicFramePr>
        <p:xfrm>
          <a:off x="2555776" y="3285158"/>
          <a:ext cx="3600604" cy="1673008"/>
        </p:xfrm>
        <a:graphic>
          <a:graphicData uri="http://schemas.openxmlformats.org/presentationml/2006/ole">
            <mc:AlternateContent xmlns:mc="http://schemas.openxmlformats.org/markup-compatibility/2006">
              <mc:Choice xmlns:v="urn:schemas-microsoft-com:vml" Requires="v">
                <p:oleObj spid="_x0000_s16396" r:id="rId3" imgW="1892300" imgH="863600" progId="Equation.DSMT4">
                  <p:embed/>
                </p:oleObj>
              </mc:Choice>
              <mc:Fallback>
                <p:oleObj r:id="rId3" imgW="1892300" imgH="8636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5776" y="3285158"/>
                        <a:ext cx="3600604" cy="1673008"/>
                      </a:xfrm>
                      <a:prstGeom prst="rect">
                        <a:avLst/>
                      </a:prstGeom>
                      <a:noFill/>
                    </p:spPr>
                  </p:pic>
                </p:oleObj>
              </mc:Fallback>
            </mc:AlternateContent>
          </a:graphicData>
        </a:graphic>
      </p:graphicFrame>
      <p:graphicFrame>
        <p:nvGraphicFramePr>
          <p:cNvPr id="7" name="Table 6"/>
          <p:cNvGraphicFramePr>
            <a:graphicFrameLocks noGrp="1"/>
          </p:cNvGraphicFramePr>
          <p:nvPr>
            <p:extLst>
              <p:ext uri="{D42A27DB-BD31-4B8C-83A1-F6EECF244321}">
                <p14:modId xmlns:p14="http://schemas.microsoft.com/office/powerpoint/2010/main" val="2692830426"/>
              </p:ext>
            </p:extLst>
          </p:nvPr>
        </p:nvGraphicFramePr>
        <p:xfrm>
          <a:off x="609600" y="5301208"/>
          <a:ext cx="5897880" cy="1234440"/>
        </p:xfrm>
        <a:graphic>
          <a:graphicData uri="http://schemas.openxmlformats.org/drawingml/2006/table">
            <a:tbl>
              <a:tblPr firstRow="1" firstCol="1" bandRow="1"/>
              <a:tblGrid>
                <a:gridCol w="1148715">
                  <a:extLst>
                    <a:ext uri="{9D8B030D-6E8A-4147-A177-3AD203B41FA5}">
                      <a16:colId xmlns:a16="http://schemas.microsoft.com/office/drawing/2014/main" val="66105634"/>
                    </a:ext>
                  </a:extLst>
                </a:gridCol>
                <a:gridCol w="4749165">
                  <a:extLst>
                    <a:ext uri="{9D8B030D-6E8A-4147-A177-3AD203B41FA5}">
                      <a16:colId xmlns:a16="http://schemas.microsoft.com/office/drawing/2014/main" val="4195959813"/>
                    </a:ext>
                  </a:extLst>
                </a:gridCol>
              </a:tblGrid>
              <a:tr h="0">
                <a:tc>
                  <a:txBody>
                    <a:bodyPr/>
                    <a:lstStyle/>
                    <a:p>
                      <a:pPr algn="just">
                        <a:lnSpc>
                          <a:spcPct val="150000"/>
                        </a:lnSpc>
                        <a:spcAft>
                          <a:spcPts val="0"/>
                        </a:spcAft>
                      </a:pPr>
                      <a:r>
                        <a:rPr lang="hr-HR" sz="1800" i="1">
                          <a:effectLst/>
                          <a:latin typeface="Times New Roman" panose="02020603050405020304" pitchFamily="18" charset="0"/>
                          <a:ea typeface="Calibri" panose="020F0502020204030204" pitchFamily="34" charset="0"/>
                          <a:cs typeface="Times New Roman" panose="02020603050405020304" pitchFamily="18" charset="0"/>
                        </a:rPr>
                        <a:t>h</a:t>
                      </a:r>
                      <a:r>
                        <a:rPr lang="hr-HR" sz="1800">
                          <a:effectLst/>
                          <a:latin typeface="Times New Roman" panose="02020603050405020304" pitchFamily="18" charset="0"/>
                          <a:ea typeface="Calibri" panose="020F0502020204030204" pitchFamily="34" charset="0"/>
                          <a:cs typeface="Times New Roman" panose="02020603050405020304" pitchFamily="18" charset="0"/>
                        </a:rPr>
                        <a:t> = 0,8 m</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just">
                        <a:lnSpc>
                          <a:spcPct val="150000"/>
                        </a:lnSpc>
                        <a:spcAft>
                          <a:spcPts val="0"/>
                        </a:spcAft>
                      </a:pPr>
                      <a:r>
                        <a:rPr lang="hr-HR" sz="1800" dirty="0">
                          <a:effectLst/>
                          <a:latin typeface="Times New Roman" panose="02020603050405020304" pitchFamily="18" charset="0"/>
                          <a:ea typeface="Calibri" panose="020F0502020204030204" pitchFamily="34" charset="0"/>
                          <a:cs typeface="Times New Roman" panose="02020603050405020304" pitchFamily="18" charset="0"/>
                        </a:rPr>
                        <a:t>dubina polaganja</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444460896"/>
                  </a:ext>
                </a:extLst>
              </a:tr>
              <a:tr h="0">
                <a:tc>
                  <a:txBody>
                    <a:bodyPr/>
                    <a:lstStyle/>
                    <a:p>
                      <a:pPr algn="just">
                        <a:lnSpc>
                          <a:spcPct val="150000"/>
                        </a:lnSpc>
                        <a:spcAft>
                          <a:spcPts val="0"/>
                        </a:spcAft>
                      </a:pPr>
                      <a:r>
                        <a:rPr lang="hr-HR" sz="1800" i="1">
                          <a:effectLst/>
                          <a:latin typeface="Times New Roman" panose="02020603050405020304" pitchFamily="18" charset="0"/>
                          <a:ea typeface="Calibri" panose="020F0502020204030204" pitchFamily="34" charset="0"/>
                          <a:cs typeface="Times New Roman" panose="02020603050405020304" pitchFamily="18" charset="0"/>
                        </a:rPr>
                        <a:t>L</a:t>
                      </a:r>
                      <a:r>
                        <a:rPr lang="hr-HR" sz="1800">
                          <a:effectLst/>
                          <a:latin typeface="Times New Roman" panose="02020603050405020304" pitchFamily="18" charset="0"/>
                          <a:ea typeface="Calibri" panose="020F0502020204030204" pitchFamily="34" charset="0"/>
                          <a:cs typeface="Times New Roman" panose="02020603050405020304" pitchFamily="18" charset="0"/>
                        </a:rPr>
                        <a:t> = 145 m</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just">
                        <a:lnSpc>
                          <a:spcPct val="150000"/>
                        </a:lnSpc>
                        <a:spcAft>
                          <a:spcPts val="0"/>
                        </a:spcAft>
                      </a:pPr>
                      <a:r>
                        <a:rPr lang="hr-HR" sz="1800">
                          <a:effectLst/>
                          <a:latin typeface="Times New Roman" panose="02020603050405020304" pitchFamily="18" charset="0"/>
                          <a:ea typeface="Calibri" panose="020F0502020204030204" pitchFamily="34" charset="0"/>
                          <a:cs typeface="Times New Roman" panose="02020603050405020304" pitchFamily="18" charset="0"/>
                        </a:rPr>
                        <a:t>ukupna dužina trake</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2001559001"/>
                  </a:ext>
                </a:extLst>
              </a:tr>
              <a:tr h="0">
                <a:tc>
                  <a:txBody>
                    <a:bodyPr/>
                    <a:lstStyle/>
                    <a:p>
                      <a:pPr algn="just">
                        <a:lnSpc>
                          <a:spcPct val="150000"/>
                        </a:lnSpc>
                        <a:spcAft>
                          <a:spcPts val="0"/>
                        </a:spcAft>
                      </a:pPr>
                      <a:r>
                        <a:rPr lang="hr-HR" sz="1800" i="1">
                          <a:effectLst/>
                          <a:latin typeface="Times New Roman" panose="02020603050405020304" pitchFamily="18" charset="0"/>
                          <a:ea typeface="Calibri" panose="020F0502020204030204" pitchFamily="34" charset="0"/>
                          <a:cs typeface="Times New Roman" panose="02020603050405020304" pitchFamily="18" charset="0"/>
                        </a:rPr>
                        <a:t>b</a:t>
                      </a:r>
                      <a:r>
                        <a:rPr lang="hr-HR" sz="1800">
                          <a:effectLst/>
                          <a:latin typeface="Times New Roman" panose="02020603050405020304" pitchFamily="18" charset="0"/>
                          <a:ea typeface="Calibri" panose="020F0502020204030204" pitchFamily="34" charset="0"/>
                          <a:cs typeface="Times New Roman" panose="02020603050405020304" pitchFamily="18" charset="0"/>
                        </a:rPr>
                        <a:t> = 0,03 m</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just">
                        <a:lnSpc>
                          <a:spcPct val="150000"/>
                        </a:lnSpc>
                        <a:spcAft>
                          <a:spcPts val="0"/>
                        </a:spcAft>
                      </a:pPr>
                      <a:r>
                        <a:rPr lang="hr-HR" sz="1800" dirty="0">
                          <a:effectLst/>
                          <a:latin typeface="Times New Roman" panose="02020603050405020304" pitchFamily="18" charset="0"/>
                          <a:ea typeface="Calibri" panose="020F0502020204030204" pitchFamily="34" charset="0"/>
                          <a:cs typeface="Times New Roman" panose="02020603050405020304" pitchFamily="18" charset="0"/>
                        </a:rPr>
                        <a:t>širina trake</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781156988"/>
                  </a:ext>
                </a:extLst>
              </a:tr>
            </a:tbl>
          </a:graphicData>
        </a:graphic>
      </p:graphicFrame>
    </p:spTree>
    <p:extLst>
      <p:ext uri="{BB962C8B-B14F-4D97-AF65-F5344CB8AC3E}">
        <p14:creationId xmlns:p14="http://schemas.microsoft.com/office/powerpoint/2010/main" val="291685489"/>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5600" y="1712420"/>
            <a:ext cx="8080676" cy="461665"/>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4</a:t>
            </a:r>
            <a:r>
              <a:rPr lang="hr-HR" sz="2400" b="1" dirty="0">
                <a:latin typeface="Times New Roman" pitchFamily="18" charset="0"/>
                <a:cs typeface="Times New Roman" pitchFamily="18" charset="0"/>
              </a:rPr>
              <a:t>. Program kontrole i osiguranja </a:t>
            </a:r>
            <a:r>
              <a:rPr lang="hr-HR" sz="2400" b="1" dirty="0" smtClean="0">
                <a:latin typeface="Times New Roman" pitchFamily="18" charset="0"/>
                <a:cs typeface="Times New Roman" pitchFamily="18" charset="0"/>
              </a:rPr>
              <a:t>kvalitete</a:t>
            </a:r>
            <a:endParaRPr lang="hr-HR" sz="2400" b="1" dirty="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7"/>
          <p:cNvSpPr/>
          <p:nvPr/>
        </p:nvSpPr>
        <p:spPr>
          <a:xfrm>
            <a:off x="337964" y="2348880"/>
            <a:ext cx="8074004" cy="4247317"/>
          </a:xfrm>
          <a:prstGeom prst="rect">
            <a:avLst/>
          </a:prstGeom>
        </p:spPr>
        <p:txBody>
          <a:bodyPr wrap="square">
            <a:spAutoFit/>
          </a:bodyPr>
          <a:lstStyle/>
          <a:p>
            <a:r>
              <a:rPr lang="pl-PL" sz="2400" dirty="0">
                <a:latin typeface="Times New Roman" pitchFamily="18" charset="0"/>
                <a:cs typeface="Times New Roman" pitchFamily="18" charset="0"/>
              </a:rPr>
              <a:t>U </a:t>
            </a:r>
            <a:r>
              <a:rPr lang="hr-HR" sz="2400" dirty="0" smtClean="0">
                <a:latin typeface="Times New Roman" pitchFamily="18" charset="0"/>
                <a:cs typeface="Times New Roman" pitchFamily="18" charset="0"/>
              </a:rPr>
              <a:t>Programu </a:t>
            </a:r>
            <a:r>
              <a:rPr lang="hr-HR" sz="2400" dirty="0">
                <a:latin typeface="Times New Roman" pitchFamily="18" charset="0"/>
                <a:cs typeface="Times New Roman" pitchFamily="18" charset="0"/>
              </a:rPr>
              <a:t>kontrole i osiguranja kvalitete</a:t>
            </a:r>
            <a:r>
              <a:rPr lang="pl-PL" sz="2400" dirty="0" smtClean="0">
                <a:latin typeface="Times New Roman" pitchFamily="18" charset="0"/>
                <a:cs typeface="Times New Roman" pitchFamily="18" charset="0"/>
              </a:rPr>
              <a:t> </a:t>
            </a:r>
            <a:r>
              <a:rPr lang="pl-PL" sz="2400" dirty="0">
                <a:latin typeface="Times New Roman" pitchFamily="18" charset="0"/>
                <a:cs typeface="Times New Roman" pitchFamily="18" charset="0"/>
              </a:rPr>
              <a:t>projekt mora sadržavati:</a:t>
            </a:r>
          </a:p>
          <a:p>
            <a:endParaRPr lang="pl-PL" sz="2400" dirty="0">
              <a:latin typeface="Times New Roman" pitchFamily="18" charset="0"/>
              <a:cs typeface="Times New Roman" pitchFamily="18" charset="0"/>
            </a:endParaRPr>
          </a:p>
          <a:p>
            <a:pPr marL="342900" indent="-342900">
              <a:buFont typeface="Arial" panose="020B0604020202020204" pitchFamily="34" charset="0"/>
              <a:buChar char="•"/>
            </a:pPr>
            <a:r>
              <a:rPr lang="pl-PL" sz="2200" dirty="0" smtClean="0">
                <a:latin typeface="Times New Roman" pitchFamily="18" charset="0"/>
                <a:cs typeface="Times New Roman" pitchFamily="18" charset="0"/>
              </a:rPr>
              <a:t>svojstva </a:t>
            </a:r>
            <a:r>
              <a:rPr lang="pl-PL" sz="2200" dirty="0">
                <a:latin typeface="Times New Roman" pitchFamily="18" charset="0"/>
                <a:cs typeface="Times New Roman" pitchFamily="18" charset="0"/>
              </a:rPr>
              <a:t>koja moraju imati proizvodi koja se ugrađuju u električnu instalaciju, uključivo odgovarajuće podatke propisane odredbama o označivanju proizvoda za električne instalacije,</a:t>
            </a:r>
          </a:p>
          <a:p>
            <a:pPr marL="342900" indent="-342900">
              <a:buFont typeface="Arial" panose="020B0604020202020204" pitchFamily="34" charset="0"/>
              <a:buChar char="•"/>
            </a:pPr>
            <a:r>
              <a:rPr lang="pl-PL" sz="2200" dirty="0" smtClean="0">
                <a:latin typeface="Times New Roman" pitchFamily="18" charset="0"/>
                <a:cs typeface="Times New Roman" pitchFamily="18" charset="0"/>
              </a:rPr>
              <a:t>ispitivanja </a:t>
            </a:r>
            <a:r>
              <a:rPr lang="pl-PL" sz="2200" dirty="0">
                <a:latin typeface="Times New Roman" pitchFamily="18" charset="0"/>
                <a:cs typeface="Times New Roman" pitchFamily="18" charset="0"/>
              </a:rPr>
              <a:t>i postupke dokazivanja svojstava i uporabljivosti proizvoda za električne instalacije i električne instalacije u cjelini,</a:t>
            </a:r>
          </a:p>
          <a:p>
            <a:pPr marL="342900" indent="-342900">
              <a:buFont typeface="Arial" panose="020B0604020202020204" pitchFamily="34" charset="0"/>
              <a:buChar char="•"/>
            </a:pPr>
            <a:r>
              <a:rPr lang="pl-PL" sz="2200" dirty="0" smtClean="0">
                <a:latin typeface="Times New Roman" pitchFamily="18" charset="0"/>
                <a:cs typeface="Times New Roman" pitchFamily="18" charset="0"/>
              </a:rPr>
              <a:t>uvjete </a:t>
            </a:r>
            <a:r>
              <a:rPr lang="pl-PL" sz="2200" dirty="0">
                <a:latin typeface="Times New Roman" pitchFamily="18" charset="0"/>
                <a:cs typeface="Times New Roman" pitchFamily="18" charset="0"/>
              </a:rPr>
              <a:t>izvođenja i druge zahtjeve koji se moraju ispuniti tijekom izvođenja električne instalacije, a koji imaju utjecaj na postizanje projektiranih odnosno propisanih tehničkih svojstava električne instalacije i ispunjavanje bitnih zahtjeva za građevinu</a:t>
            </a:r>
            <a:r>
              <a:rPr lang="pl-PL" sz="2200" dirty="0" smtClean="0">
                <a:latin typeface="Times New Roman" pitchFamily="18" charset="0"/>
                <a:cs typeface="Times New Roman" pitchFamily="18" charset="0"/>
              </a:rPr>
              <a:t>,</a:t>
            </a:r>
            <a:endParaRPr lang="pl-PL" sz="2200" dirty="0">
              <a:latin typeface="Times New Roman" pitchFamily="18" charset="0"/>
              <a:cs typeface="Times New Roman" pitchFamily="18" charset="0"/>
            </a:endParaRPr>
          </a:p>
        </p:txBody>
      </p:sp>
    </p:spTree>
    <p:extLst>
      <p:ext uri="{BB962C8B-B14F-4D97-AF65-F5344CB8AC3E}">
        <p14:creationId xmlns:p14="http://schemas.microsoft.com/office/powerpoint/2010/main" val="41343072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9512" y="1556792"/>
            <a:ext cx="8719256" cy="5262979"/>
          </a:xfrm>
          <a:prstGeom prst="rect">
            <a:avLst/>
          </a:prstGeom>
          <a:noFill/>
        </p:spPr>
        <p:txBody>
          <a:bodyPr wrap="square" rtlCol="0">
            <a:spAutoFit/>
          </a:bodyPr>
          <a:lstStyle/>
          <a:p>
            <a:r>
              <a:rPr lang="hr-HR" sz="2400" dirty="0">
                <a:latin typeface="Times New Roman" pitchFamily="18" charset="0"/>
                <a:cs typeface="Times New Roman" pitchFamily="18" charset="0"/>
              </a:rPr>
              <a:t>Proračun se provodi primjenom odgovarajućih </a:t>
            </a:r>
            <a:r>
              <a:rPr lang="hr-HR" sz="2400" dirty="0">
                <a:solidFill>
                  <a:srgbClr val="00B050"/>
                </a:solidFill>
                <a:latin typeface="Times New Roman" pitchFamily="18" charset="0"/>
                <a:cs typeface="Times New Roman" pitchFamily="18" charset="0"/>
              </a:rPr>
              <a:t>prikladnih proračunskih postupaka</a:t>
            </a:r>
            <a:r>
              <a:rPr lang="hr-HR" sz="2400" dirty="0">
                <a:latin typeface="Times New Roman" pitchFamily="18" charset="0"/>
                <a:cs typeface="Times New Roman" pitchFamily="18" charset="0"/>
              </a:rPr>
              <a:t>, koji se po potrebi dopunjavaju ispitivanjima, pri čemu se u obzir uzimaju svi mjerodavni parametri.</a:t>
            </a:r>
          </a:p>
          <a:p>
            <a:r>
              <a:rPr lang="hr-HR" sz="2400" dirty="0">
                <a:latin typeface="Times New Roman" pitchFamily="18" charset="0"/>
                <a:cs typeface="Times New Roman" pitchFamily="18" charset="0"/>
              </a:rPr>
              <a:t>Proračunima se mora osigurati, uzimajući u obzir pouzdanost ulaznih podataka i točnost izvedbe, </a:t>
            </a:r>
            <a:r>
              <a:rPr lang="hr-HR" sz="2400" dirty="0">
                <a:solidFill>
                  <a:srgbClr val="00B0F0"/>
                </a:solidFill>
                <a:latin typeface="Times New Roman" pitchFamily="18" charset="0"/>
                <a:cs typeface="Times New Roman" pitchFamily="18" charset="0"/>
              </a:rPr>
              <a:t>odgovarajuća tehnička svojstva </a:t>
            </a:r>
            <a:r>
              <a:rPr lang="hr-HR" sz="2400" dirty="0">
                <a:latin typeface="Times New Roman" pitchFamily="18" charset="0"/>
                <a:cs typeface="Times New Roman" pitchFamily="18" charset="0"/>
              </a:rPr>
              <a:t>i </a:t>
            </a:r>
            <a:r>
              <a:rPr lang="hr-HR" sz="2400" dirty="0">
                <a:solidFill>
                  <a:srgbClr val="FF0000"/>
                </a:solidFill>
                <a:latin typeface="Times New Roman" pitchFamily="18" charset="0"/>
                <a:cs typeface="Times New Roman" pitchFamily="18" charset="0"/>
              </a:rPr>
              <a:t>funkcionalnost električne instalacije </a:t>
            </a:r>
            <a:r>
              <a:rPr lang="hr-HR" sz="2400" dirty="0">
                <a:latin typeface="Times New Roman" pitchFamily="18" charset="0"/>
                <a:cs typeface="Times New Roman" pitchFamily="18" charset="0"/>
              </a:rPr>
              <a:t>tijekom izvođenja i uporabe građevine.</a:t>
            </a:r>
          </a:p>
          <a:p>
            <a:r>
              <a:rPr lang="hr-HR" sz="2400" dirty="0">
                <a:latin typeface="Times New Roman" pitchFamily="18" charset="0"/>
                <a:cs typeface="Times New Roman" pitchFamily="18" charset="0"/>
              </a:rPr>
              <a:t>Na projektiranje električne instalacije primjenjuju se hrvatske norme iz priloga »B« Tehničkog propisa.</a:t>
            </a:r>
          </a:p>
          <a:p>
            <a:r>
              <a:rPr lang="hr-HR" sz="2400" dirty="0">
                <a:latin typeface="Times New Roman" pitchFamily="18" charset="0"/>
                <a:cs typeface="Times New Roman" pitchFamily="18" charset="0"/>
              </a:rPr>
              <a:t>Dopuštena je primjena i drugih pravila projektiranja električne instalacije koja se razlikuju od pravila danih hrvatskim normama iz Priloga »B« Tehničkog propisa, ako se dokaže da se primjenom tih pravila ispunjavaju zahtjevi Tehničkog propisa najmanje na razini određenoj tim normama</a:t>
            </a:r>
            <a:r>
              <a:rPr lang="hr-HR" sz="2400" dirty="0" smtClean="0">
                <a:latin typeface="Times New Roman" pitchFamily="18" charset="0"/>
                <a:cs typeface="Times New Roman" pitchFamily="18" charset="0"/>
              </a:rPr>
              <a:t>.</a:t>
            </a:r>
            <a:endParaRPr lang="hr-HR" sz="2400" dirty="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Projektiranje </a:t>
            </a:r>
            <a:r>
              <a:rPr lang="hr-HR" sz="3600" b="1" dirty="0">
                <a:solidFill>
                  <a:schemeClr val="tx1"/>
                </a:solidFill>
              </a:rPr>
              <a:t>električne </a:t>
            </a:r>
            <a:r>
              <a:rPr lang="hr-HR" sz="3600" b="1" dirty="0" smtClean="0">
                <a:solidFill>
                  <a:schemeClr val="tx1"/>
                </a:solidFill>
              </a:rPr>
              <a:t>instalacije</a:t>
            </a:r>
            <a:endParaRPr lang="hr-HR" sz="3600" b="1" dirty="0">
              <a:solidFill>
                <a:schemeClr val="tx1"/>
              </a:solidFill>
              <a:cs typeface="Times New Roman" pitchFamily="18" charset="0"/>
            </a:endParaRPr>
          </a:p>
        </p:txBody>
      </p:sp>
    </p:spTree>
    <p:extLst>
      <p:ext uri="{BB962C8B-B14F-4D97-AF65-F5344CB8AC3E}">
        <p14:creationId xmlns:p14="http://schemas.microsoft.com/office/powerpoint/2010/main" val="195805201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5600" y="1712420"/>
            <a:ext cx="8080676" cy="461665"/>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4</a:t>
            </a:r>
            <a:r>
              <a:rPr lang="hr-HR" sz="2400" b="1" dirty="0">
                <a:latin typeface="Times New Roman" pitchFamily="18" charset="0"/>
                <a:cs typeface="Times New Roman" pitchFamily="18" charset="0"/>
              </a:rPr>
              <a:t>. Program kontrole i osiguranja </a:t>
            </a:r>
            <a:r>
              <a:rPr lang="hr-HR" sz="2400" b="1" dirty="0" smtClean="0">
                <a:latin typeface="Times New Roman" pitchFamily="18" charset="0"/>
                <a:cs typeface="Times New Roman" pitchFamily="18" charset="0"/>
              </a:rPr>
              <a:t>kvalitete</a:t>
            </a:r>
            <a:endParaRPr lang="hr-HR" sz="2400" b="1" dirty="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7"/>
          <p:cNvSpPr/>
          <p:nvPr/>
        </p:nvSpPr>
        <p:spPr>
          <a:xfrm>
            <a:off x="337964" y="2348880"/>
            <a:ext cx="8074004" cy="3231654"/>
          </a:xfrm>
          <a:prstGeom prst="rect">
            <a:avLst/>
          </a:prstGeom>
        </p:spPr>
        <p:txBody>
          <a:bodyPr wrap="square">
            <a:spAutoFit/>
          </a:bodyPr>
          <a:lstStyle/>
          <a:p>
            <a:r>
              <a:rPr lang="pl-PL" sz="2400" dirty="0">
                <a:latin typeface="Times New Roman" pitchFamily="18" charset="0"/>
                <a:cs typeface="Times New Roman" pitchFamily="18" charset="0"/>
              </a:rPr>
              <a:t>U </a:t>
            </a:r>
            <a:r>
              <a:rPr lang="hr-HR" sz="2400" dirty="0" smtClean="0">
                <a:latin typeface="Times New Roman" pitchFamily="18" charset="0"/>
                <a:cs typeface="Times New Roman" pitchFamily="18" charset="0"/>
              </a:rPr>
              <a:t>Programu </a:t>
            </a:r>
            <a:r>
              <a:rPr lang="hr-HR" sz="2400" dirty="0">
                <a:latin typeface="Times New Roman" pitchFamily="18" charset="0"/>
                <a:cs typeface="Times New Roman" pitchFamily="18" charset="0"/>
              </a:rPr>
              <a:t>kontrole i osiguranja kvalitete</a:t>
            </a:r>
            <a:r>
              <a:rPr lang="pl-PL" sz="2400" dirty="0" smtClean="0">
                <a:latin typeface="Times New Roman" pitchFamily="18" charset="0"/>
                <a:cs typeface="Times New Roman" pitchFamily="18" charset="0"/>
              </a:rPr>
              <a:t> </a:t>
            </a:r>
            <a:r>
              <a:rPr lang="pl-PL" sz="2400" dirty="0">
                <a:latin typeface="Times New Roman" pitchFamily="18" charset="0"/>
                <a:cs typeface="Times New Roman" pitchFamily="18" charset="0"/>
              </a:rPr>
              <a:t>projekt mora sadržavati:</a:t>
            </a:r>
          </a:p>
          <a:p>
            <a:endParaRPr lang="pl-PL" sz="2400" dirty="0">
              <a:latin typeface="Times New Roman" pitchFamily="18" charset="0"/>
              <a:cs typeface="Times New Roman" pitchFamily="18" charset="0"/>
            </a:endParaRPr>
          </a:p>
          <a:p>
            <a:pPr marL="342900" indent="-342900">
              <a:buFont typeface="Arial" panose="020B0604020202020204" pitchFamily="34" charset="0"/>
              <a:buChar char="•"/>
            </a:pPr>
            <a:r>
              <a:rPr lang="pl-PL" sz="2200" dirty="0" smtClean="0">
                <a:latin typeface="Times New Roman" pitchFamily="18" charset="0"/>
                <a:cs typeface="Times New Roman" pitchFamily="18" charset="0"/>
              </a:rPr>
              <a:t>zahtjeve </a:t>
            </a:r>
            <a:r>
              <a:rPr lang="pl-PL" sz="2200" dirty="0">
                <a:latin typeface="Times New Roman" pitchFamily="18" charset="0"/>
                <a:cs typeface="Times New Roman" pitchFamily="18" charset="0"/>
              </a:rPr>
              <a:t>učestalosti redovitih pregleda tijekom održavanja električne instalacije,</a:t>
            </a:r>
          </a:p>
          <a:p>
            <a:pPr marL="342900" indent="-342900">
              <a:buFont typeface="Arial" panose="020B0604020202020204" pitchFamily="34" charset="0"/>
              <a:buChar char="•"/>
            </a:pPr>
            <a:r>
              <a:rPr lang="pl-PL" sz="2200" dirty="0" smtClean="0">
                <a:latin typeface="Times New Roman" pitchFamily="18" charset="0"/>
                <a:cs typeface="Times New Roman" pitchFamily="18" charset="0"/>
              </a:rPr>
              <a:t>radnje </a:t>
            </a:r>
            <a:r>
              <a:rPr lang="pl-PL" sz="2200" dirty="0">
                <a:latin typeface="Times New Roman" pitchFamily="18" charset="0"/>
                <a:cs typeface="Times New Roman" pitchFamily="18" charset="0"/>
              </a:rPr>
              <a:t>pregledavanja i ispitivanja električne instalacije i kriterije za dokaz sukladnosti s projektom,</a:t>
            </a:r>
          </a:p>
          <a:p>
            <a:pPr marL="342900" indent="-342900">
              <a:buFont typeface="Arial" panose="020B0604020202020204" pitchFamily="34" charset="0"/>
              <a:buChar char="•"/>
            </a:pPr>
            <a:r>
              <a:rPr lang="pl-PL" sz="2200" dirty="0" smtClean="0">
                <a:latin typeface="Times New Roman" pitchFamily="18" charset="0"/>
                <a:cs typeface="Times New Roman" pitchFamily="18" charset="0"/>
              </a:rPr>
              <a:t>druge </a:t>
            </a:r>
            <a:r>
              <a:rPr lang="pl-PL" sz="2200" dirty="0">
                <a:latin typeface="Times New Roman" pitchFamily="18" charset="0"/>
                <a:cs typeface="Times New Roman" pitchFamily="18" charset="0"/>
              </a:rPr>
              <a:t>uvjete značajne za ispunjavanje zahtjeva propisanih ovim Propisom i posebnim propisima.</a:t>
            </a:r>
          </a:p>
        </p:txBody>
      </p:sp>
    </p:spTree>
    <p:extLst>
      <p:ext uri="{BB962C8B-B14F-4D97-AF65-F5344CB8AC3E}">
        <p14:creationId xmlns:p14="http://schemas.microsoft.com/office/powerpoint/2010/main" val="4282381118"/>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5600" y="1712420"/>
            <a:ext cx="8080676"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4</a:t>
            </a:r>
            <a:r>
              <a:rPr lang="hr-HR" sz="2400" b="1" dirty="0">
                <a:latin typeface="Times New Roman" pitchFamily="18" charset="0"/>
                <a:cs typeface="Times New Roman" pitchFamily="18" charset="0"/>
              </a:rPr>
              <a:t>. Program kontrole i osiguranja kvalitete</a:t>
            </a:r>
          </a:p>
          <a:p>
            <a:r>
              <a:rPr lang="pl-PL" sz="2400" b="1" dirty="0">
                <a:latin typeface="Times New Roman" pitchFamily="18" charset="0"/>
                <a:cs typeface="Times New Roman" pitchFamily="18" charset="0"/>
              </a:rPr>
              <a:t>Podaci o građevini i opći uvjeti</a:t>
            </a:r>
            <a:endParaRPr lang="pl-PL" sz="2400" b="1"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7"/>
          <p:cNvSpPr/>
          <p:nvPr/>
        </p:nvSpPr>
        <p:spPr>
          <a:xfrm>
            <a:off x="330200" y="2780928"/>
            <a:ext cx="8074004" cy="3416320"/>
          </a:xfrm>
          <a:prstGeom prst="rect">
            <a:avLst/>
          </a:prstGeom>
        </p:spPr>
        <p:txBody>
          <a:bodyPr wrap="square">
            <a:spAutoFit/>
          </a:bodyPr>
          <a:lstStyle/>
          <a:p>
            <a:r>
              <a:rPr lang="hr-HR" sz="2400" dirty="0">
                <a:latin typeface="Times New Roman" panose="02020603050405020304" pitchFamily="18" charset="0"/>
                <a:cs typeface="Times New Roman" panose="02020603050405020304" pitchFamily="18" charset="0"/>
              </a:rPr>
              <a:t>Osnovni podaci o građevini koji se definiraju </a:t>
            </a:r>
            <a:r>
              <a:rPr lang="hr-HR" sz="2400" dirty="0" smtClean="0">
                <a:latin typeface="Times New Roman" panose="02020603050405020304" pitchFamily="18" charset="0"/>
                <a:cs typeface="Times New Roman" panose="02020603050405020304" pitchFamily="18" charset="0"/>
              </a:rPr>
              <a:t>su</a:t>
            </a:r>
          </a:p>
          <a:p>
            <a:endParaRPr lang="hr-HR" sz="2400" dirty="0">
              <a:latin typeface="Times New Roman" panose="02020603050405020304" pitchFamily="18" charset="0"/>
              <a:cs typeface="Times New Roman" panose="02020603050405020304" pitchFamily="18" charset="0"/>
            </a:endParaRPr>
          </a:p>
          <a:p>
            <a:pPr marL="444500" indent="-444500"/>
            <a:r>
              <a:rPr lang="hr-HR" sz="2400" dirty="0">
                <a:latin typeface="Times New Roman" panose="02020603050405020304" pitchFamily="18" charset="0"/>
                <a:cs typeface="Times New Roman" panose="02020603050405020304" pitchFamily="18" charset="0"/>
              </a:rPr>
              <a:t>•	investitor – ime, prezime, OIB, adresa</a:t>
            </a:r>
          </a:p>
          <a:p>
            <a:pPr marL="444500" indent="-444500"/>
            <a:r>
              <a:rPr lang="hr-HR" sz="2400" dirty="0">
                <a:latin typeface="Times New Roman" panose="02020603050405020304" pitchFamily="18" charset="0"/>
                <a:cs typeface="Times New Roman" panose="02020603050405020304" pitchFamily="18" charset="0"/>
              </a:rPr>
              <a:t>•	građevina – namjena građevine</a:t>
            </a:r>
          </a:p>
          <a:p>
            <a:pPr marL="444500" indent="-444500"/>
            <a:r>
              <a:rPr lang="hr-HR" sz="2400" dirty="0">
                <a:latin typeface="Times New Roman" panose="02020603050405020304" pitchFamily="18" charset="0"/>
                <a:cs typeface="Times New Roman" panose="02020603050405020304" pitchFamily="18" charset="0"/>
              </a:rPr>
              <a:t>•	mjesto gradnje – adresa i oznaka katastarske čestice</a:t>
            </a:r>
          </a:p>
          <a:p>
            <a:pPr marL="444500" indent="-444500"/>
            <a:r>
              <a:rPr lang="hr-HR" sz="2400" dirty="0">
                <a:latin typeface="Times New Roman" panose="02020603050405020304" pitchFamily="18" charset="0"/>
                <a:cs typeface="Times New Roman" panose="02020603050405020304" pitchFamily="18" charset="0"/>
              </a:rPr>
              <a:t>•	projekt – vrsta projekta</a:t>
            </a:r>
          </a:p>
          <a:p>
            <a:pPr marL="444500" indent="-444500"/>
            <a:r>
              <a:rPr lang="hr-HR" sz="2400" dirty="0">
                <a:latin typeface="Times New Roman" panose="02020603050405020304" pitchFamily="18" charset="0"/>
                <a:cs typeface="Times New Roman" panose="02020603050405020304" pitchFamily="18" charset="0"/>
              </a:rPr>
              <a:t>•	broj projekta, mapa – oznaka projekta</a:t>
            </a:r>
          </a:p>
          <a:p>
            <a:pPr marL="444500" indent="-444500"/>
            <a:r>
              <a:rPr lang="hr-HR" sz="2400" dirty="0">
                <a:latin typeface="Times New Roman" panose="02020603050405020304" pitchFamily="18" charset="0"/>
                <a:cs typeface="Times New Roman" panose="02020603050405020304" pitchFamily="18" charset="0"/>
              </a:rPr>
              <a:t>•	projektant – ime i prezime projektanta.</a:t>
            </a:r>
          </a:p>
          <a:p>
            <a:endParaRPr lang="hr-H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66201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5600" y="1712420"/>
            <a:ext cx="8080676"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4</a:t>
            </a:r>
            <a:r>
              <a:rPr lang="hr-HR" sz="2400" b="1" dirty="0">
                <a:latin typeface="Times New Roman" pitchFamily="18" charset="0"/>
                <a:cs typeface="Times New Roman" pitchFamily="18" charset="0"/>
              </a:rPr>
              <a:t>. Program kontrole i osiguranja kvalitete</a:t>
            </a:r>
          </a:p>
          <a:p>
            <a:r>
              <a:rPr lang="pl-PL" sz="2400" b="1" dirty="0">
                <a:latin typeface="Times New Roman" pitchFamily="18" charset="0"/>
                <a:cs typeface="Times New Roman" pitchFamily="18" charset="0"/>
              </a:rPr>
              <a:t>Podaci o građevini i opći uvjeti</a:t>
            </a:r>
            <a:endParaRPr lang="pl-PL" sz="2400" b="1"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7"/>
          <p:cNvSpPr/>
          <p:nvPr/>
        </p:nvSpPr>
        <p:spPr>
          <a:xfrm>
            <a:off x="330200" y="2780928"/>
            <a:ext cx="8074004" cy="3046988"/>
          </a:xfrm>
          <a:prstGeom prst="rect">
            <a:avLst/>
          </a:prstGeom>
        </p:spPr>
        <p:txBody>
          <a:bodyPr wrap="square">
            <a:spAutoFit/>
          </a:bodyPr>
          <a:lstStyle/>
          <a:p>
            <a:r>
              <a:rPr lang="hr-HR" sz="2400" dirty="0" smtClean="0">
                <a:latin typeface="Times New Roman" panose="02020603050405020304" pitchFamily="18" charset="0"/>
                <a:cs typeface="Times New Roman" panose="02020603050405020304" pitchFamily="18" charset="0"/>
              </a:rPr>
              <a:t>Uvjeti koji </a:t>
            </a:r>
            <a:r>
              <a:rPr lang="hr-HR" sz="2400" dirty="0">
                <a:latin typeface="Times New Roman" panose="02020603050405020304" pitchFamily="18" charset="0"/>
                <a:cs typeface="Times New Roman" panose="02020603050405020304" pitchFamily="18" charset="0"/>
              </a:rPr>
              <a:t>moraju biti ispunjeni pri izvođenju radova koji su definirani </a:t>
            </a:r>
            <a:r>
              <a:rPr lang="hr-HR" sz="2400" dirty="0" smtClean="0">
                <a:latin typeface="Times New Roman" panose="02020603050405020304" pitchFamily="18" charset="0"/>
                <a:cs typeface="Times New Roman" panose="02020603050405020304" pitchFamily="18" charset="0"/>
              </a:rPr>
              <a:t>projektom:</a:t>
            </a:r>
          </a:p>
          <a:p>
            <a:endParaRPr lang="hr-HR" sz="2400" dirty="0" smtClean="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hr-HR" sz="2400" dirty="0" smtClean="0">
                <a:latin typeface="Times New Roman" panose="02020603050405020304" pitchFamily="18" charset="0"/>
                <a:cs typeface="Times New Roman" panose="02020603050405020304" pitchFamily="18" charset="0"/>
              </a:rPr>
              <a:t>pri </a:t>
            </a:r>
            <a:r>
              <a:rPr lang="hr-HR" sz="2400" dirty="0">
                <a:latin typeface="Times New Roman" panose="02020603050405020304" pitchFamily="18" charset="0"/>
                <a:cs typeface="Times New Roman" panose="02020603050405020304" pitchFamily="18" charset="0"/>
              </a:rPr>
              <a:t>izvođenju radova, </a:t>
            </a:r>
            <a:endParaRPr lang="hr-HR" sz="2400" dirty="0" smtClean="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hr-HR" sz="2400" dirty="0" smtClean="0">
                <a:latin typeface="Times New Roman" panose="02020603050405020304" pitchFamily="18" charset="0"/>
                <a:cs typeface="Times New Roman" panose="02020603050405020304" pitchFamily="18" charset="0"/>
              </a:rPr>
              <a:t>pri </a:t>
            </a:r>
            <a:r>
              <a:rPr lang="hr-HR" sz="2400" dirty="0">
                <a:latin typeface="Times New Roman" panose="02020603050405020304" pitchFamily="18" charset="0"/>
                <a:cs typeface="Times New Roman" panose="02020603050405020304" pitchFamily="18" charset="0"/>
              </a:rPr>
              <a:t>izvođenju elektroenergetskih kabela, </a:t>
            </a:r>
            <a:endParaRPr lang="hr-HR" sz="2400" dirty="0" smtClean="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hr-HR" sz="2400" dirty="0" smtClean="0">
                <a:latin typeface="Times New Roman" panose="02020603050405020304" pitchFamily="18" charset="0"/>
                <a:cs typeface="Times New Roman" panose="02020603050405020304" pitchFamily="18" charset="0"/>
              </a:rPr>
              <a:t>pri </a:t>
            </a:r>
            <a:r>
              <a:rPr lang="hr-HR" sz="2400" dirty="0">
                <a:latin typeface="Times New Roman" panose="02020603050405020304" pitchFamily="18" charset="0"/>
                <a:cs typeface="Times New Roman" panose="02020603050405020304" pitchFamily="18" charset="0"/>
              </a:rPr>
              <a:t>izvođenju razvodne kutije, </a:t>
            </a:r>
            <a:endParaRPr lang="hr-HR" sz="2400" dirty="0" smtClean="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hr-HR" sz="2400" dirty="0" smtClean="0">
                <a:latin typeface="Times New Roman" panose="02020603050405020304" pitchFamily="18" charset="0"/>
                <a:cs typeface="Times New Roman" panose="02020603050405020304" pitchFamily="18" charset="0"/>
              </a:rPr>
              <a:t>pri </a:t>
            </a:r>
            <a:r>
              <a:rPr lang="hr-HR" sz="2400" dirty="0">
                <a:latin typeface="Times New Roman" panose="02020603050405020304" pitchFamily="18" charset="0"/>
                <a:cs typeface="Times New Roman" panose="02020603050405020304" pitchFamily="18" charset="0"/>
              </a:rPr>
              <a:t>nadzoru radova te </a:t>
            </a:r>
            <a:endParaRPr lang="hr-HR" sz="2400" dirty="0" smtClean="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hr-HR" sz="2400" dirty="0" smtClean="0">
                <a:latin typeface="Times New Roman" panose="02020603050405020304" pitchFamily="18" charset="0"/>
                <a:cs typeface="Times New Roman" panose="02020603050405020304" pitchFamily="18" charset="0"/>
              </a:rPr>
              <a:t>pri </a:t>
            </a:r>
            <a:r>
              <a:rPr lang="hr-HR" sz="2400" dirty="0">
                <a:latin typeface="Times New Roman" panose="02020603050405020304" pitchFamily="18" charset="0"/>
                <a:cs typeface="Times New Roman" panose="02020603050405020304" pitchFamily="18" charset="0"/>
              </a:rPr>
              <a:t>evaluaciji radova nakon završetka radova. </a:t>
            </a:r>
          </a:p>
        </p:txBody>
      </p:sp>
    </p:spTree>
    <p:extLst>
      <p:ext uri="{BB962C8B-B14F-4D97-AF65-F5344CB8AC3E}">
        <p14:creationId xmlns:p14="http://schemas.microsoft.com/office/powerpoint/2010/main" val="1444943157"/>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5600" y="1712420"/>
            <a:ext cx="8080676"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4</a:t>
            </a:r>
            <a:r>
              <a:rPr lang="hr-HR" sz="2400" b="1" dirty="0">
                <a:latin typeface="Times New Roman" pitchFamily="18" charset="0"/>
                <a:cs typeface="Times New Roman" pitchFamily="18" charset="0"/>
              </a:rPr>
              <a:t>. Program kontrole i osiguranja kvalitete</a:t>
            </a:r>
          </a:p>
          <a:p>
            <a:r>
              <a:rPr lang="pl-PL" sz="2400" b="1" dirty="0">
                <a:latin typeface="Times New Roman" pitchFamily="18" charset="0"/>
                <a:cs typeface="Times New Roman" pitchFamily="18" charset="0"/>
              </a:rPr>
              <a:t>Podaci o građevini i opći uvjeti</a:t>
            </a:r>
            <a:endParaRPr lang="pl-PL" sz="2400" b="1"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7"/>
          <p:cNvSpPr/>
          <p:nvPr/>
        </p:nvSpPr>
        <p:spPr>
          <a:xfrm>
            <a:off x="330200" y="2780928"/>
            <a:ext cx="8074004" cy="3785652"/>
          </a:xfrm>
          <a:prstGeom prst="rect">
            <a:avLst/>
          </a:prstGeom>
        </p:spPr>
        <p:txBody>
          <a:bodyPr wrap="square">
            <a:spAutoFit/>
          </a:bodyPr>
          <a:lstStyle/>
          <a:p>
            <a:r>
              <a:rPr lang="hr-HR" sz="2400" b="1" dirty="0">
                <a:latin typeface="Times New Roman" panose="02020603050405020304" pitchFamily="18" charset="0"/>
                <a:cs typeface="Times New Roman" panose="02020603050405020304" pitchFamily="18" charset="0"/>
              </a:rPr>
              <a:t>Prije izvođenja radova </a:t>
            </a:r>
            <a:r>
              <a:rPr lang="hr-HR" sz="2400" dirty="0">
                <a:latin typeface="Times New Roman" panose="02020603050405020304" pitchFamily="18" charset="0"/>
                <a:cs typeface="Times New Roman" panose="02020603050405020304" pitchFamily="18" charset="0"/>
              </a:rPr>
              <a:t>izvođač je dužan </a:t>
            </a:r>
            <a:endParaRPr lang="hr-HR" sz="2400" dirty="0" smtClean="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hr-HR" sz="2400" dirty="0" smtClean="0">
                <a:latin typeface="Times New Roman" panose="02020603050405020304" pitchFamily="18" charset="0"/>
                <a:cs typeface="Times New Roman" panose="02020603050405020304" pitchFamily="18" charset="0"/>
              </a:rPr>
              <a:t>dostaviti </a:t>
            </a:r>
            <a:r>
              <a:rPr lang="hr-HR" sz="2400" dirty="0">
                <a:latin typeface="Times New Roman" panose="02020603050405020304" pitchFamily="18" charset="0"/>
                <a:cs typeface="Times New Roman" panose="02020603050405020304" pitchFamily="18" charset="0"/>
              </a:rPr>
              <a:t>suglasnost za obavljanje djelatnosti koju omogućuje Ministarstvo prostornog uređenja, graditeljstva i zaštite okoliša</a:t>
            </a:r>
            <a:r>
              <a:rPr lang="hr-HR" sz="2400" dirty="0" smtClean="0">
                <a:latin typeface="Times New Roman" panose="02020603050405020304" pitchFamily="18" charset="0"/>
                <a:cs typeface="Times New Roman" panose="02020603050405020304" pitchFamily="18" charset="0"/>
              </a:rPr>
              <a:t>,</a:t>
            </a:r>
          </a:p>
          <a:p>
            <a:pPr marL="342900" indent="-342900">
              <a:buFont typeface="Arial" panose="020B0604020202020204" pitchFamily="34" charset="0"/>
              <a:buChar char="•"/>
            </a:pPr>
            <a:r>
              <a:rPr lang="hr-HR" sz="2400" dirty="0" smtClean="0">
                <a:latin typeface="Times New Roman" panose="02020603050405020304" pitchFamily="18" charset="0"/>
                <a:cs typeface="Times New Roman" panose="02020603050405020304" pitchFamily="18" charset="0"/>
              </a:rPr>
              <a:t>treba </a:t>
            </a:r>
            <a:r>
              <a:rPr lang="hr-HR" sz="2400" dirty="0">
                <a:latin typeface="Times New Roman" panose="02020603050405020304" pitchFamily="18" charset="0"/>
                <a:cs typeface="Times New Roman" panose="02020603050405020304" pitchFamily="18" charset="0"/>
              </a:rPr>
              <a:t>imenovati voditelja gradilište te svaki dio radova opisati u građevinskom dnevniku. </a:t>
            </a:r>
            <a:endParaRPr lang="hr-HR" sz="2400" dirty="0" smtClean="0">
              <a:latin typeface="Times New Roman" panose="02020603050405020304" pitchFamily="18" charset="0"/>
              <a:cs typeface="Times New Roman" panose="02020603050405020304" pitchFamily="18" charset="0"/>
            </a:endParaRPr>
          </a:p>
          <a:p>
            <a:endParaRPr lang="hr-HR" sz="2400" dirty="0">
              <a:latin typeface="Times New Roman" panose="02020603050405020304" pitchFamily="18" charset="0"/>
              <a:cs typeface="Times New Roman" panose="02020603050405020304" pitchFamily="18" charset="0"/>
            </a:endParaRPr>
          </a:p>
          <a:p>
            <a:r>
              <a:rPr lang="hr-HR" sz="2400" b="1" dirty="0" smtClean="0">
                <a:latin typeface="Times New Roman" panose="02020603050405020304" pitchFamily="18" charset="0"/>
                <a:cs typeface="Times New Roman" panose="02020603050405020304" pitchFamily="18" charset="0"/>
              </a:rPr>
              <a:t>Pri </a:t>
            </a:r>
            <a:r>
              <a:rPr lang="hr-HR" sz="2400" b="1" dirty="0">
                <a:latin typeface="Times New Roman" panose="02020603050405020304" pitchFamily="18" charset="0"/>
                <a:cs typeface="Times New Roman" panose="02020603050405020304" pitchFamily="18" charset="0"/>
              </a:rPr>
              <a:t>izvođenju radova </a:t>
            </a:r>
            <a:r>
              <a:rPr lang="hr-HR" sz="2400" dirty="0">
                <a:latin typeface="Times New Roman" panose="02020603050405020304" pitchFamily="18" charset="0"/>
                <a:cs typeface="Times New Roman" panose="02020603050405020304" pitchFamily="18" charset="0"/>
              </a:rPr>
              <a:t>potrebno je vršiti adekvatan nadzor koji će osigurati da se </a:t>
            </a:r>
            <a:r>
              <a:rPr lang="hr-HR" sz="2400" dirty="0">
                <a:solidFill>
                  <a:srgbClr val="00B0F0"/>
                </a:solidFill>
                <a:latin typeface="Times New Roman" panose="02020603050405020304" pitchFamily="18" charset="0"/>
                <a:cs typeface="Times New Roman" panose="02020603050405020304" pitchFamily="18" charset="0"/>
              </a:rPr>
              <a:t>radovi ispravno izvrše </a:t>
            </a:r>
            <a:r>
              <a:rPr lang="hr-HR" sz="2400" dirty="0">
                <a:latin typeface="Times New Roman" panose="02020603050405020304" pitchFamily="18" charset="0"/>
                <a:cs typeface="Times New Roman" panose="02020603050405020304" pitchFamily="18" charset="0"/>
              </a:rPr>
              <a:t>te je potrebno održati potrebnu </a:t>
            </a:r>
            <a:r>
              <a:rPr lang="hr-HR" sz="2400" dirty="0">
                <a:solidFill>
                  <a:srgbClr val="FF0000"/>
                </a:solidFill>
                <a:latin typeface="Times New Roman" panose="02020603050405020304" pitchFamily="18" charset="0"/>
                <a:cs typeface="Times New Roman" panose="02020603050405020304" pitchFamily="18" charset="0"/>
              </a:rPr>
              <a:t>kvalitetu izvođenja</a:t>
            </a:r>
            <a:r>
              <a:rPr lang="hr-HR"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623076996"/>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5600" y="1712420"/>
            <a:ext cx="8080676"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4</a:t>
            </a:r>
            <a:r>
              <a:rPr lang="hr-HR" sz="2400" b="1" dirty="0">
                <a:latin typeface="Times New Roman" pitchFamily="18" charset="0"/>
                <a:cs typeface="Times New Roman" pitchFamily="18" charset="0"/>
              </a:rPr>
              <a:t>. Program kontrole i osiguranja kvalitete</a:t>
            </a:r>
          </a:p>
          <a:p>
            <a:r>
              <a:rPr lang="pl-PL" sz="2400" b="1" dirty="0">
                <a:latin typeface="Times New Roman" pitchFamily="18" charset="0"/>
                <a:cs typeface="Times New Roman" pitchFamily="18" charset="0"/>
              </a:rPr>
              <a:t>Podaci o građevini i opći uvjeti</a:t>
            </a:r>
            <a:endParaRPr lang="pl-PL" sz="2400" b="1"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7"/>
          <p:cNvSpPr/>
          <p:nvPr/>
        </p:nvSpPr>
        <p:spPr>
          <a:xfrm>
            <a:off x="355600" y="2702644"/>
            <a:ext cx="8074004" cy="4154984"/>
          </a:xfrm>
          <a:prstGeom prst="rect">
            <a:avLst/>
          </a:prstGeom>
        </p:spPr>
        <p:txBody>
          <a:bodyPr wrap="square">
            <a:spAutoFit/>
          </a:bodyPr>
          <a:lstStyle/>
          <a:p>
            <a:r>
              <a:rPr lang="hr-HR" sz="2400" b="1" dirty="0">
                <a:latin typeface="Times New Roman" panose="02020603050405020304" pitchFamily="18" charset="0"/>
                <a:cs typeface="Times New Roman" panose="02020603050405020304" pitchFamily="18" charset="0"/>
              </a:rPr>
              <a:t>Polaganju elektroenergetskih kabela </a:t>
            </a:r>
            <a:r>
              <a:rPr lang="hr-HR" sz="2400" dirty="0">
                <a:latin typeface="Times New Roman" panose="02020603050405020304" pitchFamily="18" charset="0"/>
                <a:cs typeface="Times New Roman" panose="02020603050405020304" pitchFamily="18" charset="0"/>
              </a:rPr>
              <a:t>treba prethoditi </a:t>
            </a:r>
            <a:r>
              <a:rPr lang="hr-HR" sz="2400" dirty="0">
                <a:solidFill>
                  <a:srgbClr val="0070C0"/>
                </a:solidFill>
                <a:latin typeface="Times New Roman" panose="02020603050405020304" pitchFamily="18" charset="0"/>
                <a:cs typeface="Times New Roman" panose="02020603050405020304" pitchFamily="18" charset="0"/>
              </a:rPr>
              <a:t>izmjera te obilježavanje trase </a:t>
            </a:r>
            <a:r>
              <a:rPr lang="hr-HR" sz="2400" dirty="0">
                <a:latin typeface="Times New Roman" panose="02020603050405020304" pitchFamily="18" charset="0"/>
                <a:cs typeface="Times New Roman" panose="02020603050405020304" pitchFamily="18" charset="0"/>
              </a:rPr>
              <a:t>kako bi se točno znalo gdje treba pozicionirati kabele. </a:t>
            </a:r>
            <a:endParaRPr lang="hr-HR" sz="2400" dirty="0" smtClean="0">
              <a:latin typeface="Times New Roman" panose="02020603050405020304" pitchFamily="18" charset="0"/>
              <a:cs typeface="Times New Roman" panose="02020603050405020304" pitchFamily="18" charset="0"/>
            </a:endParaRPr>
          </a:p>
          <a:p>
            <a:r>
              <a:rPr lang="hr-HR" sz="2400" dirty="0" smtClean="0">
                <a:solidFill>
                  <a:srgbClr val="00B050"/>
                </a:solidFill>
                <a:latin typeface="Times New Roman" panose="02020603050405020304" pitchFamily="18" charset="0"/>
                <a:cs typeface="Times New Roman" panose="02020603050405020304" pitchFamily="18" charset="0"/>
              </a:rPr>
              <a:t>Razmak </a:t>
            </a:r>
            <a:r>
              <a:rPr lang="hr-HR" sz="2400" dirty="0">
                <a:solidFill>
                  <a:srgbClr val="00B050"/>
                </a:solidFill>
                <a:latin typeface="Times New Roman" panose="02020603050405020304" pitchFamily="18" charset="0"/>
                <a:cs typeface="Times New Roman" panose="02020603050405020304" pitchFamily="18" charset="0"/>
              </a:rPr>
              <a:t>obujmica </a:t>
            </a:r>
            <a:r>
              <a:rPr lang="hr-HR" sz="2400" dirty="0">
                <a:latin typeface="Times New Roman" panose="02020603050405020304" pitchFamily="18" charset="0"/>
                <a:cs typeface="Times New Roman" panose="02020603050405020304" pitchFamily="18" charset="0"/>
              </a:rPr>
              <a:t>pri polaganju kabela na zid i horizontalnom vođenju ne smije biti veći od 30 cm, odnosno kod vertikalnog vođenja 40 cm, a pri vođenju kabela treba paziti da se kablovi na oštete. </a:t>
            </a:r>
            <a:endParaRPr lang="hr-HR" sz="2400" dirty="0" smtClean="0">
              <a:latin typeface="Times New Roman" panose="02020603050405020304" pitchFamily="18" charset="0"/>
              <a:cs typeface="Times New Roman" panose="02020603050405020304" pitchFamily="18" charset="0"/>
            </a:endParaRPr>
          </a:p>
          <a:p>
            <a:r>
              <a:rPr lang="hr-HR" sz="2400" dirty="0" smtClean="0">
                <a:solidFill>
                  <a:srgbClr val="FF0000"/>
                </a:solidFill>
                <a:latin typeface="Times New Roman" panose="02020603050405020304" pitchFamily="18" charset="0"/>
                <a:cs typeface="Times New Roman" panose="02020603050405020304" pitchFamily="18" charset="0"/>
              </a:rPr>
              <a:t>Razvodna </a:t>
            </a:r>
            <a:r>
              <a:rPr lang="hr-HR" sz="2400" dirty="0">
                <a:solidFill>
                  <a:srgbClr val="FF0000"/>
                </a:solidFill>
                <a:latin typeface="Times New Roman" panose="02020603050405020304" pitchFamily="18" charset="0"/>
                <a:cs typeface="Times New Roman" panose="02020603050405020304" pitchFamily="18" charset="0"/>
              </a:rPr>
              <a:t>kutija </a:t>
            </a:r>
            <a:r>
              <a:rPr lang="hr-HR" sz="2400" dirty="0">
                <a:latin typeface="Times New Roman" panose="02020603050405020304" pitchFamily="18" charset="0"/>
                <a:cs typeface="Times New Roman" panose="02020603050405020304" pitchFamily="18" charset="0"/>
              </a:rPr>
              <a:t>treba se koristiti za nastavljanje i grananje vodova te se kablovi u razvodnoj kutiji trebaju spajati stezaljkama odgovarajućeg presjeka te savijati prema propisanim radijusom savijanja.</a:t>
            </a:r>
          </a:p>
        </p:txBody>
      </p:sp>
    </p:spTree>
    <p:extLst>
      <p:ext uri="{BB962C8B-B14F-4D97-AF65-F5344CB8AC3E}">
        <p14:creationId xmlns:p14="http://schemas.microsoft.com/office/powerpoint/2010/main" val="2643344952"/>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5600" y="1712420"/>
            <a:ext cx="8080676"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4</a:t>
            </a:r>
            <a:r>
              <a:rPr lang="hr-HR" sz="2400" b="1" dirty="0">
                <a:latin typeface="Times New Roman" pitchFamily="18" charset="0"/>
                <a:cs typeface="Times New Roman" pitchFamily="18" charset="0"/>
              </a:rPr>
              <a:t>. Program kontrole i osiguranja kvalitete</a:t>
            </a:r>
          </a:p>
          <a:p>
            <a:r>
              <a:rPr lang="pl-PL" sz="2400" b="1" dirty="0">
                <a:latin typeface="Times New Roman" pitchFamily="18" charset="0"/>
                <a:cs typeface="Times New Roman" pitchFamily="18" charset="0"/>
              </a:rPr>
              <a:t>Podaci o građevini i opći uvjeti</a:t>
            </a:r>
            <a:endParaRPr lang="pl-PL" sz="2400" b="1"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7"/>
          <p:cNvSpPr/>
          <p:nvPr/>
        </p:nvSpPr>
        <p:spPr>
          <a:xfrm>
            <a:off x="355600" y="2702644"/>
            <a:ext cx="8074004" cy="2677656"/>
          </a:xfrm>
          <a:prstGeom prst="rect">
            <a:avLst/>
          </a:prstGeom>
        </p:spPr>
        <p:txBody>
          <a:bodyPr wrap="square">
            <a:spAutoFit/>
          </a:bodyPr>
          <a:lstStyle/>
          <a:p>
            <a:r>
              <a:rPr lang="hr-HR" sz="2400" dirty="0">
                <a:latin typeface="Times New Roman" panose="02020603050405020304" pitchFamily="18" charset="0"/>
                <a:cs typeface="Times New Roman" panose="02020603050405020304" pitchFamily="18" charset="0"/>
              </a:rPr>
              <a:t>Elementi razvodne kutije moraju biti položeni pregledno te jasno označeni. </a:t>
            </a:r>
            <a:endParaRPr lang="hr-HR" sz="2400" dirty="0" smtClean="0">
              <a:latin typeface="Times New Roman" panose="02020603050405020304" pitchFamily="18" charset="0"/>
              <a:cs typeface="Times New Roman" panose="02020603050405020304" pitchFamily="18" charset="0"/>
            </a:endParaRPr>
          </a:p>
          <a:p>
            <a:endParaRPr lang="hr-HR" sz="2400" dirty="0">
              <a:latin typeface="Times New Roman" panose="02020603050405020304" pitchFamily="18" charset="0"/>
              <a:cs typeface="Times New Roman" panose="02020603050405020304" pitchFamily="18" charset="0"/>
            </a:endParaRPr>
          </a:p>
          <a:p>
            <a:r>
              <a:rPr lang="hr-HR" sz="2400" dirty="0" smtClean="0">
                <a:latin typeface="Times New Roman" panose="02020603050405020304" pitchFamily="18" charset="0"/>
                <a:cs typeface="Times New Roman" panose="02020603050405020304" pitchFamily="18" charset="0"/>
              </a:rPr>
              <a:t>Kada </a:t>
            </a:r>
            <a:r>
              <a:rPr lang="hr-HR" sz="2400" dirty="0">
                <a:latin typeface="Times New Roman" panose="02020603050405020304" pitchFamily="18" charset="0"/>
                <a:cs typeface="Times New Roman" panose="02020603050405020304" pitchFamily="18" charset="0"/>
              </a:rPr>
              <a:t>se </a:t>
            </a:r>
            <a:r>
              <a:rPr lang="hr-HR" sz="2400" b="1" dirty="0">
                <a:latin typeface="Times New Roman" panose="02020603050405020304" pitchFamily="18" charset="0"/>
                <a:cs typeface="Times New Roman" panose="02020603050405020304" pitchFamily="18" charset="0"/>
              </a:rPr>
              <a:t>radovi završe</a:t>
            </a:r>
            <a:r>
              <a:rPr lang="hr-HR" sz="2400" dirty="0">
                <a:latin typeface="Times New Roman" panose="02020603050405020304" pitchFamily="18" charset="0"/>
                <a:cs typeface="Times New Roman" panose="02020603050405020304" pitchFamily="18" charset="0"/>
              </a:rPr>
              <a:t>, potrebno je izraditi </a:t>
            </a:r>
            <a:r>
              <a:rPr lang="hr-HR" sz="2400" dirty="0">
                <a:solidFill>
                  <a:srgbClr val="FF0000"/>
                </a:solidFill>
                <a:latin typeface="Times New Roman" panose="02020603050405020304" pitchFamily="18" charset="0"/>
                <a:cs typeface="Times New Roman" panose="02020603050405020304" pitchFamily="18" charset="0"/>
              </a:rPr>
              <a:t>projekt izvedenog stanja</a:t>
            </a:r>
            <a:r>
              <a:rPr lang="hr-HR" sz="2400" dirty="0">
                <a:latin typeface="Times New Roman" panose="02020603050405020304" pitchFamily="18" charset="0"/>
                <a:cs typeface="Times New Roman" panose="02020603050405020304" pitchFamily="18" charset="0"/>
              </a:rPr>
              <a:t> svih elektrotehničkih instalacija koje će jasno prikazati radove koji su izvedeni te </a:t>
            </a:r>
            <a:r>
              <a:rPr lang="hr-HR" sz="2400" dirty="0">
                <a:solidFill>
                  <a:srgbClr val="00B050"/>
                </a:solidFill>
                <a:latin typeface="Times New Roman" panose="02020603050405020304" pitchFamily="18" charset="0"/>
                <a:cs typeface="Times New Roman" panose="02020603050405020304" pitchFamily="18" charset="0"/>
              </a:rPr>
              <a:t>nadzorni inženjer </a:t>
            </a:r>
            <a:r>
              <a:rPr lang="hr-HR" sz="2400" dirty="0">
                <a:latin typeface="Times New Roman" panose="02020603050405020304" pitchFamily="18" charset="0"/>
                <a:cs typeface="Times New Roman" panose="02020603050405020304" pitchFamily="18" charset="0"/>
              </a:rPr>
              <a:t>treba učiniti </a:t>
            </a:r>
            <a:r>
              <a:rPr lang="hr-HR" sz="2400" dirty="0">
                <a:solidFill>
                  <a:srgbClr val="00B0F0"/>
                </a:solidFill>
                <a:latin typeface="Times New Roman" panose="02020603050405020304" pitchFamily="18" charset="0"/>
                <a:cs typeface="Times New Roman" panose="02020603050405020304" pitchFamily="18" charset="0"/>
              </a:rPr>
              <a:t>primopredaju</a:t>
            </a:r>
            <a:r>
              <a:rPr lang="hr-HR" sz="2400" dirty="0">
                <a:latin typeface="Times New Roman" panose="02020603050405020304" pitchFamily="18" charset="0"/>
                <a:cs typeface="Times New Roman" panose="02020603050405020304" pitchFamily="18" charset="0"/>
              </a:rPr>
              <a:t> radova investitoru.</a:t>
            </a:r>
          </a:p>
        </p:txBody>
      </p:sp>
    </p:spTree>
    <p:extLst>
      <p:ext uri="{BB962C8B-B14F-4D97-AF65-F5344CB8AC3E}">
        <p14:creationId xmlns:p14="http://schemas.microsoft.com/office/powerpoint/2010/main" val="1352245321"/>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5600" y="1712420"/>
            <a:ext cx="8080676"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4</a:t>
            </a:r>
            <a:r>
              <a:rPr lang="hr-HR" sz="2400" b="1" dirty="0">
                <a:latin typeface="Times New Roman" pitchFamily="18" charset="0"/>
                <a:cs typeface="Times New Roman" pitchFamily="18" charset="0"/>
              </a:rPr>
              <a:t>. Program kontrole i osiguranja kvalitete</a:t>
            </a:r>
          </a:p>
          <a:p>
            <a:r>
              <a:rPr lang="pl-PL" sz="2400" b="1" dirty="0">
                <a:latin typeface="Times New Roman" pitchFamily="18" charset="0"/>
                <a:cs typeface="Times New Roman" pitchFamily="18" charset="0"/>
              </a:rPr>
              <a:t>Pregledavanje i ispitivanje instalacije</a:t>
            </a:r>
            <a:endParaRPr lang="pl-PL" sz="2400" b="1"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7"/>
          <p:cNvSpPr/>
          <p:nvPr/>
        </p:nvSpPr>
        <p:spPr>
          <a:xfrm>
            <a:off x="355600" y="2702644"/>
            <a:ext cx="8074004" cy="2308324"/>
          </a:xfrm>
          <a:prstGeom prst="rect">
            <a:avLst/>
          </a:prstGeom>
        </p:spPr>
        <p:txBody>
          <a:bodyPr wrap="square">
            <a:spAutoFit/>
          </a:bodyPr>
          <a:lstStyle/>
          <a:p>
            <a:r>
              <a:rPr lang="hr-HR" sz="2400" dirty="0">
                <a:latin typeface="Times New Roman" panose="02020603050405020304" pitchFamily="18" charset="0"/>
                <a:cs typeface="Times New Roman" panose="02020603050405020304" pitchFamily="18" charset="0"/>
              </a:rPr>
              <a:t>Pregledavanje i ispitivanje instalacije potrebno je izvesti za niskonaponske električne instalacije, električnu komunikacijsku mrežu i sustav zaštite od djelovanja munje. </a:t>
            </a:r>
            <a:endParaRPr lang="hr-HR" sz="2400" dirty="0" smtClean="0">
              <a:latin typeface="Times New Roman" panose="02020603050405020304" pitchFamily="18" charset="0"/>
              <a:cs typeface="Times New Roman" panose="02020603050405020304" pitchFamily="18" charset="0"/>
            </a:endParaRPr>
          </a:p>
          <a:p>
            <a:endParaRPr lang="hr-HR" sz="2400" dirty="0">
              <a:latin typeface="Times New Roman" panose="02020603050405020304" pitchFamily="18" charset="0"/>
              <a:cs typeface="Times New Roman" panose="02020603050405020304" pitchFamily="18" charset="0"/>
            </a:endParaRPr>
          </a:p>
          <a:p>
            <a:r>
              <a:rPr lang="hr-HR" sz="2400" dirty="0" smtClean="0">
                <a:latin typeface="Times New Roman" panose="02020603050405020304" pitchFamily="18" charset="0"/>
                <a:cs typeface="Times New Roman" panose="02020603050405020304" pitchFamily="18" charset="0"/>
              </a:rPr>
              <a:t>Sljedi prikaz onoga </a:t>
            </a:r>
            <a:r>
              <a:rPr lang="hr-HR" sz="2400" dirty="0">
                <a:latin typeface="Times New Roman" panose="02020603050405020304" pitchFamily="18" charset="0"/>
                <a:cs typeface="Times New Roman" panose="02020603050405020304" pitchFamily="18" charset="0"/>
              </a:rPr>
              <a:t>što je sve potrebno izvesti po pitanju niskonaponskih električnih instalacija.</a:t>
            </a:r>
          </a:p>
        </p:txBody>
      </p:sp>
    </p:spTree>
    <p:extLst>
      <p:ext uri="{BB962C8B-B14F-4D97-AF65-F5344CB8AC3E}">
        <p14:creationId xmlns:p14="http://schemas.microsoft.com/office/powerpoint/2010/main" val="2853514894"/>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5600" y="1712420"/>
            <a:ext cx="8080676"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4</a:t>
            </a:r>
            <a:r>
              <a:rPr lang="hr-HR" sz="2400" b="1" dirty="0">
                <a:latin typeface="Times New Roman" pitchFamily="18" charset="0"/>
                <a:cs typeface="Times New Roman" pitchFamily="18" charset="0"/>
              </a:rPr>
              <a:t>. Program kontrole i osiguranja kvalitete</a:t>
            </a:r>
          </a:p>
          <a:p>
            <a:r>
              <a:rPr lang="pl-PL" sz="2400" b="1" dirty="0">
                <a:latin typeface="Times New Roman" pitchFamily="18" charset="0"/>
                <a:cs typeface="Times New Roman" pitchFamily="18" charset="0"/>
              </a:rPr>
              <a:t>Pregledavanje i ispitivanje instalacije</a:t>
            </a:r>
            <a:endParaRPr lang="pl-PL" sz="2400" b="1"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p:cNvSpPr/>
          <p:nvPr/>
        </p:nvSpPr>
        <p:spPr>
          <a:xfrm>
            <a:off x="355600" y="2708920"/>
            <a:ext cx="8536880" cy="3785652"/>
          </a:xfrm>
          <a:prstGeom prst="rect">
            <a:avLst/>
          </a:prstGeom>
        </p:spPr>
        <p:txBody>
          <a:bodyPr wrap="square">
            <a:spAutoFit/>
          </a:bodyPr>
          <a:lstStyle/>
          <a:p>
            <a:r>
              <a:rPr lang="hr-HR" sz="2000" b="1" dirty="0">
                <a:latin typeface="Times New Roman" panose="02020603050405020304" pitchFamily="18" charset="0"/>
                <a:cs typeface="Times New Roman" panose="02020603050405020304" pitchFamily="18" charset="0"/>
              </a:rPr>
              <a:t>Ugradnja </a:t>
            </a:r>
            <a:r>
              <a:rPr lang="hr-HR" sz="2000" b="1" dirty="0" smtClean="0">
                <a:latin typeface="Times New Roman" panose="02020603050405020304" pitchFamily="18" charset="0"/>
                <a:cs typeface="Times New Roman" panose="02020603050405020304" pitchFamily="18" charset="0"/>
              </a:rPr>
              <a:t>kabela</a:t>
            </a:r>
          </a:p>
          <a:p>
            <a:endParaRPr lang="hr-HR" sz="2000" dirty="0" smtClean="0">
              <a:latin typeface="Times New Roman" panose="02020603050405020304" pitchFamily="18" charset="0"/>
              <a:cs typeface="Times New Roman" panose="02020603050405020304" pitchFamily="18" charset="0"/>
            </a:endParaRPr>
          </a:p>
          <a:p>
            <a:r>
              <a:rPr lang="hr-HR" sz="2000" dirty="0">
                <a:latin typeface="Times New Roman" panose="02020603050405020304" pitchFamily="18" charset="0"/>
                <a:cs typeface="Times New Roman" panose="02020603050405020304" pitchFamily="18" charset="0"/>
              </a:rPr>
              <a:t>HRN HD 384.5.52 SI: 1999 - Električne instalacije zgrada - 5. dio: </a:t>
            </a:r>
            <a:endParaRPr lang="hr-HR" sz="2000" dirty="0" smtClean="0">
              <a:latin typeface="Times New Roman" panose="02020603050405020304" pitchFamily="18" charset="0"/>
              <a:cs typeface="Times New Roman" panose="02020603050405020304" pitchFamily="18" charset="0"/>
            </a:endParaRPr>
          </a:p>
          <a:p>
            <a:r>
              <a:rPr lang="hr-HR" sz="2000" dirty="0" smtClean="0">
                <a:latin typeface="Times New Roman" panose="02020603050405020304" pitchFamily="18" charset="0"/>
                <a:cs typeface="Times New Roman" panose="02020603050405020304" pitchFamily="18" charset="0"/>
              </a:rPr>
              <a:t>Odabir </a:t>
            </a:r>
            <a:r>
              <a:rPr lang="hr-HR" sz="2000" dirty="0">
                <a:latin typeface="Times New Roman" panose="02020603050405020304" pitchFamily="18" charset="0"/>
                <a:cs typeface="Times New Roman" panose="02020603050405020304" pitchFamily="18" charset="0"/>
              </a:rPr>
              <a:t>i ugradba električne opreme - 52. poglavlje: Sustavi </a:t>
            </a:r>
            <a:endParaRPr lang="hr-HR" sz="2000" dirty="0" smtClean="0">
              <a:latin typeface="Times New Roman" panose="02020603050405020304" pitchFamily="18" charset="0"/>
              <a:cs typeface="Times New Roman" panose="02020603050405020304" pitchFamily="18" charset="0"/>
            </a:endParaRPr>
          </a:p>
          <a:p>
            <a:r>
              <a:rPr lang="hr-HR" sz="2000" dirty="0" smtClean="0">
                <a:latin typeface="Times New Roman" panose="02020603050405020304" pitchFamily="18" charset="0"/>
                <a:cs typeface="Times New Roman" panose="02020603050405020304" pitchFamily="18" charset="0"/>
              </a:rPr>
              <a:t>Razvođenja (Polaganje </a:t>
            </a:r>
            <a:r>
              <a:rPr lang="hr-HR" sz="2000" dirty="0">
                <a:latin typeface="Times New Roman" panose="02020603050405020304" pitchFamily="18" charset="0"/>
                <a:cs typeface="Times New Roman" panose="02020603050405020304" pitchFamily="18" charset="0"/>
              </a:rPr>
              <a:t>vodova i kabela) (IEC 60364-5-52: 1993,MOD</a:t>
            </a:r>
          </a:p>
          <a:p>
            <a:endParaRPr lang="hr-HR" sz="2000" dirty="0">
              <a:latin typeface="Times New Roman" panose="02020603050405020304" pitchFamily="18" charset="0"/>
              <a:cs typeface="Times New Roman" panose="02020603050405020304" pitchFamily="18" charset="0"/>
            </a:endParaRPr>
          </a:p>
          <a:p>
            <a:r>
              <a:rPr lang="hr-HR" sz="2000" dirty="0">
                <a:latin typeface="Times New Roman" panose="02020603050405020304" pitchFamily="18" charset="0"/>
                <a:cs typeface="Times New Roman" panose="02020603050405020304" pitchFamily="18" charset="0"/>
              </a:rPr>
              <a:t>HRN HD 384.5.52 SI: 1995+A1: 1998+corr.: 1998-09</a:t>
            </a:r>
            <a:r>
              <a:rPr lang="hr-HR" sz="2000" dirty="0" smtClean="0">
                <a:latin typeface="Times New Roman" panose="02020603050405020304" pitchFamily="18" charset="0"/>
                <a:cs typeface="Times New Roman" panose="02020603050405020304" pitchFamily="18" charset="0"/>
              </a:rPr>
              <a:t>) </a:t>
            </a:r>
          </a:p>
          <a:p>
            <a:r>
              <a:rPr lang="hr-HR" sz="2000" dirty="0" smtClean="0">
                <a:latin typeface="Times New Roman" panose="02020603050405020304" pitchFamily="18" charset="0"/>
                <a:cs typeface="Times New Roman" panose="02020603050405020304" pitchFamily="18" charset="0"/>
              </a:rPr>
              <a:t>HRN </a:t>
            </a:r>
            <a:r>
              <a:rPr lang="hr-HR" sz="2000" dirty="0">
                <a:latin typeface="Times New Roman" panose="02020603050405020304" pitchFamily="18" charset="0"/>
                <a:cs typeface="Times New Roman" panose="02020603050405020304" pitchFamily="18" charset="0"/>
              </a:rPr>
              <a:t>HD 384.5.523 S2: 2002 - Električne instalacije zgrada - 5. dio: </a:t>
            </a:r>
            <a:endParaRPr lang="hr-HR" sz="2000" dirty="0" smtClean="0">
              <a:latin typeface="Times New Roman" panose="02020603050405020304" pitchFamily="18" charset="0"/>
              <a:cs typeface="Times New Roman" panose="02020603050405020304" pitchFamily="18" charset="0"/>
            </a:endParaRPr>
          </a:p>
          <a:p>
            <a:r>
              <a:rPr lang="hr-HR" sz="2000" dirty="0" smtClean="0">
                <a:latin typeface="Times New Roman" panose="02020603050405020304" pitchFamily="18" charset="0"/>
                <a:cs typeface="Times New Roman" panose="02020603050405020304" pitchFamily="18" charset="0"/>
              </a:rPr>
              <a:t>Odabir </a:t>
            </a:r>
            <a:r>
              <a:rPr lang="hr-HR" sz="2000" dirty="0">
                <a:latin typeface="Times New Roman" panose="02020603050405020304" pitchFamily="18" charset="0"/>
                <a:cs typeface="Times New Roman" panose="02020603050405020304" pitchFamily="18" charset="0"/>
              </a:rPr>
              <a:t>i ugradba električne opreme - 52. poglavlje: </a:t>
            </a:r>
            <a:endParaRPr lang="hr-HR" sz="2000" dirty="0" smtClean="0">
              <a:latin typeface="Times New Roman" panose="02020603050405020304" pitchFamily="18" charset="0"/>
              <a:cs typeface="Times New Roman" panose="02020603050405020304" pitchFamily="18" charset="0"/>
            </a:endParaRPr>
          </a:p>
          <a:p>
            <a:r>
              <a:rPr lang="hr-HR" sz="2000" dirty="0" smtClean="0">
                <a:latin typeface="Times New Roman" panose="02020603050405020304" pitchFamily="18" charset="0"/>
                <a:cs typeface="Times New Roman" panose="02020603050405020304" pitchFamily="18" charset="0"/>
              </a:rPr>
              <a:t>Sustavi </a:t>
            </a:r>
            <a:r>
              <a:rPr lang="hr-HR" sz="2000" dirty="0">
                <a:latin typeface="Times New Roman" panose="02020603050405020304" pitchFamily="18" charset="0"/>
                <a:cs typeface="Times New Roman" panose="02020603050405020304" pitchFamily="18" charset="0"/>
              </a:rPr>
              <a:t>razvođenja (vodova i kabela) - 523. odjeljak: </a:t>
            </a:r>
            <a:endParaRPr lang="hr-HR" sz="2000" dirty="0" smtClean="0">
              <a:latin typeface="Times New Roman" panose="02020603050405020304" pitchFamily="18" charset="0"/>
              <a:cs typeface="Times New Roman" panose="02020603050405020304" pitchFamily="18" charset="0"/>
            </a:endParaRPr>
          </a:p>
          <a:p>
            <a:r>
              <a:rPr lang="hr-HR" sz="2000" dirty="0" smtClean="0">
                <a:latin typeface="Times New Roman" panose="02020603050405020304" pitchFamily="18" charset="0"/>
                <a:cs typeface="Times New Roman" panose="02020603050405020304" pitchFamily="18" charset="0"/>
              </a:rPr>
              <a:t>Trajno </a:t>
            </a:r>
            <a:r>
              <a:rPr lang="hr-HR" sz="2000" dirty="0">
                <a:latin typeface="Times New Roman" panose="02020603050405020304" pitchFamily="18" charset="0"/>
                <a:cs typeface="Times New Roman" panose="02020603050405020304" pitchFamily="18" charset="0"/>
              </a:rPr>
              <a:t>podnosive struje (IEC 60364-5-523: 1999; </a:t>
            </a:r>
            <a:endParaRPr lang="hr-HR" sz="2000" dirty="0" smtClean="0">
              <a:latin typeface="Times New Roman" panose="02020603050405020304" pitchFamily="18" charset="0"/>
              <a:cs typeface="Times New Roman" panose="02020603050405020304" pitchFamily="18" charset="0"/>
            </a:endParaRPr>
          </a:p>
          <a:p>
            <a:r>
              <a:rPr lang="hr-HR" sz="2000" dirty="0" smtClean="0">
                <a:latin typeface="Times New Roman" panose="02020603050405020304" pitchFamily="18" charset="0"/>
                <a:cs typeface="Times New Roman" panose="02020603050405020304" pitchFamily="18" charset="0"/>
              </a:rPr>
              <a:t>HD </a:t>
            </a:r>
            <a:r>
              <a:rPr lang="hr-HR" sz="2000" dirty="0">
                <a:latin typeface="Times New Roman" panose="02020603050405020304" pitchFamily="18" charset="0"/>
                <a:cs typeface="Times New Roman" panose="02020603050405020304" pitchFamily="18" charset="0"/>
              </a:rPr>
              <a:t>384.5.523 S2: 2001</a:t>
            </a:r>
            <a:r>
              <a:rPr lang="hr-HR" sz="2000" dirty="0" smtClean="0">
                <a:latin typeface="Times New Roman" panose="02020603050405020304" pitchFamily="18" charset="0"/>
                <a:cs typeface="Times New Roman" panose="02020603050405020304" pitchFamily="18" charset="0"/>
              </a:rPr>
              <a:t>)</a:t>
            </a:r>
            <a:endParaRPr lang="hr-H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534128"/>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5600" y="1712420"/>
            <a:ext cx="8080676"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4</a:t>
            </a:r>
            <a:r>
              <a:rPr lang="hr-HR" sz="2400" b="1" dirty="0">
                <a:latin typeface="Times New Roman" pitchFamily="18" charset="0"/>
                <a:cs typeface="Times New Roman" pitchFamily="18" charset="0"/>
              </a:rPr>
              <a:t>. Program kontrole i osiguranja kvalitete</a:t>
            </a:r>
          </a:p>
          <a:p>
            <a:r>
              <a:rPr lang="pl-PL" sz="2400" b="1" dirty="0">
                <a:latin typeface="Times New Roman" pitchFamily="18" charset="0"/>
                <a:cs typeface="Times New Roman" pitchFamily="18" charset="0"/>
              </a:rPr>
              <a:t>Pregledavanje i ispitivanje instalacije</a:t>
            </a:r>
            <a:endParaRPr lang="pl-PL" sz="2400" b="1"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p:cNvSpPr/>
          <p:nvPr/>
        </p:nvSpPr>
        <p:spPr>
          <a:xfrm>
            <a:off x="355600" y="2708920"/>
            <a:ext cx="8536880" cy="3477875"/>
          </a:xfrm>
          <a:prstGeom prst="rect">
            <a:avLst/>
          </a:prstGeom>
        </p:spPr>
        <p:txBody>
          <a:bodyPr wrap="square">
            <a:spAutoFit/>
          </a:bodyPr>
          <a:lstStyle/>
          <a:p>
            <a:r>
              <a:rPr lang="hr-HR" sz="2000" b="1" dirty="0" smtClean="0">
                <a:latin typeface="Times New Roman" panose="02020603050405020304" pitchFamily="18" charset="0"/>
                <a:cs typeface="Times New Roman" panose="02020603050405020304" pitchFamily="18" charset="0"/>
              </a:rPr>
              <a:t>Ugradnja sklopnih i upravljačkih uređaja</a:t>
            </a:r>
          </a:p>
          <a:p>
            <a:endParaRPr lang="hr-HR" sz="2000" dirty="0" smtClean="0">
              <a:latin typeface="Times New Roman" panose="02020603050405020304" pitchFamily="18" charset="0"/>
              <a:cs typeface="Times New Roman" panose="02020603050405020304" pitchFamily="18" charset="0"/>
            </a:endParaRPr>
          </a:p>
          <a:p>
            <a:r>
              <a:rPr lang="hr-HR" sz="2000" dirty="0" smtClean="0">
                <a:latin typeface="Times New Roman" panose="02020603050405020304" pitchFamily="18" charset="0"/>
                <a:cs typeface="Times New Roman" panose="02020603050405020304" pitchFamily="18" charset="0"/>
              </a:rPr>
              <a:t>HRN IEC 60364-5-53: 1999 - Električne instalacije zgrada - 5. dio: Odabir i ugradba električne opreme - 53. poglavlje: Sklopni i upravljački uređaji (IEC 60364-5-53: 1994 +corr.l996)</a:t>
            </a:r>
          </a:p>
          <a:p>
            <a:endParaRPr lang="hr-HR" sz="2000" dirty="0" smtClean="0">
              <a:latin typeface="Times New Roman" panose="02020603050405020304" pitchFamily="18" charset="0"/>
              <a:cs typeface="Times New Roman" panose="02020603050405020304" pitchFamily="18" charset="0"/>
            </a:endParaRPr>
          </a:p>
          <a:p>
            <a:r>
              <a:rPr lang="hr-HR" sz="2000" b="1" dirty="0">
                <a:latin typeface="Times New Roman" panose="02020603050405020304" pitchFamily="18" charset="0"/>
                <a:cs typeface="Times New Roman" panose="02020603050405020304" pitchFamily="18" charset="0"/>
              </a:rPr>
              <a:t>Izvođenje uzemljenja i izjednačenja </a:t>
            </a:r>
            <a:r>
              <a:rPr lang="hr-HR" sz="2000" b="1" dirty="0" smtClean="0">
                <a:latin typeface="Times New Roman" panose="02020603050405020304" pitchFamily="18" charset="0"/>
                <a:cs typeface="Times New Roman" panose="02020603050405020304" pitchFamily="18" charset="0"/>
              </a:rPr>
              <a:t>potencijala</a:t>
            </a:r>
          </a:p>
          <a:p>
            <a:endParaRPr lang="hr-HR" sz="2000" dirty="0" smtClean="0">
              <a:latin typeface="Times New Roman" panose="02020603050405020304" pitchFamily="18" charset="0"/>
              <a:cs typeface="Times New Roman" panose="02020603050405020304" pitchFamily="18" charset="0"/>
            </a:endParaRPr>
          </a:p>
          <a:p>
            <a:r>
              <a:rPr lang="hr-HR" sz="2000" dirty="0">
                <a:latin typeface="Times New Roman" panose="02020603050405020304" pitchFamily="18" charset="0"/>
                <a:cs typeface="Times New Roman" panose="02020603050405020304" pitchFamily="18" charset="0"/>
              </a:rPr>
              <a:t>HRN HD 60364-5-54: 2007 - Niskonaponske električne instalacije 5-54. dio: Odabir i ugradba električne opreme - Uzemljenje i zaštitni vodiči - (IEC 60364-5-54: 2002 MOD;HD 60364-5-54: 2007)</a:t>
            </a:r>
          </a:p>
        </p:txBody>
      </p:sp>
    </p:spTree>
    <p:extLst>
      <p:ext uri="{BB962C8B-B14F-4D97-AF65-F5344CB8AC3E}">
        <p14:creationId xmlns:p14="http://schemas.microsoft.com/office/powerpoint/2010/main" val="398167753"/>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5600" y="1712420"/>
            <a:ext cx="8080676"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4</a:t>
            </a:r>
            <a:r>
              <a:rPr lang="hr-HR" sz="2400" b="1" dirty="0">
                <a:latin typeface="Times New Roman" pitchFamily="18" charset="0"/>
                <a:cs typeface="Times New Roman" pitchFamily="18" charset="0"/>
              </a:rPr>
              <a:t>. Program kontrole i osiguranja kvalitete</a:t>
            </a:r>
          </a:p>
          <a:p>
            <a:r>
              <a:rPr lang="pl-PL" sz="2400" b="1" dirty="0">
                <a:latin typeface="Times New Roman" pitchFamily="18" charset="0"/>
                <a:cs typeface="Times New Roman" pitchFamily="18" charset="0"/>
              </a:rPr>
              <a:t>Pregledavanje i ispitivanje instalacije</a:t>
            </a:r>
            <a:endParaRPr lang="pl-PL" sz="2400" b="1"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p:cNvSpPr/>
          <p:nvPr/>
        </p:nvSpPr>
        <p:spPr>
          <a:xfrm>
            <a:off x="355600" y="2708920"/>
            <a:ext cx="8536880" cy="3170099"/>
          </a:xfrm>
          <a:prstGeom prst="rect">
            <a:avLst/>
          </a:prstGeom>
        </p:spPr>
        <p:txBody>
          <a:bodyPr wrap="square">
            <a:spAutoFit/>
          </a:bodyPr>
          <a:lstStyle/>
          <a:p>
            <a:r>
              <a:rPr lang="hr-HR" sz="2000" b="1" dirty="0">
                <a:latin typeface="Times New Roman" panose="02020603050405020304" pitchFamily="18" charset="0"/>
                <a:cs typeface="Times New Roman" panose="02020603050405020304" pitchFamily="18" charset="0"/>
              </a:rPr>
              <a:t>Ugrađivanje rasvjetne armature i izvođenje instalacije </a:t>
            </a:r>
            <a:r>
              <a:rPr lang="hr-HR" sz="2000" b="1" dirty="0" smtClean="0">
                <a:latin typeface="Times New Roman" panose="02020603050405020304" pitchFamily="18" charset="0"/>
                <a:cs typeface="Times New Roman" panose="02020603050405020304" pitchFamily="18" charset="0"/>
              </a:rPr>
              <a:t>rasvjete</a:t>
            </a:r>
          </a:p>
          <a:p>
            <a:endParaRPr lang="hr-HR" sz="2000" dirty="0" smtClean="0">
              <a:latin typeface="Times New Roman" panose="02020603050405020304" pitchFamily="18" charset="0"/>
              <a:cs typeface="Times New Roman" panose="02020603050405020304" pitchFamily="18" charset="0"/>
            </a:endParaRPr>
          </a:p>
          <a:p>
            <a:r>
              <a:rPr lang="hr-HR" sz="2000" dirty="0">
                <a:latin typeface="Times New Roman" panose="02020603050405020304" pitchFamily="18" charset="0"/>
                <a:cs typeface="Times New Roman" panose="02020603050405020304" pitchFamily="18" charset="0"/>
              </a:rPr>
              <a:t>HRN HD 60364-5-559: 2007 - Električne instalacije zgrada -- 5-55. dio: Odabir i ugradba električne opreme - Druga oprema - Svjetiljke i instalacije rasvjete - (IEC 60364-5-559: 2001 MOD;HD 60364-5-559: 2005</a:t>
            </a:r>
            <a:r>
              <a:rPr lang="hr-HR" sz="2000" dirty="0" smtClean="0">
                <a:latin typeface="Times New Roman" panose="02020603050405020304" pitchFamily="18" charset="0"/>
                <a:cs typeface="Times New Roman" panose="02020603050405020304" pitchFamily="18" charset="0"/>
              </a:rPr>
              <a:t>)</a:t>
            </a:r>
          </a:p>
          <a:p>
            <a:endParaRPr lang="hr-HR" sz="2000" b="1" dirty="0">
              <a:latin typeface="Times New Roman" panose="02020603050405020304" pitchFamily="18" charset="0"/>
              <a:cs typeface="Times New Roman" panose="02020603050405020304" pitchFamily="18" charset="0"/>
            </a:endParaRPr>
          </a:p>
          <a:p>
            <a:r>
              <a:rPr lang="hr-HR" sz="2000" b="1" dirty="0">
                <a:latin typeface="Times New Roman" panose="02020603050405020304" pitchFamily="18" charset="0"/>
                <a:cs typeface="Times New Roman" panose="02020603050405020304" pitchFamily="18" charset="0"/>
              </a:rPr>
              <a:t>Izvođenje razdjelnika</a:t>
            </a:r>
            <a:endParaRPr lang="hr-HR" sz="2000" b="1" dirty="0" smtClean="0">
              <a:latin typeface="Times New Roman" panose="02020603050405020304" pitchFamily="18" charset="0"/>
              <a:cs typeface="Times New Roman" panose="02020603050405020304" pitchFamily="18" charset="0"/>
            </a:endParaRPr>
          </a:p>
          <a:p>
            <a:endParaRPr lang="hr-HR" sz="2000" dirty="0" smtClean="0">
              <a:latin typeface="Times New Roman" panose="02020603050405020304" pitchFamily="18" charset="0"/>
              <a:cs typeface="Times New Roman" panose="02020603050405020304" pitchFamily="18" charset="0"/>
            </a:endParaRPr>
          </a:p>
          <a:p>
            <a:r>
              <a:rPr lang="hr-HR" sz="2000" dirty="0">
                <a:latin typeface="Times New Roman" panose="02020603050405020304" pitchFamily="18" charset="0"/>
                <a:cs typeface="Times New Roman" panose="02020603050405020304" pitchFamily="18" charset="0"/>
              </a:rPr>
              <a:t>Tehnički propis za niskonaponske električne instalacije i norme na koje taj pravilnik upućuje</a:t>
            </a:r>
          </a:p>
        </p:txBody>
      </p:sp>
    </p:spTree>
    <p:extLst>
      <p:ext uri="{BB962C8B-B14F-4D97-AF65-F5344CB8AC3E}">
        <p14:creationId xmlns:p14="http://schemas.microsoft.com/office/powerpoint/2010/main" val="7612455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9512" y="1556792"/>
            <a:ext cx="8719256" cy="3416320"/>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Popis mapa</a:t>
            </a:r>
          </a:p>
          <a:p>
            <a:endParaRPr lang="hr-HR" sz="2400" b="1" dirty="0">
              <a:latin typeface="Times New Roman" pitchFamily="18" charset="0"/>
              <a:cs typeface="Times New Roman" pitchFamily="18" charset="0"/>
            </a:endParaRPr>
          </a:p>
          <a:p>
            <a:r>
              <a:rPr lang="hr-HR" sz="2400" dirty="0">
                <a:latin typeface="Times New Roman" pitchFamily="18" charset="0"/>
                <a:cs typeface="Times New Roman" pitchFamily="18" charset="0"/>
              </a:rPr>
              <a:t>Sam elektrotehnički projekt dio je ostalih projekata te oni čine cjelinu u kojoj je svaka vrsta projekta jedna mapa te sveukupno čine popis mapa. </a:t>
            </a:r>
            <a:endParaRPr lang="hr-HR" sz="2400" dirty="0" smtClean="0">
              <a:latin typeface="Times New Roman" pitchFamily="18" charset="0"/>
              <a:cs typeface="Times New Roman" pitchFamily="18" charset="0"/>
            </a:endParaRPr>
          </a:p>
          <a:p>
            <a:endParaRPr lang="hr-HR" sz="2400" dirty="0">
              <a:latin typeface="Times New Roman" pitchFamily="18" charset="0"/>
              <a:cs typeface="Times New Roman" pitchFamily="18" charset="0"/>
            </a:endParaRPr>
          </a:p>
          <a:p>
            <a:r>
              <a:rPr lang="hr-HR" sz="2400" dirty="0" smtClean="0">
                <a:latin typeface="Times New Roman" pitchFamily="18" charset="0"/>
                <a:cs typeface="Times New Roman" pitchFamily="18" charset="0"/>
              </a:rPr>
              <a:t>Prema </a:t>
            </a:r>
            <a:r>
              <a:rPr lang="hr-HR" sz="2400" dirty="0">
                <a:latin typeface="Times New Roman" pitchFamily="18" charset="0"/>
                <a:cs typeface="Times New Roman" pitchFamily="18" charset="0"/>
              </a:rPr>
              <a:t>članku 6. Pravilnika o obveznom sadržaju i opremanju projekata građevina, svaki projekt mora sadržavati popis mapa kao i popis svih suradnika. Mape koje sadrži jedan projekt su:</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 Prilozi projekta</a:t>
            </a:r>
            <a:endParaRPr lang="hr-HR" sz="3600" b="1" dirty="0">
              <a:solidFill>
                <a:schemeClr val="tx1"/>
              </a:solidFill>
              <a:cs typeface="Times New Roman" pitchFamily="18" charset="0"/>
            </a:endParaRPr>
          </a:p>
        </p:txBody>
      </p:sp>
    </p:spTree>
    <p:extLst>
      <p:ext uri="{BB962C8B-B14F-4D97-AF65-F5344CB8AC3E}">
        <p14:creationId xmlns:p14="http://schemas.microsoft.com/office/powerpoint/2010/main" val="235551527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5600" y="1712420"/>
            <a:ext cx="8080676"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4</a:t>
            </a:r>
            <a:r>
              <a:rPr lang="hr-HR" sz="2400" b="1" dirty="0">
                <a:latin typeface="Times New Roman" pitchFamily="18" charset="0"/>
                <a:cs typeface="Times New Roman" pitchFamily="18" charset="0"/>
              </a:rPr>
              <a:t>. Program kontrole i osiguranja kvalitete</a:t>
            </a:r>
          </a:p>
          <a:p>
            <a:r>
              <a:rPr lang="pl-PL" sz="2400" b="1" dirty="0">
                <a:latin typeface="Times New Roman" pitchFamily="18" charset="0"/>
                <a:cs typeface="Times New Roman" pitchFamily="18" charset="0"/>
              </a:rPr>
              <a:t>Pregledavanje i ispitivanje instalacije</a:t>
            </a:r>
            <a:endParaRPr lang="pl-PL" sz="2400" b="1"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p:cNvSpPr/>
          <p:nvPr/>
        </p:nvSpPr>
        <p:spPr>
          <a:xfrm>
            <a:off x="355600" y="2708920"/>
            <a:ext cx="8536880" cy="2862322"/>
          </a:xfrm>
          <a:prstGeom prst="rect">
            <a:avLst/>
          </a:prstGeom>
        </p:spPr>
        <p:txBody>
          <a:bodyPr wrap="square">
            <a:spAutoFit/>
          </a:bodyPr>
          <a:lstStyle/>
          <a:p>
            <a:r>
              <a:rPr lang="hr-HR" sz="2000" b="1" dirty="0">
                <a:latin typeface="Times New Roman" panose="02020603050405020304" pitchFamily="18" charset="0"/>
                <a:cs typeface="Times New Roman" panose="02020603050405020304" pitchFamily="18" charset="0"/>
              </a:rPr>
              <a:t>Izvođenje razdjelnika koji su predviđeni, ali nisu projektirani </a:t>
            </a:r>
            <a:r>
              <a:rPr lang="hr-HR" sz="2000" b="1" dirty="0" smtClean="0">
                <a:latin typeface="Times New Roman" panose="02020603050405020304" pitchFamily="18" charset="0"/>
                <a:cs typeface="Times New Roman" panose="02020603050405020304" pitchFamily="18" charset="0"/>
              </a:rPr>
              <a:t>projektom</a:t>
            </a:r>
          </a:p>
          <a:p>
            <a:endParaRPr lang="hr-HR" sz="2000" dirty="0" smtClean="0">
              <a:latin typeface="Times New Roman" panose="02020603050405020304" pitchFamily="18" charset="0"/>
              <a:cs typeface="Times New Roman" panose="02020603050405020304" pitchFamily="18" charset="0"/>
            </a:endParaRPr>
          </a:p>
          <a:p>
            <a:r>
              <a:rPr lang="hr-HR" sz="2000" dirty="0">
                <a:latin typeface="Times New Roman" panose="02020603050405020304" pitchFamily="18" charset="0"/>
                <a:cs typeface="Times New Roman" panose="02020603050405020304" pitchFamily="18" charset="0"/>
              </a:rPr>
              <a:t>Pravilnik o električnoj opremi namijenjenoj za uporabu unutar određenih naponskih granica i norme na koje taj pravilnik </a:t>
            </a:r>
            <a:r>
              <a:rPr lang="hr-HR" sz="2000" dirty="0" smtClean="0">
                <a:latin typeface="Times New Roman" panose="02020603050405020304" pitchFamily="18" charset="0"/>
                <a:cs typeface="Times New Roman" panose="02020603050405020304" pitchFamily="18" charset="0"/>
              </a:rPr>
              <a:t>upućuje</a:t>
            </a:r>
          </a:p>
          <a:p>
            <a:endParaRPr lang="hr-HR" sz="2000" b="1" dirty="0">
              <a:latin typeface="Times New Roman" panose="02020603050405020304" pitchFamily="18" charset="0"/>
              <a:cs typeface="Times New Roman" panose="02020603050405020304" pitchFamily="18" charset="0"/>
            </a:endParaRPr>
          </a:p>
          <a:p>
            <a:r>
              <a:rPr lang="hr-HR" sz="2000" b="1" dirty="0">
                <a:latin typeface="Times New Roman" panose="02020603050405020304" pitchFamily="18" charset="0"/>
                <a:cs typeface="Times New Roman" panose="02020603050405020304" pitchFamily="18" charset="0"/>
              </a:rPr>
              <a:t>Ispitivanje izolacije položenih kablova nakon polaganja </a:t>
            </a:r>
            <a:r>
              <a:rPr lang="hr-HR" sz="2000" b="1" dirty="0" smtClean="0">
                <a:latin typeface="Times New Roman" panose="02020603050405020304" pitchFamily="18" charset="0"/>
                <a:cs typeface="Times New Roman" panose="02020603050405020304" pitchFamily="18" charset="0"/>
              </a:rPr>
              <a:t>kabela</a:t>
            </a:r>
          </a:p>
          <a:p>
            <a:endParaRPr lang="hr-HR" sz="2000" dirty="0" smtClean="0">
              <a:latin typeface="Times New Roman" panose="02020603050405020304" pitchFamily="18" charset="0"/>
              <a:cs typeface="Times New Roman" panose="02020603050405020304" pitchFamily="18" charset="0"/>
            </a:endParaRPr>
          </a:p>
          <a:p>
            <a:r>
              <a:rPr lang="hr-HR" sz="2000" dirty="0" smtClean="0">
                <a:latin typeface="Times New Roman" panose="02020603050405020304" pitchFamily="18" charset="0"/>
                <a:cs typeface="Times New Roman" panose="02020603050405020304" pitchFamily="18" charset="0"/>
              </a:rPr>
              <a:t>HRN </a:t>
            </a:r>
            <a:r>
              <a:rPr lang="hr-HR" sz="2000" dirty="0">
                <a:latin typeface="Times New Roman" panose="02020603050405020304" pitchFamily="18" charset="0"/>
                <a:cs typeface="Times New Roman" panose="02020603050405020304" pitchFamily="18" charset="0"/>
              </a:rPr>
              <a:t>HD </a:t>
            </a:r>
            <a:r>
              <a:rPr lang="hr-HR" sz="2000" dirty="0" smtClean="0">
                <a:latin typeface="Times New Roman" panose="02020603050405020304" pitchFamily="18" charset="0"/>
                <a:cs typeface="Times New Roman" panose="02020603050405020304" pitchFamily="18" charset="0"/>
              </a:rPr>
              <a:t>60364-6:2016 </a:t>
            </a:r>
            <a:r>
              <a:rPr lang="hr-HR" sz="2000" dirty="0">
                <a:latin typeface="Times New Roman" panose="02020603050405020304" pitchFamily="18" charset="0"/>
                <a:cs typeface="Times New Roman" panose="02020603050405020304" pitchFamily="18" charset="0"/>
              </a:rPr>
              <a:t>Niskonaponske električne instalacije zgrada </a:t>
            </a:r>
          </a:p>
          <a:p>
            <a:r>
              <a:rPr lang="hr-HR" sz="2000" dirty="0">
                <a:latin typeface="Times New Roman" panose="02020603050405020304" pitchFamily="18" charset="0"/>
                <a:cs typeface="Times New Roman" panose="02020603050405020304" pitchFamily="18" charset="0"/>
              </a:rPr>
              <a:t>6.dio: </a:t>
            </a:r>
            <a:r>
              <a:rPr lang="hr-HR" sz="2000" dirty="0" smtClean="0">
                <a:latin typeface="Times New Roman" panose="02020603050405020304" pitchFamily="18" charset="0"/>
                <a:cs typeface="Times New Roman" panose="02020603050405020304" pitchFamily="18" charset="0"/>
              </a:rPr>
              <a:t>Provjeravanje</a:t>
            </a:r>
            <a:endParaRPr lang="hr-H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10047541"/>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5600" y="1712420"/>
            <a:ext cx="8080676"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4</a:t>
            </a:r>
            <a:r>
              <a:rPr lang="hr-HR" sz="2400" b="1" dirty="0">
                <a:latin typeface="Times New Roman" pitchFamily="18" charset="0"/>
                <a:cs typeface="Times New Roman" pitchFamily="18" charset="0"/>
              </a:rPr>
              <a:t>. Program kontrole i osiguranja kvalitete</a:t>
            </a:r>
          </a:p>
          <a:p>
            <a:r>
              <a:rPr lang="pl-PL" sz="2400" b="1" dirty="0">
                <a:latin typeface="Times New Roman" pitchFamily="18" charset="0"/>
                <a:cs typeface="Times New Roman" pitchFamily="18" charset="0"/>
              </a:rPr>
              <a:t>Pregledavanje i ispitivanje instalacije</a:t>
            </a:r>
            <a:endParaRPr lang="pl-PL" sz="2400" b="1"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p:cNvSpPr/>
          <p:nvPr/>
        </p:nvSpPr>
        <p:spPr>
          <a:xfrm>
            <a:off x="355600" y="2708920"/>
            <a:ext cx="8536880" cy="1938992"/>
          </a:xfrm>
          <a:prstGeom prst="rect">
            <a:avLst/>
          </a:prstGeom>
        </p:spPr>
        <p:txBody>
          <a:bodyPr wrap="square">
            <a:spAutoFit/>
          </a:bodyPr>
          <a:lstStyle/>
          <a:p>
            <a:r>
              <a:rPr lang="pl-PL" sz="2000" b="1" dirty="0">
                <a:latin typeface="Times New Roman" panose="02020603050405020304" pitchFamily="18" charset="0"/>
                <a:cs typeface="Times New Roman" panose="02020603050405020304" pitchFamily="18" charset="0"/>
              </a:rPr>
              <a:t>Izjava o sukladnosti za položene </a:t>
            </a:r>
            <a:r>
              <a:rPr lang="pl-PL" sz="2000" b="1" dirty="0" smtClean="0">
                <a:latin typeface="Times New Roman" panose="02020603050405020304" pitchFamily="18" charset="0"/>
                <a:cs typeface="Times New Roman" panose="02020603050405020304" pitchFamily="18" charset="0"/>
              </a:rPr>
              <a:t>kablove</a:t>
            </a:r>
          </a:p>
          <a:p>
            <a:endParaRPr lang="hr-HR" sz="2000" dirty="0" smtClean="0">
              <a:latin typeface="Times New Roman" panose="02020603050405020304" pitchFamily="18" charset="0"/>
              <a:cs typeface="Times New Roman" panose="02020603050405020304" pitchFamily="18" charset="0"/>
            </a:endParaRPr>
          </a:p>
          <a:p>
            <a:r>
              <a:rPr lang="hr-HR" sz="2000" dirty="0">
                <a:latin typeface="Times New Roman" panose="02020603050405020304" pitchFamily="18" charset="0"/>
                <a:cs typeface="Times New Roman" panose="02020603050405020304" pitchFamily="18" charset="0"/>
              </a:rPr>
              <a:t>HRN R064-004: 2003 - Električne instalacije zgrada - Zaštita od elektromagnetskih smetnji (EMI) u instalacijama zgrada (IEC 60364-4-444: 1996; R064-004: 1999</a:t>
            </a:r>
            <a:r>
              <a:rPr lang="hr-HR" sz="2000" dirty="0" smtClean="0">
                <a:latin typeface="Times New Roman" panose="02020603050405020304" pitchFamily="18" charset="0"/>
                <a:cs typeface="Times New Roman" panose="02020603050405020304" pitchFamily="18" charset="0"/>
              </a:rPr>
              <a:t>)</a:t>
            </a:r>
          </a:p>
          <a:p>
            <a:endParaRPr lang="hr-HR"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878782"/>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5600" y="1712420"/>
            <a:ext cx="8080676"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4</a:t>
            </a:r>
            <a:r>
              <a:rPr lang="hr-HR" sz="2400" b="1" dirty="0">
                <a:latin typeface="Times New Roman" pitchFamily="18" charset="0"/>
                <a:cs typeface="Times New Roman" pitchFamily="18" charset="0"/>
              </a:rPr>
              <a:t>. Program kontrole i osiguranja kvalitete</a:t>
            </a:r>
          </a:p>
          <a:p>
            <a:r>
              <a:rPr lang="pl-PL" sz="2400" b="1" dirty="0">
                <a:latin typeface="Times New Roman" pitchFamily="18" charset="0"/>
                <a:cs typeface="Times New Roman" pitchFamily="18" charset="0"/>
              </a:rPr>
              <a:t>Pregledavanje i ispitivanje instalacije</a:t>
            </a:r>
            <a:endParaRPr lang="pl-PL" sz="2400" b="1"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p:cNvSpPr/>
          <p:nvPr/>
        </p:nvSpPr>
        <p:spPr>
          <a:xfrm>
            <a:off x="355600" y="2708920"/>
            <a:ext cx="8536880" cy="3785652"/>
          </a:xfrm>
          <a:prstGeom prst="rect">
            <a:avLst/>
          </a:prstGeom>
        </p:spPr>
        <p:txBody>
          <a:bodyPr wrap="square">
            <a:spAutoFit/>
          </a:bodyPr>
          <a:lstStyle/>
          <a:p>
            <a:r>
              <a:rPr lang="hr-HR" sz="2000" b="1" dirty="0">
                <a:latin typeface="Times New Roman" panose="02020603050405020304" pitchFamily="18" charset="0"/>
                <a:cs typeface="Times New Roman" panose="02020603050405020304" pitchFamily="18" charset="0"/>
              </a:rPr>
              <a:t>Ispitivanje kompletnog otpora izolacije i izrada izvještaja sa rezultatima </a:t>
            </a:r>
            <a:r>
              <a:rPr lang="hr-HR" sz="2000" b="1" dirty="0" smtClean="0">
                <a:latin typeface="Times New Roman" panose="02020603050405020304" pitchFamily="18" charset="0"/>
                <a:cs typeface="Times New Roman" panose="02020603050405020304" pitchFamily="18" charset="0"/>
              </a:rPr>
              <a:t>ispitivanja</a:t>
            </a:r>
          </a:p>
          <a:p>
            <a:r>
              <a:rPr lang="hr-HR" sz="2000" b="1" dirty="0">
                <a:latin typeface="Times New Roman" panose="02020603050405020304" pitchFamily="18" charset="0"/>
                <a:cs typeface="Times New Roman" panose="02020603050405020304" pitchFamily="18" charset="0"/>
              </a:rPr>
              <a:t>Ispitivanje djelotvornosti sustava zaštite za svaki strujni krug i izrada izvještaja sa rezultatima </a:t>
            </a:r>
            <a:r>
              <a:rPr lang="hr-HR" sz="2000" b="1" dirty="0" smtClean="0">
                <a:latin typeface="Times New Roman" panose="02020603050405020304" pitchFamily="18" charset="0"/>
                <a:cs typeface="Times New Roman" panose="02020603050405020304" pitchFamily="18" charset="0"/>
              </a:rPr>
              <a:t>ispitivanja</a:t>
            </a:r>
          </a:p>
          <a:p>
            <a:r>
              <a:rPr lang="hr-HR" sz="2000" b="1" dirty="0">
                <a:latin typeface="Times New Roman" panose="02020603050405020304" pitchFamily="18" charset="0"/>
                <a:cs typeface="Times New Roman" panose="02020603050405020304" pitchFamily="18" charset="0"/>
              </a:rPr>
              <a:t>Mjerenje neprekinutosti zaštitnog vodiča i izrada izvještaja sa rezultatima </a:t>
            </a:r>
            <a:r>
              <a:rPr lang="hr-HR" sz="2000" b="1" dirty="0" smtClean="0">
                <a:latin typeface="Times New Roman" panose="02020603050405020304" pitchFamily="18" charset="0"/>
                <a:cs typeface="Times New Roman" panose="02020603050405020304" pitchFamily="18" charset="0"/>
              </a:rPr>
              <a:t>mjerenja</a:t>
            </a:r>
          </a:p>
          <a:p>
            <a:r>
              <a:rPr lang="hr-HR" sz="2000" b="1" dirty="0">
                <a:latin typeface="Times New Roman" panose="02020603050405020304" pitchFamily="18" charset="0"/>
                <a:cs typeface="Times New Roman" panose="02020603050405020304" pitchFamily="18" charset="0"/>
              </a:rPr>
              <a:t>Mjerenje neprekinutosti vodiča za glavno izjednačenje potencijala i izrada izvještaja sa rezultatima </a:t>
            </a:r>
            <a:r>
              <a:rPr lang="hr-HR" sz="2000" b="1" dirty="0" smtClean="0">
                <a:latin typeface="Times New Roman" panose="02020603050405020304" pitchFamily="18" charset="0"/>
                <a:cs typeface="Times New Roman" panose="02020603050405020304" pitchFamily="18" charset="0"/>
              </a:rPr>
              <a:t>mjerenja</a:t>
            </a:r>
          </a:p>
          <a:p>
            <a:r>
              <a:rPr lang="hr-HR" sz="2000" b="1" dirty="0">
                <a:latin typeface="Times New Roman" panose="02020603050405020304" pitchFamily="18" charset="0"/>
                <a:cs typeface="Times New Roman" panose="02020603050405020304" pitchFamily="18" charset="0"/>
              </a:rPr>
              <a:t>Funkcionalno ispitivanje kompletne elektroinstalacije i izrada izvještaja </a:t>
            </a:r>
            <a:endParaRPr lang="hr-HR" sz="2000" dirty="0">
              <a:latin typeface="Times New Roman" panose="02020603050405020304" pitchFamily="18" charset="0"/>
              <a:cs typeface="Times New Roman" panose="02020603050405020304" pitchFamily="18" charset="0"/>
            </a:endParaRPr>
          </a:p>
          <a:p>
            <a:r>
              <a:rPr lang="hr-HR" sz="2000" dirty="0">
                <a:latin typeface="Times New Roman" panose="02020603050405020304" pitchFamily="18" charset="0"/>
                <a:cs typeface="Times New Roman" panose="02020603050405020304" pitchFamily="18" charset="0"/>
              </a:rPr>
              <a:t>HRN HD 60364-6:2016 Niskonaponske električne instalacije zgrada </a:t>
            </a:r>
          </a:p>
          <a:p>
            <a:r>
              <a:rPr lang="hr-HR" sz="2000" dirty="0">
                <a:latin typeface="Times New Roman" panose="02020603050405020304" pitchFamily="18" charset="0"/>
                <a:cs typeface="Times New Roman" panose="02020603050405020304" pitchFamily="18" charset="0"/>
              </a:rPr>
              <a:t>6.dio: Provjeravanje</a:t>
            </a:r>
          </a:p>
          <a:p>
            <a:endParaRPr lang="hr-HR"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7396123"/>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5600" y="1712420"/>
            <a:ext cx="8080676"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4</a:t>
            </a:r>
            <a:r>
              <a:rPr lang="hr-HR" sz="2400" b="1" dirty="0">
                <a:latin typeface="Times New Roman" pitchFamily="18" charset="0"/>
                <a:cs typeface="Times New Roman" pitchFamily="18" charset="0"/>
              </a:rPr>
              <a:t>. Program kontrole i osiguranja kvalitete</a:t>
            </a:r>
          </a:p>
          <a:p>
            <a:r>
              <a:rPr lang="pl-PL" sz="2400" b="1" dirty="0">
                <a:latin typeface="Times New Roman" pitchFamily="18" charset="0"/>
                <a:cs typeface="Times New Roman" pitchFamily="18" charset="0"/>
              </a:rPr>
              <a:t>Pregledavanje i ispitivanje instalacije</a:t>
            </a:r>
            <a:endParaRPr lang="pl-PL" sz="2400" b="1"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p:cNvSpPr/>
          <p:nvPr/>
        </p:nvSpPr>
        <p:spPr>
          <a:xfrm>
            <a:off x="355600" y="2685396"/>
            <a:ext cx="8536880" cy="4093428"/>
          </a:xfrm>
          <a:prstGeom prst="rect">
            <a:avLst/>
          </a:prstGeom>
        </p:spPr>
        <p:txBody>
          <a:bodyPr wrap="square">
            <a:spAutoFit/>
          </a:bodyPr>
          <a:lstStyle/>
          <a:p>
            <a:r>
              <a:rPr lang="hr-HR" sz="2000" b="1" dirty="0">
                <a:latin typeface="Times New Roman" panose="02020603050405020304" pitchFamily="18" charset="0"/>
                <a:cs typeface="Times New Roman" panose="02020603050405020304" pitchFamily="18" charset="0"/>
              </a:rPr>
              <a:t>Postavljanje sigurnosne i protupanične rasvjete pod napon da bi se napunile akumulatorske baterije; ispitivanje navedene rasvjete i izrada izvještaja </a:t>
            </a:r>
            <a:endParaRPr lang="hr-HR" sz="2000" b="1" dirty="0" smtClean="0">
              <a:latin typeface="Times New Roman" panose="02020603050405020304" pitchFamily="18" charset="0"/>
              <a:cs typeface="Times New Roman" panose="02020603050405020304" pitchFamily="18" charset="0"/>
            </a:endParaRPr>
          </a:p>
          <a:p>
            <a:endParaRPr lang="hr-HR" sz="2000" b="1" dirty="0">
              <a:latin typeface="Times New Roman" panose="02020603050405020304" pitchFamily="18" charset="0"/>
              <a:cs typeface="Times New Roman" panose="02020603050405020304" pitchFamily="18" charset="0"/>
            </a:endParaRPr>
          </a:p>
          <a:p>
            <a:r>
              <a:rPr lang="hr-HR" sz="2000" dirty="0">
                <a:latin typeface="Times New Roman" panose="02020603050405020304" pitchFamily="18" charset="0"/>
                <a:cs typeface="Times New Roman" panose="02020603050405020304" pitchFamily="18" charset="0"/>
              </a:rPr>
              <a:t>HRN HD 384.5.56 SI: 1999 - Električne instalacije zgrada - 5. dio: Odabir i ugradba električne opreme - 56. poglavlje: Opskrbe za sigurnosne svrhe (IEC 60364-5-56: 1980,MOD; HD 384.5.56 SI: 1985</a:t>
            </a:r>
            <a:r>
              <a:rPr lang="hr-HR" sz="2000" dirty="0" smtClean="0">
                <a:latin typeface="Times New Roman" panose="02020603050405020304" pitchFamily="18" charset="0"/>
                <a:cs typeface="Times New Roman" panose="02020603050405020304" pitchFamily="18" charset="0"/>
              </a:rPr>
              <a:t>)</a:t>
            </a:r>
          </a:p>
          <a:p>
            <a:endParaRPr lang="hr-HR" sz="2000" b="1" dirty="0">
              <a:latin typeface="Times New Roman" panose="02020603050405020304" pitchFamily="18" charset="0"/>
              <a:cs typeface="Times New Roman" panose="02020603050405020304" pitchFamily="18" charset="0"/>
            </a:endParaRPr>
          </a:p>
          <a:p>
            <a:r>
              <a:rPr lang="hr-HR" sz="2000" b="1" dirty="0">
                <a:latin typeface="Times New Roman" panose="02020603050405020304" pitchFamily="18" charset="0"/>
                <a:cs typeface="Times New Roman" panose="02020603050405020304" pitchFamily="18" charset="0"/>
              </a:rPr>
              <a:t>Provjera niskonaponske električne instalacije nakon završetka niskonaponske elektroinstalacije i priključna na NN </a:t>
            </a:r>
            <a:r>
              <a:rPr lang="hr-HR" sz="2000" b="1" dirty="0" smtClean="0">
                <a:latin typeface="Times New Roman" panose="02020603050405020304" pitchFamily="18" charset="0"/>
                <a:cs typeface="Times New Roman" panose="02020603050405020304" pitchFamily="18" charset="0"/>
              </a:rPr>
              <a:t>mrežu</a:t>
            </a:r>
          </a:p>
          <a:p>
            <a:endParaRPr lang="hr-HR" sz="2000" dirty="0" smtClean="0">
              <a:latin typeface="Times New Roman" panose="02020603050405020304" pitchFamily="18" charset="0"/>
              <a:cs typeface="Times New Roman" panose="02020603050405020304" pitchFamily="18" charset="0"/>
            </a:endParaRPr>
          </a:p>
          <a:p>
            <a:r>
              <a:rPr lang="hr-HR" sz="2000" dirty="0" smtClean="0">
                <a:latin typeface="Times New Roman" panose="02020603050405020304" pitchFamily="18" charset="0"/>
                <a:cs typeface="Times New Roman" panose="02020603050405020304" pitchFamily="18" charset="0"/>
              </a:rPr>
              <a:t>HRN </a:t>
            </a:r>
            <a:r>
              <a:rPr lang="hr-HR" sz="2000" dirty="0">
                <a:latin typeface="Times New Roman" panose="02020603050405020304" pitchFamily="18" charset="0"/>
                <a:cs typeface="Times New Roman" panose="02020603050405020304" pitchFamily="18" charset="0"/>
              </a:rPr>
              <a:t>HD 60364-6:2016 Niskonaponske električne instalacije zgrada </a:t>
            </a:r>
          </a:p>
          <a:p>
            <a:r>
              <a:rPr lang="hr-HR" sz="2000" dirty="0">
                <a:latin typeface="Times New Roman" panose="02020603050405020304" pitchFamily="18" charset="0"/>
                <a:cs typeface="Times New Roman" panose="02020603050405020304" pitchFamily="18" charset="0"/>
              </a:rPr>
              <a:t>6.dio: Provjeravanje</a:t>
            </a:r>
          </a:p>
          <a:p>
            <a:endParaRPr lang="hr-HR"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4142466"/>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5600" y="1712420"/>
            <a:ext cx="8080676" cy="1200329"/>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4</a:t>
            </a:r>
            <a:r>
              <a:rPr lang="hr-HR" sz="2400" b="1" dirty="0">
                <a:latin typeface="Times New Roman" pitchFamily="18" charset="0"/>
                <a:cs typeface="Times New Roman" pitchFamily="18" charset="0"/>
              </a:rPr>
              <a:t>. Program kontrole i osiguranja </a:t>
            </a:r>
            <a:r>
              <a:rPr lang="hr-HR" sz="2400" b="1" dirty="0" smtClean="0">
                <a:latin typeface="Times New Roman" pitchFamily="18" charset="0"/>
                <a:cs typeface="Times New Roman" pitchFamily="18" charset="0"/>
              </a:rPr>
              <a:t>kvalitete</a:t>
            </a:r>
          </a:p>
          <a:p>
            <a:r>
              <a:rPr lang="hr-HR" sz="2400" b="1" dirty="0">
                <a:latin typeface="Times New Roman" pitchFamily="18" charset="0"/>
                <a:cs typeface="Times New Roman" pitchFamily="18" charset="0"/>
              </a:rPr>
              <a:t>Atesti, mjerenja i ispitivanja koje je potrebno priložiti uz zahtjev za tehnički pregled i uporabnu dozvolu</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p:cNvSpPr/>
          <p:nvPr/>
        </p:nvSpPr>
        <p:spPr>
          <a:xfrm>
            <a:off x="327372" y="3140968"/>
            <a:ext cx="8536880" cy="2862322"/>
          </a:xfrm>
          <a:prstGeom prst="rect">
            <a:avLst/>
          </a:prstGeom>
        </p:spPr>
        <p:txBody>
          <a:bodyPr wrap="square">
            <a:spAutoFit/>
          </a:bodyPr>
          <a:lstStyle/>
          <a:p>
            <a:r>
              <a:rPr lang="hr-HR" sz="2000" dirty="0">
                <a:latin typeface="Times New Roman" panose="02020603050405020304" pitchFamily="18" charset="0"/>
                <a:cs typeface="Times New Roman" panose="02020603050405020304" pitchFamily="18" charset="0"/>
              </a:rPr>
              <a:t>Kako bi tehnički pregled i uporabna dozvola bili potpuni, potrebno je priložiti određene ateste, mjerenja i ispitivanja, a to </a:t>
            </a:r>
            <a:r>
              <a:rPr lang="hr-HR" sz="2000" dirty="0" smtClean="0">
                <a:latin typeface="Times New Roman" panose="02020603050405020304" pitchFamily="18" charset="0"/>
                <a:cs typeface="Times New Roman" panose="02020603050405020304" pitchFamily="18" charset="0"/>
              </a:rPr>
              <a:t>su</a:t>
            </a:r>
          </a:p>
          <a:p>
            <a:endParaRPr lang="hr-HR" sz="2000" dirty="0">
              <a:latin typeface="Times New Roman" panose="02020603050405020304" pitchFamily="18" charset="0"/>
              <a:cs typeface="Times New Roman" panose="02020603050405020304" pitchFamily="18" charset="0"/>
            </a:endParaRPr>
          </a:p>
          <a:p>
            <a:pPr marL="901700" indent="-368300"/>
            <a:r>
              <a:rPr lang="hr-HR" sz="2000" dirty="0">
                <a:latin typeface="Times New Roman" panose="02020603050405020304" pitchFamily="18" charset="0"/>
                <a:cs typeface="Times New Roman" panose="02020603050405020304" pitchFamily="18" charset="0"/>
              </a:rPr>
              <a:t>•	</a:t>
            </a:r>
            <a:r>
              <a:rPr lang="hr-HR" sz="2000" dirty="0" smtClean="0">
                <a:latin typeface="Times New Roman" panose="02020603050405020304" pitchFamily="18" charset="0"/>
                <a:cs typeface="Times New Roman" panose="02020603050405020304" pitchFamily="18" charset="0"/>
              </a:rPr>
              <a:t>projekt </a:t>
            </a:r>
            <a:r>
              <a:rPr lang="hr-HR" sz="2000" dirty="0">
                <a:latin typeface="Times New Roman" panose="02020603050405020304" pitchFamily="18" charset="0"/>
                <a:cs typeface="Times New Roman" panose="02020603050405020304" pitchFamily="18" charset="0"/>
              </a:rPr>
              <a:t>izvedenog stanja, ukoliko je došlo do odstupanja od projekta</a:t>
            </a:r>
          </a:p>
          <a:p>
            <a:pPr marL="901700" indent="-368300"/>
            <a:r>
              <a:rPr lang="hr-HR" sz="2000" dirty="0">
                <a:latin typeface="Times New Roman" panose="02020603050405020304" pitchFamily="18" charset="0"/>
                <a:cs typeface="Times New Roman" panose="02020603050405020304" pitchFamily="18" charset="0"/>
              </a:rPr>
              <a:t>•	</a:t>
            </a:r>
            <a:r>
              <a:rPr lang="hr-HR" sz="2000" dirty="0" smtClean="0">
                <a:latin typeface="Times New Roman" panose="02020603050405020304" pitchFamily="18" charset="0"/>
                <a:cs typeface="Times New Roman" panose="02020603050405020304" pitchFamily="18" charset="0"/>
              </a:rPr>
              <a:t>atesti</a:t>
            </a:r>
          </a:p>
          <a:p>
            <a:pPr marL="901700" indent="-368300"/>
            <a:r>
              <a:rPr lang="hr-HR" sz="2000" dirty="0">
                <a:latin typeface="Times New Roman" panose="02020603050405020304" pitchFamily="18" charset="0"/>
                <a:cs typeface="Times New Roman" panose="02020603050405020304" pitchFamily="18" charset="0"/>
              </a:rPr>
              <a:t>•	montažni dnevnik radova koji se vodi od početka radova do tehničkog pregleda</a:t>
            </a:r>
          </a:p>
          <a:p>
            <a:pPr marL="901700" indent="-368300"/>
            <a:r>
              <a:rPr lang="hr-HR" sz="2000" dirty="0">
                <a:latin typeface="Times New Roman" panose="02020603050405020304" pitchFamily="18" charset="0"/>
                <a:cs typeface="Times New Roman" panose="02020603050405020304" pitchFamily="18" charset="0"/>
              </a:rPr>
              <a:t>•	revizijska knjiga sustava zaštite od munje</a:t>
            </a:r>
          </a:p>
          <a:p>
            <a:endParaRPr lang="hr-H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6080532"/>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5600" y="1712420"/>
            <a:ext cx="8080676" cy="1200329"/>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4</a:t>
            </a:r>
            <a:r>
              <a:rPr lang="hr-HR" sz="2400" b="1" dirty="0">
                <a:latin typeface="Times New Roman" pitchFamily="18" charset="0"/>
                <a:cs typeface="Times New Roman" pitchFamily="18" charset="0"/>
              </a:rPr>
              <a:t>. Program kontrole i osiguranja </a:t>
            </a:r>
            <a:r>
              <a:rPr lang="hr-HR" sz="2400" b="1" dirty="0" smtClean="0">
                <a:latin typeface="Times New Roman" pitchFamily="18" charset="0"/>
                <a:cs typeface="Times New Roman" pitchFamily="18" charset="0"/>
              </a:rPr>
              <a:t>kvalitete</a:t>
            </a:r>
          </a:p>
          <a:p>
            <a:r>
              <a:rPr lang="hr-HR" sz="2400" b="1" dirty="0">
                <a:latin typeface="Times New Roman" pitchFamily="18" charset="0"/>
                <a:cs typeface="Times New Roman" pitchFamily="18" charset="0"/>
              </a:rPr>
              <a:t>Atesti, mjerenja i ispitivanja koje je potrebno priložiti uz zahtjev za tehnički pregled i uporabnu dozvolu</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p:cNvSpPr/>
          <p:nvPr/>
        </p:nvSpPr>
        <p:spPr>
          <a:xfrm>
            <a:off x="303560" y="2942217"/>
            <a:ext cx="8536880" cy="3785652"/>
          </a:xfrm>
          <a:prstGeom prst="rect">
            <a:avLst/>
          </a:prstGeom>
        </p:spPr>
        <p:txBody>
          <a:bodyPr wrap="square">
            <a:spAutoFit/>
          </a:bodyPr>
          <a:lstStyle/>
          <a:p>
            <a:r>
              <a:rPr lang="hr-HR" sz="2000" dirty="0" smtClean="0">
                <a:latin typeface="Times New Roman" panose="02020603050405020304" pitchFamily="18" charset="0"/>
                <a:cs typeface="Times New Roman" panose="02020603050405020304" pitchFamily="18" charset="0"/>
              </a:rPr>
              <a:t>Atesti:</a:t>
            </a:r>
          </a:p>
          <a:p>
            <a:endParaRPr lang="hr-HR" sz="20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hr-HR" sz="2000" dirty="0" smtClean="0">
                <a:latin typeface="Times New Roman" panose="02020603050405020304" pitchFamily="18" charset="0"/>
                <a:cs typeface="Times New Roman" panose="02020603050405020304" pitchFamily="18" charset="0"/>
              </a:rPr>
              <a:t>ugrađene </a:t>
            </a:r>
            <a:r>
              <a:rPr lang="hr-HR" sz="2000" dirty="0">
                <a:latin typeface="Times New Roman" panose="02020603050405020304" pitchFamily="18" charset="0"/>
                <a:cs typeface="Times New Roman" panose="02020603050405020304" pitchFamily="18" charset="0"/>
              </a:rPr>
              <a:t>opreme i kabela</a:t>
            </a:r>
          </a:p>
          <a:p>
            <a:pPr marL="342900" indent="-342900">
              <a:buFont typeface="Arial" panose="020B0604020202020204" pitchFamily="34" charset="0"/>
              <a:buChar char="•"/>
            </a:pPr>
            <a:r>
              <a:rPr lang="hr-HR" sz="2000" dirty="0" smtClean="0">
                <a:latin typeface="Times New Roman" panose="02020603050405020304" pitchFamily="18" charset="0"/>
                <a:cs typeface="Times New Roman" panose="02020603050405020304" pitchFamily="18" charset="0"/>
              </a:rPr>
              <a:t>o izvršenom </a:t>
            </a:r>
            <a:r>
              <a:rPr lang="hr-HR" sz="2000" dirty="0">
                <a:latin typeface="Times New Roman" panose="02020603050405020304" pitchFamily="18" charset="0"/>
                <a:cs typeface="Times New Roman" panose="02020603050405020304" pitchFamily="18" charset="0"/>
              </a:rPr>
              <a:t>mjerenju otpora izolacije</a:t>
            </a:r>
          </a:p>
          <a:p>
            <a:pPr marL="342900" indent="-342900">
              <a:buFont typeface="Arial" panose="020B0604020202020204" pitchFamily="34" charset="0"/>
              <a:buChar char="•"/>
            </a:pPr>
            <a:r>
              <a:rPr lang="hr-HR" sz="2000" dirty="0" smtClean="0">
                <a:latin typeface="Times New Roman" panose="02020603050405020304" pitchFamily="18" charset="0"/>
                <a:cs typeface="Times New Roman" panose="02020603050405020304" pitchFamily="18" charset="0"/>
              </a:rPr>
              <a:t>o izvršenom </a:t>
            </a:r>
            <a:r>
              <a:rPr lang="hr-HR" sz="2000" dirty="0">
                <a:latin typeface="Times New Roman" panose="02020603050405020304" pitchFamily="18" charset="0"/>
                <a:cs typeface="Times New Roman" panose="02020603050405020304" pitchFamily="18" charset="0"/>
              </a:rPr>
              <a:t>mjerenju otpora uzemljenja</a:t>
            </a:r>
          </a:p>
          <a:p>
            <a:pPr marL="342900" indent="-342900">
              <a:buFont typeface="Arial" panose="020B0604020202020204" pitchFamily="34" charset="0"/>
              <a:buChar char="•"/>
            </a:pPr>
            <a:r>
              <a:rPr lang="hr-HR" sz="2000" dirty="0">
                <a:latin typeface="Times New Roman" panose="02020603050405020304" pitchFamily="18" charset="0"/>
                <a:cs typeface="Times New Roman" panose="02020603050405020304" pitchFamily="18" charset="0"/>
              </a:rPr>
              <a:t>o</a:t>
            </a:r>
            <a:r>
              <a:rPr lang="hr-HR" sz="2000" dirty="0" smtClean="0">
                <a:latin typeface="Times New Roman" panose="02020603050405020304" pitchFamily="18" charset="0"/>
                <a:cs typeface="Times New Roman" panose="02020603050405020304" pitchFamily="18" charset="0"/>
              </a:rPr>
              <a:t> povezanosti </a:t>
            </a:r>
            <a:r>
              <a:rPr lang="hr-HR" sz="2000" dirty="0">
                <a:latin typeface="Times New Roman" panose="02020603050405020304" pitchFamily="18" charset="0"/>
                <a:cs typeface="Times New Roman" panose="02020603050405020304" pitchFamily="18" charset="0"/>
              </a:rPr>
              <a:t>metalnih masa i neprekinutostima zaštitnih vodiča</a:t>
            </a:r>
          </a:p>
          <a:p>
            <a:pPr marL="342900" indent="-342900">
              <a:buFont typeface="Arial" panose="020B0604020202020204" pitchFamily="34" charset="0"/>
              <a:buChar char="•"/>
            </a:pPr>
            <a:r>
              <a:rPr lang="hr-HR" sz="2000" dirty="0" smtClean="0">
                <a:latin typeface="Times New Roman" panose="02020603050405020304" pitchFamily="18" charset="0"/>
                <a:cs typeface="Times New Roman" panose="02020603050405020304" pitchFamily="18" charset="0"/>
              </a:rPr>
              <a:t>o izvršenoj </a:t>
            </a:r>
            <a:r>
              <a:rPr lang="hr-HR" sz="2000" dirty="0">
                <a:latin typeface="Times New Roman" panose="02020603050405020304" pitchFamily="18" charset="0"/>
                <a:cs typeface="Times New Roman" panose="02020603050405020304" pitchFamily="18" charset="0"/>
              </a:rPr>
              <a:t>kontroli efikasnosti zaštite od dodirnog napona</a:t>
            </a:r>
          </a:p>
          <a:p>
            <a:pPr marL="342900" indent="-342900">
              <a:buFont typeface="Arial" panose="020B0604020202020204" pitchFamily="34" charset="0"/>
              <a:buChar char="•"/>
            </a:pPr>
            <a:r>
              <a:rPr lang="hr-HR" sz="2000" dirty="0" smtClean="0">
                <a:latin typeface="Times New Roman" panose="02020603050405020304" pitchFamily="18" charset="0"/>
                <a:cs typeface="Times New Roman" panose="02020603050405020304" pitchFamily="18" charset="0"/>
              </a:rPr>
              <a:t>o izvršenom </a:t>
            </a:r>
            <a:r>
              <a:rPr lang="hr-HR" sz="2000" dirty="0">
                <a:latin typeface="Times New Roman" panose="02020603050405020304" pitchFamily="18" charset="0"/>
                <a:cs typeface="Times New Roman" panose="02020603050405020304" pitchFamily="18" charset="0"/>
              </a:rPr>
              <a:t>funkcionalnom ispitivanju</a:t>
            </a:r>
          </a:p>
          <a:p>
            <a:pPr marL="342900" indent="-342900">
              <a:buFont typeface="Arial" panose="020B0604020202020204" pitchFamily="34" charset="0"/>
              <a:buChar char="•"/>
            </a:pPr>
            <a:r>
              <a:rPr lang="hr-HR" sz="2000" dirty="0">
                <a:latin typeface="Times New Roman" panose="02020603050405020304" pitchFamily="18" charset="0"/>
                <a:cs typeface="Times New Roman" panose="02020603050405020304" pitchFamily="18" charset="0"/>
              </a:rPr>
              <a:t>o</a:t>
            </a:r>
            <a:r>
              <a:rPr lang="hr-HR" sz="2000" dirty="0" smtClean="0">
                <a:latin typeface="Times New Roman" panose="02020603050405020304" pitchFamily="18" charset="0"/>
                <a:cs typeface="Times New Roman" panose="02020603050405020304" pitchFamily="18" charset="0"/>
              </a:rPr>
              <a:t> kontroli </a:t>
            </a:r>
            <a:r>
              <a:rPr lang="hr-HR" sz="2000" dirty="0">
                <a:latin typeface="Times New Roman" panose="02020603050405020304" pitchFamily="18" charset="0"/>
                <a:cs typeface="Times New Roman" panose="02020603050405020304" pitchFamily="18" charset="0"/>
              </a:rPr>
              <a:t>nazivnih vrijednosti osigurača</a:t>
            </a:r>
          </a:p>
          <a:p>
            <a:pPr marL="342900" indent="-342900">
              <a:buFont typeface="Arial" panose="020B0604020202020204" pitchFamily="34" charset="0"/>
              <a:buChar char="•"/>
            </a:pPr>
            <a:r>
              <a:rPr lang="hr-HR" sz="2000" dirty="0" smtClean="0">
                <a:latin typeface="Times New Roman" panose="02020603050405020304" pitchFamily="18" charset="0"/>
                <a:cs typeface="Times New Roman" panose="02020603050405020304" pitchFamily="18" charset="0"/>
              </a:rPr>
              <a:t>o ospitivanju </a:t>
            </a:r>
            <a:r>
              <a:rPr lang="hr-HR" sz="2000" dirty="0">
                <a:latin typeface="Times New Roman" panose="02020603050405020304" pitchFamily="18" charset="0"/>
                <a:cs typeface="Times New Roman" panose="02020603050405020304" pitchFamily="18" charset="0"/>
              </a:rPr>
              <a:t>funkcionalnosti protupanične rasvjete i tipkala za daljinsko isključenje</a:t>
            </a:r>
          </a:p>
          <a:p>
            <a:pPr marL="342900" indent="-342900">
              <a:buFont typeface="Arial" panose="020B0604020202020204" pitchFamily="34" charset="0"/>
              <a:buChar char="•"/>
            </a:pPr>
            <a:r>
              <a:rPr lang="hr-HR" sz="2000" dirty="0" smtClean="0">
                <a:latin typeface="Times New Roman" panose="02020603050405020304" pitchFamily="18" charset="0"/>
                <a:cs typeface="Times New Roman" panose="02020603050405020304" pitchFamily="18" charset="0"/>
              </a:rPr>
              <a:t>o izvršenom </a:t>
            </a:r>
            <a:r>
              <a:rPr lang="hr-HR" sz="2000" dirty="0">
                <a:latin typeface="Times New Roman" panose="02020603050405020304" pitchFamily="18" charset="0"/>
                <a:cs typeface="Times New Roman" panose="02020603050405020304" pitchFamily="18" charset="0"/>
              </a:rPr>
              <a:t>mjerenju jakosti rasvjete</a:t>
            </a:r>
          </a:p>
        </p:txBody>
      </p:sp>
    </p:spTree>
    <p:extLst>
      <p:ext uri="{BB962C8B-B14F-4D97-AF65-F5344CB8AC3E}">
        <p14:creationId xmlns:p14="http://schemas.microsoft.com/office/powerpoint/2010/main" val="788107688"/>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5600" y="1712420"/>
            <a:ext cx="8080676" cy="1200329"/>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4</a:t>
            </a:r>
            <a:r>
              <a:rPr lang="hr-HR" sz="2400" b="1" dirty="0">
                <a:latin typeface="Times New Roman" pitchFamily="18" charset="0"/>
                <a:cs typeface="Times New Roman" pitchFamily="18" charset="0"/>
              </a:rPr>
              <a:t>. Program kontrole i osiguranja </a:t>
            </a:r>
            <a:r>
              <a:rPr lang="hr-HR" sz="2400" b="1" dirty="0" smtClean="0">
                <a:latin typeface="Times New Roman" pitchFamily="18" charset="0"/>
                <a:cs typeface="Times New Roman" pitchFamily="18" charset="0"/>
              </a:rPr>
              <a:t>kvalitete</a:t>
            </a:r>
          </a:p>
          <a:p>
            <a:r>
              <a:rPr lang="hr-HR" sz="2400" b="1" dirty="0">
                <a:latin typeface="Times New Roman" pitchFamily="18" charset="0"/>
                <a:cs typeface="Times New Roman" pitchFamily="18" charset="0"/>
              </a:rPr>
              <a:t>Projektirani vijek uporabe građevine i uvjeti za njeno održavanje, </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p:cNvSpPr/>
          <p:nvPr/>
        </p:nvSpPr>
        <p:spPr>
          <a:xfrm>
            <a:off x="381992" y="2912749"/>
            <a:ext cx="8536880" cy="3816429"/>
          </a:xfrm>
          <a:prstGeom prst="rect">
            <a:avLst/>
          </a:prstGeom>
        </p:spPr>
        <p:txBody>
          <a:bodyPr wrap="square">
            <a:spAutoFit/>
          </a:bodyPr>
          <a:lstStyle/>
          <a:p>
            <a:r>
              <a:rPr lang="hr-HR" sz="2200" dirty="0">
                <a:latin typeface="Times New Roman" panose="02020603050405020304" pitchFamily="18" charset="0"/>
                <a:cs typeface="Times New Roman" panose="02020603050405020304" pitchFamily="18" charset="0"/>
              </a:rPr>
              <a:t>Jedan od zahtjeva pri projektiranju je i da se osigura da građevina izdrži svoj uporabni vijek koji je definiran u građevinskom projektu</a:t>
            </a:r>
            <a:r>
              <a:rPr lang="hr-HR" sz="2200" dirty="0" smtClean="0">
                <a:latin typeface="Times New Roman" panose="02020603050405020304" pitchFamily="18" charset="0"/>
                <a:cs typeface="Times New Roman" panose="02020603050405020304" pitchFamily="18" charset="0"/>
              </a:rPr>
              <a:t>.</a:t>
            </a:r>
          </a:p>
          <a:p>
            <a:r>
              <a:rPr lang="hr-HR" sz="2200" dirty="0" smtClean="0">
                <a:latin typeface="Times New Roman" panose="02020603050405020304" pitchFamily="18" charset="0"/>
                <a:cs typeface="Times New Roman" panose="02020603050405020304" pitchFamily="18" charset="0"/>
              </a:rPr>
              <a:t>No</a:t>
            </a:r>
            <a:r>
              <a:rPr lang="hr-HR" sz="2200" dirty="0">
                <a:latin typeface="Times New Roman" panose="02020603050405020304" pitchFamily="18" charset="0"/>
                <a:cs typeface="Times New Roman" panose="02020603050405020304" pitchFamily="18" charset="0"/>
              </a:rPr>
              <a:t>, vijek trajanja građevine nije pitanje elektrotehničkog projekta</a:t>
            </a:r>
            <a:r>
              <a:rPr lang="hr-HR" sz="2200" dirty="0" smtClean="0">
                <a:latin typeface="Times New Roman" panose="02020603050405020304" pitchFamily="18" charset="0"/>
                <a:cs typeface="Times New Roman" panose="02020603050405020304" pitchFamily="18" charset="0"/>
              </a:rPr>
              <a:t>.</a:t>
            </a:r>
          </a:p>
          <a:p>
            <a:r>
              <a:rPr lang="hr-HR" sz="2200" dirty="0" smtClean="0">
                <a:latin typeface="Times New Roman" panose="02020603050405020304" pitchFamily="18" charset="0"/>
                <a:cs typeface="Times New Roman" panose="02020603050405020304" pitchFamily="18" charset="0"/>
              </a:rPr>
              <a:t> </a:t>
            </a:r>
          </a:p>
          <a:p>
            <a:r>
              <a:rPr lang="hr-HR" sz="2200" dirty="0" smtClean="0">
                <a:latin typeface="Times New Roman" panose="02020603050405020304" pitchFamily="18" charset="0"/>
                <a:cs typeface="Times New Roman" panose="02020603050405020304" pitchFamily="18" charset="0"/>
              </a:rPr>
              <a:t>Ono </a:t>
            </a:r>
            <a:r>
              <a:rPr lang="hr-HR" sz="2200" dirty="0">
                <a:latin typeface="Times New Roman" panose="02020603050405020304" pitchFamily="18" charset="0"/>
                <a:cs typeface="Times New Roman" panose="02020603050405020304" pitchFamily="18" charset="0"/>
              </a:rPr>
              <a:t>što je bitno za elektrotehnički projekt je vijek trajanja elektroinstalacija, koji je jednak vremenu trajanja građevine, uz primjerenu kontrolu i održavanje. </a:t>
            </a:r>
            <a:endParaRPr lang="hr-HR" sz="2200" dirty="0" smtClean="0">
              <a:latin typeface="Times New Roman" panose="02020603050405020304" pitchFamily="18" charset="0"/>
              <a:cs typeface="Times New Roman" panose="02020603050405020304" pitchFamily="18" charset="0"/>
            </a:endParaRPr>
          </a:p>
          <a:p>
            <a:endParaRPr lang="hr-HR" sz="2200" dirty="0">
              <a:latin typeface="Times New Roman" panose="02020603050405020304" pitchFamily="18" charset="0"/>
              <a:cs typeface="Times New Roman" panose="02020603050405020304" pitchFamily="18" charset="0"/>
            </a:endParaRPr>
          </a:p>
          <a:p>
            <a:r>
              <a:rPr lang="hr-HR" sz="2200" dirty="0" smtClean="0">
                <a:latin typeface="Times New Roman" panose="02020603050405020304" pitchFamily="18" charset="0"/>
                <a:cs typeface="Times New Roman" panose="02020603050405020304" pitchFamily="18" charset="0"/>
              </a:rPr>
              <a:t>Održavanje </a:t>
            </a:r>
            <a:r>
              <a:rPr lang="hr-HR" sz="2200" dirty="0">
                <a:latin typeface="Times New Roman" panose="02020603050405020304" pitchFamily="18" charset="0"/>
                <a:cs typeface="Times New Roman" panose="02020603050405020304" pitchFamily="18" charset="0"/>
              </a:rPr>
              <a:t>dijela instalacija koji se tiče vanjskih priključnica obavlja distributer, dok održavanje dijela instalacija koji se tiče unutarnjih priključnica obavlja ovlaštena pravna </a:t>
            </a:r>
            <a:r>
              <a:rPr lang="hr-HR" sz="2200" dirty="0" smtClean="0">
                <a:latin typeface="Times New Roman" panose="02020603050405020304" pitchFamily="18" charset="0"/>
                <a:cs typeface="Times New Roman" panose="02020603050405020304" pitchFamily="18" charset="0"/>
              </a:rPr>
              <a:t>osoba.</a:t>
            </a:r>
            <a:endParaRPr lang="hr-H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33879388"/>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5600" y="1712420"/>
            <a:ext cx="8080676" cy="461665"/>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5. </a:t>
            </a:r>
            <a:r>
              <a:rPr lang="hr-HR" sz="2400" b="1" dirty="0">
                <a:latin typeface="Times New Roman" pitchFamily="18" charset="0"/>
                <a:cs typeface="Times New Roman" pitchFamily="18" charset="0"/>
              </a:rPr>
              <a:t>Program zaštite </a:t>
            </a:r>
            <a:r>
              <a:rPr lang="hr-HR" sz="2400" b="1" dirty="0" smtClean="0">
                <a:latin typeface="Times New Roman" pitchFamily="18" charset="0"/>
                <a:cs typeface="Times New Roman" pitchFamily="18" charset="0"/>
              </a:rPr>
              <a:t>okoliša</a:t>
            </a: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p:cNvSpPr/>
          <p:nvPr/>
        </p:nvSpPr>
        <p:spPr>
          <a:xfrm>
            <a:off x="377552" y="2276872"/>
            <a:ext cx="8536880" cy="3416320"/>
          </a:xfrm>
          <a:prstGeom prst="rect">
            <a:avLst/>
          </a:prstGeom>
        </p:spPr>
        <p:txBody>
          <a:bodyPr wrap="square">
            <a:spAutoFit/>
          </a:bodyPr>
          <a:lstStyle/>
          <a:p>
            <a:r>
              <a:rPr lang="hr-HR" sz="2400" dirty="0">
                <a:latin typeface="Times New Roman" panose="02020603050405020304" pitchFamily="18" charset="0"/>
                <a:cs typeface="Times New Roman" panose="02020603050405020304" pitchFamily="18" charset="0"/>
              </a:rPr>
              <a:t>Program zaštite okoliša nalaže da se sav otpad koji nastane tijekom radova zbrine te da se sva eventualna oštećenja na građevini i susjednim objektima saniraju. </a:t>
            </a:r>
            <a:endParaRPr lang="hr-HR" sz="2400" dirty="0" smtClean="0">
              <a:latin typeface="Times New Roman" panose="02020603050405020304" pitchFamily="18" charset="0"/>
              <a:cs typeface="Times New Roman" panose="02020603050405020304" pitchFamily="18" charset="0"/>
            </a:endParaRPr>
          </a:p>
          <a:p>
            <a:endParaRPr lang="hr-HR" sz="2400" dirty="0">
              <a:latin typeface="Times New Roman" panose="02020603050405020304" pitchFamily="18" charset="0"/>
              <a:cs typeface="Times New Roman" panose="02020603050405020304" pitchFamily="18" charset="0"/>
            </a:endParaRPr>
          </a:p>
          <a:p>
            <a:r>
              <a:rPr lang="hr-HR" sz="2400" dirty="0" smtClean="0">
                <a:latin typeface="Times New Roman" panose="02020603050405020304" pitchFamily="18" charset="0"/>
                <a:cs typeface="Times New Roman" panose="02020603050405020304" pitchFamily="18" charset="0"/>
              </a:rPr>
              <a:t>Ukoliko </a:t>
            </a:r>
            <a:r>
              <a:rPr lang="hr-HR" sz="2400" dirty="0">
                <a:latin typeface="Times New Roman" panose="02020603050405020304" pitchFamily="18" charset="0"/>
                <a:cs typeface="Times New Roman" panose="02020603050405020304" pitchFamily="18" charset="0"/>
              </a:rPr>
              <a:t>dođe do iskopa i deformacije terena na kojem se izvode radovi, potrebno je iste poravnati i teren dovesti u prvobitno stanje. </a:t>
            </a:r>
            <a:endParaRPr lang="hr-HR" sz="2400" dirty="0" smtClean="0">
              <a:latin typeface="Times New Roman" panose="02020603050405020304" pitchFamily="18" charset="0"/>
              <a:cs typeface="Times New Roman" panose="02020603050405020304" pitchFamily="18" charset="0"/>
            </a:endParaRPr>
          </a:p>
          <a:p>
            <a:endParaRPr lang="hr-HR" sz="2400" dirty="0">
              <a:latin typeface="Times New Roman" panose="02020603050405020304" pitchFamily="18" charset="0"/>
              <a:cs typeface="Times New Roman" panose="02020603050405020304" pitchFamily="18" charset="0"/>
            </a:endParaRPr>
          </a:p>
          <a:p>
            <a:r>
              <a:rPr lang="hr-HR" sz="2400" dirty="0" smtClean="0">
                <a:latin typeface="Times New Roman" panose="02020603050405020304" pitchFamily="18" charset="0"/>
                <a:cs typeface="Times New Roman" panose="02020603050405020304" pitchFamily="18" charset="0"/>
              </a:rPr>
              <a:t>Na </a:t>
            </a:r>
            <a:r>
              <a:rPr lang="hr-HR" sz="2400" dirty="0">
                <a:latin typeface="Times New Roman" panose="02020603050405020304" pitchFamily="18" charset="0"/>
                <a:cs typeface="Times New Roman" panose="02020603050405020304" pitchFamily="18" charset="0"/>
              </a:rPr>
              <a:t>posljetku, izvođenje električne instalacije ne bi smjelo ni na koji način utjecati na zagađenje okoliša.</a:t>
            </a:r>
          </a:p>
        </p:txBody>
      </p:sp>
    </p:spTree>
    <p:extLst>
      <p:ext uri="{BB962C8B-B14F-4D97-AF65-F5344CB8AC3E}">
        <p14:creationId xmlns:p14="http://schemas.microsoft.com/office/powerpoint/2010/main" val="1711573579"/>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5600" y="1712420"/>
            <a:ext cx="8080676"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6</a:t>
            </a:r>
            <a:r>
              <a:rPr lang="hr-HR" sz="2400" b="1" dirty="0">
                <a:latin typeface="Times New Roman" pitchFamily="18" charset="0"/>
                <a:cs typeface="Times New Roman" pitchFamily="18" charset="0"/>
              </a:rPr>
              <a:t>. Prikaz tehničkih rješenja za primjenu pravila zaštite na radu i zaštite od požara</a:t>
            </a:r>
            <a:endParaRPr lang="hr-HR" sz="2400" b="1"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p:cNvSpPr/>
          <p:nvPr/>
        </p:nvSpPr>
        <p:spPr>
          <a:xfrm>
            <a:off x="355600" y="2708920"/>
            <a:ext cx="8536880" cy="4154984"/>
          </a:xfrm>
          <a:prstGeom prst="rect">
            <a:avLst/>
          </a:prstGeom>
        </p:spPr>
        <p:txBody>
          <a:bodyPr wrap="square">
            <a:spAutoFit/>
          </a:bodyPr>
          <a:lstStyle/>
          <a:p>
            <a:r>
              <a:rPr lang="hr-HR" sz="2400" dirty="0">
                <a:latin typeface="Times New Roman" panose="02020603050405020304" pitchFamily="18" charset="0"/>
                <a:cs typeface="Times New Roman" panose="02020603050405020304" pitchFamily="18" charset="0"/>
              </a:rPr>
              <a:t>Određenim mjerama osigurava se da objekt koji se projektira bude siguran za život i zdravlje onih koji borave u tom prostoru. </a:t>
            </a:r>
            <a:endParaRPr lang="hr-HR" sz="2400" dirty="0" smtClean="0">
              <a:latin typeface="Times New Roman" panose="02020603050405020304" pitchFamily="18" charset="0"/>
              <a:cs typeface="Times New Roman" panose="02020603050405020304" pitchFamily="18" charset="0"/>
            </a:endParaRPr>
          </a:p>
          <a:p>
            <a:endParaRPr lang="hr-HR" sz="2400" dirty="0">
              <a:latin typeface="Times New Roman" panose="02020603050405020304" pitchFamily="18" charset="0"/>
              <a:cs typeface="Times New Roman" panose="02020603050405020304" pitchFamily="18" charset="0"/>
            </a:endParaRPr>
          </a:p>
          <a:p>
            <a:r>
              <a:rPr lang="hr-HR" sz="2400" dirty="0" smtClean="0">
                <a:latin typeface="Times New Roman" panose="02020603050405020304" pitchFamily="18" charset="0"/>
                <a:cs typeface="Times New Roman" panose="02020603050405020304" pitchFamily="18" charset="0"/>
              </a:rPr>
              <a:t>Ono </a:t>
            </a:r>
            <a:r>
              <a:rPr lang="hr-HR" sz="2400" dirty="0">
                <a:latin typeface="Times New Roman" panose="02020603050405020304" pitchFamily="18" charset="0"/>
                <a:cs typeface="Times New Roman" panose="02020603050405020304" pitchFamily="18" charset="0"/>
              </a:rPr>
              <a:t>što obuhvaćaju te mjere </a:t>
            </a:r>
            <a:r>
              <a:rPr lang="hr-HR" sz="2400" dirty="0" smtClean="0">
                <a:latin typeface="Times New Roman" panose="02020603050405020304" pitchFamily="18" charset="0"/>
                <a:cs typeface="Times New Roman" panose="02020603050405020304" pitchFamily="18" charset="0"/>
              </a:rPr>
              <a:t>su:</a:t>
            </a:r>
          </a:p>
          <a:p>
            <a:pPr marL="723900" indent="-342900">
              <a:buFont typeface="Arial" panose="020B0604020202020204" pitchFamily="34" charset="0"/>
              <a:buChar char="•"/>
            </a:pPr>
            <a:r>
              <a:rPr lang="hr-HR" sz="2400" dirty="0" smtClean="0">
                <a:latin typeface="Times New Roman" panose="02020603050405020304" pitchFamily="18" charset="0"/>
                <a:cs typeface="Times New Roman" panose="02020603050405020304" pitchFamily="18" charset="0"/>
              </a:rPr>
              <a:t>zaštita </a:t>
            </a:r>
            <a:r>
              <a:rPr lang="hr-HR" sz="2400" dirty="0">
                <a:latin typeface="Times New Roman" panose="02020603050405020304" pitchFamily="18" charset="0"/>
                <a:cs typeface="Times New Roman" panose="02020603050405020304" pitchFamily="18" charset="0"/>
              </a:rPr>
              <a:t>od električnog udara, </a:t>
            </a:r>
            <a:endParaRPr lang="hr-HR" sz="2400" dirty="0" smtClean="0">
              <a:latin typeface="Times New Roman" panose="02020603050405020304" pitchFamily="18" charset="0"/>
              <a:cs typeface="Times New Roman" panose="02020603050405020304" pitchFamily="18" charset="0"/>
            </a:endParaRPr>
          </a:p>
          <a:p>
            <a:pPr marL="723900" indent="-342900">
              <a:buFont typeface="Arial" panose="020B0604020202020204" pitchFamily="34" charset="0"/>
              <a:buChar char="•"/>
            </a:pPr>
            <a:r>
              <a:rPr lang="hr-HR" sz="2400" dirty="0" smtClean="0">
                <a:latin typeface="Times New Roman" panose="02020603050405020304" pitchFamily="18" charset="0"/>
                <a:cs typeface="Times New Roman" panose="02020603050405020304" pitchFamily="18" charset="0"/>
              </a:rPr>
              <a:t>zaštita </a:t>
            </a:r>
            <a:r>
              <a:rPr lang="hr-HR" sz="2400" dirty="0">
                <a:latin typeface="Times New Roman" panose="02020603050405020304" pitchFamily="18" charset="0"/>
                <a:cs typeface="Times New Roman" panose="02020603050405020304" pitchFamily="18" charset="0"/>
              </a:rPr>
              <a:t>od prekomjernih struja, </a:t>
            </a:r>
            <a:endParaRPr lang="hr-HR" sz="2400" dirty="0" smtClean="0">
              <a:latin typeface="Times New Roman" panose="02020603050405020304" pitchFamily="18" charset="0"/>
              <a:cs typeface="Times New Roman" panose="02020603050405020304" pitchFamily="18" charset="0"/>
            </a:endParaRPr>
          </a:p>
          <a:p>
            <a:pPr marL="723900" indent="-342900">
              <a:buFont typeface="Arial" panose="020B0604020202020204" pitchFamily="34" charset="0"/>
              <a:buChar char="•"/>
            </a:pPr>
            <a:r>
              <a:rPr lang="hr-HR" sz="2400" dirty="0" smtClean="0">
                <a:latin typeface="Times New Roman" panose="02020603050405020304" pitchFamily="18" charset="0"/>
                <a:cs typeface="Times New Roman" panose="02020603050405020304" pitchFamily="18" charset="0"/>
              </a:rPr>
              <a:t>zaštita </a:t>
            </a:r>
            <a:r>
              <a:rPr lang="hr-HR" sz="2400" dirty="0">
                <a:latin typeface="Times New Roman" panose="02020603050405020304" pitchFamily="18" charset="0"/>
                <a:cs typeface="Times New Roman" panose="02020603050405020304" pitchFamily="18" charset="0"/>
              </a:rPr>
              <a:t>od toplinskog djelovanja električne instalacije na okolinu</a:t>
            </a:r>
            <a:r>
              <a:rPr lang="hr-HR" sz="2400" dirty="0" smtClean="0">
                <a:latin typeface="Times New Roman" panose="02020603050405020304" pitchFamily="18" charset="0"/>
                <a:cs typeface="Times New Roman" panose="02020603050405020304" pitchFamily="18" charset="0"/>
              </a:rPr>
              <a:t>,</a:t>
            </a:r>
          </a:p>
          <a:p>
            <a:pPr marL="723900" indent="-342900">
              <a:buFont typeface="Arial" panose="020B0604020202020204" pitchFamily="34" charset="0"/>
              <a:buChar char="•"/>
            </a:pPr>
            <a:r>
              <a:rPr lang="hr-HR" sz="2400" dirty="0" smtClean="0">
                <a:latin typeface="Times New Roman" panose="02020603050405020304" pitchFamily="18" charset="0"/>
                <a:cs typeface="Times New Roman" panose="02020603050405020304" pitchFamily="18" charset="0"/>
              </a:rPr>
              <a:t>zaštita </a:t>
            </a:r>
            <a:r>
              <a:rPr lang="hr-HR" sz="2400" dirty="0">
                <a:latin typeface="Times New Roman" panose="02020603050405020304" pitchFamily="18" charset="0"/>
                <a:cs typeface="Times New Roman" panose="02020603050405020304" pitchFamily="18" charset="0"/>
              </a:rPr>
              <a:t>od vanjskih utjecaja na instalaciju i opremu, </a:t>
            </a:r>
            <a:endParaRPr lang="hr-HR" sz="2400" dirty="0" smtClean="0">
              <a:latin typeface="Times New Roman" panose="02020603050405020304" pitchFamily="18" charset="0"/>
              <a:cs typeface="Times New Roman" panose="02020603050405020304" pitchFamily="18" charset="0"/>
            </a:endParaRPr>
          </a:p>
          <a:p>
            <a:pPr marL="723900" indent="-342900">
              <a:buFont typeface="Arial" panose="020B0604020202020204" pitchFamily="34" charset="0"/>
              <a:buChar char="•"/>
            </a:pPr>
            <a:r>
              <a:rPr lang="hr-HR" sz="2400" dirty="0" smtClean="0">
                <a:latin typeface="Times New Roman" panose="02020603050405020304" pitchFamily="18" charset="0"/>
                <a:cs typeface="Times New Roman" panose="02020603050405020304" pitchFamily="18" charset="0"/>
              </a:rPr>
              <a:t>zaštita </a:t>
            </a:r>
            <a:r>
              <a:rPr lang="hr-HR" sz="2400" dirty="0">
                <a:latin typeface="Times New Roman" panose="02020603050405020304" pitchFamily="18" charset="0"/>
                <a:cs typeface="Times New Roman" panose="02020603050405020304" pitchFamily="18" charset="0"/>
              </a:rPr>
              <a:t>od loše razine osvijetljenosti i </a:t>
            </a:r>
            <a:endParaRPr lang="hr-HR" sz="2400" dirty="0" smtClean="0">
              <a:latin typeface="Times New Roman" panose="02020603050405020304" pitchFamily="18" charset="0"/>
              <a:cs typeface="Times New Roman" panose="02020603050405020304" pitchFamily="18" charset="0"/>
            </a:endParaRPr>
          </a:p>
          <a:p>
            <a:pPr marL="723900" indent="-342900">
              <a:buFont typeface="Arial" panose="020B0604020202020204" pitchFamily="34" charset="0"/>
              <a:buChar char="•"/>
            </a:pPr>
            <a:r>
              <a:rPr lang="hr-HR" sz="2400" dirty="0" smtClean="0">
                <a:latin typeface="Times New Roman" panose="02020603050405020304" pitchFamily="18" charset="0"/>
                <a:cs typeface="Times New Roman" panose="02020603050405020304" pitchFamily="18" charset="0"/>
              </a:rPr>
              <a:t>zaštita </a:t>
            </a:r>
            <a:r>
              <a:rPr lang="hr-HR" sz="2400" dirty="0">
                <a:latin typeface="Times New Roman" panose="02020603050405020304" pitchFamily="18" charset="0"/>
                <a:cs typeface="Times New Roman" panose="02020603050405020304" pitchFamily="18" charset="0"/>
              </a:rPr>
              <a:t>električne instalacije od prenapona.</a:t>
            </a:r>
          </a:p>
        </p:txBody>
      </p:sp>
    </p:spTree>
    <p:extLst>
      <p:ext uri="{BB962C8B-B14F-4D97-AF65-F5344CB8AC3E}">
        <p14:creationId xmlns:p14="http://schemas.microsoft.com/office/powerpoint/2010/main" val="3599627599"/>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5600" y="1712420"/>
            <a:ext cx="8080676" cy="830997"/>
          </a:xfrm>
          <a:prstGeom prst="rect">
            <a:avLst/>
          </a:prstGeom>
          <a:noFill/>
        </p:spPr>
        <p:txBody>
          <a:bodyPr wrap="square" rtlCol="0">
            <a:spAutoFit/>
          </a:bodyPr>
          <a:lstStyle/>
          <a:p>
            <a:r>
              <a:rPr lang="hr-HR" sz="2400" b="1" dirty="0" smtClean="0">
                <a:latin typeface="Times New Roman" pitchFamily="18" charset="0"/>
                <a:cs typeface="Times New Roman" pitchFamily="18" charset="0"/>
              </a:rPr>
              <a:t>6</a:t>
            </a:r>
            <a:r>
              <a:rPr lang="hr-HR" sz="2400" b="1" dirty="0">
                <a:latin typeface="Times New Roman" pitchFamily="18" charset="0"/>
                <a:cs typeface="Times New Roman" pitchFamily="18" charset="0"/>
              </a:rPr>
              <a:t>. Prikaz tehničkih rješenja za primjenu pravila zaštite na radu i zaštite od požara</a:t>
            </a:r>
            <a:endParaRPr lang="hr-HR" sz="2400" b="1" dirty="0" smtClean="0">
              <a:latin typeface="Times New Roman" pitchFamily="18" charset="0"/>
              <a:cs typeface="Times New Roman" pitchFamily="18" charset="0"/>
            </a:endParaRPr>
          </a:p>
        </p:txBody>
      </p:sp>
      <p:sp>
        <p:nvSpPr>
          <p:cNvPr id="5" name="Title 1"/>
          <p:cNvSpPr>
            <a:spLocks noGrp="1"/>
          </p:cNvSpPr>
          <p:nvPr>
            <p:ph type="title"/>
          </p:nvPr>
        </p:nvSpPr>
        <p:spPr>
          <a:xfrm>
            <a:off x="609600" y="228600"/>
            <a:ext cx="8153400" cy="990600"/>
          </a:xfrm>
        </p:spPr>
        <p:txBody>
          <a:bodyPr>
            <a:noAutofit/>
          </a:bodyPr>
          <a:lstStyle/>
          <a:p>
            <a:pPr algn="ctr"/>
            <a:r>
              <a:rPr lang="hr-HR" sz="3600" b="1" dirty="0" smtClean="0">
                <a:solidFill>
                  <a:schemeClr val="tx1"/>
                </a:solidFill>
              </a:rPr>
              <a:t>Sadržaj </a:t>
            </a:r>
            <a:r>
              <a:rPr lang="hr-HR" sz="3600" b="1" dirty="0">
                <a:solidFill>
                  <a:schemeClr val="tx1"/>
                </a:solidFill>
              </a:rPr>
              <a:t>elektrotehničkog </a:t>
            </a:r>
            <a:r>
              <a:rPr lang="hr-HR" sz="3600" b="1" dirty="0" smtClean="0">
                <a:solidFill>
                  <a:schemeClr val="tx1"/>
                </a:solidFill>
              </a:rPr>
              <a:t>projekta</a:t>
            </a:r>
            <a:br>
              <a:rPr lang="hr-HR" sz="3600" b="1" dirty="0" smtClean="0">
                <a:solidFill>
                  <a:schemeClr val="tx1"/>
                </a:solidFill>
              </a:rPr>
            </a:br>
            <a:r>
              <a:rPr lang="hr-HR" sz="3600" b="1" dirty="0" smtClean="0">
                <a:solidFill>
                  <a:schemeClr val="tx1"/>
                </a:solidFill>
              </a:rPr>
              <a:t>Glavni projekt</a:t>
            </a:r>
            <a:endParaRPr lang="hr-HR" sz="3600" b="1" dirty="0">
              <a:solidFill>
                <a:schemeClr val="tx1"/>
              </a:solidFill>
              <a:cs typeface="Times New Roman" pitchFamily="18" charset="0"/>
            </a:endParaRPr>
          </a:p>
        </p:txBody>
      </p:sp>
      <p:sp>
        <p:nvSpPr>
          <p:cNvPr id="2" name="Rectangle 2"/>
          <p:cNvSpPr>
            <a:spLocks noChangeArrowheads="1"/>
          </p:cNvSpPr>
          <p:nvPr/>
        </p:nvSpPr>
        <p:spPr bwMode="auto">
          <a:xfrm>
            <a:off x="2381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p:cNvSpPr/>
          <p:nvPr/>
        </p:nvSpPr>
        <p:spPr>
          <a:xfrm>
            <a:off x="355600" y="2708920"/>
            <a:ext cx="8536880" cy="3046988"/>
          </a:xfrm>
          <a:prstGeom prst="rect">
            <a:avLst/>
          </a:prstGeom>
        </p:spPr>
        <p:txBody>
          <a:bodyPr wrap="square">
            <a:spAutoFit/>
          </a:bodyPr>
          <a:lstStyle/>
          <a:p>
            <a:r>
              <a:rPr lang="hr-HR" sz="2400" dirty="0">
                <a:latin typeface="Times New Roman" panose="02020603050405020304" pitchFamily="18" charset="0"/>
                <a:cs typeface="Times New Roman" panose="02020603050405020304" pitchFamily="18" charset="0"/>
              </a:rPr>
              <a:t>Zaštita od </a:t>
            </a:r>
            <a:r>
              <a:rPr lang="hr-HR" sz="2400" dirty="0">
                <a:solidFill>
                  <a:srgbClr val="FF0000"/>
                </a:solidFill>
                <a:latin typeface="Times New Roman" panose="02020603050405020304" pitchFamily="18" charset="0"/>
                <a:cs typeface="Times New Roman" panose="02020603050405020304" pitchFamily="18" charset="0"/>
              </a:rPr>
              <a:t>električnog udara </a:t>
            </a:r>
            <a:r>
              <a:rPr lang="hr-HR" sz="2400" dirty="0">
                <a:latin typeface="Times New Roman" panose="02020603050405020304" pitchFamily="18" charset="0"/>
                <a:cs typeface="Times New Roman" panose="02020603050405020304" pitchFamily="18" charset="0"/>
              </a:rPr>
              <a:t>podrazumijeva zaštitu od direktnog dodira dijelova pod naponom i zaštitu od indirektnog dodira dijelova pod naponom. </a:t>
            </a:r>
            <a:endParaRPr lang="hr-HR" sz="2400" dirty="0" smtClean="0">
              <a:latin typeface="Times New Roman" panose="02020603050405020304" pitchFamily="18" charset="0"/>
              <a:cs typeface="Times New Roman" panose="02020603050405020304" pitchFamily="18" charset="0"/>
            </a:endParaRPr>
          </a:p>
          <a:p>
            <a:r>
              <a:rPr lang="hr-HR" sz="2400" dirty="0" smtClean="0">
                <a:latin typeface="Times New Roman" panose="02020603050405020304" pitchFamily="18" charset="0"/>
                <a:cs typeface="Times New Roman" panose="02020603050405020304" pitchFamily="18" charset="0"/>
              </a:rPr>
              <a:t>Ova </a:t>
            </a:r>
            <a:r>
              <a:rPr lang="hr-HR" sz="2400" dirty="0">
                <a:latin typeface="Times New Roman" panose="02020603050405020304" pitchFamily="18" charset="0"/>
                <a:cs typeface="Times New Roman" panose="02020603050405020304" pitchFamily="18" charset="0"/>
              </a:rPr>
              <a:t>je zaštita definirana u normi HRN HD 60364-4-41. </a:t>
            </a:r>
            <a:endParaRPr lang="hr-HR" sz="2400" dirty="0" smtClean="0">
              <a:latin typeface="Times New Roman" panose="02020603050405020304" pitchFamily="18" charset="0"/>
              <a:cs typeface="Times New Roman" panose="02020603050405020304" pitchFamily="18" charset="0"/>
            </a:endParaRPr>
          </a:p>
          <a:p>
            <a:r>
              <a:rPr lang="hr-HR" sz="2400" dirty="0" smtClean="0">
                <a:latin typeface="Times New Roman" panose="02020603050405020304" pitchFamily="18" charset="0"/>
                <a:cs typeface="Times New Roman" panose="02020603050405020304" pitchFamily="18" charset="0"/>
              </a:rPr>
              <a:t>Zaštita </a:t>
            </a:r>
            <a:r>
              <a:rPr lang="hr-HR" sz="2400" dirty="0">
                <a:latin typeface="Times New Roman" panose="02020603050405020304" pitchFamily="18" charset="0"/>
                <a:cs typeface="Times New Roman" panose="02020603050405020304" pitchFamily="18" charset="0"/>
              </a:rPr>
              <a:t>od </a:t>
            </a:r>
            <a:r>
              <a:rPr lang="hr-HR" sz="2400" dirty="0">
                <a:solidFill>
                  <a:srgbClr val="0070C0"/>
                </a:solidFill>
                <a:latin typeface="Times New Roman" panose="02020603050405020304" pitchFamily="18" charset="0"/>
                <a:cs typeface="Times New Roman" panose="02020603050405020304" pitchFamily="18" charset="0"/>
              </a:rPr>
              <a:t>direktnog dodira </a:t>
            </a:r>
            <a:r>
              <a:rPr lang="hr-HR" sz="2400" dirty="0">
                <a:latin typeface="Times New Roman" panose="02020603050405020304" pitchFamily="18" charset="0"/>
                <a:cs typeface="Times New Roman" panose="02020603050405020304" pitchFamily="18" charset="0"/>
              </a:rPr>
              <a:t>dijelova pod naponom odrađuje se izoliranjem, pregradama i kućištima. </a:t>
            </a:r>
            <a:endParaRPr lang="hr-HR" sz="2400" dirty="0" smtClean="0">
              <a:latin typeface="Times New Roman" panose="02020603050405020304" pitchFamily="18" charset="0"/>
              <a:cs typeface="Times New Roman" panose="02020603050405020304" pitchFamily="18" charset="0"/>
            </a:endParaRPr>
          </a:p>
          <a:p>
            <a:r>
              <a:rPr lang="hr-HR" sz="2400" dirty="0" smtClean="0">
                <a:latin typeface="Times New Roman" panose="02020603050405020304" pitchFamily="18" charset="0"/>
                <a:cs typeface="Times New Roman" panose="02020603050405020304" pitchFamily="18" charset="0"/>
              </a:rPr>
              <a:t>Pri </a:t>
            </a:r>
            <a:r>
              <a:rPr lang="hr-HR" sz="2400" dirty="0">
                <a:latin typeface="Times New Roman" panose="02020603050405020304" pitchFamily="18" charset="0"/>
                <a:cs typeface="Times New Roman" panose="02020603050405020304" pitchFamily="18" charset="0"/>
              </a:rPr>
              <a:t>izvođenju instalacija </a:t>
            </a:r>
            <a:r>
              <a:rPr lang="hr-HR" sz="2400" dirty="0">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zaštitni</a:t>
            </a:r>
            <a:r>
              <a:rPr lang="hr-HR" sz="2400" dirty="0">
                <a:latin typeface="Times New Roman" panose="02020603050405020304" pitchFamily="18" charset="0"/>
                <a:cs typeface="Times New Roman" panose="02020603050405020304" pitchFamily="18" charset="0"/>
              </a:rPr>
              <a:t> (PE) </a:t>
            </a:r>
            <a:r>
              <a:rPr lang="hr-HR" sz="2400" dirty="0">
                <a:solidFill>
                  <a:srgbClr val="00B050"/>
                </a:solidFill>
                <a:latin typeface="Times New Roman" panose="02020603050405020304" pitchFamily="18" charset="0"/>
                <a:cs typeface="Times New Roman" panose="02020603050405020304" pitchFamily="18" charset="0"/>
              </a:rPr>
              <a:t>vodič</a:t>
            </a:r>
            <a:r>
              <a:rPr lang="hr-HR" sz="2400" dirty="0">
                <a:latin typeface="Times New Roman" panose="02020603050405020304" pitchFamily="18" charset="0"/>
                <a:cs typeface="Times New Roman" panose="02020603050405020304" pitchFamily="18" charset="0"/>
              </a:rPr>
              <a:t> mora biti žuto-zelene boje, a </a:t>
            </a:r>
            <a:r>
              <a:rPr lang="hr-HR" sz="2400" dirty="0">
                <a:solidFill>
                  <a:srgbClr val="00B0F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nulti vodič </a:t>
            </a:r>
            <a:r>
              <a:rPr lang="hr-HR" sz="2400" dirty="0">
                <a:latin typeface="Times New Roman" panose="02020603050405020304" pitchFamily="18" charset="0"/>
                <a:cs typeface="Times New Roman" panose="02020603050405020304" pitchFamily="18" charset="0"/>
              </a:rPr>
              <a:t>(N) svijetlo plave </a:t>
            </a:r>
            <a:r>
              <a:rPr lang="hr-HR" sz="2400" dirty="0" smtClean="0">
                <a:latin typeface="Times New Roman" panose="02020603050405020304" pitchFamily="18" charset="0"/>
                <a:cs typeface="Times New Roman" panose="02020603050405020304" pitchFamily="18" charset="0"/>
              </a:rPr>
              <a:t>boje.</a:t>
            </a:r>
            <a:endParaRPr lang="hr-HR" sz="2400" dirty="0">
              <a:latin typeface="Times New Roman" panose="02020603050405020304" pitchFamily="18" charset="0"/>
              <a:cs typeface="Times New Roman" panose="02020603050405020304" pitchFamily="18" charset="0"/>
            </a:endParaRPr>
          </a:p>
        </p:txBody>
      </p:sp>
      <p:pic>
        <p:nvPicPr>
          <p:cNvPr id="7" name="Slika 8"/>
          <p:cNvPicPr/>
          <p:nvPr/>
        </p:nvPicPr>
        <p:blipFill rotWithShape="1">
          <a:blip r:embed="rId2"/>
          <a:srcRect l="30223" t="39605" r="49736" b="49005"/>
          <a:stretch/>
        </p:blipFill>
        <p:spPr bwMode="auto">
          <a:xfrm>
            <a:off x="899592" y="5656892"/>
            <a:ext cx="3331592" cy="1024846"/>
          </a:xfrm>
          <a:prstGeom prst="rect">
            <a:avLst/>
          </a:prstGeom>
          <a:ln>
            <a:noFill/>
          </a:ln>
          <a:extLst>
            <a:ext uri="{53640926-AAD7-44D8-BBD7-CCE9431645EC}">
              <a14:shadowObscured xmlns:a14="http://schemas.microsoft.com/office/drawing/2010/main"/>
            </a:ext>
          </a:extLst>
        </p:spPr>
      </p:pic>
      <p:pic>
        <p:nvPicPr>
          <p:cNvPr id="8" name="Slika 7" descr="Slikovni rezultat za nulti vodič kabel">
            <a:hlinkClick r:id="rId3" tgtFrame="&quot;_blank&quot;"/>
          </p:cNvPr>
          <p:cNvPicPr/>
          <p:nvPr/>
        </p:nvPicPr>
        <p:blipFill rotWithShape="1">
          <a:blip r:embed="rId4" cstate="print">
            <a:extLst>
              <a:ext uri="{28A0092B-C50C-407E-A947-70E740481C1C}">
                <a14:useLocalDpi xmlns:a14="http://schemas.microsoft.com/office/drawing/2010/main" val="0"/>
              </a:ext>
            </a:extLst>
          </a:blip>
          <a:srcRect t="32151" b="32186"/>
          <a:stretch/>
        </p:blipFill>
        <p:spPr bwMode="auto">
          <a:xfrm>
            <a:off x="5091334" y="5656892"/>
            <a:ext cx="2940996" cy="105185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395384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9900</TotalTime>
  <Words>9091</Words>
  <Application>Microsoft Office PowerPoint</Application>
  <PresentationFormat>On-screen Show (4:3)</PresentationFormat>
  <Paragraphs>1110</Paragraphs>
  <Slides>145</Slides>
  <Notes>3</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3</vt:i4>
      </vt:variant>
      <vt:variant>
        <vt:lpstr>Slide Titles</vt:lpstr>
      </vt:variant>
      <vt:variant>
        <vt:i4>145</vt:i4>
      </vt:variant>
    </vt:vector>
  </HeadingPairs>
  <TitlesOfParts>
    <vt:vector size="155" baseType="lpstr">
      <vt:lpstr>Arial</vt:lpstr>
      <vt:lpstr>Calibri</vt:lpstr>
      <vt:lpstr>Times New Roman</vt:lpstr>
      <vt:lpstr>Tw Cen MT</vt:lpstr>
      <vt:lpstr>Wingdings</vt:lpstr>
      <vt:lpstr>Wingdings 2</vt:lpstr>
      <vt:lpstr>Median</vt:lpstr>
      <vt:lpstr>Equation.DSMT4</vt:lpstr>
      <vt:lpstr>Equation</vt:lpstr>
      <vt:lpstr>Document</vt:lpstr>
      <vt:lpstr>Projektiranje NISKONAPONSKIH električnih instalacija MATERIJAL U IZRADI  </vt:lpstr>
      <vt:lpstr>Tehnički propis za niskonaponske električne instalacije</vt:lpstr>
      <vt:lpstr>Tehnička svojstva električne instalacije</vt:lpstr>
      <vt:lpstr>Tehnička svojstva električne instalacije</vt:lpstr>
      <vt:lpstr>Proizvodi za električnu instalaciju</vt:lpstr>
      <vt:lpstr>Projektiranje električne instalacije</vt:lpstr>
      <vt:lpstr>Projektiranje električne instalacije</vt:lpstr>
      <vt:lpstr>Projektiranje električne instalacije</vt:lpstr>
      <vt:lpstr>Sadržaj elektrotehničkog projekta Prilozi projekta</vt:lpstr>
      <vt:lpstr>Sadržaj elektrotehničkog projekta Prilozi projekta</vt:lpstr>
      <vt:lpstr>Sadržaj elektrotehničkog projekta Prilozi projekta</vt:lpstr>
      <vt:lpstr>Sadržaj elektrotehničkog projekta Prilozi projekta</vt:lpstr>
      <vt:lpstr>Sadržaj elektrotehničkog projekta Prilozi projekta</vt:lpstr>
      <vt:lpstr>Sadržaj elektrotehničkog projekta Prilozi projekta</vt:lpstr>
      <vt:lpstr>Sadržaj elektrotehničkog projekta Prilozi projekta</vt:lpstr>
      <vt:lpstr>Sadržaj elektrotehničkog projekta Prilozi projekta</vt:lpstr>
      <vt:lpstr>Sadržaj elektrotehničkog projekta Prilozi projekta</vt:lpstr>
      <vt:lpstr>Sadržaj elektrotehničkog projekta Prilozi projekta</vt:lpstr>
      <vt:lpstr>Sadržaj elektrotehničkog projekta Prilozi projekta</vt:lpstr>
      <vt:lpstr>Sadržaj elektrotehničkog projekta Prilozi projekta</vt:lpstr>
      <vt:lpstr>Sadržaj elektrotehničkog projekta Prilozi projekta</vt:lpstr>
      <vt:lpstr>Sadržaj elektrotehničkog projekta Prilozi projekta</vt:lpstr>
      <vt:lpstr>Sadržaj elektrotehničkog projekta Prilozi projekta</vt:lpstr>
      <vt:lpstr>Sadržaj elektrotehničkog projekta Prilozi projekta</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PowerPoint Presentation</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Sadržaj elektrotehničkog projekta Glavni projekt</vt:lpstr>
      <vt:lpstr>Literatura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Disertacija</dc:title>
  <dc:creator>Organisation</dc:creator>
  <cp:lastModifiedBy>Korisnik</cp:lastModifiedBy>
  <cp:revision>830</cp:revision>
  <dcterms:created xsi:type="dcterms:W3CDTF">2010-05-26T15:22:35Z</dcterms:created>
  <dcterms:modified xsi:type="dcterms:W3CDTF">2019-03-24T16:58:00Z</dcterms:modified>
</cp:coreProperties>
</file>