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54"/>
  </p:notesMasterIdLst>
  <p:sldIdLst>
    <p:sldId id="256" r:id="rId2"/>
    <p:sldId id="285" r:id="rId3"/>
    <p:sldId id="287" r:id="rId4"/>
    <p:sldId id="288" r:id="rId5"/>
    <p:sldId id="289" r:id="rId6"/>
    <p:sldId id="291" r:id="rId7"/>
    <p:sldId id="292" r:id="rId8"/>
    <p:sldId id="293" r:id="rId9"/>
    <p:sldId id="294" r:id="rId10"/>
    <p:sldId id="295" r:id="rId11"/>
    <p:sldId id="283" r:id="rId12"/>
    <p:sldId id="284" r:id="rId13"/>
    <p:sldId id="296" r:id="rId14"/>
    <p:sldId id="298" r:id="rId15"/>
    <p:sldId id="297" r:id="rId16"/>
    <p:sldId id="299" r:id="rId17"/>
    <p:sldId id="303" r:id="rId18"/>
    <p:sldId id="304" r:id="rId19"/>
    <p:sldId id="305" r:id="rId20"/>
    <p:sldId id="306" r:id="rId21"/>
    <p:sldId id="300" r:id="rId22"/>
    <p:sldId id="347" r:id="rId23"/>
    <p:sldId id="348" r:id="rId24"/>
    <p:sldId id="349" r:id="rId25"/>
    <p:sldId id="301" r:id="rId26"/>
    <p:sldId id="317" r:id="rId27"/>
    <p:sldId id="307" r:id="rId28"/>
    <p:sldId id="335" r:id="rId29"/>
    <p:sldId id="319" r:id="rId30"/>
    <p:sldId id="313" r:id="rId31"/>
    <p:sldId id="336" r:id="rId32"/>
    <p:sldId id="320" r:id="rId33"/>
    <p:sldId id="315" r:id="rId34"/>
    <p:sldId id="323" r:id="rId35"/>
    <p:sldId id="325" r:id="rId36"/>
    <p:sldId id="326" r:id="rId37"/>
    <p:sldId id="331" r:id="rId38"/>
    <p:sldId id="337" r:id="rId39"/>
    <p:sldId id="329" r:id="rId40"/>
    <p:sldId id="330" r:id="rId41"/>
    <p:sldId id="308" r:id="rId42"/>
    <p:sldId id="350" r:id="rId43"/>
    <p:sldId id="351" r:id="rId44"/>
    <p:sldId id="338" r:id="rId45"/>
    <p:sldId id="333" r:id="rId46"/>
    <p:sldId id="309" r:id="rId47"/>
    <p:sldId id="342" r:id="rId48"/>
    <p:sldId id="339" r:id="rId49"/>
    <p:sldId id="341" r:id="rId50"/>
    <p:sldId id="346" r:id="rId51"/>
    <p:sldId id="344" r:id="rId52"/>
    <p:sldId id="345" r:id="rId53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380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42</a:t>
            </a:fld>
            <a:endParaRPr lang="hr-H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43</a:t>
            </a:fld>
            <a:endParaRPr lang="hr-H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47</a:t>
            </a:fld>
            <a:endParaRPr lang="hr-H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48</a:t>
            </a:fld>
            <a:endParaRPr lang="hr-H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49</a:t>
            </a:fld>
            <a:endParaRPr lang="hr-H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50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51</a:t>
            </a:fld>
            <a:endParaRPr lang="hr-H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52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CFF1E0B-7B4B-42BD-B34A-238512E71322}" type="datetime1">
              <a:rPr lang="sr-Latn-CS" smtClean="0"/>
              <a:t>23.11.2016.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George_Bool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8458200" cy="1222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800" dirty="0" smtClean="0"/>
              <a:t>Logička ili Booleova algebra</a:t>
            </a:r>
            <a:endParaRPr lang="hr-H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 </a:t>
            </a:r>
            <a:br>
              <a:rPr lang="hr-HR" smtClean="0"/>
            </a:br>
            <a:r>
              <a:rPr lang="hr-HR" smtClean="0"/>
              <a:t>Logički operator I (engl. </a:t>
            </a:r>
            <a:r>
              <a:rPr lang="hr-HR" i="1" smtClean="0"/>
              <a:t>AND</a:t>
            </a:r>
            <a:r>
              <a:rPr lang="hr-HR" smtClean="0"/>
              <a:t>)</a:t>
            </a:r>
            <a:r>
              <a:rPr lang="hr-HR" b="1" smtClean="0"/>
              <a:t/>
            </a:r>
            <a:br>
              <a:rPr lang="hr-HR" b="1" smtClean="0"/>
            </a:b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smtClean="0"/>
              <a:t>Tablica stanja </a:t>
            </a:r>
            <a:r>
              <a:rPr lang="hr-HR" smtClean="0"/>
              <a:t>ili </a:t>
            </a:r>
            <a:r>
              <a:rPr lang="hr-HR" b="1" smtClean="0"/>
              <a:t>tablica istinitosti:</a:t>
            </a:r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285984" y="2500306"/>
          <a:ext cx="4644000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48000"/>
                <a:gridCol w="1548000"/>
                <a:gridCol w="1548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 Logički operator ILI (engl. </a:t>
            </a:r>
            <a:r>
              <a:rPr lang="hr-HR" i="1" smtClean="0"/>
              <a:t>OR</a:t>
            </a:r>
            <a:r>
              <a:rPr lang="hr-HR" smtClean="0"/>
              <a:t>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Naziva se</a:t>
            </a:r>
            <a:r>
              <a:rPr lang="hr-HR" b="1" smtClean="0"/>
              <a:t> </a:t>
            </a:r>
            <a:r>
              <a:rPr lang="hr-HR" smtClean="0"/>
              <a:t>i</a:t>
            </a:r>
            <a:r>
              <a:rPr lang="hr-HR" b="1" smtClean="0"/>
              <a:t> disjunkcija.</a:t>
            </a:r>
            <a:endParaRPr lang="hr-HR" smtClean="0"/>
          </a:p>
          <a:p>
            <a:r>
              <a:rPr lang="hr-HR" smtClean="0"/>
              <a:t>Zadatak - vratiti istinu </a:t>
            </a:r>
            <a:r>
              <a:rPr lang="hr-HR" b="1" smtClean="0"/>
              <a:t>ako je bar jedna od logičkih izjava</a:t>
            </a:r>
            <a:r>
              <a:rPr lang="hr-HR" smtClean="0"/>
              <a:t> uključenih u operaciju istinita.</a:t>
            </a:r>
          </a:p>
          <a:p>
            <a:r>
              <a:rPr lang="hr-HR" smtClean="0"/>
              <a:t>Predočit ćemo je simbolom </a:t>
            </a:r>
            <a:r>
              <a:rPr lang="hr-HR" b="1" smtClean="0">
                <a:sym typeface="Wingdings"/>
              </a:rPr>
              <a:t>+</a:t>
            </a:r>
            <a:r>
              <a:rPr lang="hr-HR" smtClean="0"/>
              <a:t>. </a:t>
            </a:r>
          </a:p>
          <a:p>
            <a:endParaRPr lang="hr-HR" smtClean="0"/>
          </a:p>
          <a:p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571472" y="4214818"/>
          <a:ext cx="7948298" cy="1936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196298"/>
                <a:gridCol w="3060000"/>
                <a:gridCol w="1692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hr-HR" sz="2400" b="1" smtClean="0">
                          <a:sym typeface="Wingdings"/>
                        </a:rPr>
                        <a:t>+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Karlovac je u Dalmaciji.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Karlovac je u Slavoniji.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laž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je jednako 4.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je manje od 0.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istina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 Logički operator ILI (engl. </a:t>
            </a:r>
            <a:r>
              <a:rPr lang="hr-HR" i="1" smtClean="0"/>
              <a:t>OR</a:t>
            </a:r>
            <a:r>
              <a:rPr lang="hr-HR" smtClean="0"/>
              <a:t>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smtClean="0"/>
              <a:t>Tablica stanja </a:t>
            </a:r>
            <a:r>
              <a:rPr lang="hr-HR" smtClean="0"/>
              <a:t>ili </a:t>
            </a:r>
            <a:r>
              <a:rPr lang="hr-HR" b="1" smtClean="0"/>
              <a:t>tablica istinitosti:</a:t>
            </a:r>
            <a:endParaRPr lang="hr-HR" smtClean="0"/>
          </a:p>
          <a:p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2214546" y="2500306"/>
          <a:ext cx="4644000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548000"/>
                <a:gridCol w="1548000"/>
                <a:gridCol w="1548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hr-HR" sz="2400" b="1" smtClean="0">
                          <a:sym typeface="Wingdings"/>
                        </a:rPr>
                        <a:t>+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24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Složene logičke operacije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Osnovne logičke operacije se mogu </a:t>
            </a:r>
            <a:r>
              <a:rPr lang="hr-HR" b="1" smtClean="0"/>
              <a:t>kombinirati u složene</a:t>
            </a:r>
            <a:r>
              <a:rPr lang="hr-HR" smtClean="0"/>
              <a:t>.</a:t>
            </a:r>
          </a:p>
          <a:p>
            <a:r>
              <a:rPr lang="hr-HR" smtClean="0"/>
              <a:t>Broj operanada i logičkih operatora može biti proizvoljan.</a:t>
            </a:r>
          </a:p>
          <a:p>
            <a:r>
              <a:rPr lang="hr-HR" smtClean="0"/>
              <a:t>Bez obzira na složenost logičke operacije </a:t>
            </a:r>
            <a:r>
              <a:rPr lang="hr-HR" b="1" smtClean="0"/>
              <a:t>konačni rezultat</a:t>
            </a:r>
            <a:r>
              <a:rPr lang="hr-HR" smtClean="0"/>
              <a:t> je </a:t>
            </a:r>
            <a:r>
              <a:rPr lang="hr-HR" b="1" smtClean="0"/>
              <a:t>istina</a:t>
            </a:r>
            <a:r>
              <a:rPr lang="hr-HR" smtClean="0"/>
              <a:t> ili </a:t>
            </a:r>
            <a:r>
              <a:rPr lang="hr-HR" b="1" smtClean="0"/>
              <a:t>laž</a:t>
            </a:r>
            <a:r>
              <a:rPr lang="hr-HR" smtClean="0"/>
              <a:t> (T ili F, 0 ili 1).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logičke operacije - prioriteti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Pri kombinaciji osnovnih logičkih operacija u složene, treba imati na umu </a:t>
            </a:r>
            <a:r>
              <a:rPr lang="hr-HR" b="1" smtClean="0"/>
              <a:t>prioritete</a:t>
            </a:r>
            <a:r>
              <a:rPr lang="hr-HR" smtClean="0"/>
              <a:t>. </a:t>
            </a:r>
          </a:p>
          <a:p>
            <a:r>
              <a:rPr lang="hr-HR" smtClean="0"/>
              <a:t>Prioriteti od viših ka nižima:</a:t>
            </a:r>
          </a:p>
          <a:p>
            <a:pPr marL="3594100" lvl="1" indent="-361950">
              <a:tabLst>
                <a:tab pos="3673475" algn="l"/>
              </a:tabLst>
            </a:pPr>
            <a:r>
              <a:rPr lang="hr-HR" b="1" smtClean="0"/>
              <a:t>NE</a:t>
            </a:r>
            <a:r>
              <a:rPr lang="hr-HR" smtClean="0"/>
              <a:t>, </a:t>
            </a:r>
          </a:p>
          <a:p>
            <a:pPr marL="3594100" lvl="1" indent="-361950">
              <a:tabLst>
                <a:tab pos="3673475" algn="l"/>
              </a:tabLst>
            </a:pPr>
            <a:r>
              <a:rPr lang="hr-HR" b="1" smtClean="0"/>
              <a:t>I</a:t>
            </a:r>
            <a:r>
              <a:rPr lang="hr-HR" smtClean="0"/>
              <a:t>, </a:t>
            </a:r>
          </a:p>
          <a:p>
            <a:pPr marL="3594100" lvl="1" indent="-361950">
              <a:tabLst>
                <a:tab pos="3673475" algn="l"/>
              </a:tabLst>
            </a:pPr>
            <a:r>
              <a:rPr lang="hr-HR" b="1" smtClean="0"/>
              <a:t>ILI</a:t>
            </a:r>
            <a:r>
              <a:rPr lang="hr-HR" smtClean="0"/>
              <a:t>. </a:t>
            </a:r>
          </a:p>
          <a:p>
            <a:r>
              <a:rPr lang="hr-HR" smtClean="0"/>
              <a:t>Za </a:t>
            </a:r>
            <a:r>
              <a:rPr lang="hr-HR" b="1" smtClean="0"/>
              <a:t>promijene prioriteta </a:t>
            </a:r>
            <a:r>
              <a:rPr lang="hr-HR" smtClean="0"/>
              <a:t>koriste se </a:t>
            </a:r>
            <a:r>
              <a:rPr lang="hr-HR" b="1" smtClean="0"/>
              <a:t>zagrade</a:t>
            </a:r>
            <a:r>
              <a:rPr lang="hr-HR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Pojednostavnjenje složenih operacija (minimizacija)</a:t>
            </a:r>
            <a:r>
              <a:rPr lang="hr-HR" b="1" smtClean="0"/>
              <a:t/>
            </a:r>
            <a:br>
              <a:rPr lang="hr-HR" b="1" smtClean="0"/>
            </a:b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928801"/>
            <a:ext cx="8686800" cy="4151323"/>
          </a:xfrm>
        </p:spPr>
        <p:txBody>
          <a:bodyPr/>
          <a:lstStyle/>
          <a:p>
            <a:r>
              <a:rPr lang="hr-HR" smtClean="0"/>
              <a:t>Složene logičke operacije se mogu </a:t>
            </a:r>
            <a:r>
              <a:rPr lang="hr-HR" b="1" smtClean="0"/>
              <a:t>pojednostavniti.</a:t>
            </a:r>
            <a:endParaRPr lang="hr-HR" smtClean="0"/>
          </a:p>
          <a:p>
            <a:r>
              <a:rPr lang="hr-HR" smtClean="0"/>
              <a:t>Smanjuje se složenost, ali </a:t>
            </a:r>
            <a:r>
              <a:rPr lang="hr-HR" b="1" smtClean="0"/>
              <a:t>rezultat ostaje isti</a:t>
            </a:r>
            <a:r>
              <a:rPr lang="hr-HR" smtClean="0"/>
              <a:t>.</a:t>
            </a:r>
          </a:p>
          <a:p>
            <a:r>
              <a:rPr lang="hr-HR" smtClean="0"/>
              <a:t>Za pojednostavljenje koristi se </a:t>
            </a:r>
            <a:r>
              <a:rPr lang="hr-HR" b="1" smtClean="0"/>
              <a:t>algebarski postupak</a:t>
            </a:r>
            <a:r>
              <a:rPr lang="hr-HR" smtClean="0"/>
              <a:t>. </a:t>
            </a:r>
          </a:p>
          <a:p>
            <a:pPr>
              <a:buNone/>
            </a:pPr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pravila algebarskog postupka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2000232" y="1643050"/>
          <a:ext cx="4786346" cy="464347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786346"/>
              </a:tblGrid>
              <a:tr h="895812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Neutralni element</a:t>
                      </a:r>
                      <a:endParaRPr lang="hr-HR" sz="2800" b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82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0 = 0</a:t>
                      </a:r>
                    </a:p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1 = P</a:t>
                      </a:r>
                    </a:p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lang="hr-HR" sz="28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 = 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382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+ 0 = P</a:t>
                      </a:r>
                    </a:p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+ 1 = 1</a:t>
                      </a:r>
                    </a:p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lang="hr-HR" sz="28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P = P</a:t>
                      </a:r>
                      <a:endParaRPr lang="hr-HR" sz="28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pravila algebarskog postupka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71604" y="1571611"/>
          <a:ext cx="5929354" cy="1188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964677"/>
                <a:gridCol w="2964677"/>
              </a:tblGrid>
              <a:tr h="576000">
                <a:tc gridSpan="2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Komplementarnost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 = 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P =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2857488" y="2285992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5857884" y="2285992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1214414" y="3357562"/>
          <a:ext cx="6643734" cy="1188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321867"/>
                <a:gridCol w="3321867"/>
              </a:tblGrid>
              <a:tr h="576000">
                <a:tc gridSpan="2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Komutativnost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Q = Q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Q = Q + 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Rezervirano mjesto sadržaja 5"/>
          <p:cNvGraphicFramePr>
            <a:graphicFrameLocks/>
          </p:cNvGraphicFramePr>
          <p:nvPr/>
        </p:nvGraphicFramePr>
        <p:xfrm>
          <a:off x="785786" y="5000636"/>
          <a:ext cx="7786742" cy="1188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93371"/>
                <a:gridCol w="3893371"/>
              </a:tblGrid>
              <a:tr h="576000">
                <a:tc gridSpan="2">
                  <a:txBody>
                    <a:bodyPr/>
                    <a:lstStyle/>
                    <a:p>
                      <a:pPr marL="0" indent="-226695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Asocijativnost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(P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Q)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R = P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(Q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R)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(P + Q) + R = P + (Q + R)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pravila algebarskog postupka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71604" y="1785926"/>
          <a:ext cx="5929354" cy="1476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964677"/>
                <a:gridCol w="2964677"/>
              </a:tblGrid>
              <a:tr h="576000">
                <a:tc gridSpan="2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 Morganova pravila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00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Q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+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 </a:t>
                      </a:r>
                      <a:r>
                        <a:rPr kumimoji="0" lang="hr-HR" sz="28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=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Q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2071670" y="2571744"/>
            <a:ext cx="71438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6183025" y="2591956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2500298" y="3857628"/>
          <a:ext cx="4071966" cy="1620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1966"/>
              </a:tblGrid>
              <a:tr h="576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Involutivnost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 P ) = P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Ravni poveznik 11"/>
          <p:cNvCxnSpPr/>
          <p:nvPr/>
        </p:nvCxnSpPr>
        <p:spPr>
          <a:xfrm>
            <a:off x="3152117" y="2569779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3786182" y="2571744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6786482" y="2598877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4929190" y="2571744"/>
            <a:ext cx="85725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4121203" y="4737045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3969951" y="4635062"/>
            <a:ext cx="57150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pravila algebarskog postupka</a:t>
            </a:r>
            <a:endParaRPr lang="hr-HR"/>
          </a:p>
        </p:txBody>
      </p:sp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1928794" y="2000240"/>
          <a:ext cx="5143536" cy="2664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143536"/>
              </a:tblGrid>
              <a:tr h="576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Distributivnost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 (Q + R) = P  Q + P  R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+ (Q  R) = (P + Q)  (P + R)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Logička ili Booleova algebra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5053018" cy="4525962"/>
          </a:xfrm>
        </p:spPr>
        <p:txBody>
          <a:bodyPr/>
          <a:lstStyle/>
          <a:p>
            <a:r>
              <a:rPr lang="hr-HR" smtClean="0"/>
              <a:t>Naziv dobila prema svom tvorcu, engleskom matematičaru George Booleu (1815. – 1864.).</a:t>
            </a:r>
          </a:p>
          <a:p>
            <a:pPr>
              <a:buNone/>
            </a:pPr>
            <a:endParaRPr lang="hr-HR" b="1" smtClean="0"/>
          </a:p>
        </p:txBody>
      </p:sp>
      <p:pic>
        <p:nvPicPr>
          <p:cNvPr id="6" name="Slika 5" descr="H4020347-George_Boole-SPL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1571612"/>
            <a:ext cx="3411232" cy="40719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Složena operacija -</a:t>
            </a:r>
            <a:r>
              <a:rPr lang="hr-HR" b="1" smtClean="0"/>
              <a:t> </a:t>
            </a:r>
            <a:r>
              <a:rPr lang="hr-HR" smtClean="0"/>
              <a:t>tablica stanja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I složena logička operacija se može prikazati pomoću </a:t>
            </a:r>
            <a:r>
              <a:rPr lang="hr-HR" b="1" smtClean="0"/>
              <a:t>tablice stanja</a:t>
            </a:r>
            <a:r>
              <a:rPr lang="hr-HR" smtClean="0"/>
              <a:t>. </a:t>
            </a:r>
          </a:p>
          <a:p>
            <a:r>
              <a:rPr lang="hr-HR" smtClean="0"/>
              <a:t>Tablica stanja sadrži sva moguća stanja operanada i sve zadane logičke operacije pa time omogućava </a:t>
            </a:r>
            <a:r>
              <a:rPr lang="hr-HR" b="1" smtClean="0"/>
              <a:t>provjeru ispravnosti pojednostavnjenja</a:t>
            </a:r>
            <a:r>
              <a:rPr lang="hr-HR" smtClean="0"/>
              <a:t>. </a:t>
            </a:r>
          </a:p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Složena operacija -</a:t>
            </a:r>
            <a:r>
              <a:rPr lang="hr-HR" b="1" smtClean="0"/>
              <a:t> </a:t>
            </a:r>
            <a:r>
              <a:rPr lang="hr-HR" smtClean="0"/>
              <a:t>tablica stanja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Za provjeru treba načiniti:</a:t>
            </a:r>
          </a:p>
          <a:p>
            <a:pPr lvl="1"/>
            <a:r>
              <a:rPr lang="hr-HR" smtClean="0"/>
              <a:t>tablicu stanja </a:t>
            </a:r>
            <a:r>
              <a:rPr lang="hr-HR" b="1" smtClean="0"/>
              <a:t>za početnu složenu logičku operaciju, </a:t>
            </a:r>
          </a:p>
          <a:p>
            <a:pPr lvl="1"/>
            <a:r>
              <a:rPr lang="hr-HR" b="1" smtClean="0"/>
              <a:t>t</a:t>
            </a:r>
            <a:r>
              <a:rPr lang="hr-HR" smtClean="0"/>
              <a:t>ablicu stanja </a:t>
            </a:r>
            <a:r>
              <a:rPr lang="hr-HR" b="1" smtClean="0"/>
              <a:t>za pojednostavnjenje</a:t>
            </a:r>
            <a:r>
              <a:rPr lang="hr-HR" smtClean="0"/>
              <a:t>. </a:t>
            </a:r>
          </a:p>
          <a:p>
            <a:r>
              <a:rPr lang="hr-HR" smtClean="0"/>
              <a:t>Ako su sadržaji stupaca koji prikazuju rezultate logičkih operacija jednaki, pojednostavnjenje je napravljeno ispravno.</a:t>
            </a:r>
          </a:p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00166" y="2000240"/>
          <a:ext cx="2552688" cy="337503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52688"/>
              </a:tblGrid>
              <a:tr h="620503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+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3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143504" y="4643446"/>
          <a:ext cx="300039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0039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Rezervirano mjesto sadržaja 5"/>
          <p:cNvGraphicFramePr>
            <a:graphicFrameLocks/>
          </p:cNvGraphicFramePr>
          <p:nvPr/>
        </p:nvGraphicFramePr>
        <p:xfrm>
          <a:off x="5143504" y="5429264"/>
          <a:ext cx="300039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0039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143504" y="3786190"/>
          <a:ext cx="300039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0039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(1 +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5143504" y="2214554"/>
          <a:ext cx="300039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0039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+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Rezervirano mjesto sadržaja 5"/>
          <p:cNvGraphicFramePr>
            <a:graphicFrameLocks/>
          </p:cNvGraphicFramePr>
          <p:nvPr/>
        </p:nvGraphicFramePr>
        <p:xfrm>
          <a:off x="5143504" y="1357298"/>
          <a:ext cx="300039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0039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Rezervirano mjesto sadržaja 5"/>
          <p:cNvGraphicFramePr>
            <a:graphicFrameLocks/>
          </p:cNvGraphicFramePr>
          <p:nvPr/>
        </p:nvGraphicFramePr>
        <p:xfrm>
          <a:off x="5072066" y="3000372"/>
          <a:ext cx="357190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</a:t>
            </a:r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2500298" y="1785926"/>
          <a:ext cx="4191000" cy="43696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47750"/>
                <a:gridCol w="1023952"/>
                <a:gridCol w="1071548"/>
                <a:gridCol w="1047750"/>
              </a:tblGrid>
              <a:tr h="726286">
                <a:tc gridSpan="4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 P +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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</a:t>
            </a:r>
            <a:endParaRPr lang="hr-HR"/>
          </a:p>
        </p:txBody>
      </p:sp>
      <p:pic>
        <p:nvPicPr>
          <p:cNvPr id="11" name="Rezervirano mjesto sadržaja 10" descr="T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1643050"/>
            <a:ext cx="7829441" cy="442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00166" y="2000240"/>
          <a:ext cx="2552688" cy="337503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52688"/>
              </a:tblGrid>
              <a:tr h="620503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3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172560" y="5253361"/>
          <a:ext cx="3542843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42843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Rezervirano mjesto sadržaja 5"/>
          <p:cNvGraphicFramePr>
            <a:graphicFrameLocks/>
          </p:cNvGraphicFramePr>
          <p:nvPr/>
        </p:nvGraphicFramePr>
        <p:xfrm>
          <a:off x="5166158" y="6015038"/>
          <a:ext cx="3549246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49246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157782" y="4488241"/>
          <a:ext cx="3557622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7622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(1 +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5143504" y="3000372"/>
          <a:ext cx="357190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+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Rezervirano mjesto sadržaja 5"/>
          <p:cNvGraphicFramePr>
            <a:graphicFrameLocks/>
          </p:cNvGraphicFramePr>
          <p:nvPr/>
        </p:nvGraphicFramePr>
        <p:xfrm>
          <a:off x="5143504" y="2214554"/>
          <a:ext cx="3571900" cy="5791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57150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 +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Rezervirano mjesto sadržaja 5"/>
          <p:cNvGraphicFramePr>
            <a:graphicFrameLocks/>
          </p:cNvGraphicFramePr>
          <p:nvPr/>
        </p:nvGraphicFramePr>
        <p:xfrm>
          <a:off x="5143504" y="1428736"/>
          <a:ext cx="357190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>
                        <a:tabLst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Rezervirano mjesto sadržaja 5"/>
          <p:cNvGraphicFramePr>
            <a:graphicFrameLocks/>
          </p:cNvGraphicFramePr>
          <p:nvPr/>
        </p:nvGraphicFramePr>
        <p:xfrm>
          <a:off x="5143504" y="3786190"/>
          <a:ext cx="357190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</a:t>
            </a:r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2643174" y="1714488"/>
          <a:ext cx="4191000" cy="43696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47750"/>
                <a:gridCol w="1023952"/>
                <a:gridCol w="1071548"/>
                <a:gridCol w="1047750"/>
              </a:tblGrid>
              <a:tr h="726286">
                <a:tc gridSpan="4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+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2</a:t>
            </a:r>
            <a:endParaRPr lang="hr-HR"/>
          </a:p>
        </p:txBody>
      </p:sp>
      <p:pic>
        <p:nvPicPr>
          <p:cNvPr id="11" name="Rezervirano mjesto sadržaja 10" descr="T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643050"/>
            <a:ext cx="7832994" cy="442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00166" y="2000240"/>
          <a:ext cx="2552688" cy="337503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52688"/>
              </a:tblGrid>
              <a:tr h="620503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+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3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143504" y="4643446"/>
          <a:ext cx="321471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21471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143504" y="3786190"/>
          <a:ext cx="321471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21471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1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>
            <a:off x="2285984" y="2071678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a 14"/>
          <p:cNvGrpSpPr/>
          <p:nvPr/>
        </p:nvGrpSpPr>
        <p:grpSpPr>
          <a:xfrm>
            <a:off x="5143504" y="2143116"/>
            <a:ext cx="3214710" cy="642942"/>
            <a:chOff x="5143504" y="2143116"/>
            <a:chExt cx="3214710" cy="642942"/>
          </a:xfrm>
        </p:grpSpPr>
        <p:graphicFrame>
          <p:nvGraphicFramePr>
            <p:cNvPr id="12" name="Rezervirano mjesto sadržaja 5"/>
            <p:cNvGraphicFramePr>
              <a:graphicFrameLocks/>
            </p:cNvGraphicFramePr>
            <p:nvPr/>
          </p:nvGraphicFramePr>
          <p:xfrm>
            <a:off x="5143504" y="2143116"/>
            <a:ext cx="3214710" cy="642942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214710"/>
                </a:tblGrid>
                <a:tr h="642942">
                  <a:tc>
                    <a:txBody>
                      <a:bodyPr/>
                      <a:lstStyle/>
                      <a:p>
                        <a:pPr marL="0" algn="l" rtl="0" eaLnBrk="1" latinLnBrk="0" hangingPunct="1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(P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Q)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Ravni poveznik 12"/>
            <p:cNvCxnSpPr/>
            <p:nvPr/>
          </p:nvCxnSpPr>
          <p:spPr>
            <a:xfrm>
              <a:off x="6286512" y="221455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a 15"/>
          <p:cNvGrpSpPr/>
          <p:nvPr/>
        </p:nvGrpSpPr>
        <p:grpSpPr>
          <a:xfrm>
            <a:off x="5143504" y="3000372"/>
            <a:ext cx="3214710" cy="642942"/>
            <a:chOff x="5143504" y="3000372"/>
            <a:chExt cx="3214710" cy="642942"/>
          </a:xfrm>
        </p:grpSpPr>
        <p:graphicFrame>
          <p:nvGraphicFramePr>
            <p:cNvPr id="10" name="Rezervirano mjesto sadržaja 5"/>
            <p:cNvGraphicFramePr>
              <a:graphicFrameLocks/>
            </p:cNvGraphicFramePr>
            <p:nvPr/>
          </p:nvGraphicFramePr>
          <p:xfrm>
            <a:off x="5143504" y="3000372"/>
            <a:ext cx="3214710" cy="642942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214710"/>
                </a:tblGrid>
                <a:tr h="642942">
                  <a:tc>
                    <a:txBody>
                      <a:bodyPr/>
                      <a:lstStyle/>
                      <a:p>
                        <a:pPr marL="0" algn="l" rtl="0" eaLnBrk="1" latinLnBrk="0" hangingPunct="1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(P + P)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(P +Q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)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4" name="Ravni poveznik 13"/>
            <p:cNvCxnSpPr/>
            <p:nvPr/>
          </p:nvCxnSpPr>
          <p:spPr>
            <a:xfrm>
              <a:off x="6286512" y="307181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</a:t>
            </a:r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642910" y="1785926"/>
          <a:ext cx="4500594" cy="43696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904226"/>
                <a:gridCol w="883689"/>
                <a:gridCol w="883689"/>
                <a:gridCol w="924764"/>
                <a:gridCol w="904226"/>
              </a:tblGrid>
              <a:tr h="726286">
                <a:tc gridSpan="5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 P +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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9"/>
          <p:cNvGraphicFramePr>
            <a:graphicFrameLocks noGrp="1"/>
          </p:cNvGraphicFramePr>
          <p:nvPr>
            <p:ph sz="half" idx="2"/>
          </p:nvPr>
        </p:nvGraphicFramePr>
        <p:xfrm>
          <a:off x="5429256" y="1785928"/>
          <a:ext cx="2643207" cy="435771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81069"/>
                <a:gridCol w="881069"/>
                <a:gridCol w="881069"/>
              </a:tblGrid>
              <a:tr h="726286">
                <a:tc gridSpan="3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</a:t>
                      </a:r>
                      <a:r>
                        <a:rPr lang="hr-HR" sz="1000" b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+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000364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357554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714612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Logička izjava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695828" cy="4724400"/>
          </a:xfrm>
        </p:spPr>
        <p:txBody>
          <a:bodyPr/>
          <a:lstStyle/>
          <a:p>
            <a:r>
              <a:rPr lang="hr-HR" smtClean="0"/>
              <a:t>Osnovni element logičke algebre - </a:t>
            </a:r>
            <a:r>
              <a:rPr lang="hr-HR" b="1" smtClean="0"/>
              <a:t>logička</a:t>
            </a:r>
            <a:r>
              <a:rPr lang="hr-HR" smtClean="0"/>
              <a:t> </a:t>
            </a:r>
            <a:r>
              <a:rPr lang="hr-HR" b="1" smtClean="0"/>
              <a:t>izjava</a:t>
            </a:r>
            <a:r>
              <a:rPr lang="hr-HR" smtClean="0"/>
              <a:t>.</a:t>
            </a:r>
          </a:p>
          <a:p>
            <a:r>
              <a:rPr lang="hr-HR" smtClean="0"/>
              <a:t>Zbog jednostavnosti može se označiti jednim slovom (npr. P)</a:t>
            </a:r>
          </a:p>
          <a:p>
            <a:r>
              <a:rPr lang="hr-HR" smtClean="0"/>
              <a:t>Za svaku od izjava se može jednoznačno tvrditi da je </a:t>
            </a:r>
            <a:r>
              <a:rPr lang="hr-HR" b="1" smtClean="0"/>
              <a:t>istinita</a:t>
            </a:r>
            <a:r>
              <a:rPr lang="hr-HR" smtClean="0"/>
              <a:t> ili </a:t>
            </a:r>
            <a:r>
              <a:rPr lang="hr-HR" b="1" smtClean="0"/>
              <a:t>lažna</a:t>
            </a:r>
            <a:r>
              <a:rPr lang="hr-HR" smtClean="0"/>
              <a:t>.</a:t>
            </a: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sz="half" idx="2"/>
          </p:nvPr>
        </p:nvGraphicFramePr>
        <p:xfrm>
          <a:off x="5000628" y="1928802"/>
          <a:ext cx="3776658" cy="354331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76658"/>
              </a:tblGrid>
              <a:tr h="885828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8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“Danas je vedar dan”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8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“Karlovac je u Dalmaciji”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5828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“1+1=3”.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3</a:t>
            </a:r>
            <a:endParaRPr lang="hr-HR"/>
          </a:p>
        </p:txBody>
      </p:sp>
      <p:pic>
        <p:nvPicPr>
          <p:cNvPr id="14" name="Rezervirano mjesto sadržaja 13" descr="T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7" y="1571612"/>
            <a:ext cx="7369787" cy="4428000"/>
          </a:xfrm>
        </p:spPr>
      </p:pic>
      <p:cxnSp>
        <p:nvCxnSpPr>
          <p:cNvPr id="7" name="Ravni poveznik 6"/>
          <p:cNvCxnSpPr/>
          <p:nvPr/>
        </p:nvCxnSpPr>
        <p:spPr>
          <a:xfrm>
            <a:off x="3000364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357554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714612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00166" y="2000240"/>
          <a:ext cx="2552688" cy="337503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52688"/>
              </a:tblGrid>
              <a:tr h="620503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34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143504" y="4643446"/>
          <a:ext cx="321471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21471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5143504" y="3786190"/>
          <a:ext cx="3214710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214710"/>
              </a:tblGrid>
              <a:tr h="64294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0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>
            <a:off x="2285984" y="2071678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a 14"/>
          <p:cNvGrpSpPr/>
          <p:nvPr/>
        </p:nvGrpSpPr>
        <p:grpSpPr>
          <a:xfrm>
            <a:off x="5143504" y="2143116"/>
            <a:ext cx="3214710" cy="642942"/>
            <a:chOff x="5143504" y="2143116"/>
            <a:chExt cx="3214710" cy="642942"/>
          </a:xfrm>
        </p:grpSpPr>
        <p:graphicFrame>
          <p:nvGraphicFramePr>
            <p:cNvPr id="12" name="Rezervirano mjesto sadržaja 5"/>
            <p:cNvGraphicFramePr>
              <a:graphicFrameLocks/>
            </p:cNvGraphicFramePr>
            <p:nvPr/>
          </p:nvGraphicFramePr>
          <p:xfrm>
            <a:off x="5143504" y="2143116"/>
            <a:ext cx="3214710" cy="642942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214710"/>
                </a:tblGrid>
                <a:tr h="642942">
                  <a:tc>
                    <a:txBody>
                      <a:bodyPr/>
                      <a:lstStyle/>
                      <a:p>
                        <a:pPr marL="0" algn="l" rtl="0" eaLnBrk="1" latinLnBrk="0" hangingPunct="1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(P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Q)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Ravni poveznik 12"/>
            <p:cNvCxnSpPr/>
            <p:nvPr/>
          </p:nvCxnSpPr>
          <p:spPr>
            <a:xfrm>
              <a:off x="6286512" y="221455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upa 15"/>
          <p:cNvGrpSpPr/>
          <p:nvPr/>
        </p:nvGrpSpPr>
        <p:grpSpPr>
          <a:xfrm>
            <a:off x="5143504" y="3000372"/>
            <a:ext cx="3214710" cy="642942"/>
            <a:chOff x="5143504" y="3000372"/>
            <a:chExt cx="3214710" cy="642942"/>
          </a:xfrm>
        </p:grpSpPr>
        <p:graphicFrame>
          <p:nvGraphicFramePr>
            <p:cNvPr id="10" name="Rezervirano mjesto sadržaja 5"/>
            <p:cNvGraphicFramePr>
              <a:graphicFrameLocks/>
            </p:cNvGraphicFramePr>
            <p:nvPr/>
          </p:nvGraphicFramePr>
          <p:xfrm>
            <a:off x="5143504" y="3000372"/>
            <a:ext cx="3214710" cy="642942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214710"/>
                </a:tblGrid>
                <a:tr h="642942">
                  <a:tc>
                    <a:txBody>
                      <a:bodyPr/>
                      <a:lstStyle/>
                      <a:p>
                        <a:pPr marL="0" algn="l" rtl="0" eaLnBrk="1" latinLnBrk="0" hangingPunct="1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(P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P)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(P  Q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)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4" name="Ravni poveznik 13"/>
            <p:cNvCxnSpPr/>
            <p:nvPr/>
          </p:nvCxnSpPr>
          <p:spPr>
            <a:xfrm>
              <a:off x="6286512" y="307181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642910" y="1785926"/>
          <a:ext cx="4500594" cy="43696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904226"/>
                <a:gridCol w="883689"/>
                <a:gridCol w="883689"/>
                <a:gridCol w="924764"/>
                <a:gridCol w="904226"/>
              </a:tblGrid>
              <a:tr h="726286">
                <a:tc gridSpan="5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(P + Q)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+Q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9"/>
          <p:cNvGraphicFramePr>
            <a:graphicFrameLocks noGrp="1"/>
          </p:cNvGraphicFramePr>
          <p:nvPr>
            <p:ph sz="half" idx="2"/>
          </p:nvPr>
        </p:nvGraphicFramePr>
        <p:xfrm>
          <a:off x="5429256" y="1785928"/>
          <a:ext cx="2643207" cy="435771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81069"/>
                <a:gridCol w="881069"/>
                <a:gridCol w="881069"/>
              </a:tblGrid>
              <a:tr h="726286">
                <a:tc gridSpan="3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</a:t>
                      </a:r>
                      <a:r>
                        <a:rPr lang="hr-HR" sz="1000" b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3000364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357554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714612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4</a:t>
            </a:r>
            <a:endParaRPr lang="hr-HR"/>
          </a:p>
        </p:txBody>
      </p:sp>
      <p:pic>
        <p:nvPicPr>
          <p:cNvPr id="14" name="Rezervirano mjesto sadržaja 13" descr="T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571612"/>
            <a:ext cx="7358114" cy="4411847"/>
          </a:xfrm>
        </p:spPr>
      </p:pic>
      <p:cxnSp>
        <p:nvCxnSpPr>
          <p:cNvPr id="7" name="Ravni poveznik 6"/>
          <p:cNvCxnSpPr/>
          <p:nvPr/>
        </p:nvCxnSpPr>
        <p:spPr>
          <a:xfrm>
            <a:off x="3000364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3357554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714612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5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857224" y="1714488"/>
          <a:ext cx="4357718" cy="116124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57718"/>
              </a:tblGrid>
              <a:tr h="418007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 + C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125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3571868" y="3357562"/>
          <a:ext cx="4857784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857784"/>
              </a:tblGrid>
              <a:tr h="714380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 + C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Rezervirano mjesto sadržaja 5"/>
          <p:cNvGraphicFramePr>
            <a:graphicFrameLocks/>
          </p:cNvGraphicFramePr>
          <p:nvPr/>
        </p:nvGraphicFramePr>
        <p:xfrm>
          <a:off x="3571868" y="4214818"/>
          <a:ext cx="4857784" cy="7143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857784"/>
              </a:tblGrid>
              <a:tr h="714380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(A + 1)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Rezervirano mjesto sadržaja 5"/>
          <p:cNvGraphicFramePr>
            <a:graphicFrameLocks/>
          </p:cNvGraphicFramePr>
          <p:nvPr/>
        </p:nvGraphicFramePr>
        <p:xfrm>
          <a:off x="3571868" y="5000636"/>
          <a:ext cx="4857784" cy="642941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857784"/>
              </a:tblGrid>
              <a:tr h="642941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5"/>
          <p:cNvGraphicFramePr>
            <a:graphicFrameLocks/>
          </p:cNvGraphicFramePr>
          <p:nvPr/>
        </p:nvGraphicFramePr>
        <p:xfrm>
          <a:off x="3571868" y="5715016"/>
          <a:ext cx="4857784" cy="64294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857784"/>
              </a:tblGrid>
              <a:tr h="642942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C</a:t>
                      </a:r>
                      <a:endParaRPr kumimoji="0" lang="hr-HR" sz="32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1714480" y="571480"/>
          <a:ext cx="6013900" cy="557216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09962"/>
                <a:gridCol w="987025"/>
                <a:gridCol w="987025"/>
                <a:gridCol w="987025"/>
                <a:gridCol w="1032901"/>
                <a:gridCol w="1009962"/>
              </a:tblGrid>
              <a:tr h="546748">
                <a:tc gridSpan="6"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 + C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4246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71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2143108" y="642918"/>
          <a:ext cx="4980999" cy="557216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009962"/>
                <a:gridCol w="987025"/>
                <a:gridCol w="987025"/>
                <a:gridCol w="987025"/>
                <a:gridCol w="1009962"/>
              </a:tblGrid>
              <a:tr h="546748">
                <a:tc gridSpan="5"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B + C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64246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 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71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adržaja 8" descr="asas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500042"/>
            <a:ext cx="5072098" cy="5823913"/>
          </a:xfrm>
        </p:spPr>
      </p:pic>
      <p:pic>
        <p:nvPicPr>
          <p:cNvPr id="8" name="Rezervirano mjesto sadržaja 7" descr="T5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261737" y="515330"/>
            <a:ext cx="3786182" cy="57711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6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358246" cy="116729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358246"/>
              </a:tblGrid>
              <a:tr h="785817">
                <a:tc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• B • C + A • B • C +  A • B • C + A • B •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482">
                <a:tc>
                  <a:txBody>
                    <a:bodyPr/>
                    <a:lstStyle/>
                    <a:p>
                      <a:endParaRPr kumimoji="0" lang="hr-HR" sz="9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185735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avni poveznik 8"/>
          <p:cNvCxnSpPr/>
          <p:nvPr/>
        </p:nvCxnSpPr>
        <p:spPr>
          <a:xfrm>
            <a:off x="114297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614363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5357818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257173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3214678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500034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7500958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a 40"/>
          <p:cNvGrpSpPr/>
          <p:nvPr/>
        </p:nvGrpSpPr>
        <p:grpSpPr>
          <a:xfrm>
            <a:off x="357158" y="2786058"/>
            <a:ext cx="8572560" cy="714380"/>
            <a:chOff x="357158" y="2786058"/>
            <a:chExt cx="8572560" cy="714380"/>
          </a:xfrm>
        </p:grpSpPr>
        <p:graphicFrame>
          <p:nvGraphicFramePr>
            <p:cNvPr id="36" name="Rezervirano mjesto sadržaja 5"/>
            <p:cNvGraphicFramePr>
              <a:graphicFrameLocks/>
            </p:cNvGraphicFramePr>
            <p:nvPr/>
          </p:nvGraphicFramePr>
          <p:xfrm>
            <a:off x="357158" y="2786058"/>
            <a:ext cx="8572560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572560"/>
                </a:tblGrid>
                <a:tr h="714380">
                  <a:tc>
                    <a:txBody>
                      <a:bodyPr/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• B • C + A • B • C + A • B • C + A • B • C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6" name="Ravni poveznik 15"/>
            <p:cNvCxnSpPr/>
            <p:nvPr/>
          </p:nvCxnSpPr>
          <p:spPr>
            <a:xfrm>
              <a:off x="71434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>
              <a:off x="135729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>
              <a:off x="214310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>
              <a:off x="278605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avni poveznik 20"/>
            <p:cNvCxnSpPr/>
            <p:nvPr/>
          </p:nvCxnSpPr>
          <p:spPr>
            <a:xfrm>
              <a:off x="342899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557213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628651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7643834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a 41"/>
          <p:cNvGrpSpPr/>
          <p:nvPr/>
        </p:nvGrpSpPr>
        <p:grpSpPr>
          <a:xfrm>
            <a:off x="357158" y="3571876"/>
            <a:ext cx="8572560" cy="714380"/>
            <a:chOff x="357158" y="3571876"/>
            <a:chExt cx="8572560" cy="714380"/>
          </a:xfrm>
        </p:grpSpPr>
        <p:graphicFrame>
          <p:nvGraphicFramePr>
            <p:cNvPr id="37" name="Rezervirano mjesto sadržaja 5"/>
            <p:cNvGraphicFramePr>
              <a:graphicFrameLocks/>
            </p:cNvGraphicFramePr>
            <p:nvPr/>
          </p:nvGraphicFramePr>
          <p:xfrm>
            <a:off x="357158" y="3571876"/>
            <a:ext cx="8572560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572560"/>
                </a:tblGrid>
                <a:tr h="714380">
                  <a:tc>
                    <a:txBody>
                      <a:bodyPr/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• B • (C + C) + A • B • (C + C)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5" name="Ravni poveznik 24"/>
            <p:cNvCxnSpPr/>
            <p:nvPr/>
          </p:nvCxnSpPr>
          <p:spPr>
            <a:xfrm>
              <a:off x="714348" y="371475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1428728" y="371475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avni poveznik 26"/>
            <p:cNvCxnSpPr/>
            <p:nvPr/>
          </p:nvCxnSpPr>
          <p:spPr>
            <a:xfrm>
              <a:off x="2214546" y="371475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4429124" y="371475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5286380" y="371475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a 42"/>
          <p:cNvGrpSpPr/>
          <p:nvPr/>
        </p:nvGrpSpPr>
        <p:grpSpPr>
          <a:xfrm>
            <a:off x="357158" y="4357694"/>
            <a:ext cx="8572560" cy="714380"/>
            <a:chOff x="357158" y="4357694"/>
            <a:chExt cx="8572560" cy="714380"/>
          </a:xfrm>
        </p:grpSpPr>
        <p:graphicFrame>
          <p:nvGraphicFramePr>
            <p:cNvPr id="38" name="Rezervirano mjesto sadržaja 5"/>
            <p:cNvGraphicFramePr>
              <a:graphicFrameLocks/>
            </p:cNvGraphicFramePr>
            <p:nvPr/>
          </p:nvGraphicFramePr>
          <p:xfrm>
            <a:off x="357158" y="4357694"/>
            <a:ext cx="8572560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572560"/>
                </a:tblGrid>
                <a:tr h="714380">
                  <a:tc>
                    <a:txBody>
                      <a:bodyPr/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• B • 1 + A • B • 1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0" name="Ravni poveznik 29"/>
            <p:cNvCxnSpPr/>
            <p:nvPr/>
          </p:nvCxnSpPr>
          <p:spPr>
            <a:xfrm>
              <a:off x="714348" y="450057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1357290" y="450057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/>
            <p:nvPr/>
          </p:nvCxnSpPr>
          <p:spPr>
            <a:xfrm>
              <a:off x="3500430" y="450057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a 43"/>
          <p:cNvGrpSpPr/>
          <p:nvPr/>
        </p:nvGrpSpPr>
        <p:grpSpPr>
          <a:xfrm>
            <a:off x="357158" y="5143512"/>
            <a:ext cx="8572560" cy="676656"/>
            <a:chOff x="357158" y="5143512"/>
            <a:chExt cx="8572560" cy="676656"/>
          </a:xfrm>
        </p:grpSpPr>
        <p:graphicFrame>
          <p:nvGraphicFramePr>
            <p:cNvPr id="39" name="Rezervirano mjesto sadržaja 5"/>
            <p:cNvGraphicFramePr>
              <a:graphicFrameLocks/>
            </p:cNvGraphicFramePr>
            <p:nvPr/>
          </p:nvGraphicFramePr>
          <p:xfrm>
            <a:off x="357158" y="5143512"/>
            <a:ext cx="8572560" cy="6766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572560"/>
                </a:tblGrid>
                <a:tr h="642942">
                  <a:tc>
                    <a:txBody>
                      <a:bodyPr/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B • (A + A)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3" name="Ravni poveznik 32"/>
            <p:cNvCxnSpPr/>
            <p:nvPr/>
          </p:nvCxnSpPr>
          <p:spPr>
            <a:xfrm>
              <a:off x="714348" y="528638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ni poveznik 33"/>
            <p:cNvCxnSpPr/>
            <p:nvPr/>
          </p:nvCxnSpPr>
          <p:spPr>
            <a:xfrm>
              <a:off x="1571604" y="528638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a 44"/>
          <p:cNvGrpSpPr/>
          <p:nvPr/>
        </p:nvGrpSpPr>
        <p:grpSpPr>
          <a:xfrm>
            <a:off x="357158" y="5857892"/>
            <a:ext cx="8572560" cy="676656"/>
            <a:chOff x="357158" y="5857892"/>
            <a:chExt cx="8572560" cy="676656"/>
          </a:xfrm>
        </p:grpSpPr>
        <p:graphicFrame>
          <p:nvGraphicFramePr>
            <p:cNvPr id="40" name="Rezervirano mjesto sadržaja 5"/>
            <p:cNvGraphicFramePr>
              <a:graphicFrameLocks/>
            </p:cNvGraphicFramePr>
            <p:nvPr/>
          </p:nvGraphicFramePr>
          <p:xfrm>
            <a:off x="357158" y="5857892"/>
            <a:ext cx="8572560" cy="6766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572560"/>
                </a:tblGrid>
                <a:tr h="571504">
                  <a:tc>
                    <a:txBody>
                      <a:bodyPr/>
                      <a:lstStyle/>
                      <a:p>
                        <a:pPr>
                          <a:lnSpc>
                            <a:spcPct val="12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B</a:t>
                        </a:r>
                        <a:endParaRPr kumimoji="0" lang="hr-HR" sz="32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5" name="Ravni poveznik 34"/>
            <p:cNvCxnSpPr/>
            <p:nvPr/>
          </p:nvCxnSpPr>
          <p:spPr>
            <a:xfrm>
              <a:off x="714348" y="600076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500034" y="571480"/>
          <a:ext cx="8340890" cy="582294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84000"/>
                <a:gridCol w="684000"/>
                <a:gridCol w="684000"/>
                <a:gridCol w="684000"/>
                <a:gridCol w="684000"/>
                <a:gridCol w="684000"/>
                <a:gridCol w="864000"/>
                <a:gridCol w="864000"/>
                <a:gridCol w="864000"/>
                <a:gridCol w="864000"/>
                <a:gridCol w="780890"/>
              </a:tblGrid>
              <a:tr h="720000">
                <a:tc gridSpan="11">
                  <a:txBody>
                    <a:bodyPr/>
                    <a:lstStyle/>
                    <a:p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• B • C + A • B • C +  A • B • C + A • B • 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0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0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Times New Roman"/>
                          <a:sym typeface="Wingdings"/>
                        </a:rPr>
                        <a:t>C</a:t>
                      </a:r>
                      <a:endParaRPr kumimoji="0" lang="hr-HR" sz="20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5712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4674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Ravni poveznik 5"/>
          <p:cNvCxnSpPr/>
          <p:nvPr/>
        </p:nvCxnSpPr>
        <p:spPr>
          <a:xfrm>
            <a:off x="1214414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>
            <a:off x="1928794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7"/>
          <p:cNvCxnSpPr/>
          <p:nvPr/>
        </p:nvCxnSpPr>
        <p:spPr>
          <a:xfrm>
            <a:off x="500034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2643174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3286116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5429256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>
            <a:off x="6143636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>
            <a:off x="7572396" y="71435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2786050" y="1500174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3500430" y="1500174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4195600" y="1479509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4714876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24"/>
          <p:cNvCxnSpPr/>
          <p:nvPr/>
        </p:nvCxnSpPr>
        <p:spPr>
          <a:xfrm>
            <a:off x="5572132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>
            <a:off x="5214942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5786446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avni poveznik 27"/>
          <p:cNvCxnSpPr/>
          <p:nvPr/>
        </p:nvCxnSpPr>
        <p:spPr>
          <a:xfrm>
            <a:off x="5000628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vni poveznik 28"/>
          <p:cNvCxnSpPr/>
          <p:nvPr/>
        </p:nvCxnSpPr>
        <p:spPr>
          <a:xfrm>
            <a:off x="6929454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avni poveznik 29"/>
          <p:cNvCxnSpPr/>
          <p:nvPr/>
        </p:nvCxnSpPr>
        <p:spPr>
          <a:xfrm>
            <a:off x="6707734" y="149772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>
            <a:off x="7572396" y="1500174"/>
            <a:ext cx="142876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izjava</a:t>
            </a:r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Istinita izjava:</a:t>
            </a:r>
          </a:p>
          <a:p>
            <a:pPr lvl="1"/>
            <a:r>
              <a:rPr lang="hr-HR" smtClean="0"/>
              <a:t>“istina” ili engl. </a:t>
            </a:r>
            <a:r>
              <a:rPr lang="hr-HR" i="1" smtClean="0"/>
              <a:t>true</a:t>
            </a:r>
            <a:r>
              <a:rPr lang="hr-HR" smtClean="0"/>
              <a:t>, a zbog jednostavnosti </a:t>
            </a:r>
            <a:r>
              <a:rPr lang="hr-HR" b="1" smtClean="0"/>
              <a:t>T</a:t>
            </a:r>
            <a:r>
              <a:rPr lang="hr-HR" smtClean="0"/>
              <a:t> ili “</a:t>
            </a:r>
            <a:r>
              <a:rPr lang="hr-HR" b="1" smtClean="0"/>
              <a:t>1</a:t>
            </a:r>
            <a:r>
              <a:rPr lang="hr-HR" smtClean="0"/>
              <a:t>”</a:t>
            </a:r>
          </a:p>
          <a:p>
            <a:pPr lvl="1">
              <a:buNone/>
            </a:pPr>
            <a:endParaRPr lang="hr-HR" sz="200" smtClean="0"/>
          </a:p>
          <a:p>
            <a:r>
              <a:rPr lang="hr-HR" smtClean="0"/>
              <a:t>Lažna izjava:</a:t>
            </a:r>
          </a:p>
          <a:p>
            <a:pPr lvl="1"/>
            <a:r>
              <a:rPr lang="hr-HR" smtClean="0"/>
              <a:t>“laž” ili engl. </a:t>
            </a:r>
            <a:r>
              <a:rPr lang="hr-HR" i="1" smtClean="0"/>
              <a:t>false</a:t>
            </a:r>
            <a:r>
              <a:rPr lang="hr-HR" smtClean="0"/>
              <a:t>, a zbog jednostavnosti </a:t>
            </a:r>
            <a:r>
              <a:rPr lang="hr-HR" b="1" smtClean="0"/>
              <a:t>F</a:t>
            </a:r>
            <a:r>
              <a:rPr lang="hr-HR" smtClean="0"/>
              <a:t> ili “</a:t>
            </a:r>
            <a:r>
              <a:rPr lang="hr-HR" b="1" smtClean="0"/>
              <a:t>0</a:t>
            </a:r>
            <a:r>
              <a:rPr lang="hr-HR" smtClean="0"/>
              <a:t>”</a:t>
            </a:r>
          </a:p>
          <a:p>
            <a:pPr lvl="1"/>
            <a:endParaRPr lang="hr-HR" sz="200" smtClean="0"/>
          </a:p>
          <a:p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3500430" y="642918"/>
          <a:ext cx="1996987" cy="569895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987025"/>
                <a:gridCol w="1009962"/>
              </a:tblGrid>
              <a:tr h="684000">
                <a:tc gridSpan="2"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= 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57217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Ravni poveznik 5"/>
          <p:cNvCxnSpPr/>
          <p:nvPr/>
        </p:nvCxnSpPr>
        <p:spPr>
          <a:xfrm>
            <a:off x="4643438" y="785794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Rezervirano mjesto sadržaja 11" descr="T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14281" y="571480"/>
            <a:ext cx="6455275" cy="5715040"/>
          </a:xfrm>
        </p:spPr>
      </p:pic>
      <p:pic>
        <p:nvPicPr>
          <p:cNvPr id="10" name="Rezervirano mjesto sadržaja 9" descr="T2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715140" y="571480"/>
            <a:ext cx="2143108" cy="57864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7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7786742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86742"/>
              </a:tblGrid>
              <a:tr h="770329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C) + 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+ C)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(A + B)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>
            <a:off x="646903" y="1627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5143504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3640848" y="1639614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32"/>
          <p:cNvCxnSpPr/>
          <p:nvPr/>
        </p:nvCxnSpPr>
        <p:spPr>
          <a:xfrm>
            <a:off x="2071670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>
            <a:off x="292892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650082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42"/>
          <p:cNvGrpSpPr/>
          <p:nvPr/>
        </p:nvGrpSpPr>
        <p:grpSpPr>
          <a:xfrm>
            <a:off x="642910" y="2714620"/>
            <a:ext cx="8001056" cy="714380"/>
            <a:chOff x="642910" y="2714620"/>
            <a:chExt cx="8001056" cy="71438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8001056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001056"/>
                </a:tblGrid>
                <a:tr h="714380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A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B 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0" name="Ravni poveznik 19"/>
            <p:cNvCxnSpPr/>
            <p:nvPr/>
          </p:nvCxnSpPr>
          <p:spPr>
            <a:xfrm>
              <a:off x="100010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357186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6143636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750095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2285984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2928926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421481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485775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vni poveznik 43"/>
            <p:cNvCxnSpPr/>
            <p:nvPr/>
          </p:nvCxnSpPr>
          <p:spPr>
            <a:xfrm>
              <a:off x="807246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51"/>
          <p:cNvGrpSpPr/>
          <p:nvPr/>
        </p:nvGrpSpPr>
        <p:grpSpPr>
          <a:xfrm>
            <a:off x="642910" y="3714752"/>
            <a:ext cx="6929486" cy="822960"/>
            <a:chOff x="642910" y="3714752"/>
            <a:chExt cx="6929486" cy="822960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14752"/>
            <a:ext cx="6929486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6929486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B)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(C + C)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(A + A)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7" name="Ravni poveznik 26"/>
            <p:cNvCxnSpPr/>
            <p:nvPr/>
          </p:nvCxnSpPr>
          <p:spPr>
            <a:xfrm>
              <a:off x="100010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6858016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242886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avni poveznik 44"/>
            <p:cNvCxnSpPr/>
            <p:nvPr/>
          </p:nvCxnSpPr>
          <p:spPr>
            <a:xfrm>
              <a:off x="321467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avni poveznik 45"/>
            <p:cNvCxnSpPr/>
            <p:nvPr/>
          </p:nvCxnSpPr>
          <p:spPr>
            <a:xfrm>
              <a:off x="5429256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>
              <a:off x="464343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a 54"/>
          <p:cNvGrpSpPr/>
          <p:nvPr/>
        </p:nvGrpSpPr>
        <p:grpSpPr>
          <a:xfrm>
            <a:off x="642910" y="4714884"/>
            <a:ext cx="5143536" cy="857256"/>
            <a:chOff x="642910" y="4714884"/>
            <a:chExt cx="5143536" cy="857256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714884"/>
            <a:ext cx="5143536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5143536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  = (A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 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Ravni poveznik 12"/>
            <p:cNvCxnSpPr/>
            <p:nvPr/>
          </p:nvCxnSpPr>
          <p:spPr>
            <a:xfrm>
              <a:off x="1643042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1071538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avni poveznik 47"/>
            <p:cNvCxnSpPr/>
            <p:nvPr/>
          </p:nvCxnSpPr>
          <p:spPr>
            <a:xfrm>
              <a:off x="2357422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vni poveznik 48"/>
            <p:cNvCxnSpPr/>
            <p:nvPr/>
          </p:nvCxnSpPr>
          <p:spPr>
            <a:xfrm>
              <a:off x="3357554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avni poveznik 49"/>
            <p:cNvCxnSpPr/>
            <p:nvPr/>
          </p:nvCxnSpPr>
          <p:spPr>
            <a:xfrm>
              <a:off x="4000496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avni poveznik 50"/>
            <p:cNvCxnSpPr/>
            <p:nvPr/>
          </p:nvCxnSpPr>
          <p:spPr>
            <a:xfrm>
              <a:off x="4786314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upa 55"/>
          <p:cNvGrpSpPr/>
          <p:nvPr/>
        </p:nvGrpSpPr>
        <p:grpSpPr>
          <a:xfrm>
            <a:off x="1571604" y="5786454"/>
            <a:ext cx="4500594" cy="822960"/>
            <a:chOff x="1571604" y="5786454"/>
            <a:chExt cx="4500594" cy="822960"/>
          </a:xfrm>
        </p:grpSpPr>
        <p:graphicFrame>
          <p:nvGraphicFramePr>
            <p:cNvPr id="30" name="Rezervirano mjesto sadržaja 5"/>
            <p:cNvGraphicFramePr>
              <a:graphicFrameLocks/>
            </p:cNvGraphicFramePr>
            <p:nvPr/>
          </p:nvGraphicFramePr>
          <p:xfrm>
            <a:off x="1571604" y="5786454"/>
            <a:ext cx="4500594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500594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C = 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C</a:t>
                        </a:r>
                        <a:endPara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2" name="Ravni poveznik 31"/>
            <p:cNvCxnSpPr/>
            <p:nvPr/>
          </p:nvCxnSpPr>
          <p:spPr>
            <a:xfrm>
              <a:off x="2071670" y="6000768"/>
              <a:ext cx="85725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avni poveznik 52"/>
            <p:cNvCxnSpPr/>
            <p:nvPr/>
          </p:nvCxnSpPr>
          <p:spPr>
            <a:xfrm>
              <a:off x="3357554" y="600076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avni poveznik 53"/>
            <p:cNvCxnSpPr/>
            <p:nvPr/>
          </p:nvCxnSpPr>
          <p:spPr>
            <a:xfrm>
              <a:off x="4071934" y="6000768"/>
              <a:ext cx="171451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Rezervirano mjesto sadržaja 5"/>
          <p:cNvGraphicFramePr>
            <a:graphicFrameLocks/>
          </p:cNvGraphicFramePr>
          <p:nvPr/>
        </p:nvGraphicFramePr>
        <p:xfrm>
          <a:off x="642910" y="4714884"/>
          <a:ext cx="3786214" cy="85725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86214"/>
              </a:tblGrid>
              <a:tr h="857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  =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 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8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7786742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86742"/>
              </a:tblGrid>
              <a:tr h="770329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C) + 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+ C)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(A + B)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4" name="Ravni poveznik 33"/>
          <p:cNvCxnSpPr/>
          <p:nvPr/>
        </p:nvCxnSpPr>
        <p:spPr>
          <a:xfrm>
            <a:off x="292892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5857884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a 19"/>
          <p:cNvGrpSpPr/>
          <p:nvPr/>
        </p:nvGrpSpPr>
        <p:grpSpPr>
          <a:xfrm>
            <a:off x="642910" y="2714620"/>
            <a:ext cx="8001056" cy="714380"/>
            <a:chOff x="642910" y="2714620"/>
            <a:chExt cx="8001056" cy="71438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8001056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001056"/>
                </a:tblGrid>
                <a:tr h="714380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A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B 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3" name="Ravni poveznik 22"/>
            <p:cNvCxnSpPr/>
            <p:nvPr/>
          </p:nvCxnSpPr>
          <p:spPr>
            <a:xfrm>
              <a:off x="357186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678657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485775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upa 20"/>
          <p:cNvGrpSpPr/>
          <p:nvPr/>
        </p:nvGrpSpPr>
        <p:grpSpPr>
          <a:xfrm>
            <a:off x="642910" y="3714752"/>
            <a:ext cx="6929486" cy="822960"/>
            <a:chOff x="642910" y="3714752"/>
            <a:chExt cx="6929486" cy="822960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14752"/>
            <a:ext cx="6929486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6929486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B)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(A + A)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(B + B)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8" name="Ravni poveznik 27"/>
            <p:cNvCxnSpPr/>
            <p:nvPr/>
          </p:nvCxnSpPr>
          <p:spPr>
            <a:xfrm>
              <a:off x="678657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242886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>
              <a:off x="464343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Rezervirano mjesto sadržaja 5"/>
          <p:cNvGraphicFramePr>
            <a:graphicFrameLocks/>
          </p:cNvGraphicFramePr>
          <p:nvPr/>
        </p:nvGraphicFramePr>
        <p:xfrm>
          <a:off x="4643438" y="4786322"/>
          <a:ext cx="3571900" cy="82296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785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9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1500166" y="2000240"/>
          <a:ext cx="2552688" cy="34290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52688"/>
              </a:tblGrid>
              <a:tr h="813877">
                <a:tc>
                  <a:txBody>
                    <a:bodyPr/>
                    <a:lstStyle/>
                    <a:p>
                      <a:pPr algn="ctr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5147">
                <a:tc>
                  <a:txBody>
                    <a:bodyPr/>
                    <a:lstStyle/>
                    <a:p>
                      <a:endParaRPr lang="hr-HR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>
            <a:off x="2252496" y="234906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2928926" y="235743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2143108" y="2214554"/>
            <a:ext cx="1214446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upa 19"/>
          <p:cNvGrpSpPr/>
          <p:nvPr/>
        </p:nvGrpSpPr>
        <p:grpSpPr>
          <a:xfrm>
            <a:off x="4714876" y="2357430"/>
            <a:ext cx="3571900" cy="822960"/>
            <a:chOff x="4714876" y="2357430"/>
            <a:chExt cx="3571900" cy="82296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4714876" y="2357430"/>
            <a:ext cx="3571900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571900"/>
                </a:tblGrid>
                <a:tr h="785818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P + Q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2" name="Ravni poveznik 11"/>
            <p:cNvCxnSpPr/>
            <p:nvPr/>
          </p:nvCxnSpPr>
          <p:spPr>
            <a:xfrm>
              <a:off x="5072066" y="257174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>
              <a:off x="5786446" y="257174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>
              <a:off x="4929190" y="2428868"/>
              <a:ext cx="135732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a 22"/>
          <p:cNvGrpSpPr/>
          <p:nvPr/>
        </p:nvGrpSpPr>
        <p:grpSpPr>
          <a:xfrm>
            <a:off x="4714876" y="3500438"/>
            <a:ext cx="3571900" cy="822960"/>
            <a:chOff x="4714876" y="3500438"/>
            <a:chExt cx="3571900" cy="822960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4714876" y="3500438"/>
            <a:ext cx="3571900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571900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P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Q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1" name="Ravni poveznik 20"/>
            <p:cNvCxnSpPr/>
            <p:nvPr/>
          </p:nvCxnSpPr>
          <p:spPr>
            <a:xfrm>
              <a:off x="5072066" y="3571876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ni poveznik 21"/>
            <p:cNvCxnSpPr/>
            <p:nvPr/>
          </p:nvCxnSpPr>
          <p:spPr>
            <a:xfrm>
              <a:off x="5072066" y="3714752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9</a:t>
            </a:r>
            <a:endParaRPr lang="hr-HR" dirty="0"/>
          </a:p>
        </p:txBody>
      </p:sp>
      <p:graphicFrame>
        <p:nvGraphicFramePr>
          <p:cNvPr id="9" name="Rezervirano mjesto sadržaja 8"/>
          <p:cNvGraphicFramePr>
            <a:graphicFrameLocks noGrp="1"/>
          </p:cNvGraphicFramePr>
          <p:nvPr>
            <p:ph sz="half" idx="1"/>
          </p:nvPr>
        </p:nvGraphicFramePr>
        <p:xfrm>
          <a:off x="642910" y="1785926"/>
          <a:ext cx="4705458" cy="436962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0099"/>
                <a:gridCol w="733062"/>
                <a:gridCol w="733062"/>
                <a:gridCol w="767136"/>
                <a:gridCol w="972000"/>
                <a:gridCol w="750099"/>
              </a:tblGrid>
              <a:tr h="726286">
                <a:tc gridSpan="6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 P + Q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 +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381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Rezervirano mjesto sadržaja 9"/>
          <p:cNvGraphicFramePr>
            <a:graphicFrameLocks noGrp="1"/>
          </p:cNvGraphicFramePr>
          <p:nvPr>
            <p:ph sz="half" idx="2"/>
          </p:nvPr>
        </p:nvGraphicFramePr>
        <p:xfrm>
          <a:off x="5715008" y="1785926"/>
          <a:ext cx="2643207" cy="435771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81069"/>
                <a:gridCol w="881069"/>
                <a:gridCol w="881069"/>
              </a:tblGrid>
              <a:tr h="726286">
                <a:tc gridSpan="3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=</a:t>
                      </a:r>
                      <a:r>
                        <a:rPr lang="hr-HR" sz="1000" b="0">
                          <a:latin typeface="Verdan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endParaRPr kumimoji="0" lang="hr-HR" sz="3200" b="0" kern="120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P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Q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2628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endParaRPr kumimoji="0" lang="hr-HR" sz="28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  <a:sym typeface="Wingding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2874272" y="2052492"/>
            <a:ext cx="21431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>
            <a:off x="2331324" y="2632841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3714744" y="2643182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4255703" y="2632841"/>
            <a:ext cx="214314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ni poveznik 15"/>
          <p:cNvCxnSpPr/>
          <p:nvPr/>
        </p:nvCxnSpPr>
        <p:spPr>
          <a:xfrm>
            <a:off x="3071802" y="2643182"/>
            <a:ext cx="357190" cy="1588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>
            <a:off x="3530490" y="2065283"/>
            <a:ext cx="21431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>
            <a:off x="2786050" y="1928802"/>
            <a:ext cx="107157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9</a:t>
            </a:r>
            <a:endParaRPr lang="hr-HR" dirty="0"/>
          </a:p>
        </p:txBody>
      </p:sp>
      <p:pic>
        <p:nvPicPr>
          <p:cNvPr id="6" name="Rezervirano mjesto sadržaja 5" descr="T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85786" y="1714488"/>
            <a:ext cx="7623446" cy="442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10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6072230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072230"/>
              </a:tblGrid>
              <a:tr h="770329">
                <a:tc>
                  <a:txBody>
                    <a:bodyPr/>
                    <a:lstStyle/>
                    <a:p>
                      <a:pPr algn="ctr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+ A+ B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12" name="Ravni poveznik 11"/>
          <p:cNvCxnSpPr/>
          <p:nvPr/>
        </p:nvCxnSpPr>
        <p:spPr>
          <a:xfrm>
            <a:off x="3786182" y="1500174"/>
            <a:ext cx="100013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435768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2500298" y="1571612"/>
            <a:ext cx="92869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upa 32"/>
          <p:cNvGrpSpPr/>
          <p:nvPr/>
        </p:nvGrpSpPr>
        <p:grpSpPr>
          <a:xfrm>
            <a:off x="642910" y="3714752"/>
            <a:ext cx="3071834" cy="822960"/>
            <a:chOff x="642910" y="3714752"/>
            <a:chExt cx="3071834" cy="822960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14752"/>
            <a:ext cx="3071834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071834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(1 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B) + B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7" name="Ravni poveznik 26"/>
            <p:cNvCxnSpPr/>
            <p:nvPr/>
          </p:nvCxnSpPr>
          <p:spPr>
            <a:xfrm>
              <a:off x="100010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321467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a 36"/>
          <p:cNvGrpSpPr/>
          <p:nvPr/>
        </p:nvGrpSpPr>
        <p:grpSpPr>
          <a:xfrm>
            <a:off x="1571604" y="5786454"/>
            <a:ext cx="1643074" cy="822960"/>
            <a:chOff x="1571604" y="5786454"/>
            <a:chExt cx="1643074" cy="822960"/>
          </a:xfrm>
        </p:grpSpPr>
        <p:graphicFrame>
          <p:nvGraphicFramePr>
            <p:cNvPr id="30" name="Rezervirano mjesto sadržaja 5"/>
            <p:cNvGraphicFramePr>
              <a:graphicFrameLocks/>
            </p:cNvGraphicFramePr>
            <p:nvPr/>
          </p:nvGraphicFramePr>
          <p:xfrm>
            <a:off x="1571604" y="5786454"/>
            <a:ext cx="1643074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1643074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2" name="Ravni poveznik 31"/>
            <p:cNvCxnSpPr/>
            <p:nvPr/>
          </p:nvCxnSpPr>
          <p:spPr>
            <a:xfrm>
              <a:off x="2071670" y="6000768"/>
              <a:ext cx="928694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a 27"/>
          <p:cNvGrpSpPr/>
          <p:nvPr/>
        </p:nvGrpSpPr>
        <p:grpSpPr>
          <a:xfrm>
            <a:off x="642910" y="2714620"/>
            <a:ext cx="3143272" cy="714380"/>
            <a:chOff x="642910" y="2714620"/>
            <a:chExt cx="3143272" cy="71438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3143272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143272"/>
                </a:tblGrid>
                <a:tr h="714380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0" name="Ravni poveznik 19"/>
            <p:cNvCxnSpPr/>
            <p:nvPr/>
          </p:nvCxnSpPr>
          <p:spPr>
            <a:xfrm>
              <a:off x="164304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235742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3000364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3000364" y="285749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avni poveznik 34"/>
            <p:cNvCxnSpPr/>
            <p:nvPr/>
          </p:nvCxnSpPr>
          <p:spPr>
            <a:xfrm>
              <a:off x="100010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upa 33"/>
          <p:cNvGrpSpPr/>
          <p:nvPr/>
        </p:nvGrpSpPr>
        <p:grpSpPr>
          <a:xfrm>
            <a:off x="642910" y="4714884"/>
            <a:ext cx="1714512" cy="822960"/>
            <a:chOff x="642910" y="4714884"/>
            <a:chExt cx="1714512" cy="822960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714884"/>
            <a:ext cx="1714512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1714512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1" name="Ravni poveznik 30"/>
            <p:cNvCxnSpPr/>
            <p:nvPr/>
          </p:nvCxnSpPr>
          <p:spPr>
            <a:xfrm>
              <a:off x="1643042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>
              <a:off x="1071538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kstniOkvir 23"/>
          <p:cNvSpPr txBox="1"/>
          <p:nvPr/>
        </p:nvSpPr>
        <p:spPr>
          <a:xfrm>
            <a:off x="7929586" y="607220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mtClean="0">
                <a:solidFill>
                  <a:schemeClr val="accent2">
                    <a:lumMod val="50000"/>
                  </a:schemeClr>
                </a:solidFill>
              </a:rPr>
              <a:t>78/13</a:t>
            </a:r>
            <a:endParaRPr lang="hr-HR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11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6072230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072230"/>
              </a:tblGrid>
              <a:tr h="770329">
                <a:tc>
                  <a:txBody>
                    <a:bodyPr/>
                    <a:lstStyle/>
                    <a:p>
                      <a:pPr algn="ctr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+ C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+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+ A + B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>
            <a:off x="785786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6000760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3357554" y="1643050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vni poveznik 14"/>
          <p:cNvCxnSpPr/>
          <p:nvPr/>
        </p:nvCxnSpPr>
        <p:spPr>
          <a:xfrm>
            <a:off x="5214942" y="1500174"/>
            <a:ext cx="1214446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a 33"/>
          <p:cNvGrpSpPr/>
          <p:nvPr/>
        </p:nvGrpSpPr>
        <p:grpSpPr>
          <a:xfrm>
            <a:off x="642910" y="2714620"/>
            <a:ext cx="6357982" cy="714380"/>
            <a:chOff x="642910" y="2714620"/>
            <a:chExt cx="6357982" cy="71438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6357982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6357982"/>
                </a:tblGrid>
                <a:tr h="714380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B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0" name="Ravni poveznik 19"/>
            <p:cNvCxnSpPr/>
            <p:nvPr/>
          </p:nvCxnSpPr>
          <p:spPr>
            <a:xfrm>
              <a:off x="100010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avni poveznik 22"/>
            <p:cNvCxnSpPr/>
            <p:nvPr/>
          </p:nvCxnSpPr>
          <p:spPr>
            <a:xfrm>
              <a:off x="357186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>
              <a:off x="5500694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6143636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6143636" y="278605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a 34"/>
          <p:cNvGrpSpPr/>
          <p:nvPr/>
        </p:nvGrpSpPr>
        <p:grpSpPr>
          <a:xfrm>
            <a:off x="642910" y="3714752"/>
            <a:ext cx="5715040" cy="822960"/>
            <a:chOff x="642910" y="3714752"/>
            <a:chExt cx="5715040" cy="822960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14752"/>
            <a:ext cx="5715040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5715040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(A + A)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7" name="Ravni poveznik 26"/>
            <p:cNvCxnSpPr/>
            <p:nvPr/>
          </p:nvCxnSpPr>
          <p:spPr>
            <a:xfrm>
              <a:off x="100010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>
              <a:off x="5643570" y="400050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>
              <a:off x="357186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a 35"/>
          <p:cNvGrpSpPr/>
          <p:nvPr/>
        </p:nvGrpSpPr>
        <p:grpSpPr>
          <a:xfrm>
            <a:off x="642910" y="4714884"/>
            <a:ext cx="4500594" cy="822960"/>
            <a:chOff x="642910" y="4714884"/>
            <a:chExt cx="4500594" cy="822960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714884"/>
            <a:ext cx="4500594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500594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+ 1)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Ravni poveznik 12"/>
            <p:cNvCxnSpPr/>
            <p:nvPr/>
          </p:nvCxnSpPr>
          <p:spPr>
            <a:xfrm>
              <a:off x="4500562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1785918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a 36"/>
          <p:cNvGrpSpPr/>
          <p:nvPr/>
        </p:nvGrpSpPr>
        <p:grpSpPr>
          <a:xfrm>
            <a:off x="1571604" y="5786454"/>
            <a:ext cx="2428892" cy="822960"/>
            <a:chOff x="1571604" y="5786454"/>
            <a:chExt cx="2428892" cy="822960"/>
          </a:xfrm>
        </p:grpSpPr>
        <p:graphicFrame>
          <p:nvGraphicFramePr>
            <p:cNvPr id="30" name="Rezervirano mjesto sadržaja 5"/>
            <p:cNvGraphicFramePr>
              <a:graphicFrameLocks/>
            </p:cNvGraphicFramePr>
            <p:nvPr/>
          </p:nvGraphicFramePr>
          <p:xfrm>
            <a:off x="1571604" y="5786454"/>
            <a:ext cx="2428892" cy="82296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2428892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= B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2" name="Ravni poveznik 31"/>
            <p:cNvCxnSpPr/>
            <p:nvPr/>
          </p:nvCxnSpPr>
          <p:spPr>
            <a:xfrm>
              <a:off x="3286116" y="600076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 12</a:t>
            </a:r>
            <a:endParaRPr lang="hr-HR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7786742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86742"/>
              </a:tblGrid>
              <a:tr h="770329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C 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B) + 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C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( A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+ B)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>
            <a:off x="785786" y="157161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4286248" y="157161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>
            <a:off x="3643306" y="157161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upa 36"/>
          <p:cNvGrpSpPr/>
          <p:nvPr/>
        </p:nvGrpSpPr>
        <p:grpSpPr>
          <a:xfrm>
            <a:off x="642910" y="4714884"/>
            <a:ext cx="1857388" cy="857256"/>
            <a:chOff x="642910" y="4714884"/>
            <a:chExt cx="1857388" cy="857256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714884"/>
            <a:ext cx="1857388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1857388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13" name="Ravni poveznik 12"/>
            <p:cNvCxnSpPr/>
            <p:nvPr/>
          </p:nvCxnSpPr>
          <p:spPr>
            <a:xfrm>
              <a:off x="1643042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1071538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a 44"/>
          <p:cNvGrpSpPr/>
          <p:nvPr/>
        </p:nvGrpSpPr>
        <p:grpSpPr>
          <a:xfrm>
            <a:off x="1571604" y="5786454"/>
            <a:ext cx="1785950" cy="785817"/>
            <a:chOff x="1571604" y="5786454"/>
            <a:chExt cx="1785950" cy="785817"/>
          </a:xfrm>
        </p:grpSpPr>
        <p:graphicFrame>
          <p:nvGraphicFramePr>
            <p:cNvPr id="30" name="Rezervirano mjesto sadržaja 5"/>
            <p:cNvGraphicFramePr>
              <a:graphicFrameLocks/>
            </p:cNvGraphicFramePr>
            <p:nvPr/>
          </p:nvGraphicFramePr>
          <p:xfrm>
            <a:off x="1571604" y="5786454"/>
            <a:ext cx="1785950" cy="785817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1785950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= A + B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2" name="Ravni poveznik 31"/>
            <p:cNvCxnSpPr/>
            <p:nvPr/>
          </p:nvCxnSpPr>
          <p:spPr>
            <a:xfrm>
              <a:off x="2071670" y="6000768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Ravni poveznik 32"/>
          <p:cNvCxnSpPr/>
          <p:nvPr/>
        </p:nvCxnSpPr>
        <p:spPr>
          <a:xfrm>
            <a:off x="4929190" y="157161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>
            <a:off x="2786050" y="157161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upa 34"/>
          <p:cNvGrpSpPr/>
          <p:nvPr/>
        </p:nvGrpSpPr>
        <p:grpSpPr>
          <a:xfrm>
            <a:off x="642910" y="2714620"/>
            <a:ext cx="8001056" cy="714380"/>
            <a:chOff x="642910" y="2714620"/>
            <a:chExt cx="8001056" cy="714380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8001056" cy="714380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001056"/>
                </a:tblGrid>
                <a:tr h="714380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+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+ 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B</a:t>
                        </a:r>
                        <a:endPara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0" name="Ravni poveznik 19"/>
            <p:cNvCxnSpPr/>
            <p:nvPr/>
          </p:nvCxnSpPr>
          <p:spPr>
            <a:xfrm>
              <a:off x="100010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5429256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avni poveznik 25"/>
            <p:cNvCxnSpPr/>
            <p:nvPr/>
          </p:nvCxnSpPr>
          <p:spPr>
            <a:xfrm>
              <a:off x="678657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607219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avni poveznik 38"/>
            <p:cNvCxnSpPr/>
            <p:nvPr/>
          </p:nvCxnSpPr>
          <p:spPr>
            <a:xfrm>
              <a:off x="2857488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avni poveznik 39"/>
            <p:cNvCxnSpPr/>
            <p:nvPr/>
          </p:nvCxnSpPr>
          <p:spPr>
            <a:xfrm>
              <a:off x="4214810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485775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vni poveznik 43"/>
            <p:cNvCxnSpPr/>
            <p:nvPr/>
          </p:nvCxnSpPr>
          <p:spPr>
            <a:xfrm>
              <a:off x="7358082" y="292893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a 35"/>
          <p:cNvGrpSpPr/>
          <p:nvPr/>
        </p:nvGrpSpPr>
        <p:grpSpPr>
          <a:xfrm>
            <a:off x="642910" y="3714752"/>
            <a:ext cx="3571900" cy="785817"/>
            <a:chOff x="642910" y="3714752"/>
            <a:chExt cx="3571900" cy="785817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14752"/>
            <a:ext cx="3571900" cy="785817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3571900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(C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C)</a:t>
                        </a:r>
                        <a:endPara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8" name="Ravni poveznik 27"/>
            <p:cNvCxnSpPr/>
            <p:nvPr/>
          </p:nvCxnSpPr>
          <p:spPr>
            <a:xfrm>
              <a:off x="3071802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avni poveznik 41"/>
            <p:cNvCxnSpPr/>
            <p:nvPr/>
          </p:nvCxnSpPr>
          <p:spPr>
            <a:xfrm>
              <a:off x="107153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vni poveznik 42"/>
            <p:cNvCxnSpPr/>
            <p:nvPr/>
          </p:nvCxnSpPr>
          <p:spPr>
            <a:xfrm>
              <a:off x="1643042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računalo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339166" cy="4525962"/>
          </a:xfrm>
        </p:spPr>
        <p:txBody>
          <a:bodyPr/>
          <a:lstStyle/>
          <a:p>
            <a:r>
              <a:rPr lang="hr-HR" smtClean="0"/>
              <a:t>Građeno od elektroničkih sklopova koji razlikuju samo </a:t>
            </a:r>
            <a:r>
              <a:rPr lang="hr-HR" b="1" smtClean="0"/>
              <a:t>dva stabilna stanja</a:t>
            </a:r>
            <a:r>
              <a:rPr lang="hr-HR" smtClean="0"/>
              <a:t>.</a:t>
            </a:r>
          </a:p>
          <a:p>
            <a:r>
              <a:rPr lang="hr-HR" smtClean="0"/>
              <a:t>Obradba podataka – moguća samo za podatke predočene električkim veličinama u obliku dva stabilna stanja.</a:t>
            </a:r>
          </a:p>
          <a:p>
            <a:r>
              <a:rPr lang="hr-HR" smtClean="0"/>
              <a:t>Zaključak </a:t>
            </a:r>
            <a:r>
              <a:rPr lang="hr-HR" smtClean="0">
                <a:sym typeface="Symbol"/>
              </a:rPr>
              <a:t></a:t>
            </a:r>
            <a:r>
              <a:rPr lang="hr-HR" smtClean="0"/>
              <a:t> Booleova algebra </a:t>
            </a:r>
            <a:r>
              <a:rPr lang="hr-HR" b="1" smtClean="0"/>
              <a:t>dobro primjenjiva </a:t>
            </a:r>
            <a:r>
              <a:rPr lang="hr-HR" smtClean="0"/>
              <a:t>pri konstrukciji i analizi rada digitalnih računala. </a:t>
            </a:r>
          </a:p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13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7786742" cy="1202329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86742"/>
              </a:tblGrid>
              <a:tr h="770329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+ 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00">
                <a:tc>
                  <a:txBody>
                    <a:bodyPr/>
                    <a:lstStyle/>
                    <a:p>
                      <a:endParaRPr lang="hr-HR" sz="80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4" name="Ravni poveznik 33"/>
          <p:cNvCxnSpPr/>
          <p:nvPr/>
        </p:nvCxnSpPr>
        <p:spPr>
          <a:xfrm>
            <a:off x="1428728" y="1643050"/>
            <a:ext cx="1000132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3714744" y="1643050"/>
            <a:ext cx="857256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upa 41"/>
          <p:cNvGrpSpPr/>
          <p:nvPr/>
        </p:nvGrpSpPr>
        <p:grpSpPr>
          <a:xfrm>
            <a:off x="642910" y="3786190"/>
            <a:ext cx="5000660" cy="857256"/>
            <a:chOff x="642910" y="3786190"/>
            <a:chExt cx="5000660" cy="857256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642910" y="3786190"/>
            <a:ext cx="5000660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5000660"/>
                </a:tblGrid>
                <a:tr h="857256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(A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C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)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(A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C)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9" name="Ravni poveznik 28"/>
            <p:cNvCxnSpPr/>
            <p:nvPr/>
          </p:nvCxnSpPr>
          <p:spPr>
            <a:xfrm>
              <a:off x="1142976" y="400050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avni poveznik 46"/>
            <p:cNvCxnSpPr/>
            <p:nvPr/>
          </p:nvCxnSpPr>
          <p:spPr>
            <a:xfrm>
              <a:off x="3357554" y="400050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Ravni poveznik 21"/>
          <p:cNvCxnSpPr/>
          <p:nvPr/>
        </p:nvCxnSpPr>
        <p:spPr>
          <a:xfrm>
            <a:off x="642910" y="1500174"/>
            <a:ext cx="185738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>
            <a:off x="2928926" y="1500174"/>
            <a:ext cx="185738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a 27"/>
          <p:cNvGrpSpPr/>
          <p:nvPr/>
        </p:nvGrpSpPr>
        <p:grpSpPr>
          <a:xfrm>
            <a:off x="642910" y="2714620"/>
            <a:ext cx="5000660" cy="928694"/>
            <a:chOff x="642910" y="2714620"/>
            <a:chExt cx="5000660" cy="928694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5000660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5000660"/>
                </a:tblGrid>
                <a:tr h="928694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+ C)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B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) 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3" name="Ravni poveznik 22"/>
            <p:cNvCxnSpPr/>
            <p:nvPr/>
          </p:nvCxnSpPr>
          <p:spPr>
            <a:xfrm>
              <a:off x="1000100" y="307181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avni poveznik 24"/>
            <p:cNvCxnSpPr/>
            <p:nvPr/>
          </p:nvCxnSpPr>
          <p:spPr>
            <a:xfrm>
              <a:off x="3357554" y="314324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ni poveznik 40"/>
            <p:cNvCxnSpPr/>
            <p:nvPr/>
          </p:nvCxnSpPr>
          <p:spPr>
            <a:xfrm>
              <a:off x="1785918" y="3071810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ni poveznik 29"/>
            <p:cNvCxnSpPr/>
            <p:nvPr/>
          </p:nvCxnSpPr>
          <p:spPr>
            <a:xfrm>
              <a:off x="1785918" y="2928934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4000496" y="3071810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/>
            <p:nvPr/>
          </p:nvCxnSpPr>
          <p:spPr>
            <a:xfrm>
              <a:off x="4000496" y="2928934"/>
              <a:ext cx="1000132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a 42"/>
          <p:cNvGrpSpPr/>
          <p:nvPr/>
        </p:nvGrpSpPr>
        <p:grpSpPr>
          <a:xfrm>
            <a:off x="642910" y="4857760"/>
            <a:ext cx="7715304" cy="857256"/>
            <a:chOff x="642910" y="4857760"/>
            <a:chExt cx="7715304" cy="857256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857760"/>
            <a:ext cx="7715304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7715304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A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A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A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33" name="Ravni poveznik 32"/>
            <p:cNvCxnSpPr/>
            <p:nvPr/>
          </p:nvCxnSpPr>
          <p:spPr>
            <a:xfrm>
              <a:off x="1000100" y="507207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avni poveznik 35"/>
            <p:cNvCxnSpPr/>
            <p:nvPr/>
          </p:nvCxnSpPr>
          <p:spPr>
            <a:xfrm>
              <a:off x="1643042" y="507207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avni poveznik 36"/>
            <p:cNvCxnSpPr/>
            <p:nvPr/>
          </p:nvCxnSpPr>
          <p:spPr>
            <a:xfrm>
              <a:off x="4143372" y="507207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avni poveznik 37"/>
            <p:cNvCxnSpPr/>
            <p:nvPr/>
          </p:nvCxnSpPr>
          <p:spPr>
            <a:xfrm>
              <a:off x="6715140" y="5072074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a 43"/>
          <p:cNvGrpSpPr/>
          <p:nvPr/>
        </p:nvGrpSpPr>
        <p:grpSpPr>
          <a:xfrm>
            <a:off x="2143108" y="5786454"/>
            <a:ext cx="2214578" cy="857256"/>
            <a:chOff x="2143108" y="5786454"/>
            <a:chExt cx="2214578" cy="857256"/>
          </a:xfrm>
        </p:grpSpPr>
        <p:graphicFrame>
          <p:nvGraphicFramePr>
            <p:cNvPr id="39" name="Rezervirano mjesto sadržaja 5"/>
            <p:cNvGraphicFramePr>
              <a:graphicFrameLocks/>
            </p:cNvGraphicFramePr>
            <p:nvPr/>
          </p:nvGraphicFramePr>
          <p:xfrm>
            <a:off x="2143108" y="5786454"/>
            <a:ext cx="2214578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2214578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A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40" name="Ravni poveznik 39"/>
            <p:cNvCxnSpPr/>
            <p:nvPr/>
          </p:nvCxnSpPr>
          <p:spPr>
            <a:xfrm>
              <a:off x="2500298" y="600076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Rezervirano mjesto sadržaja 5"/>
          <p:cNvGraphicFramePr>
            <a:graphicFrameLocks/>
          </p:cNvGraphicFramePr>
          <p:nvPr/>
        </p:nvGraphicFramePr>
        <p:xfrm>
          <a:off x="642910" y="2714620"/>
          <a:ext cx="8001056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001056"/>
              </a:tblGrid>
              <a:tr h="785818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+ 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+ 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= A + C + 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+ 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8" name="Rezervirano mjesto sadržaja 5"/>
          <p:cNvGraphicFramePr>
            <a:graphicFrameLocks/>
          </p:cNvGraphicFramePr>
          <p:nvPr/>
        </p:nvGraphicFramePr>
        <p:xfrm>
          <a:off x="642910" y="3714752"/>
          <a:ext cx="7429552" cy="78581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429552"/>
              </a:tblGrid>
              <a:tr h="78581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= A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(1 + B) + C  (1 + B) =</a:t>
                      </a:r>
                      <a:r>
                        <a:rPr kumimoji="0" lang="hr-HR" sz="3200" b="0" kern="1200" baseline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A + C = A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baseline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 C</a:t>
                      </a:r>
                      <a:endParaRPr kumimoji="0" lang="hr-HR" sz="3200" b="0" kern="120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Rezervirano mjesto sadržaja 5"/>
          <p:cNvGraphicFramePr>
            <a:graphicFrameLocks/>
          </p:cNvGraphicFramePr>
          <p:nvPr/>
        </p:nvGraphicFramePr>
        <p:xfrm>
          <a:off x="642910" y="4714884"/>
          <a:ext cx="7572428" cy="857256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72428"/>
              </a:tblGrid>
              <a:tr h="857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=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 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+ 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(B 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 + A)  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14A</a:t>
            </a:r>
            <a:endParaRPr lang="hr-HR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</p:nvPr>
        </p:nvGraphicFramePr>
        <p:xfrm>
          <a:off x="571472" y="1357298"/>
          <a:ext cx="7786742" cy="107157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786742"/>
              </a:tblGrid>
              <a:tr h="1071570">
                <a:tc>
                  <a:txBody>
                    <a:bodyPr/>
                    <a:lstStyle/>
                    <a:p>
                      <a:pPr algn="l"/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B)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C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+ B 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 (</a:t>
                      </a:r>
                      <a:r>
                        <a:rPr kumimoji="0" lang="hr-HR" sz="3200" b="0" kern="120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+ C)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+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(B 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32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 + A)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23" name="Ravni poveznik 22"/>
          <p:cNvCxnSpPr/>
          <p:nvPr/>
        </p:nvCxnSpPr>
        <p:spPr>
          <a:xfrm>
            <a:off x="2928926" y="300037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avni poveznik 33"/>
          <p:cNvCxnSpPr/>
          <p:nvPr/>
        </p:nvCxnSpPr>
        <p:spPr>
          <a:xfrm>
            <a:off x="2143108" y="192880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>
            <a:off x="642910" y="1785926"/>
            <a:ext cx="2643206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avni poveznik 40"/>
          <p:cNvCxnSpPr/>
          <p:nvPr/>
        </p:nvCxnSpPr>
        <p:spPr>
          <a:xfrm>
            <a:off x="4286248" y="192880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avni poveznik 46"/>
          <p:cNvCxnSpPr/>
          <p:nvPr/>
        </p:nvCxnSpPr>
        <p:spPr>
          <a:xfrm>
            <a:off x="1000100" y="4000504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>
            <a:off x="2857488" y="192880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>
            <a:off x="5715008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>
            <a:off x="7786710" y="1928802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23"/>
          <p:cNvCxnSpPr/>
          <p:nvPr/>
        </p:nvCxnSpPr>
        <p:spPr>
          <a:xfrm>
            <a:off x="642910" y="1643050"/>
            <a:ext cx="4714908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avni poveznik 26"/>
          <p:cNvCxnSpPr/>
          <p:nvPr/>
        </p:nvCxnSpPr>
        <p:spPr>
          <a:xfrm>
            <a:off x="642910" y="1500174"/>
            <a:ext cx="7572428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vni poveznik 30"/>
          <p:cNvCxnSpPr/>
          <p:nvPr/>
        </p:nvCxnSpPr>
        <p:spPr>
          <a:xfrm>
            <a:off x="1643042" y="300037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avni poveznik 31"/>
          <p:cNvCxnSpPr/>
          <p:nvPr/>
        </p:nvCxnSpPr>
        <p:spPr>
          <a:xfrm>
            <a:off x="857224" y="2928934"/>
            <a:ext cx="1214446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avni poveznik 35"/>
          <p:cNvCxnSpPr/>
          <p:nvPr/>
        </p:nvCxnSpPr>
        <p:spPr>
          <a:xfrm>
            <a:off x="857224" y="2857496"/>
            <a:ext cx="3643338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avni poveznik 37"/>
          <p:cNvCxnSpPr/>
          <p:nvPr/>
        </p:nvCxnSpPr>
        <p:spPr>
          <a:xfrm>
            <a:off x="4857752" y="300037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avni poveznik 38"/>
          <p:cNvCxnSpPr/>
          <p:nvPr/>
        </p:nvCxnSpPr>
        <p:spPr>
          <a:xfrm>
            <a:off x="5572132" y="300037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avni poveznik 39"/>
          <p:cNvCxnSpPr/>
          <p:nvPr/>
        </p:nvCxnSpPr>
        <p:spPr>
          <a:xfrm>
            <a:off x="5572132" y="2928934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avni poveznik 41"/>
          <p:cNvCxnSpPr/>
          <p:nvPr/>
        </p:nvCxnSpPr>
        <p:spPr>
          <a:xfrm>
            <a:off x="6786578" y="3000372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Ravni poveznik 44"/>
          <p:cNvCxnSpPr/>
          <p:nvPr/>
        </p:nvCxnSpPr>
        <p:spPr>
          <a:xfrm>
            <a:off x="4786314" y="2857496"/>
            <a:ext cx="3643338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avni poveznik 45"/>
          <p:cNvCxnSpPr/>
          <p:nvPr/>
        </p:nvCxnSpPr>
        <p:spPr>
          <a:xfrm>
            <a:off x="5429256" y="3929066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avni poveznik 47"/>
          <p:cNvCxnSpPr/>
          <p:nvPr/>
        </p:nvCxnSpPr>
        <p:spPr>
          <a:xfrm>
            <a:off x="928662" y="3857628"/>
            <a:ext cx="4071966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vni poveznik 50"/>
          <p:cNvCxnSpPr/>
          <p:nvPr/>
        </p:nvCxnSpPr>
        <p:spPr>
          <a:xfrm>
            <a:off x="5357818" y="3857628"/>
            <a:ext cx="107157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avni poveznik 52"/>
          <p:cNvCxnSpPr/>
          <p:nvPr/>
        </p:nvCxnSpPr>
        <p:spPr>
          <a:xfrm>
            <a:off x="7358082" y="3929066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Ravni poveznik 53"/>
          <p:cNvCxnSpPr/>
          <p:nvPr/>
        </p:nvCxnSpPr>
        <p:spPr>
          <a:xfrm>
            <a:off x="1643042" y="4929198"/>
            <a:ext cx="357190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avni poveznik 54"/>
          <p:cNvCxnSpPr/>
          <p:nvPr/>
        </p:nvCxnSpPr>
        <p:spPr>
          <a:xfrm>
            <a:off x="2357422" y="4929198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vni poveznik 55"/>
          <p:cNvCxnSpPr/>
          <p:nvPr/>
        </p:nvCxnSpPr>
        <p:spPr>
          <a:xfrm>
            <a:off x="4429124" y="5000636"/>
            <a:ext cx="357190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avni poveznik 56"/>
          <p:cNvCxnSpPr/>
          <p:nvPr/>
        </p:nvCxnSpPr>
        <p:spPr>
          <a:xfrm>
            <a:off x="785786" y="4857760"/>
            <a:ext cx="4071966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Primjer 14B</a:t>
            </a:r>
            <a:endParaRPr lang="hr-HR"/>
          </a:p>
        </p:txBody>
      </p:sp>
      <p:grpSp>
        <p:nvGrpSpPr>
          <p:cNvPr id="34" name="Grupa 33"/>
          <p:cNvGrpSpPr/>
          <p:nvPr/>
        </p:nvGrpSpPr>
        <p:grpSpPr>
          <a:xfrm>
            <a:off x="642910" y="1285860"/>
            <a:ext cx="4786346" cy="857256"/>
            <a:chOff x="642910" y="1285860"/>
            <a:chExt cx="4786346" cy="857256"/>
          </a:xfrm>
        </p:grpSpPr>
        <p:graphicFrame>
          <p:nvGraphicFramePr>
            <p:cNvPr id="43" name="Rezervirano mjesto sadržaja 5"/>
            <p:cNvGraphicFramePr>
              <a:graphicFrameLocks/>
            </p:cNvGraphicFramePr>
            <p:nvPr/>
          </p:nvGraphicFramePr>
          <p:xfrm>
            <a:off x="642910" y="1285860"/>
            <a:ext cx="4786346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786346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</a:t>
                        </a:r>
                        <a:r>
                          <a:rPr kumimoji="0" lang="hr-HR" sz="3200" b="0" kern="120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rPr>
                          <a:t>A </a:t>
                        </a:r>
                        <a:r>
                          <a:rPr kumimoji="0" lang="hr-HR" sz="3200" b="0" kern="120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accent4">
                                <a:lumMod val="75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rPr>
                          <a:t>C  </a:t>
                        </a:r>
                        <a:r>
                          <a:rPr kumimoji="0" lang="hr-HR" sz="3200" b="1" kern="1200" smtClean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</a:rPr>
                          <a:t>+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(B 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A)   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44" name="Ravni poveznik 43"/>
            <p:cNvCxnSpPr/>
            <p:nvPr/>
          </p:nvCxnSpPr>
          <p:spPr>
            <a:xfrm>
              <a:off x="1643042" y="1571612"/>
              <a:ext cx="357190" cy="1588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vni poveznik 48"/>
            <p:cNvCxnSpPr/>
            <p:nvPr/>
          </p:nvCxnSpPr>
          <p:spPr>
            <a:xfrm>
              <a:off x="2357422" y="157161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vni poveznik 51"/>
            <p:cNvCxnSpPr/>
            <p:nvPr/>
          </p:nvCxnSpPr>
          <p:spPr>
            <a:xfrm>
              <a:off x="4429124" y="157161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avni poveznik 56"/>
            <p:cNvCxnSpPr/>
            <p:nvPr/>
          </p:nvCxnSpPr>
          <p:spPr>
            <a:xfrm>
              <a:off x="785786" y="1500174"/>
              <a:ext cx="407196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upa 34"/>
          <p:cNvGrpSpPr/>
          <p:nvPr/>
        </p:nvGrpSpPr>
        <p:grpSpPr>
          <a:xfrm>
            <a:off x="642910" y="2714620"/>
            <a:ext cx="4429156" cy="785818"/>
            <a:chOff x="642910" y="2714620"/>
            <a:chExt cx="4429156" cy="785818"/>
          </a:xfrm>
        </p:grpSpPr>
        <p:graphicFrame>
          <p:nvGraphicFramePr>
            <p:cNvPr id="16" name="Rezervirano mjesto sadržaja 5"/>
            <p:cNvGraphicFramePr>
              <a:graphicFrameLocks/>
            </p:cNvGraphicFramePr>
            <p:nvPr/>
          </p:nvGraphicFramePr>
          <p:xfrm>
            <a:off x="642910" y="2714620"/>
            <a:ext cx="4429156" cy="785818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429156"/>
                </a:tblGrid>
                <a:tr h="785818">
                  <a:tc>
                    <a:txBody>
                      <a:bodyPr/>
                      <a:lstStyle/>
                      <a:p>
                        <a:pPr algn="l"/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1" kern="1200" smtClean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A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(B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+ A)</a:t>
                        </a:r>
                      </a:p>
                    </a:txBody>
                    <a:tcPr anchor="b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23" name="Ravni poveznik 22"/>
            <p:cNvCxnSpPr/>
            <p:nvPr/>
          </p:nvCxnSpPr>
          <p:spPr>
            <a:xfrm>
              <a:off x="2285984" y="300037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>
              <a:off x="1643042" y="300037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avni poveznik 49"/>
            <p:cNvCxnSpPr/>
            <p:nvPr/>
          </p:nvCxnSpPr>
          <p:spPr>
            <a:xfrm>
              <a:off x="4286248" y="3000372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avni poveznik 59"/>
            <p:cNvCxnSpPr/>
            <p:nvPr/>
          </p:nvCxnSpPr>
          <p:spPr>
            <a:xfrm>
              <a:off x="928662" y="2857496"/>
              <a:ext cx="1143008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Ravni poveznik 61"/>
            <p:cNvCxnSpPr/>
            <p:nvPr/>
          </p:nvCxnSpPr>
          <p:spPr>
            <a:xfrm>
              <a:off x="2285984" y="2857496"/>
              <a:ext cx="2357454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upa 35"/>
          <p:cNvGrpSpPr/>
          <p:nvPr/>
        </p:nvGrpSpPr>
        <p:grpSpPr>
          <a:xfrm>
            <a:off x="163541" y="3697507"/>
            <a:ext cx="8766177" cy="785817"/>
            <a:chOff x="163541" y="3697507"/>
            <a:chExt cx="8766177" cy="785817"/>
          </a:xfrm>
        </p:grpSpPr>
        <p:graphicFrame>
          <p:nvGraphicFramePr>
            <p:cNvPr id="18" name="Rezervirano mjesto sadržaja 5"/>
            <p:cNvGraphicFramePr>
              <a:graphicFrameLocks/>
            </p:cNvGraphicFramePr>
            <p:nvPr/>
          </p:nvGraphicFramePr>
          <p:xfrm>
            <a:off x="163541" y="3697507"/>
            <a:ext cx="8766177" cy="785817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8766177"/>
                </a:tblGrid>
                <a:tr h="785817">
                  <a:tc>
                    <a:txBody>
                      <a:bodyPr/>
                      <a:lstStyle/>
                      <a:p>
                        <a:pPr>
                          <a:lnSpc>
                            <a:spcPct val="150000"/>
                          </a:lnSpc>
                        </a:pP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=(A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</a:t>
                        </a:r>
                        <a:r>
                          <a:rPr kumimoji="0" lang="hr-HR" sz="3200" b="0" kern="1200" baseline="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C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)</a:t>
                        </a:r>
                        <a:r>
                          <a:rPr kumimoji="0" lang="hr-HR" sz="3200" b="1" kern="1200" smtClean="0">
                            <a:solidFill>
                              <a:srgbClr val="FF0000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(A + (B 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 A)=</a:t>
                        </a:r>
                        <a:r>
                          <a:rPr kumimoji="0" lang="hr-HR" sz="3200" b="0" kern="1200" baseline="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(A + C)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baseline="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(A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+</a:t>
                        </a:r>
                        <a:r>
                          <a:rPr kumimoji="0" lang="hr-HR" sz="3200" b="0" kern="1200" baseline="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B 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A) </a:t>
                        </a:r>
                        <a:endParaRPr kumimoji="0" lang="hr-HR" sz="3200" b="0" kern="120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47" name="Ravni poveznik 46"/>
            <p:cNvCxnSpPr/>
            <p:nvPr/>
          </p:nvCxnSpPr>
          <p:spPr>
            <a:xfrm>
              <a:off x="571472" y="385762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avni poveznik 63"/>
            <p:cNvCxnSpPr/>
            <p:nvPr/>
          </p:nvCxnSpPr>
          <p:spPr>
            <a:xfrm>
              <a:off x="1214414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Ravni poveznik 64"/>
            <p:cNvCxnSpPr/>
            <p:nvPr/>
          </p:nvCxnSpPr>
          <p:spPr>
            <a:xfrm>
              <a:off x="1214414" y="378619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avni poveznik 69"/>
            <p:cNvCxnSpPr/>
            <p:nvPr/>
          </p:nvCxnSpPr>
          <p:spPr>
            <a:xfrm>
              <a:off x="4143372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Ravni poveznik 70"/>
            <p:cNvCxnSpPr/>
            <p:nvPr/>
          </p:nvCxnSpPr>
          <p:spPr>
            <a:xfrm>
              <a:off x="2071670" y="378619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Ravni poveznik 71"/>
            <p:cNvCxnSpPr/>
            <p:nvPr/>
          </p:nvCxnSpPr>
          <p:spPr>
            <a:xfrm>
              <a:off x="2071670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avni poveznik 73"/>
            <p:cNvCxnSpPr/>
            <p:nvPr/>
          </p:nvCxnSpPr>
          <p:spPr>
            <a:xfrm flipV="1">
              <a:off x="2857488" y="3786190"/>
              <a:ext cx="1701204" cy="133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avni poveznik 76"/>
            <p:cNvCxnSpPr/>
            <p:nvPr/>
          </p:nvCxnSpPr>
          <p:spPr>
            <a:xfrm>
              <a:off x="5000628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Ravni poveznik 77"/>
            <p:cNvCxnSpPr/>
            <p:nvPr/>
          </p:nvCxnSpPr>
          <p:spPr>
            <a:xfrm>
              <a:off x="7215206" y="3929066"/>
              <a:ext cx="85725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Ravni poveznik 80"/>
            <p:cNvCxnSpPr/>
            <p:nvPr/>
          </p:nvCxnSpPr>
          <p:spPr>
            <a:xfrm>
              <a:off x="8358214" y="3929066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Ravni poveznik 81"/>
            <p:cNvCxnSpPr/>
            <p:nvPr/>
          </p:nvCxnSpPr>
          <p:spPr>
            <a:xfrm>
              <a:off x="8358214" y="3786190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upa 36"/>
          <p:cNvGrpSpPr/>
          <p:nvPr/>
        </p:nvGrpSpPr>
        <p:grpSpPr>
          <a:xfrm>
            <a:off x="642910" y="4714884"/>
            <a:ext cx="7572428" cy="857256"/>
            <a:chOff x="642910" y="4714884"/>
            <a:chExt cx="7572428" cy="857256"/>
          </a:xfrm>
        </p:grpSpPr>
        <p:graphicFrame>
          <p:nvGraphicFramePr>
            <p:cNvPr id="19" name="Rezervirano mjesto sadržaja 5"/>
            <p:cNvGraphicFramePr>
              <a:graphicFrameLocks/>
            </p:cNvGraphicFramePr>
            <p:nvPr/>
          </p:nvGraphicFramePr>
          <p:xfrm>
            <a:off x="642910" y="4714884"/>
            <a:ext cx="7572428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7572428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=( A + C)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 A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(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1 +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B </a:t>
                        </a:r>
                        <a:r>
                          <a:rPr kumimoji="0" lang="hr-HR" sz="3200" b="0" kern="1200" smtClean="0">
                            <a:solidFill>
                              <a:schemeClr val="bg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C))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( A + C)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A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55" name="Ravni poveznik 54"/>
            <p:cNvCxnSpPr/>
            <p:nvPr/>
          </p:nvCxnSpPr>
          <p:spPr>
            <a:xfrm>
              <a:off x="1142976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avni poveznik 82"/>
            <p:cNvCxnSpPr/>
            <p:nvPr/>
          </p:nvCxnSpPr>
          <p:spPr>
            <a:xfrm>
              <a:off x="4214810" y="4929198"/>
              <a:ext cx="857256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Ravni poveznik 84"/>
            <p:cNvCxnSpPr/>
            <p:nvPr/>
          </p:nvCxnSpPr>
          <p:spPr>
            <a:xfrm>
              <a:off x="5857884" y="492919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a 37"/>
          <p:cNvGrpSpPr/>
          <p:nvPr/>
        </p:nvGrpSpPr>
        <p:grpSpPr>
          <a:xfrm>
            <a:off x="1571572" y="5786454"/>
            <a:ext cx="4357750" cy="857256"/>
            <a:chOff x="1571572" y="5786454"/>
            <a:chExt cx="4357750" cy="857256"/>
          </a:xfrm>
        </p:grpSpPr>
        <p:graphicFrame>
          <p:nvGraphicFramePr>
            <p:cNvPr id="87" name="Rezervirano mjesto sadržaja 5"/>
            <p:cNvGraphicFramePr>
              <a:graphicFrameLocks/>
            </p:cNvGraphicFramePr>
            <p:nvPr/>
          </p:nvGraphicFramePr>
          <p:xfrm>
            <a:off x="1571572" y="5786454"/>
            <a:ext cx="4357750" cy="857256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357750"/>
                </a:tblGrid>
                <a:tr h="857256">
                  <a:tc>
                    <a:txBody>
                      <a:bodyPr/>
                      <a:lstStyle/>
                      <a:p>
                        <a:pPr marL="0" marR="0" indent="0" algn="l" defTabSz="914400" rtl="0" eaLnBrk="1" fontAlgn="auto" latinLnBrk="0" hangingPunct="1">
                          <a:lnSpc>
                            <a:spcPct val="15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= A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 A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+ 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A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 = 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C 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</a:t>
                        </a:r>
                        <a:r>
                          <a:rPr kumimoji="0" lang="hr-HR" sz="3200" b="0" kern="1200" baseline="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  <a:sym typeface="Wingdings"/>
                          </a:rPr>
                          <a:t> A</a:t>
                        </a:r>
                        <a:r>
                          <a:rPr kumimoji="0" lang="hr-HR" sz="3200" b="0" kern="1200" smtClean="0">
                            <a:solidFill>
                              <a:schemeClr val="lt1"/>
                            </a:solidFill>
                            <a:latin typeface="+mn-lt"/>
                            <a:ea typeface="+mn-ea"/>
                            <a:cs typeface="+mn-cs"/>
                          </a:rPr>
                          <a:t> 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</a:tr>
              </a:tbl>
            </a:graphicData>
          </a:graphic>
        </p:graphicFrame>
        <p:cxnSp>
          <p:nvCxnSpPr>
            <p:cNvPr id="88" name="Ravni poveznik 87"/>
            <p:cNvCxnSpPr/>
            <p:nvPr/>
          </p:nvCxnSpPr>
          <p:spPr>
            <a:xfrm>
              <a:off x="1928794" y="6000768"/>
              <a:ext cx="357190" cy="1588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Logičke operacije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5481646" cy="4525962"/>
          </a:xfrm>
        </p:spPr>
        <p:txBody>
          <a:bodyPr/>
          <a:lstStyle/>
          <a:p>
            <a:r>
              <a:rPr lang="hr-HR" smtClean="0"/>
              <a:t>S logičkim se izjavama mogu izvoditi razne </a:t>
            </a:r>
            <a:r>
              <a:rPr lang="hr-HR" b="1" smtClean="0"/>
              <a:t>logičke operacije</a:t>
            </a:r>
            <a:r>
              <a:rPr lang="hr-HR" smtClean="0"/>
              <a:t>. </a:t>
            </a:r>
          </a:p>
          <a:p>
            <a:r>
              <a:rPr lang="hr-HR" smtClean="0"/>
              <a:t>Logičke se operacije zapisuju pomoću </a:t>
            </a:r>
            <a:r>
              <a:rPr lang="hr-HR" b="1" smtClean="0"/>
              <a:t>logičkih operatora.</a:t>
            </a:r>
            <a:endParaRPr lang="hr-HR" smtClean="0"/>
          </a:p>
          <a:p>
            <a:r>
              <a:rPr lang="hr-HR" smtClean="0"/>
              <a:t>Logička algebra - matematički opisuje </a:t>
            </a:r>
            <a:r>
              <a:rPr lang="hr-HR" b="1" smtClean="0"/>
              <a:t>odnose između izjava</a:t>
            </a:r>
            <a:r>
              <a:rPr lang="hr-HR" smtClean="0"/>
              <a:t>.</a:t>
            </a:r>
          </a:p>
          <a:p>
            <a:endParaRPr lang="hr-HR" smtClean="0"/>
          </a:p>
          <a:p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5786446" y="1571612"/>
          <a:ext cx="2657484" cy="29225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57484"/>
              </a:tblGrid>
              <a:tr h="1000132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/>
                        <a:t>Osnovne</a:t>
                      </a:r>
                      <a:r>
                        <a:rPr lang="hr-HR" sz="2400" baseline="0" smtClean="0"/>
                        <a:t> </a:t>
                      </a:r>
                      <a:r>
                        <a:rPr lang="hr-HR" sz="2400" smtClean="0"/>
                        <a:t>logičke operacije 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8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b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hr-HR" sz="28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I</a:t>
                      </a:r>
                      <a:endParaRPr lang="hr-HR" sz="2800" b="1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8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ILI </a:t>
                      </a:r>
                      <a:endParaRPr lang="hr-HR" sz="2800" b="1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8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b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NE</a:t>
                      </a:r>
                      <a:endParaRPr lang="hr-HR" sz="2800" b="1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Logička operacija  NE (engl. </a:t>
            </a:r>
            <a:r>
              <a:rPr lang="hr-HR" i="1" smtClean="0"/>
              <a:t>NOT</a:t>
            </a:r>
            <a:r>
              <a:rPr lang="hr-HR" smtClean="0"/>
              <a:t>)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Naziva se i </a:t>
            </a:r>
            <a:r>
              <a:rPr lang="hr-HR" b="1" smtClean="0"/>
              <a:t>negacija.</a:t>
            </a:r>
            <a:endParaRPr lang="hr-HR" smtClean="0"/>
          </a:p>
          <a:p>
            <a:r>
              <a:rPr lang="hr-HR" smtClean="0"/>
              <a:t>Zadatak - </a:t>
            </a:r>
            <a:r>
              <a:rPr lang="hr-HR" b="1" smtClean="0"/>
              <a:t>promjena vrijednosti logičke izjave </a:t>
            </a:r>
            <a:r>
              <a:rPr lang="hr-HR" smtClean="0"/>
              <a:t>iz istine u laž i obrnuto.</a:t>
            </a:r>
          </a:p>
          <a:p>
            <a:r>
              <a:rPr lang="hr-HR" smtClean="0"/>
              <a:t>Predočit ćemo je simbolom: ¯ </a:t>
            </a:r>
          </a:p>
          <a:p>
            <a:endParaRPr lang="hr-HR" smtClean="0"/>
          </a:p>
          <a:p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285852" y="4286256"/>
          <a:ext cx="6500858" cy="1936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250429"/>
                <a:gridCol w="3250429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Danas je subota.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Danas nije subota.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je različito od </a:t>
                      </a: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nije različito od </a:t>
                      </a: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Ravni poveznik 6"/>
          <p:cNvCxnSpPr/>
          <p:nvPr/>
        </p:nvCxnSpPr>
        <p:spPr>
          <a:xfrm>
            <a:off x="6072198" y="4429132"/>
            <a:ext cx="21431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Logička operacija  NE (engl. </a:t>
            </a:r>
            <a:r>
              <a:rPr lang="hr-HR" i="1" smtClean="0"/>
              <a:t>NOT</a:t>
            </a:r>
            <a:r>
              <a:rPr lang="hr-HR" smtClean="0"/>
              <a:t>)</a:t>
            </a:r>
            <a:endParaRPr lang="hr-HR"/>
          </a:p>
        </p:txBody>
      </p:sp>
      <p:sp>
        <p:nvSpPr>
          <p:cNvPr id="11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446209"/>
          </a:xfrm>
        </p:spPr>
        <p:txBody>
          <a:bodyPr/>
          <a:lstStyle/>
          <a:p>
            <a:r>
              <a:rPr lang="hr-HR" smtClean="0"/>
              <a:t>Logička operacija se može prikazati i pomoću </a:t>
            </a:r>
            <a:r>
              <a:rPr lang="hr-HR" b="1" smtClean="0"/>
              <a:t>tablice stanja </a:t>
            </a:r>
            <a:r>
              <a:rPr lang="hr-HR" smtClean="0"/>
              <a:t>ili </a:t>
            </a:r>
            <a:r>
              <a:rPr lang="hr-HR" b="1" smtClean="0"/>
              <a:t>tablice istinitosti</a:t>
            </a:r>
            <a:r>
              <a:rPr lang="hr-HR" smtClean="0"/>
              <a:t>.</a:t>
            </a:r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428860" y="3071810"/>
          <a:ext cx="3714776" cy="1936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857388"/>
                <a:gridCol w="1857388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P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24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Ravni poveznik 7"/>
          <p:cNvCxnSpPr/>
          <p:nvPr/>
        </p:nvCxnSpPr>
        <p:spPr>
          <a:xfrm>
            <a:off x="5143504" y="3214686"/>
            <a:ext cx="214314" cy="1588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 </a:t>
            </a:r>
            <a:br>
              <a:rPr lang="hr-HR" smtClean="0"/>
            </a:br>
            <a:r>
              <a:rPr lang="hr-HR" smtClean="0"/>
              <a:t>Logički operator I (engl. </a:t>
            </a:r>
            <a:r>
              <a:rPr lang="hr-HR" i="1" smtClean="0"/>
              <a:t>AND</a:t>
            </a:r>
            <a:r>
              <a:rPr lang="hr-HR" smtClean="0"/>
              <a:t>)</a:t>
            </a:r>
            <a:r>
              <a:rPr lang="hr-HR" b="1" smtClean="0"/>
              <a:t/>
            </a:r>
            <a:br>
              <a:rPr lang="hr-HR" b="1" smtClean="0"/>
            </a:b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Naziva se</a:t>
            </a:r>
            <a:r>
              <a:rPr lang="hr-HR" b="1" smtClean="0"/>
              <a:t> </a:t>
            </a:r>
            <a:r>
              <a:rPr lang="hr-HR" smtClean="0"/>
              <a:t>i</a:t>
            </a:r>
            <a:r>
              <a:rPr lang="hr-HR" b="1" smtClean="0"/>
              <a:t> konjunkcija</a:t>
            </a:r>
            <a:r>
              <a:rPr lang="hr-HR" smtClean="0"/>
              <a:t>.</a:t>
            </a:r>
          </a:p>
          <a:p>
            <a:r>
              <a:rPr lang="hr-HR" smtClean="0"/>
              <a:t>Zadatak - vratiti istinu </a:t>
            </a:r>
            <a:r>
              <a:rPr lang="hr-HR" b="1" smtClean="0"/>
              <a:t>samo ako su obje logičke izjave</a:t>
            </a:r>
            <a:r>
              <a:rPr lang="hr-HR" smtClean="0"/>
              <a:t> uključene u operaciju </a:t>
            </a:r>
            <a:r>
              <a:rPr lang="hr-HR" b="1" smtClean="0"/>
              <a:t>istinite</a:t>
            </a:r>
            <a:r>
              <a:rPr lang="hr-HR" smtClean="0"/>
              <a:t>.</a:t>
            </a:r>
          </a:p>
          <a:p>
            <a:r>
              <a:rPr lang="hr-HR" smtClean="0"/>
              <a:t>Predočit ćemo je simbolom </a:t>
            </a:r>
            <a:r>
              <a:rPr lang="hr-HR" b="1" smtClean="0">
                <a:sym typeface="Wingdings"/>
              </a:rPr>
              <a:t></a:t>
            </a:r>
            <a:r>
              <a:rPr lang="hr-HR" smtClean="0"/>
              <a:t>. </a:t>
            </a:r>
          </a:p>
          <a:p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1357290" y="4214818"/>
          <a:ext cx="6405782" cy="19361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28891"/>
                <a:gridCol w="2428891"/>
                <a:gridCol w="1548000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dirty="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endParaRPr lang="hr-HR" sz="2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 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hr-HR" sz="2400" b="1" smtClean="0">
                          <a:sym typeface="Wingdings"/>
                        </a:rPr>
                        <a:t></a:t>
                      </a:r>
                      <a:r>
                        <a:rPr lang="hr-HR" sz="2400" smtClean="0">
                          <a:latin typeface="+mn-lt"/>
                          <a:ea typeface="Calibri"/>
                          <a:cs typeface="Times New Roman"/>
                        </a:rPr>
                        <a:t>Q</a:t>
                      </a:r>
                      <a:endParaRPr lang="hr-HR" sz="2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Danas je subota.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Danas je petak.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laž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2400" b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je </a:t>
                      </a:r>
                      <a:r>
                        <a:rPr lang="hr-HR" sz="24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jednako 4.</a:t>
                      </a:r>
                      <a:endParaRPr lang="hr-HR" sz="2400" b="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 je veće od 0.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4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istina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2162</TotalTime>
  <Words>2110</Words>
  <Application>Microsoft Office PowerPoint</Application>
  <PresentationFormat>On-screen Show (4:3)</PresentationFormat>
  <Paragraphs>484</Paragraphs>
  <Slides>52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Adjacency</vt:lpstr>
      <vt:lpstr>Logička ili Booleova algebra</vt:lpstr>
      <vt:lpstr>Logička ili Booleova algebra</vt:lpstr>
      <vt:lpstr>Logička izjava</vt:lpstr>
      <vt:lpstr>izjava</vt:lpstr>
      <vt:lpstr>računalo</vt:lpstr>
      <vt:lpstr>Logičke operacije</vt:lpstr>
      <vt:lpstr>Logička operacija  NE (engl. NOT)</vt:lpstr>
      <vt:lpstr>Logička operacija  NE (engl. NOT)</vt:lpstr>
      <vt:lpstr>  Logički operator I (engl. AND) </vt:lpstr>
      <vt:lpstr>  Logički operator I (engl. AND) </vt:lpstr>
      <vt:lpstr> Logički operator ILI (engl. OR)</vt:lpstr>
      <vt:lpstr> Logički operator ILI (engl. OR)</vt:lpstr>
      <vt:lpstr>Složene logičke operacije</vt:lpstr>
      <vt:lpstr>logičke operacije - prioriteti</vt:lpstr>
      <vt:lpstr>Pojednostavnjenje složenih operacija (minimizacija) </vt:lpstr>
      <vt:lpstr>pravila algebarskog postupka</vt:lpstr>
      <vt:lpstr>pravila algebarskog postupka</vt:lpstr>
      <vt:lpstr>pravila algebarskog postupka</vt:lpstr>
      <vt:lpstr>pravila algebarskog postupka</vt:lpstr>
      <vt:lpstr>Složena operacija - tablica stanja </vt:lpstr>
      <vt:lpstr>Složena operacija - tablica stanja </vt:lpstr>
      <vt:lpstr>Primjer 1</vt:lpstr>
      <vt:lpstr>Primjer 1</vt:lpstr>
      <vt:lpstr>Primjer 1</vt:lpstr>
      <vt:lpstr>Primjer 2</vt:lpstr>
      <vt:lpstr>Primjer 2</vt:lpstr>
      <vt:lpstr>Primjer 2</vt:lpstr>
      <vt:lpstr>Primjer 3</vt:lpstr>
      <vt:lpstr>Primjer 3</vt:lpstr>
      <vt:lpstr>Primjer 3</vt:lpstr>
      <vt:lpstr>Primjer 4</vt:lpstr>
      <vt:lpstr>Primjer 4</vt:lpstr>
      <vt:lpstr>Primjer 4</vt:lpstr>
      <vt:lpstr>Primjer 5</vt:lpstr>
      <vt:lpstr>PowerPoint Presentation</vt:lpstr>
      <vt:lpstr>PowerPoint Presentation</vt:lpstr>
      <vt:lpstr>PowerPoint Presentation</vt:lpstr>
      <vt:lpstr>Primjer 6</vt:lpstr>
      <vt:lpstr>PowerPoint Presentation</vt:lpstr>
      <vt:lpstr>PowerPoint Presentation</vt:lpstr>
      <vt:lpstr>PowerPoint Presentation</vt:lpstr>
      <vt:lpstr>Primjer 7</vt:lpstr>
      <vt:lpstr>Primjer 8</vt:lpstr>
      <vt:lpstr>Primjer 9</vt:lpstr>
      <vt:lpstr>Primjer 9</vt:lpstr>
      <vt:lpstr>Primjer 9</vt:lpstr>
      <vt:lpstr>Primjer 10</vt:lpstr>
      <vt:lpstr>Primjer 11</vt:lpstr>
      <vt:lpstr>Primjer 12</vt:lpstr>
      <vt:lpstr>Primjer 13</vt:lpstr>
      <vt:lpstr>Primjer 14A</vt:lpstr>
      <vt:lpstr>Primjer 14B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153</cp:revision>
  <dcterms:created xsi:type="dcterms:W3CDTF">2012-03-18T17:34:57Z</dcterms:created>
  <dcterms:modified xsi:type="dcterms:W3CDTF">2016-11-23T09:23:33Z</dcterms:modified>
</cp:coreProperties>
</file>