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70" r:id="rId10"/>
    <p:sldId id="283" r:id="rId11"/>
    <p:sldId id="280" r:id="rId12"/>
    <p:sldId id="272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BA0B4-30ED-4BD7-B8A1-2B00C336874B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AF8E-D374-4052-9B31-5BA48B58158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786438"/>
            <a:ext cx="12795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/>
          <p:nvPr userDrawn="1"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2584-A9AA-4B2F-979E-DA0A07D6455D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10AB-DDD5-4F9C-81CB-6F66D78E74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3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0F77E-868D-42D9-86B2-847DA9BEA96B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5843E-362E-4FE6-B022-8F758DA3378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6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47211-608B-4A05-A8E3-70348B526775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5274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0ABD6-83AD-44A9-8667-E9727DB0220A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158D9-0015-4561-A58D-508964C8DE4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CBA2C-1A49-4A25-9551-0EEA1A2C3CD5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13F89-BD93-47B3-BF36-D373AE2C4FAC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B8904-199B-4702-84BC-C8F89F5A522E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86227-A84B-4C84-9DDB-F6D02AC115E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7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50765-B009-4BAF-AD99-42F867046A9A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EC861-9BC1-4891-9AB2-B6CA775A1FE2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BA8044-C603-44D7-B4E0-1A397EF9CE4C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F2228E-FE5E-46B5-BA76-2054D1E86BB9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5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CAD4E-D595-4161-83D0-EBFDA8BE96DD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8BB00-F36D-489C-AEDE-3543D5BB7F99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F47211-608B-4A05-A8E3-70348B526775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7.11.2020.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C16847-63A2-4CB8-BDD4-060802E59FB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4.wmf"/><Relationship Id="rId3" Type="http://schemas.openxmlformats.org/officeDocument/2006/relationships/image" Target="../media/image27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09398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Osnovni logički sklopovi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865563" y="3501008"/>
            <a:ext cx="7543800" cy="1143000"/>
          </a:xfrm>
        </p:spPr>
        <p:txBody>
          <a:bodyPr/>
          <a:lstStyle/>
          <a:p>
            <a:r>
              <a:rPr lang="hr-HR" b="1" cap="none" dirty="0">
                <a:latin typeface="+mn-lt"/>
              </a:rPr>
              <a:t>A</a:t>
            </a:r>
            <a:r>
              <a:rPr lang="hr-HR" b="1" cap="none" dirty="0" smtClean="0">
                <a:latin typeface="+mn-lt"/>
              </a:rPr>
              <a:t>.2.4   konstruira smisleni logički sklop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0987" t="44050" r="26992" b="31081"/>
          <a:stretch/>
        </p:blipFill>
        <p:spPr>
          <a:xfrm>
            <a:off x="611560" y="2564904"/>
            <a:ext cx="7953288" cy="2952328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971600" y="9087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dirty="0"/>
              <a:t>2. Što je na izlazu sklopa ako je na ulazu: </a:t>
            </a:r>
          </a:p>
          <a:p>
            <a:pPr>
              <a:buNone/>
            </a:pPr>
            <a:r>
              <a:rPr lang="hr-HR" dirty="0"/>
              <a:t>         a)     A=1    B=1    C=1         b) A=1  B=0  C=0</a:t>
            </a:r>
          </a:p>
        </p:txBody>
      </p:sp>
    </p:spTree>
    <p:extLst>
      <p:ext uri="{BB962C8B-B14F-4D97-AF65-F5344CB8AC3E}">
        <p14:creationId xmlns:p14="http://schemas.microsoft.com/office/powerpoint/2010/main" val="27518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11560" y="1124744"/>
            <a:ext cx="7797803" cy="432048"/>
          </a:xfrm>
        </p:spPr>
        <p:txBody>
          <a:bodyPr/>
          <a:lstStyle/>
          <a:p>
            <a:r>
              <a:rPr lang="hr-HR" dirty="0" smtClean="0"/>
              <a:t>Napravi tablicu stanja za sklop na slici </a:t>
            </a:r>
            <a:endParaRPr lang="hr-HR" dirty="0"/>
          </a:p>
        </p:txBody>
      </p:sp>
      <p:pic>
        <p:nvPicPr>
          <p:cNvPr id="8" name="Rezervirano mjesto sadržaj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9" t="44553" b="14768"/>
          <a:stretch/>
        </p:blipFill>
        <p:spPr>
          <a:xfrm>
            <a:off x="107504" y="1556792"/>
            <a:ext cx="5405224" cy="2320815"/>
          </a:xfrm>
          <a:prstGeom prst="rect">
            <a:avLst/>
          </a:prstGeom>
        </p:spPr>
      </p:pic>
      <p:pic>
        <p:nvPicPr>
          <p:cNvPr id="9" name="Rezervirano mjesto sadržaj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85232"/>
          <a:stretch/>
        </p:blipFill>
        <p:spPr>
          <a:xfrm>
            <a:off x="5124842" y="2197102"/>
            <a:ext cx="3672408" cy="548960"/>
          </a:xfrm>
          <a:prstGeom prst="rect">
            <a:avLst/>
          </a:prstGeom>
        </p:spPr>
      </p:pic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76935"/>
              </p:ext>
            </p:extLst>
          </p:nvPr>
        </p:nvGraphicFramePr>
        <p:xfrm>
          <a:off x="1671160" y="4077072"/>
          <a:ext cx="4032449" cy="216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38844708"/>
                    </a:ext>
                  </a:extLst>
                </a:gridCol>
              </a:tblGrid>
              <a:tr h="657464"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9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9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9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988189"/>
              </p:ext>
            </p:extLst>
          </p:nvPr>
        </p:nvGraphicFramePr>
        <p:xfrm>
          <a:off x="2665413" y="4192248"/>
          <a:ext cx="321724" cy="42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Jednadžba" r:id="rId4" imgW="152280" imgH="203040" progId="Equation.3">
                  <p:embed/>
                </p:oleObj>
              </mc:Choice>
              <mc:Fallback>
                <p:oleObj name="Jednadžba" r:id="rId4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5413" y="4192248"/>
                        <a:ext cx="321724" cy="428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82886"/>
              </p:ext>
            </p:extLst>
          </p:nvPr>
        </p:nvGraphicFramePr>
        <p:xfrm>
          <a:off x="4578077" y="4167419"/>
          <a:ext cx="533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Jednadžba" r:id="rId6" imgW="253800" imgH="203040" progId="Equation.3">
                  <p:embed/>
                </p:oleObj>
              </mc:Choice>
              <mc:Fallback>
                <p:oleObj name="Jednadžba" r:id="rId6" imgW="253800" imgH="203040" progId="Equation.3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8077" y="4167419"/>
                        <a:ext cx="5334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01623"/>
              </p:ext>
            </p:extLst>
          </p:nvPr>
        </p:nvGraphicFramePr>
        <p:xfrm>
          <a:off x="3956441" y="4176373"/>
          <a:ext cx="321724" cy="42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Jednadžba" r:id="rId8" imgW="152280" imgH="203040" progId="Equation.3">
                  <p:embed/>
                </p:oleObj>
              </mc:Choice>
              <mc:Fallback>
                <p:oleObj name="Jednadžba" r:id="rId8" imgW="152280" imgH="203040" progId="Equation.3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6441" y="4176373"/>
                        <a:ext cx="321724" cy="428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246"/>
              </p:ext>
            </p:extLst>
          </p:nvPr>
        </p:nvGraphicFramePr>
        <p:xfrm>
          <a:off x="3176210" y="4167420"/>
          <a:ext cx="511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Jednadžba" r:id="rId10" imgW="241200" imgH="203040" progId="Equation.3">
                  <p:embed/>
                </p:oleObj>
              </mc:Choice>
              <mc:Fallback>
                <p:oleObj name="Jednadžba" r:id="rId10" imgW="241200" imgH="203040" progId="Equation.3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76210" y="4167420"/>
                        <a:ext cx="5111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97922"/>
              </p:ext>
            </p:extLst>
          </p:nvPr>
        </p:nvGraphicFramePr>
        <p:xfrm>
          <a:off x="1773238" y="4271963"/>
          <a:ext cx="3222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Jednadžba" r:id="rId12" imgW="152280" imgH="164880" progId="Equation.3">
                  <p:embed/>
                </p:oleObj>
              </mc:Choice>
              <mc:Fallback>
                <p:oleObj name="Jednadžba" r:id="rId12" imgW="152280" imgH="164880" progId="Equation.3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73238" y="4271963"/>
                        <a:ext cx="322262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28857"/>
              </p:ext>
            </p:extLst>
          </p:nvPr>
        </p:nvGraphicFramePr>
        <p:xfrm>
          <a:off x="2219325" y="4257675"/>
          <a:ext cx="3222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Jednadžba" r:id="rId14" imgW="152280" imgH="164880" progId="Equation.3">
                  <p:embed/>
                </p:oleObj>
              </mc:Choice>
              <mc:Fallback>
                <p:oleObj name="Jednadžba" r:id="rId14" imgW="152280" imgH="164880" progId="Equation.3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19325" y="4257675"/>
                        <a:ext cx="322263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3002"/>
              </p:ext>
            </p:extLst>
          </p:nvPr>
        </p:nvGraphicFramePr>
        <p:xfrm>
          <a:off x="5245645" y="4232898"/>
          <a:ext cx="3222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Jednadžba" r:id="rId16" imgW="152280" imgH="164880" progId="Equation.3">
                  <p:embed/>
                </p:oleObj>
              </mc:Choice>
              <mc:Fallback>
                <p:oleObj name="Jednadžba" r:id="rId16" imgW="152280" imgH="164880" progId="Equation.3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45645" y="4232898"/>
                        <a:ext cx="322263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3290" y="524100"/>
            <a:ext cx="7957182" cy="402336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3. Kada slijedeći sklop na izlazu daje istinu? (treba naći formulu i tablicu istinitosti</a:t>
            </a:r>
            <a:r>
              <a:rPr lang="hr-HR" smtClean="0"/>
              <a:t>).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lika 4" descr="img033.jpg"/>
          <p:cNvPicPr>
            <a:picLocks noChangeAspect="1"/>
          </p:cNvPicPr>
          <p:nvPr/>
        </p:nvPicPr>
        <p:blipFill>
          <a:blip r:embed="rId2" cstate="print"/>
          <a:srcRect t="53424" r="8626" b="31738"/>
          <a:stretch>
            <a:fillRect/>
          </a:stretch>
        </p:blipFill>
        <p:spPr>
          <a:xfrm>
            <a:off x="421840" y="1556792"/>
            <a:ext cx="4824536" cy="216024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508105" y="202193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Rješenje: </a:t>
            </a:r>
          </a:p>
          <a:p>
            <a:endParaRPr lang="hr-HR" dirty="0" smtClean="0"/>
          </a:p>
          <a:p>
            <a:r>
              <a:rPr lang="hr-HR" dirty="0" smtClean="0"/>
              <a:t>Y=AB+ B</a:t>
            </a:r>
            <a:endParaRPr lang="hr-HR" dirty="0"/>
          </a:p>
        </p:txBody>
      </p:sp>
      <p:cxnSp>
        <p:nvCxnSpPr>
          <p:cNvPr id="10" name="Ravni poveznik 9"/>
          <p:cNvCxnSpPr/>
          <p:nvPr/>
        </p:nvCxnSpPr>
        <p:spPr>
          <a:xfrm>
            <a:off x="6228184" y="263691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5868144" y="2564904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ic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65887"/>
              </p:ext>
            </p:extLst>
          </p:nvPr>
        </p:nvGraphicFramePr>
        <p:xfrm>
          <a:off x="5580112" y="3245438"/>
          <a:ext cx="3384378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657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AB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AB+B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Y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Ravni poveznik 16"/>
          <p:cNvCxnSpPr/>
          <p:nvPr/>
        </p:nvCxnSpPr>
        <p:spPr>
          <a:xfrm>
            <a:off x="6516216" y="357301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>
            <a:off x="8028384" y="357301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388655" y="5805264"/>
            <a:ext cx="511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DAJE ISTINU KADA JE NA ULAZU SKLOPA A=0 I B=1</a:t>
            </a:r>
          </a:p>
        </p:txBody>
      </p:sp>
    </p:spTree>
    <p:extLst>
      <p:ext uri="{BB962C8B-B14F-4D97-AF65-F5344CB8AC3E}">
        <p14:creationId xmlns:p14="http://schemas.microsoft.com/office/powerpoint/2010/main" val="39535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hr-HR" b="1" dirty="0"/>
              <a:t>Osnovni logički </a:t>
            </a:r>
            <a:r>
              <a:rPr lang="hr-HR" b="1" dirty="0" smtClean="0"/>
              <a:t>sklopovi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1" cy="4023360"/>
          </a:xfrm>
        </p:spPr>
        <p:txBody>
          <a:bodyPr/>
          <a:lstStyle/>
          <a:p>
            <a:pPr lvl="0"/>
            <a:r>
              <a:rPr lang="hr-HR" dirty="0" smtClean="0"/>
              <a:t>elektronički elementi koji rade s električnim impulsima, a oponašaju djelovanje logičkih operacija</a:t>
            </a:r>
          </a:p>
          <a:p>
            <a:pPr lvl="0"/>
            <a:endParaRPr lang="hr-HR" dirty="0" smtClean="0"/>
          </a:p>
          <a:p>
            <a:r>
              <a:rPr lang="hr-HR" dirty="0" smtClean="0"/>
              <a:t>obavljaju razne zadatke sa podacima.</a:t>
            </a:r>
          </a:p>
          <a:p>
            <a:endParaRPr lang="hr-HR" dirty="0" smtClean="0"/>
          </a:p>
          <a:p>
            <a:r>
              <a:rPr lang="hr-HR" dirty="0" smtClean="0"/>
              <a:t>Na ulazima su električni impulsi nižeg ili višeg napona (0 i 5 V) koji prezentiraju binarne 0 i 1.</a:t>
            </a:r>
          </a:p>
          <a:p>
            <a:pPr>
              <a:buNone/>
            </a:pPr>
            <a:endParaRPr lang="hr-HR" sz="180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Sklop 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oponaša djelovanje negacije što znači da invertira ulazni signal</a:t>
            </a:r>
          </a:p>
          <a:p>
            <a:pPr lvl="0"/>
            <a:r>
              <a:rPr lang="hr-HR" dirty="0" smtClean="0"/>
              <a:t> tablica istinitosti: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simbol: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jednadžba: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14554"/>
            <a:ext cx="1762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14752"/>
            <a:ext cx="1552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857760"/>
            <a:ext cx="857256" cy="7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Sklop </a:t>
            </a:r>
            <a:r>
              <a:rPr lang="hr-HR" b="1" dirty="0" smtClean="0"/>
              <a:t>ILI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7000924" cy="4525963"/>
          </a:xfrm>
        </p:spPr>
        <p:txBody>
          <a:bodyPr/>
          <a:lstStyle/>
          <a:p>
            <a:pPr lvl="0"/>
            <a:r>
              <a:rPr lang="hr-HR" dirty="0" smtClean="0"/>
              <a:t>oponaša djelovanje logičke operacije disjunkcije</a:t>
            </a:r>
          </a:p>
          <a:p>
            <a:pPr lvl="0"/>
            <a:r>
              <a:rPr lang="hr-HR" dirty="0" smtClean="0"/>
              <a:t>ima dva ulaza i jedan izlaz</a:t>
            </a:r>
          </a:p>
          <a:p>
            <a:pPr lvl="0"/>
            <a:r>
              <a:rPr lang="hr-HR" dirty="0" smtClean="0"/>
              <a:t>na izlazu će biti stanje 1 ako je barem na jednom ulazu stanje 1 </a:t>
            </a:r>
          </a:p>
          <a:p>
            <a:pPr lvl="0"/>
            <a:r>
              <a:rPr lang="hr-HR" dirty="0" smtClean="0"/>
              <a:t>tablica istinitosti: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simbol: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jednadžba: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143248"/>
            <a:ext cx="2562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929198"/>
            <a:ext cx="1743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857892"/>
            <a:ext cx="10757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hr-HR" b="1" dirty="0"/>
              <a:t>Sklop </a:t>
            </a:r>
            <a:r>
              <a:rPr lang="hr-HR" b="1" dirty="0" smtClean="0"/>
              <a:t>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428736"/>
            <a:ext cx="6900882" cy="4525963"/>
          </a:xfrm>
        </p:spPr>
        <p:txBody>
          <a:bodyPr/>
          <a:lstStyle/>
          <a:p>
            <a:pPr lvl="0"/>
            <a:r>
              <a:rPr lang="hr-HR" dirty="0" smtClean="0"/>
              <a:t>oponaša djelovanje operacije konjunkcije</a:t>
            </a:r>
          </a:p>
          <a:p>
            <a:pPr lvl="0"/>
            <a:r>
              <a:rPr lang="hr-HR" dirty="0" smtClean="0"/>
              <a:t>ima dva ulaza i jedan izlaz</a:t>
            </a:r>
          </a:p>
          <a:p>
            <a:pPr lvl="0"/>
            <a:r>
              <a:rPr lang="hr-HR" dirty="0" smtClean="0"/>
              <a:t>na izlazu je stanje 1 samo onda kada je na oba ulaza stanje 1 </a:t>
            </a:r>
          </a:p>
          <a:p>
            <a:pPr lvl="0"/>
            <a:r>
              <a:rPr lang="hr-HR" dirty="0" smtClean="0"/>
              <a:t>tablica istinitosti: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simbol: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jednadžba: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643446"/>
            <a:ext cx="1476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5" y="5643578"/>
            <a:ext cx="928695" cy="58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Složeni logički sklop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Nastaje povezivanjem osnovnih logičkih sklopova </a:t>
            </a:r>
          </a:p>
          <a:p>
            <a:pPr lvl="0"/>
            <a:r>
              <a:rPr lang="hr-HR" dirty="0" smtClean="0"/>
              <a:t>načini prikazivanja: </a:t>
            </a:r>
          </a:p>
          <a:p>
            <a:pPr lvl="1"/>
            <a:r>
              <a:rPr lang="hr-HR" sz="1800" dirty="0" smtClean="0"/>
              <a:t>tablicom</a:t>
            </a:r>
          </a:p>
          <a:p>
            <a:pPr lvl="1"/>
            <a:r>
              <a:rPr lang="hr-HR" sz="1800" dirty="0" smtClean="0"/>
              <a:t>jednadžbom</a:t>
            </a:r>
          </a:p>
          <a:p>
            <a:pPr lvl="1"/>
            <a:r>
              <a:rPr lang="hr-HR" sz="1800" dirty="0" smtClean="0"/>
              <a:t>Shemom (crtežom sklopa)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Pisanje jednadžbe logičkog </a:t>
            </a:r>
            <a:r>
              <a:rPr lang="hr-HR" b="1" dirty="0" smtClean="0"/>
              <a:t>sklopa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Napiši jednadžbu sklopa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2143116"/>
            <a:ext cx="5072098" cy="20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22"/>
          <p:cNvGrpSpPr/>
          <p:nvPr/>
        </p:nvGrpSpPr>
        <p:grpSpPr>
          <a:xfrm>
            <a:off x="2143108" y="4214818"/>
            <a:ext cx="5124483" cy="2032569"/>
            <a:chOff x="2143108" y="4214818"/>
            <a:chExt cx="5124483" cy="203256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4214818"/>
              <a:ext cx="5072098" cy="2032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a 21"/>
            <p:cNvGrpSpPr/>
            <p:nvPr/>
          </p:nvGrpSpPr>
          <p:grpSpPr>
            <a:xfrm>
              <a:off x="3571868" y="4714884"/>
              <a:ext cx="3695723" cy="452439"/>
              <a:chOff x="3571868" y="4714884"/>
              <a:chExt cx="3695723" cy="452439"/>
            </a:xfrm>
          </p:grpSpPr>
          <p:cxnSp>
            <p:nvCxnSpPr>
              <p:cNvPr id="13" name="Ravni poveznik 12"/>
              <p:cNvCxnSpPr/>
              <p:nvPr/>
            </p:nvCxnSpPr>
            <p:spPr>
              <a:xfrm>
                <a:off x="6824149" y="4854056"/>
                <a:ext cx="391057" cy="37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71868" y="4714884"/>
                <a:ext cx="26670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Ravni poveznik 15"/>
              <p:cNvCxnSpPr/>
              <p:nvPr/>
            </p:nvCxnSpPr>
            <p:spPr>
              <a:xfrm>
                <a:off x="3617024" y="4745047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86380" y="4929198"/>
                <a:ext cx="40957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Ravni poveznik 17"/>
              <p:cNvCxnSpPr/>
              <p:nvPr/>
            </p:nvCxnSpPr>
            <p:spPr>
              <a:xfrm>
                <a:off x="5286380" y="4929198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58016" y="4929198"/>
                <a:ext cx="40957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Ravni poveznik 19"/>
              <p:cNvCxnSpPr/>
              <p:nvPr/>
            </p:nvCxnSpPr>
            <p:spPr>
              <a:xfrm>
                <a:off x="6854312" y="4929198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upa 23"/>
          <p:cNvGrpSpPr/>
          <p:nvPr/>
        </p:nvGrpSpPr>
        <p:grpSpPr>
          <a:xfrm>
            <a:off x="8244408" y="5373216"/>
            <a:ext cx="409575" cy="310133"/>
            <a:chOff x="7740352" y="4941168"/>
            <a:chExt cx="409575" cy="31013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5013176"/>
              <a:ext cx="4095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Ravni poveznik 20"/>
            <p:cNvCxnSpPr/>
            <p:nvPr/>
          </p:nvCxnSpPr>
          <p:spPr>
            <a:xfrm>
              <a:off x="7740352" y="4941168"/>
              <a:ext cx="391057" cy="37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avni poveznik 21"/>
            <p:cNvCxnSpPr/>
            <p:nvPr/>
          </p:nvCxnSpPr>
          <p:spPr>
            <a:xfrm>
              <a:off x="7740352" y="5013176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kstniOkvir 22"/>
          <p:cNvSpPr txBox="1"/>
          <p:nvPr/>
        </p:nvSpPr>
        <p:spPr>
          <a:xfrm>
            <a:off x="7668344" y="5301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Y=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05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lika 4"/>
          <p:cNvPicPr/>
          <p:nvPr/>
        </p:nvPicPr>
        <p:blipFill rotWithShape="1">
          <a:blip r:embed="rId2" cstate="print"/>
          <a:srcRect l="29582" t="15676" r="42480" b="48362"/>
          <a:stretch/>
        </p:blipFill>
        <p:spPr bwMode="auto">
          <a:xfrm>
            <a:off x="827584" y="692696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14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8091" y="980728"/>
            <a:ext cx="7543801" cy="4680520"/>
          </a:xfrm>
        </p:spPr>
        <p:txBody>
          <a:bodyPr/>
          <a:lstStyle/>
          <a:p>
            <a:pPr>
              <a:buNone/>
            </a:pPr>
            <a:r>
              <a:rPr lang="hr-HR" dirty="0"/>
              <a:t>1</a:t>
            </a:r>
            <a:r>
              <a:rPr lang="hr-HR" dirty="0" smtClean="0"/>
              <a:t>. Koja je jednadžba sklopa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lika 4" descr="sklopovi.jpg"/>
          <p:cNvPicPr/>
          <p:nvPr/>
        </p:nvPicPr>
        <p:blipFill>
          <a:blip r:embed="rId3" cstate="print"/>
          <a:srcRect t="71948"/>
          <a:stretch>
            <a:fillRect/>
          </a:stretch>
        </p:blipFill>
        <p:spPr>
          <a:xfrm>
            <a:off x="611561" y="1844824"/>
            <a:ext cx="7488832" cy="4215693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10035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Jednadžba" r:id="rId4" imgW="914400" imgH="215640" progId="Equation.3">
                  <p:embed/>
                </p:oleObj>
              </mc:Choice>
              <mc:Fallback>
                <p:oleObj name="Jednadžba" r:id="rId4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9644"/>
              </p:ext>
            </p:extLst>
          </p:nvPr>
        </p:nvGraphicFramePr>
        <p:xfrm>
          <a:off x="1259632" y="5120498"/>
          <a:ext cx="3816424" cy="106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Jednadžba" r:id="rId6" imgW="952200" imgH="266400" progId="Equation.3">
                  <p:embed/>
                </p:oleObj>
              </mc:Choice>
              <mc:Fallback>
                <p:oleObj name="Jednadžba" r:id="rId6" imgW="95220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2" y="5120498"/>
                        <a:ext cx="3816424" cy="1068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1356</TotalTime>
  <Words>305</Words>
  <Application>Microsoft Office PowerPoint</Application>
  <PresentationFormat>Prikaz na zaslonu (4:3)</PresentationFormat>
  <Paragraphs>134</Paragraphs>
  <Slides>12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Retrospektiva</vt:lpstr>
      <vt:lpstr>Jednadžba</vt:lpstr>
      <vt:lpstr>Osnovni logički sklopovi</vt:lpstr>
      <vt:lpstr>Osnovni logički sklopovi</vt:lpstr>
      <vt:lpstr>Sklop NE</vt:lpstr>
      <vt:lpstr>Sklop ILI</vt:lpstr>
      <vt:lpstr>Sklop I</vt:lpstr>
      <vt:lpstr>Složeni logički sklop</vt:lpstr>
      <vt:lpstr>Pisanje jednadžbe logičkog sklopa</vt:lpstr>
      <vt:lpstr>PowerPoint prezentacija</vt:lpstr>
      <vt:lpstr>PowerPoint prezentacija</vt:lpstr>
      <vt:lpstr>PowerPoint prezentacija</vt:lpstr>
      <vt:lpstr>Zadatak</vt:lpstr>
      <vt:lpstr>PowerPoint prezentacija</vt:lpstr>
    </vt:vector>
  </TitlesOfParts>
  <Company>MZOS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Osnovni logički sklopovi</dc:title>
  <dc:creator>Snježana</dc:creator>
  <cp:lastModifiedBy>Snježana Milinović</cp:lastModifiedBy>
  <cp:revision>25</cp:revision>
  <dcterms:created xsi:type="dcterms:W3CDTF">2011-10-13T07:41:54Z</dcterms:created>
  <dcterms:modified xsi:type="dcterms:W3CDTF">2020-11-07T17:58:29Z</dcterms:modified>
</cp:coreProperties>
</file>