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98" r:id="rId2"/>
    <p:sldId id="310" r:id="rId3"/>
    <p:sldId id="311" r:id="rId4"/>
    <p:sldId id="303" r:id="rId5"/>
    <p:sldId id="312" r:id="rId6"/>
    <p:sldId id="313" r:id="rId7"/>
    <p:sldId id="304" r:id="rId8"/>
    <p:sldId id="305" r:id="rId9"/>
    <p:sldId id="306" r:id="rId10"/>
  </p:sldIdLst>
  <p:sldSz cx="9144000" cy="6858000" type="screen4x3"/>
  <p:notesSz cx="6858000" cy="9144000"/>
  <p:custDataLst>
    <p:tags r:id="rId12"/>
  </p:custDataLst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AE"/>
    <a:srgbClr val="D6521E"/>
    <a:srgbClr val="007839"/>
    <a:srgbClr val="439D3D"/>
    <a:srgbClr val="9C9F2F"/>
    <a:srgbClr val="06418B"/>
    <a:srgbClr val="611F7B"/>
    <a:srgbClr val="9C25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86" autoAdjust="0"/>
    <p:restoredTop sz="94660"/>
  </p:normalViewPr>
  <p:slideViewPr>
    <p:cSldViewPr>
      <p:cViewPr varScale="1">
        <p:scale>
          <a:sx n="105" d="100"/>
          <a:sy n="105" d="100"/>
        </p:scale>
        <p:origin x="13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CA266-5BFC-4397-A285-E77FDE1CBF55}" type="datetimeFigureOut">
              <a:rPr lang="sr-Latn-CS" smtClean="0"/>
              <a:pPr/>
              <a:t>9.11.2020.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EDA5-58FC-4DB3-AC1E-1FBA83F1AC6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1589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5FF17C-768F-4757-AB78-5A050144764E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DAF8E-D374-4052-9B31-5BA48B58158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ctangle 14"/>
          <p:cNvSpPr/>
          <p:nvPr userDrawn="1"/>
        </p:nvSpPr>
        <p:spPr>
          <a:xfrm>
            <a:off x="1500188" y="6715125"/>
            <a:ext cx="5000625" cy="142875"/>
          </a:xfrm>
          <a:prstGeom prst="rect">
            <a:avLst/>
          </a:prstGeom>
          <a:solidFill>
            <a:srgbClr val="FF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EB650B-A54D-45D7-A0FA-438DB370441E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E10AB-DDD5-4F9C-81CB-6F66D78E74B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07D97B-D421-43AE-9578-61FE0608B18C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5843E-362E-4FE6-B022-8F758DA33787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689A2-F84A-429B-8D87-2331F24F9075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3D7ED-7C67-4AF3-AF56-7100C3AACB5C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A750C-ABBF-4908-8AB1-0210A96B53A7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6F731F-BC69-4E8F-8103-3E182871B412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158D9-0015-4561-A58D-508964C8DE4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25F97-E083-45F6-B7C6-CFDAEA71678A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13F89-BD93-47B3-BF36-D373AE2C4FAC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CF7409-7C9F-4810-91AA-FE480F1A8499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86227-A84B-4C84-9DDB-F6D02AC115E3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50BCAC-20F3-43D1-9940-AD34BD805928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EC861-9BC1-4891-9AB2-B6CA775A1FE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94D157-EA1B-45C6-8169-D0092DD06176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2228E-FE5E-46B5-BA76-2054D1E86BB9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04D038-C185-4C08-AF39-AA37D61E4063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8BB00-F36D-489C-AEDE-3543D5BB7F99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8CC812A-47B7-441B-952F-4C969B2A651C}" type="datetime1">
              <a:rPr lang="sr-Latn-CS" smtClean="0"/>
              <a:pPr>
                <a:defRPr/>
              </a:pPr>
              <a:t>9.11.2020.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C16847-63A2-4CB8-BDD4-060802E59FB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Mjere za količinu podataka</a:t>
            </a:r>
            <a:endParaRPr lang="hr-HR" dirty="0"/>
          </a:p>
        </p:txBody>
      </p:sp>
      <p:sp>
        <p:nvSpPr>
          <p:cNvPr id="6" name="Podnaslov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Bit, bajt, </a:t>
            </a:r>
            <a:r>
              <a:rPr lang="hr-HR" dirty="0" err="1" smtClean="0"/>
              <a:t>bistabil</a:t>
            </a:r>
            <a:r>
              <a:rPr lang="hr-HR" dirty="0" smtClean="0"/>
              <a:t>, registar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389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hr-HR" dirty="0" smtClean="0"/>
              <a:t>Mjere za količinu podataka</a:t>
            </a:r>
            <a:endParaRPr lang="hr-HR" dirty="0"/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525963"/>
          </a:xfrm>
        </p:spPr>
        <p:txBody>
          <a:bodyPr/>
          <a:lstStyle/>
          <a:p>
            <a:r>
              <a:rPr lang="hr-HR" dirty="0">
                <a:solidFill>
                  <a:srgbClr val="00B050"/>
                </a:solidFill>
              </a:rPr>
              <a:t>1 </a:t>
            </a:r>
            <a:r>
              <a:rPr lang="hr-HR" dirty="0" smtClean="0">
                <a:solidFill>
                  <a:srgbClr val="00B050"/>
                </a:solidFill>
              </a:rPr>
              <a:t>bit (b)- </a:t>
            </a:r>
            <a:r>
              <a:rPr lang="hr-HR" dirty="0"/>
              <a:t>najmanja količina informacije koja se može zapamtiti </a:t>
            </a:r>
            <a:r>
              <a:rPr lang="hr-HR" dirty="0" smtClean="0"/>
              <a:t>(1 </a:t>
            </a:r>
            <a:r>
              <a:rPr lang="hr-HR" dirty="0"/>
              <a:t>ili </a:t>
            </a:r>
            <a:r>
              <a:rPr lang="hr-HR" dirty="0" smtClean="0"/>
              <a:t>0) tj.  </a:t>
            </a:r>
            <a:r>
              <a:rPr lang="hr-HR" dirty="0"/>
              <a:t>prostor za pamćenje 1 binarne </a:t>
            </a:r>
            <a:r>
              <a:rPr lang="hr-HR" dirty="0" smtClean="0"/>
              <a:t>znamenke</a:t>
            </a:r>
          </a:p>
          <a:p>
            <a:r>
              <a:rPr lang="hr-HR" dirty="0" smtClean="0"/>
              <a:t>Bitovi se grupiraju u veće cjeline- REGISTRE</a:t>
            </a:r>
          </a:p>
          <a:p>
            <a:pPr lvl="0"/>
            <a:r>
              <a:rPr lang="hr-HR" dirty="0">
                <a:solidFill>
                  <a:srgbClr val="FF0000"/>
                </a:solidFill>
              </a:rPr>
              <a:t>1 bajt (B) </a:t>
            </a:r>
            <a:r>
              <a:rPr lang="hr-HR" dirty="0" smtClean="0"/>
              <a:t>je  </a:t>
            </a:r>
            <a:r>
              <a:rPr lang="hr-HR" dirty="0"/>
              <a:t>niz od 8 bitova</a:t>
            </a:r>
          </a:p>
          <a:p>
            <a:pPr lvl="0"/>
            <a:r>
              <a:rPr lang="hr-HR" dirty="0"/>
              <a:t>1 B= 1 bajt=8 b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B13F89-BD93-47B3-BF36-D373AE2C4FAC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852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0944" y="764705"/>
            <a:ext cx="7485432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1024=2</a:t>
            </a:r>
            <a:r>
              <a:rPr lang="hr-HR" baseline="30000" dirty="0" smtClean="0"/>
              <a:t>10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Kilobajt       1 </a:t>
            </a:r>
            <a:r>
              <a:rPr lang="hr-HR" dirty="0" err="1" smtClean="0"/>
              <a:t>kB</a:t>
            </a:r>
            <a:r>
              <a:rPr lang="hr-HR" dirty="0" smtClean="0"/>
              <a:t> = 1024 B= 1024×8b</a:t>
            </a:r>
          </a:p>
          <a:p>
            <a:pPr marL="0" indent="0">
              <a:buNone/>
            </a:pPr>
            <a:r>
              <a:rPr lang="hr-HR" dirty="0" smtClean="0"/>
              <a:t>Megabajt    1 MB=1024 </a:t>
            </a:r>
            <a:r>
              <a:rPr lang="hr-HR" dirty="0" err="1" smtClean="0"/>
              <a:t>kB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Gigabajt      1 GB=1024 MB</a:t>
            </a:r>
          </a:p>
          <a:p>
            <a:pPr marL="0" indent="0">
              <a:buNone/>
            </a:pPr>
            <a:r>
              <a:rPr lang="hr-HR" dirty="0" err="1" smtClean="0"/>
              <a:t>Terabajt</a:t>
            </a:r>
            <a:r>
              <a:rPr lang="hr-HR" dirty="0" smtClean="0"/>
              <a:t>       1 TB= 1024 GB</a:t>
            </a:r>
          </a:p>
          <a:p>
            <a:pPr marL="0" indent="0">
              <a:buNone/>
            </a:pPr>
            <a:r>
              <a:rPr lang="hr-HR" dirty="0" err="1" smtClean="0"/>
              <a:t>Petabajt</a:t>
            </a:r>
            <a:r>
              <a:rPr lang="hr-HR" dirty="0" smtClean="0"/>
              <a:t>       1 PB=1024 TB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155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51255" t="34003" r="24993" b="47994"/>
          <a:stretch/>
        </p:blipFill>
        <p:spPr>
          <a:xfrm>
            <a:off x="755576" y="908720"/>
            <a:ext cx="7752861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2936" y="188640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r-HR" dirty="0"/>
              <a:t>Jesen </a:t>
            </a:r>
            <a:r>
              <a:rPr lang="hr-HR" dirty="0" smtClean="0"/>
              <a:t>2020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692696"/>
            <a:ext cx="8640960" cy="602877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dirty="0" smtClean="0"/>
              <a:t>Slika </a:t>
            </a:r>
            <a:r>
              <a:rPr lang="hr-HR" dirty="0" err="1"/>
              <a:t>bmp</a:t>
            </a:r>
            <a:r>
              <a:rPr lang="hr-HR" dirty="0"/>
              <a:t> formata s 24 bita po </a:t>
            </a:r>
            <a:r>
              <a:rPr lang="hr-HR" dirty="0" err="1"/>
              <a:t>pikselu</a:t>
            </a:r>
            <a:r>
              <a:rPr lang="hr-HR" dirty="0"/>
              <a:t> zauzima na disku 1536 </a:t>
            </a:r>
            <a:r>
              <a:rPr lang="hr-HR" dirty="0" err="1"/>
              <a:t>KiB</a:t>
            </a:r>
            <a:r>
              <a:rPr lang="hr-HR" dirty="0"/>
              <a:t>. Koliko će</a:t>
            </a:r>
          </a:p>
          <a:p>
            <a:pPr marL="0" indent="0">
              <a:buNone/>
            </a:pPr>
            <a:r>
              <a:rPr lang="hr-HR" dirty="0"/>
              <a:t>memorije na disku zauzimati slika ako ju pohranimo u </a:t>
            </a:r>
            <a:r>
              <a:rPr lang="hr-HR" dirty="0" err="1"/>
              <a:t>bmp</a:t>
            </a:r>
            <a:r>
              <a:rPr lang="hr-HR" dirty="0"/>
              <a:t> formatu sa 16 bita po</a:t>
            </a:r>
          </a:p>
          <a:p>
            <a:pPr marL="0" indent="0">
              <a:buNone/>
            </a:pPr>
            <a:r>
              <a:rPr lang="hr-HR" dirty="0" err="1"/>
              <a:t>pikselu</a:t>
            </a:r>
            <a:r>
              <a:rPr lang="hr-HR" dirty="0"/>
              <a:t>?</a:t>
            </a:r>
          </a:p>
          <a:p>
            <a:pPr marL="0" indent="0">
              <a:buNone/>
            </a:pPr>
            <a:r>
              <a:rPr lang="hr-HR" dirty="0"/>
              <a:t>A. 192 </a:t>
            </a:r>
            <a:r>
              <a:rPr lang="hr-HR" dirty="0" err="1"/>
              <a:t>KiB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B. 512 </a:t>
            </a:r>
            <a:r>
              <a:rPr lang="hr-HR" dirty="0" err="1"/>
              <a:t>KiB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C. 768 </a:t>
            </a:r>
            <a:r>
              <a:rPr lang="hr-HR" dirty="0" err="1"/>
              <a:t>KiB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D. 1024 </a:t>
            </a:r>
            <a:r>
              <a:rPr lang="hr-HR" dirty="0" err="1" smtClean="0"/>
              <a:t>KiB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Uputa Treba otkriti koliko </a:t>
            </a:r>
            <a:r>
              <a:rPr lang="hr-HR" dirty="0" err="1"/>
              <a:t>piksela</a:t>
            </a:r>
            <a:r>
              <a:rPr lang="hr-HR" dirty="0"/>
              <a:t> ima slika da to pomnožim sa 16 </a:t>
            </a:r>
          </a:p>
          <a:p>
            <a:pPr marL="0" indent="0">
              <a:buNone/>
            </a:pPr>
            <a:r>
              <a:rPr lang="hr-HR" b="1" u="sng" dirty="0"/>
              <a:t>1. Slika</a:t>
            </a:r>
            <a:r>
              <a:rPr lang="hr-HR" dirty="0"/>
              <a:t>:  1px=24 bita. Treba 1536 KB pretvoriti u b i to bez kalkulatora NE MNOŽI NEGO SAMO NAPIŠI MNOŽENJE  </a:t>
            </a:r>
            <a:r>
              <a:rPr lang="hr-HR" dirty="0" err="1"/>
              <a:t>npr</a:t>
            </a:r>
            <a:r>
              <a:rPr lang="hr-HR" dirty="0"/>
              <a:t>: </a:t>
            </a:r>
          </a:p>
          <a:p>
            <a:pPr marL="0" indent="0">
              <a:buNone/>
            </a:pPr>
            <a:r>
              <a:rPr lang="hr-HR" dirty="0"/>
              <a:t>             1536×1024×8 b   zauzima slika </a:t>
            </a:r>
          </a:p>
          <a:p>
            <a:pPr marL="0" indent="0">
              <a:buNone/>
            </a:pPr>
            <a:r>
              <a:rPr lang="hr-HR" dirty="0"/>
              <a:t>             Treba podijeliti sa 24 da vidim koliko </a:t>
            </a:r>
            <a:r>
              <a:rPr lang="hr-HR" dirty="0" err="1"/>
              <a:t>piksela</a:t>
            </a:r>
            <a:r>
              <a:rPr lang="hr-HR" dirty="0"/>
              <a:t>   (napravim 24 jer je 1536=3×512, a treba mi 3 ) </a:t>
            </a:r>
          </a:p>
          <a:p>
            <a:pPr marL="0" indent="0">
              <a:buNone/>
            </a:pPr>
            <a:r>
              <a:rPr lang="hr-HR" dirty="0"/>
              <a:t>          =    1024×512 ×24  = (:24) = </a:t>
            </a:r>
            <a:r>
              <a:rPr lang="hr-HR" b="1" dirty="0"/>
              <a:t>1024×512</a:t>
            </a:r>
            <a:r>
              <a:rPr lang="hr-HR" dirty="0"/>
              <a:t>  </a:t>
            </a:r>
            <a:r>
              <a:rPr lang="hr-HR" dirty="0" err="1"/>
              <a:t>piksela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b="1" u="sng" dirty="0"/>
              <a:t>2. Slika: </a:t>
            </a:r>
            <a:r>
              <a:rPr lang="hr-HR" dirty="0"/>
              <a:t>  zauzeti prostor  broj piksela×16 b</a:t>
            </a:r>
          </a:p>
          <a:p>
            <a:pPr marL="0" indent="0">
              <a:buNone/>
            </a:pPr>
            <a:r>
              <a:rPr lang="hr-HR" dirty="0"/>
              <a:t>1024×512×16 b=1024×512×2×8 b =1024×512×2 B =2×512×1024 B=2×512 KB 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9436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Jesen 2020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937320"/>
            <a:ext cx="8496944" cy="50119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Na memorijskome ključiću veličine 4 </a:t>
            </a:r>
            <a:r>
              <a:rPr lang="hr-HR" dirty="0" err="1"/>
              <a:t>GiB</a:t>
            </a:r>
            <a:r>
              <a:rPr lang="hr-HR" dirty="0"/>
              <a:t> nalaze se tri datoteke od kojih </a:t>
            </a:r>
            <a:r>
              <a:rPr lang="hr-HR" dirty="0" smtClean="0"/>
              <a:t>svaka </a:t>
            </a:r>
            <a:r>
              <a:rPr lang="pl-PL" dirty="0" smtClean="0"/>
              <a:t>zauzima </a:t>
            </a:r>
            <a:r>
              <a:rPr lang="pl-PL" dirty="0"/>
              <a:t>po 500 MiB te četiri datoteke od kojih svaka zauzima po 100 MiB.</a:t>
            </a:r>
          </a:p>
          <a:p>
            <a:pPr marL="0" indent="0">
              <a:buNone/>
            </a:pPr>
            <a:r>
              <a:rPr lang="pl-PL" dirty="0"/>
              <a:t>Koliko je prostora u MiB preostalo na ključiću</a:t>
            </a:r>
            <a:r>
              <a:rPr lang="pl-PL" dirty="0" smtClean="0"/>
              <a:t>?</a:t>
            </a:r>
          </a:p>
          <a:p>
            <a:pPr marL="0" indent="0">
              <a:buNone/>
            </a:pPr>
            <a:r>
              <a:rPr lang="pl-PL" dirty="0" smtClean="0"/>
              <a:t>4GIB a=4×1024 MiBa   ..........stik =4096Miba</a:t>
            </a:r>
          </a:p>
          <a:p>
            <a:pPr marL="0" indent="0">
              <a:buNone/>
            </a:pPr>
            <a:r>
              <a:rPr lang="pl-PL" dirty="0" smtClean="0"/>
              <a:t>3×500 =1500 MiBa</a:t>
            </a:r>
          </a:p>
          <a:p>
            <a:pPr marL="0" indent="0">
              <a:buNone/>
            </a:pPr>
            <a:r>
              <a:rPr lang="pl-PL" dirty="0" smtClean="0"/>
              <a:t>4×100=   400 MIBa</a:t>
            </a:r>
          </a:p>
          <a:p>
            <a:pPr marL="0" indent="0">
              <a:buNone/>
            </a:pPr>
            <a:r>
              <a:rPr lang="pl-PL" dirty="0" smtClean="0"/>
              <a:t>Zauzeto 1900 MIB a</a:t>
            </a:r>
          </a:p>
          <a:p>
            <a:pPr marL="0" indent="0">
              <a:buNone/>
            </a:pPr>
            <a:r>
              <a:rPr lang="pl-PL" dirty="0" smtClean="0"/>
              <a:t>Slobodno 4096-1900=2196 MiBa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2251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Zadaci: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669674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dirty="0"/>
              <a:t>Poredaj ove mjere po veličini od </a:t>
            </a:r>
            <a:r>
              <a:rPr lang="hr-HR" u="sng" dirty="0"/>
              <a:t>najveće do </a:t>
            </a:r>
            <a:r>
              <a:rPr lang="hr-HR" u="sng" dirty="0" smtClean="0"/>
              <a:t>najmanje</a:t>
            </a:r>
            <a:r>
              <a:rPr lang="hr-HR" dirty="0" smtClean="0"/>
              <a:t>   (</a:t>
            </a:r>
            <a:r>
              <a:rPr lang="hr-HR" dirty="0" smtClean="0">
                <a:sym typeface="Wingdings" panose="05000000000000000000" pitchFamily="2" charset="2"/>
              </a:rPr>
              <a:t>pretvori sve u KB)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800100" lvl="2" indent="0">
              <a:buNone/>
            </a:pPr>
            <a:r>
              <a:rPr lang="hr-HR" dirty="0"/>
              <a:t>a)  4,2 MB  </a:t>
            </a:r>
            <a:r>
              <a:rPr lang="hr-HR" dirty="0" smtClean="0"/>
              <a:t>=4.2×1024=4300,8KB  </a:t>
            </a:r>
            <a:endParaRPr lang="hr-HR" dirty="0"/>
          </a:p>
          <a:p>
            <a:pPr marL="800100" lvl="2" indent="0">
              <a:buNone/>
            </a:pPr>
            <a:r>
              <a:rPr lang="hr-HR" dirty="0"/>
              <a:t>b) 4200 KB    </a:t>
            </a:r>
          </a:p>
          <a:p>
            <a:pPr marL="800100" lvl="2" indent="0">
              <a:buNone/>
            </a:pPr>
            <a:r>
              <a:rPr lang="hr-HR" dirty="0" smtClean="0"/>
              <a:t>c</a:t>
            </a:r>
            <a:r>
              <a:rPr lang="hr-HR" dirty="0"/>
              <a:t>)  </a:t>
            </a:r>
            <a:r>
              <a:rPr lang="hr-HR" dirty="0" smtClean="0"/>
              <a:t>0,5 </a:t>
            </a:r>
            <a:r>
              <a:rPr lang="hr-HR" dirty="0"/>
              <a:t>GB    </a:t>
            </a:r>
            <a:r>
              <a:rPr lang="hr-HR" dirty="0" smtClean="0"/>
              <a:t>=512 MB =512×1024 KB</a:t>
            </a:r>
            <a:endParaRPr lang="hr-HR" dirty="0">
              <a:solidFill>
                <a:srgbClr val="FF0000"/>
              </a:solidFill>
            </a:endParaRPr>
          </a:p>
          <a:p>
            <a:pPr marL="800100" lvl="2" indent="0">
              <a:buNone/>
            </a:pPr>
            <a:r>
              <a:rPr lang="hr-HR" dirty="0"/>
              <a:t>d) 5 000000 </a:t>
            </a:r>
            <a:r>
              <a:rPr lang="hr-HR" dirty="0" smtClean="0"/>
              <a:t>B (:1024)=4882 KB</a:t>
            </a:r>
            <a:endParaRPr lang="hr-HR" dirty="0">
              <a:solidFill>
                <a:srgbClr val="FF0000"/>
              </a:solidFill>
            </a:endParaRPr>
          </a:p>
          <a:p>
            <a:pPr marL="800100" lvl="2" indent="0">
              <a:buNone/>
            </a:pPr>
            <a:r>
              <a:rPr lang="hr-HR" dirty="0" smtClean="0"/>
              <a:t>	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525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sp>
        <p:nvSpPr>
          <p:cNvPr id="11" name="Naslov 10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sz="2700" dirty="0" smtClean="0"/>
              <a:t>2. Na </a:t>
            </a:r>
            <a:r>
              <a:rPr lang="hr-HR" sz="2700" dirty="0"/>
              <a:t>USB </a:t>
            </a:r>
            <a:r>
              <a:rPr lang="hr-HR" sz="2700" dirty="0" err="1"/>
              <a:t>sticku</a:t>
            </a:r>
            <a:r>
              <a:rPr lang="hr-HR" sz="2700" dirty="0"/>
              <a:t> od 3 GB treba  </a:t>
            </a:r>
            <a:r>
              <a:rPr lang="hr-HR" sz="2700" dirty="0" err="1"/>
              <a:t>treba</a:t>
            </a:r>
            <a:r>
              <a:rPr lang="hr-HR" sz="2700" dirty="0"/>
              <a:t> spremiti 100 datoteka od 45 MB. </a:t>
            </a:r>
            <a:r>
              <a:rPr lang="hr-HR" sz="2700" dirty="0" smtClean="0"/>
              <a:t/>
            </a:r>
            <a:br>
              <a:rPr lang="hr-HR" sz="2700" dirty="0" smtClean="0"/>
            </a:br>
            <a:r>
              <a:rPr lang="hr-HR" sz="2700" dirty="0"/>
              <a:t/>
            </a:r>
            <a:br>
              <a:rPr lang="hr-HR" sz="2700" dirty="0"/>
            </a:br>
            <a:r>
              <a:rPr lang="hr-HR" sz="2700" dirty="0" smtClean="0"/>
              <a:t>Koliko </a:t>
            </a:r>
            <a:r>
              <a:rPr lang="hr-HR" sz="2700" dirty="0"/>
              <a:t>datoteka će ostati nespremljeno?</a:t>
            </a:r>
            <a:br>
              <a:rPr lang="hr-HR" sz="2700" dirty="0"/>
            </a:br>
            <a:r>
              <a:rPr lang="hr-HR" sz="2700" dirty="0"/>
              <a:t>Koliko slobodnog prostora je ostalo na STICK-u?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TekstniOkvir 2"/>
          <p:cNvSpPr txBox="1"/>
          <p:nvPr/>
        </p:nvSpPr>
        <p:spPr>
          <a:xfrm>
            <a:off x="1043608" y="2924944"/>
            <a:ext cx="60486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100×45=4500MB</a:t>
            </a:r>
          </a:p>
          <a:p>
            <a:r>
              <a:rPr lang="hr-HR" dirty="0" smtClean="0"/>
              <a:t>3GB=3×1024 MB=3072 MB </a:t>
            </a:r>
          </a:p>
          <a:p>
            <a:r>
              <a:rPr lang="hr-HR" dirty="0" smtClean="0"/>
              <a:t>3072:45=68.26</a:t>
            </a:r>
          </a:p>
          <a:p>
            <a:endParaRPr lang="hr-HR" dirty="0"/>
          </a:p>
          <a:p>
            <a:r>
              <a:rPr lang="hr-HR" dirty="0" smtClean="0"/>
              <a:t>Odgovor: stane 68 datoteka</a:t>
            </a:r>
          </a:p>
          <a:p>
            <a:r>
              <a:rPr lang="hr-HR" dirty="0" smtClean="0"/>
              <a:t>Zauzet će 68×45 MB =3060 MB</a:t>
            </a:r>
          </a:p>
          <a:p>
            <a:r>
              <a:rPr lang="hr-HR" dirty="0" smtClean="0"/>
              <a:t>Ostaje prazno 12 MB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93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3. Koliko </a:t>
            </a:r>
            <a:r>
              <a:rPr lang="hr-HR" dirty="0"/>
              <a:t>će prostora (u megabajtima) u memoriji zauzeti datoteka u  kojoj je pohranjeno 128 stranica teksta ako na jednu stranicu  </a:t>
            </a:r>
            <a:r>
              <a:rPr lang="hr-HR" dirty="0" smtClean="0"/>
              <a:t>stane </a:t>
            </a:r>
            <a:r>
              <a:rPr lang="hr-HR" dirty="0"/>
              <a:t>4096  znakova, a za pamćenje znaka </a:t>
            </a:r>
            <a:r>
              <a:rPr lang="hr-HR" dirty="0" smtClean="0"/>
              <a:t>treba  </a:t>
            </a:r>
            <a:r>
              <a:rPr lang="hr-HR" dirty="0"/>
              <a:t>16b</a:t>
            </a:r>
            <a:r>
              <a:rPr lang="hr-HR" dirty="0" smtClean="0"/>
              <a:t>?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sp>
        <p:nvSpPr>
          <p:cNvPr id="5" name="TekstniOkvir 4"/>
          <p:cNvSpPr txBox="1"/>
          <p:nvPr/>
        </p:nvSpPr>
        <p:spPr>
          <a:xfrm>
            <a:off x="1403648" y="299695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128×4096×16b=128×4×1024×2×</a:t>
            </a:r>
            <a:r>
              <a:rPr lang="hr-HR" dirty="0" smtClean="0">
                <a:solidFill>
                  <a:srgbClr val="FF0000"/>
                </a:solidFill>
              </a:rPr>
              <a:t>8b</a:t>
            </a:r>
            <a:r>
              <a:rPr lang="hr-HR" dirty="0" smtClean="0"/>
              <a:t>=</a:t>
            </a:r>
          </a:p>
          <a:p>
            <a:r>
              <a:rPr lang="hr-HR" dirty="0" smtClean="0"/>
              <a:t>128×4×1024×2B=128×4×2×</a:t>
            </a:r>
            <a:r>
              <a:rPr lang="hr-HR" dirty="0" smtClean="0">
                <a:solidFill>
                  <a:srgbClr val="FF0000"/>
                </a:solidFill>
              </a:rPr>
              <a:t>1024B</a:t>
            </a:r>
            <a:r>
              <a:rPr lang="hr-HR" dirty="0" smtClean="0"/>
              <a:t>=</a:t>
            </a:r>
          </a:p>
          <a:p>
            <a:r>
              <a:rPr lang="hr-HR" dirty="0" smtClean="0"/>
              <a:t>=128×8 KB =1024 KB=1 MB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1115616" y="4430725"/>
            <a:ext cx="7509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128"/>
            </a:pPr>
            <a:r>
              <a:rPr lang="hr-HR" dirty="0" smtClean="0"/>
              <a:t>         128       128        128        128      128      128      128      </a:t>
            </a:r>
          </a:p>
          <a:p>
            <a:r>
              <a:rPr lang="hr-HR" dirty="0"/>
              <a:t> </a:t>
            </a:r>
            <a:r>
              <a:rPr lang="hr-HR" dirty="0" smtClean="0"/>
              <a:t>         256                  256                     256                  256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    512                                             512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                            1024  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42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81&quot;&gt;&lt;property id=&quot;20148&quot; value=&quot;5&quot;/&gt;&lt;property id=&quot;20300&quot; value=&quot;Slide 4 - &amp;quot;NASLOV CJELINE&amp;quot;&quot;/&gt;&lt;property id=&quot;20307&quot; value=&quot;262&quot;/&gt;&lt;/object&gt;&lt;object type=&quot;3&quot; unique_id=&quot;10210&quot;&gt;&lt;property id=&quot;20148&quot; value=&quot;5&quot;/&gt;&lt;property id=&quot;20300&quot; value=&quot;Slide 5 - &amp;quot;Podnaslov cjeline&amp;quot;&quot;/&gt;&lt;property id=&quot;20307&quot; value=&quot;271&quot;/&gt;&lt;/object&gt;&lt;object type=&quot;3&quot; unique_id=&quot;10289&quot;&gt;&lt;property id=&quot;20148&quot; value=&quot;5&quot;/&gt;&lt;property id=&quot;20300&quot; value=&quot;Slide 2 - &amp;quot;NASLOV CJELINE&amp;quot;&quot;/&gt;&lt;property id=&quot;20307&quot; value=&quot;273&quot;/&gt;&lt;/object&gt;&lt;object type=&quot;3&quot; unique_id=&quot;10290&quot;&gt;&lt;property id=&quot;20148&quot; value=&quot;5&quot;/&gt;&lt;property id=&quot;20300&quot; value=&quot;Slide 3 - &amp;quot;Podnaslov cjeline&amp;quot;&quot;/&gt;&lt;property id=&quot;20307&quot; value=&quot;275&quot;/&gt;&lt;/object&gt;&lt;object type=&quot;3&quot; unique_id=&quot;10291&quot;&gt;&lt;property id=&quot;20148&quot; value=&quot;5&quot;/&gt;&lt;property id=&quot;20300&quot; value=&quot;Slide 6 - &amp;quot;NASLOV CJELINE&amp;quot;&quot;/&gt;&lt;property id=&quot;20307&quot; value=&quot;274&quot;/&gt;&lt;/object&gt;&lt;object type=&quot;3&quot; unique_id=&quot;10314&quot;&gt;&lt;property id=&quot;20148&quot; value=&quot;5&quot;/&gt;&lt;property id=&quot;20300&quot; value=&quot;Slide 7 - &amp;quot;Podnaslov cjeline&amp;quot;&quot;/&gt;&lt;property id=&quot;20307&quot; value=&quot;276&quot;/&gt;&lt;/object&gt;&lt;object type=&quot;3&quot; unique_id=&quot;10315&quot;&gt;&lt;property id=&quot;20148&quot; value=&quot;5&quot;/&gt;&lt;property id=&quot;20300&quot; value=&quot;Slide 8 - &amp;quot;NASLOV CJELINE&amp;quot;&quot;/&gt;&lt;property id=&quot;20307&quot; value=&quot;277&quot;/&gt;&lt;/object&gt;&lt;object type=&quot;3&quot; unique_id=&quot;10316&quot;&gt;&lt;property id=&quot;20148&quot; value=&quot;5&quot;/&gt;&lt;property id=&quot;20300&quot; value=&quot;Slide 9 - &amp;quot;Podnaslov cjeline&amp;quot;&quot;/&gt;&lt;property id=&quot;20307&quot; value=&quot;278&quot;/&gt;&lt;/object&gt;&lt;object type=&quot;3&quot; unique_id=&quot;10317&quot;&gt;&lt;property id=&quot;20148&quot; value=&quot;5&quot;/&gt;&lt;property id=&quot;20300&quot; value=&quot;Slide 10 - &amp;quot;NASLOV CJELINE&amp;quot;&quot;/&gt;&lt;property id=&quot;20307&quot; value=&quot;279&quot;/&gt;&lt;/object&gt;&lt;object type=&quot;3&quot; unique_id=&quot;10318&quot;&gt;&lt;property id=&quot;20148&quot; value=&quot;5&quot;/&gt;&lt;property id=&quot;20300&quot; value=&quot;Slide 11 - &amp;quot;Podnaslov cjeline&amp;quot;&quot;/&gt;&lt;property id=&quot;20307&quot; value=&quot;280&quot;/&gt;&lt;/object&gt;&lt;object type=&quot;3&quot; unique_id=&quot;10319&quot;&gt;&lt;property id=&quot;20148&quot; value=&quot;5&quot;/&gt;&lt;property id=&quot;20300&quot; value=&quot;Slide 12 - &amp;quot;NASLOV CJELINE&amp;quot;&quot;/&gt;&lt;property id=&quot;20307&quot; value=&quot;281&quot;/&gt;&lt;/object&gt;&lt;object type=&quot;3&quot; unique_id=&quot;10320&quot;&gt;&lt;property id=&quot;20148&quot; value=&quot;5&quot;/&gt;&lt;property id=&quot;20300&quot; value=&quot;Slide 13 - &amp;quot;Podnaslov cjeline&amp;quot;&quot;/&gt;&lt;property id=&quot;20307&quot; value=&quot;282&quot;/&gt;&lt;/object&gt;&lt;object type=&quot;3&quot; unique_id=&quot;10321&quot;&gt;&lt;property id=&quot;20148&quot; value=&quot;5&quot;/&gt;&lt;property id=&quot;20300&quot; value=&quot;Slide 14 - &amp;quot;NASLOV CJELINE&amp;quot;&quot;/&gt;&lt;property id=&quot;20307&quot; value=&quot;283&quot;/&gt;&lt;/object&gt;&lt;object type=&quot;3&quot; unique_id=&quot;10322&quot;&gt;&lt;property id=&quot;20148&quot; value=&quot;5&quot;/&gt;&lt;property id=&quot;20300&quot; value=&quot;Slide 15 - &amp;quot;Podnaslov cjeline&amp;quot;&quot;/&gt;&lt;property id=&quot;20307&quot; value=&quot;284&quot;/&gt;&lt;/object&gt;&lt;object type=&quot;3&quot; unique_id=&quot;10323&quot;&gt;&lt;property id=&quot;20148&quot; value=&quot;5&quot;/&gt;&lt;property id=&quot;20300&quot; value=&quot;Slide 16 - &amp;quot;NASLOV CJELINE&amp;quot;&quot;/&gt;&lt;property id=&quot;20307&quot; value=&quot;285&quot;/&gt;&lt;/object&gt;&lt;object type=&quot;3&quot; unique_id=&quot;10324&quot;&gt;&lt;property id=&quot;20148&quot; value=&quot;5&quot;/&gt;&lt;property id=&quot;20300&quot; value=&quot;Slide 17 - &amp;quot;Podnaslov cjeline&amp;quot;&quot;/&gt;&lt;property id=&quot;20307&quot; value=&quot;286&quot;/&gt;&lt;/object&gt;&lt;object type=&quot;3&quot; unique_id=&quot;10325&quot;&gt;&lt;property id=&quot;20148&quot; value=&quot;5&quot;/&gt;&lt;property id=&quot;20300&quot; value=&quot;Slide 19 - &amp;quot;Podnaslov cjeline&amp;quot;&quot;/&gt;&lt;property id=&quot;20307&quot; value=&quot;288&quot;/&gt;&lt;/object&gt;&lt;object type=&quot;3&quot; unique_id=&quot;10326&quot;&gt;&lt;property id=&quot;20148&quot; value=&quot;5&quot;/&gt;&lt;property id=&quot;20300&quot; value=&quot;Slide 18 - &amp;quot;NASLOV CJELINE&amp;quot;&quot;/&gt;&lt;property id=&quot;20307&quot; value=&quot;287&quot;/&gt;&lt;/object&gt;&lt;object type=&quot;3&quot; unique_id=&quot;10444&quot;&gt;&lt;property id=&quot;20148&quot; value=&quot;5&quot;/&gt;&lt;property id=&quot;20300&quot; value=&quot;Slide 20 - &amp;quot;NASLOV CJELINE&amp;quot;&quot;/&gt;&lt;property id=&quot;20307&quot; value=&quot;289&quot;/&gt;&lt;/object&gt;&lt;object type=&quot;3&quot; unique_id=&quot;10445&quot;&gt;&lt;property id=&quot;20148&quot; value=&quot;5&quot;/&gt;&lt;property id=&quot;20300&quot; value=&quot;Slide 21 - &amp;quot;Podnaslov cjeline&amp;quot;&quot;/&gt;&lt;property id=&quot;20307&quot; value=&quot;290&quot;/&gt;&lt;/object&gt;&lt;object type=&quot;3&quot; unique_id=&quot;10546&quot;&gt;&lt;property id=&quot;20148&quot; value=&quot;5&quot;/&gt;&lt;property id=&quot;20300&quot; value=&quot;Slide 22 - &amp;quot;NASLOV CJELINE&amp;quot;&quot;/&gt;&lt;property id=&quot;20307&quot; value=&quot;291&quot;/&gt;&lt;/object&gt;&lt;object type=&quot;3&quot; unique_id=&quot;10547&quot;&gt;&lt;property id=&quot;20148&quot; value=&quot;5&quot;/&gt;&lt;property id=&quot;20300&quot; value=&quot;Slide 23 - &amp;quot;Podnaslov cjeline&amp;quot;&quot;/&gt;&lt;property id=&quot;20307&quot; value=&quot;292&quot;/&gt;&lt;/object&gt;&lt;object type=&quot;3&quot; unique_id=&quot;10656&quot;&gt;&lt;property id=&quot;20148&quot; value=&quot;5&quot;/&gt;&lt;property id=&quot;20300&quot; value=&quot;Slide 24 - &amp;quot;NASLOV CJELINE&amp;quot;&quot;/&gt;&lt;property id=&quot;20307&quot; value=&quot;293&quot;/&gt;&lt;/object&gt;&lt;object type=&quot;3&quot; unique_id=&quot;10657&quot;&gt;&lt;property id=&quot;20148&quot; value=&quot;5&quot;/&gt;&lt;property id=&quot;20300&quot; value=&quot;Slide 25 - &amp;quot;Podnaslov cjeline&amp;quot;&quot;/&gt;&lt;property id=&quot;20307&quot; value=&quot;29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424</Words>
  <Application>Microsoft Office PowerPoint</Application>
  <PresentationFormat>Prikaz na zaslonu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tema</vt:lpstr>
      <vt:lpstr>Mjere za količinu podataka</vt:lpstr>
      <vt:lpstr>Mjere za količinu podataka</vt:lpstr>
      <vt:lpstr>PowerPoint prezentacija</vt:lpstr>
      <vt:lpstr>PowerPoint prezentacija</vt:lpstr>
      <vt:lpstr>Jesen 2020</vt:lpstr>
      <vt:lpstr>Jesen 2020</vt:lpstr>
      <vt:lpstr>Zadaci:</vt:lpstr>
      <vt:lpstr>2. Na USB sticku od 3 GB treba  treba spremiti 100 datoteka od 45 MB.   Koliko datoteka će ostati nespremljeno? Koliko slobodnog prostora je ostalo na STICK-u? </vt:lpstr>
      <vt:lpstr>PowerPoint prezentacija</vt:lpstr>
    </vt:vector>
  </TitlesOfParts>
  <Company>škola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OSNOVE INFORMACIJSKE I KOMUNIKACIJSKE TEHNOLOGIJE</dc:title>
  <dc:creator>III. gimnazija</dc:creator>
  <cp:lastModifiedBy>Snježana Milinović</cp:lastModifiedBy>
  <cp:revision>55</cp:revision>
  <dcterms:created xsi:type="dcterms:W3CDTF">2010-04-24T09:09:32Z</dcterms:created>
  <dcterms:modified xsi:type="dcterms:W3CDTF">2020-11-09T16:58:15Z</dcterms:modified>
</cp:coreProperties>
</file>