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63" r:id="rId1"/>
  </p:sldMasterIdLst>
  <p:notesMasterIdLst>
    <p:notesMasterId r:id="rId25"/>
  </p:notesMasterIdLst>
  <p:sldIdLst>
    <p:sldId id="256" r:id="rId2"/>
    <p:sldId id="433" r:id="rId3"/>
    <p:sldId id="434" r:id="rId4"/>
    <p:sldId id="456" r:id="rId5"/>
    <p:sldId id="472" r:id="rId6"/>
    <p:sldId id="457" r:id="rId7"/>
    <p:sldId id="458" r:id="rId8"/>
    <p:sldId id="471" r:id="rId9"/>
    <p:sldId id="442" r:id="rId10"/>
    <p:sldId id="444" r:id="rId11"/>
    <p:sldId id="459" r:id="rId12"/>
    <p:sldId id="443" r:id="rId13"/>
    <p:sldId id="461" r:id="rId14"/>
    <p:sldId id="462" r:id="rId15"/>
    <p:sldId id="460" r:id="rId16"/>
    <p:sldId id="463" r:id="rId17"/>
    <p:sldId id="465" r:id="rId18"/>
    <p:sldId id="466" r:id="rId19"/>
    <p:sldId id="464" r:id="rId20"/>
    <p:sldId id="469" r:id="rId21"/>
    <p:sldId id="468" r:id="rId22"/>
    <p:sldId id="470" r:id="rId23"/>
    <p:sldId id="467" r:id="rId24"/>
  </p:sldIdLst>
  <p:sldSz cx="9144000" cy="6858000" type="screen4x3"/>
  <p:notesSz cx="6858000" cy="9144000"/>
  <p:defaultTextStyle>
    <a:defPPr>
      <a:defRPr lang="sr-Latn-C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246" autoAdjust="0"/>
    <p:restoredTop sz="94660"/>
  </p:normalViewPr>
  <p:slideViewPr>
    <p:cSldViewPr>
      <p:cViewPr>
        <p:scale>
          <a:sx n="66" d="100"/>
          <a:sy n="66" d="100"/>
        </p:scale>
        <p:origin x="-1128" y="-3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7A62E8-7302-402D-A665-A50F22F1593F}" type="datetimeFigureOut">
              <a:rPr lang="sr-Latn-CS" smtClean="0"/>
              <a:pPr/>
              <a:t>23.11.2016.</a:t>
            </a:fld>
            <a:endParaRPr lang="hr-HR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EF6631-6253-4B48-9DB4-FA05808F98B9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1065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FEE0E97-2746-47FA-95DD-965EA6EA2B9E}" type="datetime1">
              <a:rPr lang="sr-Latn-CS" smtClean="0"/>
              <a:t>23.11.2016.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r-HR" smtClean="0"/>
              <a:t>Sanda, 2015.</a:t>
            </a: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FC3021-28A5-43CA-B3B6-37A6F82E8612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  <p:hf hd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FEE0E97-2746-47FA-95DD-965EA6EA2B9E}" type="datetime1">
              <a:rPr lang="sr-Latn-CS" smtClean="0"/>
              <a:t>23.11.2016.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r-HR" smtClean="0"/>
              <a:t>Sanda, 2015.</a:t>
            </a: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FC3021-28A5-43CA-B3B6-37A6F82E8612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FEE0E97-2746-47FA-95DD-965EA6EA2B9E}" type="datetime1">
              <a:rPr lang="sr-Latn-CS" smtClean="0"/>
              <a:t>23.11.2016.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r-HR" smtClean="0"/>
              <a:t>Sanda, 2015.</a:t>
            </a: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FC3021-28A5-43CA-B3B6-37A6F82E8612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  <p:hf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FEE0E97-2746-47FA-95DD-965EA6EA2B9E}" type="datetime1">
              <a:rPr lang="sr-Latn-CS" smtClean="0"/>
              <a:t>23.11.2016.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r-HR" smtClean="0"/>
              <a:t>Sanda, 2015.</a:t>
            </a: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FC3021-28A5-43CA-B3B6-37A6F82E8612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  <p:hf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FEE0E97-2746-47FA-95DD-965EA6EA2B9E}" type="datetime1">
              <a:rPr lang="sr-Latn-CS" smtClean="0"/>
              <a:t>23.11.2016.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r-HR" smtClean="0"/>
              <a:t>Sanda, 2015.</a:t>
            </a: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FC3021-28A5-43CA-B3B6-37A6F82E8612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  <p:hf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FEE0E97-2746-47FA-95DD-965EA6EA2B9E}" type="datetime1">
              <a:rPr lang="sr-Latn-CS" smtClean="0"/>
              <a:t>23.11.2016.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r-HR" smtClean="0"/>
              <a:t>Sanda, 2015.</a:t>
            </a:r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FC3021-28A5-43CA-B3B6-37A6F82E8612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FEE0E97-2746-47FA-95DD-965EA6EA2B9E}" type="datetime1">
              <a:rPr lang="sr-Latn-CS" smtClean="0"/>
              <a:t>23.11.2016.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r-HR" smtClean="0"/>
              <a:t>Sanda, 2015.</a:t>
            </a:r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FC3021-28A5-43CA-B3B6-37A6F82E8612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  <p:hf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FEE0E97-2746-47FA-95DD-965EA6EA2B9E}" type="datetime1">
              <a:rPr lang="sr-Latn-CS" smtClean="0"/>
              <a:t>23.11.2016.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r-HR" smtClean="0"/>
              <a:t>Sanda, 2015.</a:t>
            </a:r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FC3021-28A5-43CA-B3B6-37A6F82E8612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  <p:hf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FEE0E97-2746-47FA-95DD-965EA6EA2B9E}" type="datetime1">
              <a:rPr lang="sr-Latn-CS" smtClean="0"/>
              <a:t>23.11.2016.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r-HR" smtClean="0"/>
              <a:t>Sanda, 2015.</a:t>
            </a:r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FC3021-28A5-43CA-B3B6-37A6F82E8612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  <p:hf hd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FEE0E97-2746-47FA-95DD-965EA6EA2B9E}" type="datetime1">
              <a:rPr lang="sr-Latn-CS" smtClean="0"/>
              <a:t>23.11.2016.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r-HR" smtClean="0"/>
              <a:t>Sanda, 2015.</a:t>
            </a:r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FC3021-28A5-43CA-B3B6-37A6F82E8612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hf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FEE0E97-2746-47FA-95DD-965EA6EA2B9E}" type="datetime1">
              <a:rPr lang="sr-Latn-CS" smtClean="0"/>
              <a:t>23.11.2016.</a:t>
            </a:fld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6FC3021-28A5-43CA-B3B6-37A6F82E8612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hr-HR" smtClean="0"/>
              <a:t>Sanda, 2015.</a:t>
            </a:r>
            <a:endParaRPr lang="hr-HR"/>
          </a:p>
        </p:txBody>
      </p:sp>
    </p:spTree>
  </p:cSld>
  <p:clrMapOvr>
    <a:masterClrMapping/>
  </p:clrMapOvr>
  <p:hf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A6FC3021-28A5-43CA-B3B6-37A6F82E8612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r>
              <a:rPr lang="hr-HR" smtClean="0"/>
              <a:t>Sanda, 2015.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DFEE0E97-2746-47FA-95DD-965EA6EA2B9E}" type="datetime1">
              <a:rPr lang="sr-Latn-CS" smtClean="0"/>
              <a:t>23.11.2016.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4" r:id="rId1"/>
    <p:sldLayoutId id="2147483765" r:id="rId2"/>
    <p:sldLayoutId id="2147483766" r:id="rId3"/>
    <p:sldLayoutId id="2147483767" r:id="rId4"/>
    <p:sldLayoutId id="2147483768" r:id="rId5"/>
    <p:sldLayoutId id="2147483769" r:id="rId6"/>
    <p:sldLayoutId id="2147483770" r:id="rId7"/>
    <p:sldLayoutId id="2147483771" r:id="rId8"/>
    <p:sldLayoutId id="2147483772" r:id="rId9"/>
    <p:sldLayoutId id="2147483773" r:id="rId10"/>
    <p:sldLayoutId id="2147483774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79512" y="2924944"/>
            <a:ext cx="8458200" cy="1222375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hr-HR" sz="4000" dirty="0" smtClean="0"/>
              <a:t>Sklop za zbrajanje dva višeznamenkasta binarna broja</a:t>
            </a:r>
            <a:endParaRPr lang="hr-HR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14282" y="457200"/>
            <a:ext cx="8777318" cy="838200"/>
          </a:xfrm>
        </p:spPr>
        <p:txBody>
          <a:bodyPr>
            <a:normAutofit/>
          </a:bodyPr>
          <a:lstStyle/>
          <a:p>
            <a:r>
              <a:rPr lang="hr-HR" smtClean="0"/>
              <a:t>zbrajaNJE dva bita + prijenos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04800" y="1554163"/>
            <a:ext cx="8482042" cy="4525962"/>
          </a:xfrm>
        </p:spPr>
        <p:txBody>
          <a:bodyPr/>
          <a:lstStyle/>
          <a:p>
            <a:pPr algn="just"/>
            <a:r>
              <a:rPr lang="hr-HR" smtClean="0"/>
              <a:t>Ako se želi zbrajati dva višeznamenkasta binarna broja tada osim pribrojnika u obzir treba uzeti i </a:t>
            </a:r>
            <a:r>
              <a:rPr lang="hr-HR" b="1" smtClean="0"/>
              <a:t>prijenos sa susjednih znamenaka niže težinske vrijednosti.</a:t>
            </a:r>
            <a:endParaRPr lang="hr-HR" smtClean="0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21EDB7-747B-493C-8632-2FFDF74C8276}" type="slidenum">
              <a:rPr lang="hr-HR" smtClean="0"/>
              <a:pPr>
                <a:defRPr/>
              </a:pPr>
              <a:t>10</a:t>
            </a:fld>
            <a:endParaRPr lang="hr-HR"/>
          </a:p>
        </p:txBody>
      </p:sp>
      <p:graphicFrame>
        <p:nvGraphicFramePr>
          <p:cNvPr id="6" name="Tablica 5"/>
          <p:cNvGraphicFramePr>
            <a:graphicFrameLocks noGrp="1"/>
          </p:cNvGraphicFramePr>
          <p:nvPr/>
        </p:nvGraphicFramePr>
        <p:xfrm>
          <a:off x="2000229" y="3786190"/>
          <a:ext cx="5572167" cy="2212026"/>
        </p:xfrm>
        <a:graphic>
          <a:graphicData uri="http://schemas.openxmlformats.org/drawingml/2006/table">
            <a:tbl>
              <a:tblPr/>
              <a:tblGrid>
                <a:gridCol w="1415781"/>
                <a:gridCol w="692731"/>
                <a:gridCol w="692731"/>
                <a:gridCol w="692731"/>
                <a:gridCol w="692731"/>
                <a:gridCol w="692731"/>
                <a:gridCol w="692731"/>
              </a:tblGrid>
              <a:tr h="642942">
                <a:tc>
                  <a:txBody>
                    <a:bodyPr/>
                    <a:lstStyle/>
                    <a:p>
                      <a:pPr algn="ctr"/>
                      <a:r>
                        <a:rPr lang="hr-HR" sz="2800" smtClean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prijenos</a:t>
                      </a:r>
                      <a:r>
                        <a:rPr lang="hr-HR" sz="2800" smtClean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endParaRPr lang="hr-HR" sz="2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r-HR" sz="320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hr-HR" sz="32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r-HR" sz="320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hr-HR" sz="32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r-HR" sz="3200" smtClean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hr-HR" sz="3200">
                        <a:solidFill>
                          <a:srgbClr val="FF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r-HR" sz="320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hr-HR" sz="32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r-HR" sz="320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hr-HR" sz="32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hr-HR" sz="3200">
                        <a:solidFill>
                          <a:srgbClr val="FF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523028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hr-HR" sz="32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hr-HR" sz="32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r-HR" sz="3200"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r-HR" sz="3200"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r-HR" sz="3200"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r-HR" sz="3200"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r-HR" sz="3200"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523028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r-HR" sz="3200">
                          <a:latin typeface="Arial"/>
                          <a:ea typeface="Times New Roman"/>
                          <a:cs typeface="Times New Roman"/>
                        </a:rPr>
                        <a:t>+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hr-HR" sz="32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hr-HR" sz="32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r-HR" sz="3200"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r-HR" sz="3200"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r-HR" sz="3200"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r-HR" sz="3200"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523028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hr-HR" sz="32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r-HR" sz="3200"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r-HR" sz="3200"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r-HR" sz="3200"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r-HR" sz="3200"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r-HR" sz="3200"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r-HR" sz="3200"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14282" y="457200"/>
            <a:ext cx="8777318" cy="838200"/>
          </a:xfrm>
        </p:spPr>
        <p:txBody>
          <a:bodyPr>
            <a:normAutofit/>
          </a:bodyPr>
          <a:lstStyle/>
          <a:p>
            <a:r>
              <a:rPr lang="hr-HR" smtClean="0"/>
              <a:t>zbrajaNJE dva bita + prijenos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04800" y="1554163"/>
            <a:ext cx="3552820" cy="3089283"/>
          </a:xfrm>
        </p:spPr>
        <p:txBody>
          <a:bodyPr/>
          <a:lstStyle/>
          <a:p>
            <a:pPr algn="just"/>
            <a:r>
              <a:rPr lang="hr-HR" smtClean="0"/>
              <a:t>Tablica stanja za zbrajanje </a:t>
            </a:r>
            <a:r>
              <a:rPr lang="hr-HR" b="1" smtClean="0"/>
              <a:t>tri binarna broja A, B, C </a:t>
            </a:r>
            <a:r>
              <a:rPr lang="hr-HR" smtClean="0"/>
              <a:t>čiji je </a:t>
            </a:r>
            <a:r>
              <a:rPr lang="hr-HR" b="1" smtClean="0"/>
              <a:t>rezultat</a:t>
            </a:r>
            <a:r>
              <a:rPr lang="hr-HR" smtClean="0"/>
              <a:t> označen </a:t>
            </a:r>
            <a:r>
              <a:rPr lang="hr-HR" b="1" smtClean="0"/>
              <a:t>s Y</a:t>
            </a:r>
            <a:r>
              <a:rPr lang="hr-HR" smtClean="0"/>
              <a:t> </a:t>
            </a:r>
            <a:br>
              <a:rPr lang="hr-HR" smtClean="0"/>
            </a:br>
            <a:r>
              <a:rPr lang="hr-HR" smtClean="0"/>
              <a:t>a </a:t>
            </a:r>
            <a:r>
              <a:rPr lang="hr-HR" b="1" smtClean="0"/>
              <a:t>prijenos</a:t>
            </a:r>
            <a:r>
              <a:rPr lang="hr-HR" smtClean="0"/>
              <a:t> (1 dalje) s </a:t>
            </a:r>
            <a:r>
              <a:rPr lang="hr-HR" b="1" smtClean="0"/>
              <a:t>C1.</a:t>
            </a:r>
            <a:endParaRPr lang="hr-HR" smtClean="0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21EDB7-747B-493C-8632-2FFDF74C8276}" type="slidenum">
              <a:rPr lang="hr-HR" smtClean="0"/>
              <a:pPr>
                <a:defRPr/>
              </a:pPr>
              <a:t>11</a:t>
            </a:fld>
            <a:endParaRPr lang="hr-HR"/>
          </a:p>
        </p:txBody>
      </p:sp>
      <p:graphicFrame>
        <p:nvGraphicFramePr>
          <p:cNvPr id="6" name="Tablica 5"/>
          <p:cNvGraphicFramePr>
            <a:graphicFrameLocks noGrp="1"/>
          </p:cNvGraphicFramePr>
          <p:nvPr/>
        </p:nvGraphicFramePr>
        <p:xfrm>
          <a:off x="4357686" y="1357298"/>
          <a:ext cx="3780000" cy="4968907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</a:effectLst>
                <a:tableStyleId>{5C22544A-7EE6-4342-B048-85BDC9FD1C3A}</a:tableStyleId>
              </a:tblPr>
              <a:tblGrid>
                <a:gridCol w="756000"/>
                <a:gridCol w="756000"/>
                <a:gridCol w="756000"/>
                <a:gridCol w="756000"/>
                <a:gridCol w="756000"/>
              </a:tblGrid>
              <a:tr h="714379"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A</a:t>
                      </a:r>
                      <a:endParaRPr kumimoji="0" lang="hr-HR" sz="2800" b="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B</a:t>
                      </a:r>
                      <a:endParaRPr kumimoji="0" lang="hr-HR" sz="2800" b="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</a:t>
                      </a:r>
                      <a:endParaRPr kumimoji="0" lang="hr-HR" sz="2800" b="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Y</a:t>
                      </a:r>
                      <a:endParaRPr kumimoji="0" lang="hr-HR" sz="2800" b="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C1</a:t>
                      </a:r>
                      <a:endParaRPr kumimoji="0" lang="hr-HR" sz="2800" b="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1816"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226695" algn="ctr" rtl="0" eaLnBrk="1" latinLnBrk="0" hangingPunct="1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226695" algn="ctr" rtl="0" eaLnBrk="1" latinLnBrk="0" hangingPunct="1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1816"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226695" algn="ctr" rtl="0" eaLnBrk="1" latinLnBrk="0" hangingPunct="1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226695" algn="ctr" rtl="0" eaLnBrk="1" latinLnBrk="0" hangingPunct="1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1816"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226695" algn="ctr" rtl="0" eaLnBrk="1" latinLnBrk="0" hangingPunct="1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226695" algn="ctr" rtl="0" eaLnBrk="1" latinLnBrk="0" hangingPunct="1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1816"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226695" algn="ctr" rtl="0" eaLnBrk="1" latinLnBrk="0" hangingPunct="1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226695" algn="ctr" rtl="0" eaLnBrk="1" latinLnBrk="0" hangingPunct="1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1816"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226695" algn="ctr" rtl="0" eaLnBrk="1" latinLnBrk="0" hangingPunct="1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226695" algn="ctr" rtl="0" eaLnBrk="1" latinLnBrk="0" hangingPunct="1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1816"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226695" algn="ctr" rtl="0" eaLnBrk="1" latinLnBrk="0" hangingPunct="1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226695" algn="ctr" rtl="0" eaLnBrk="1" latinLnBrk="0" hangingPunct="1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1816"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226695" algn="ctr" rtl="0" eaLnBrk="1" latinLnBrk="0" hangingPunct="1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226695" algn="ctr" rtl="0" eaLnBrk="1" latinLnBrk="0" hangingPunct="1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1816"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226695" algn="ctr" rtl="0" eaLnBrk="1" latinLnBrk="0" hangingPunct="1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226695" algn="ctr" rtl="0" eaLnBrk="1" latinLnBrk="0" hangingPunct="1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Logički izraz za y</a:t>
            </a:r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21EDB7-747B-493C-8632-2FFDF74C8276}" type="slidenum">
              <a:rPr lang="hr-HR" smtClean="0"/>
              <a:pPr>
                <a:defRPr/>
              </a:pPr>
              <a:t>12</a:t>
            </a:fld>
            <a:endParaRPr lang="hr-HR"/>
          </a:p>
        </p:txBody>
      </p:sp>
      <p:graphicFrame>
        <p:nvGraphicFramePr>
          <p:cNvPr id="7" name="Tablica 6"/>
          <p:cNvGraphicFramePr>
            <a:graphicFrameLocks noGrp="1"/>
          </p:cNvGraphicFramePr>
          <p:nvPr/>
        </p:nvGraphicFramePr>
        <p:xfrm>
          <a:off x="1785918" y="1500174"/>
          <a:ext cx="3024000" cy="4968907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</a:effectLst>
                <a:tableStyleId>{5C22544A-7EE6-4342-B048-85BDC9FD1C3A}</a:tableStyleId>
              </a:tblPr>
              <a:tblGrid>
                <a:gridCol w="756000"/>
                <a:gridCol w="756000"/>
                <a:gridCol w="756000"/>
                <a:gridCol w="756000"/>
              </a:tblGrid>
              <a:tr h="714379"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A</a:t>
                      </a:r>
                      <a:endParaRPr kumimoji="0" lang="hr-HR" sz="2800" b="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B</a:t>
                      </a:r>
                      <a:endParaRPr kumimoji="0" lang="hr-HR" sz="2800" b="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</a:t>
                      </a:r>
                      <a:endParaRPr kumimoji="0" lang="hr-HR" sz="2800" b="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Y</a:t>
                      </a:r>
                      <a:endParaRPr kumimoji="0" lang="hr-HR" sz="2800" b="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1816"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226695" algn="ctr" rtl="0" eaLnBrk="1" latinLnBrk="0" hangingPunct="1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1816"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226695" algn="ctr" rtl="0" eaLnBrk="1" latinLnBrk="0" hangingPunct="1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1816"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226695" algn="ctr" rtl="0" eaLnBrk="1" latinLnBrk="0" hangingPunct="1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1816"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226695" algn="ctr" rtl="0" eaLnBrk="1" latinLnBrk="0" hangingPunct="1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1816"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226695" algn="ctr" rtl="0" eaLnBrk="1" latinLnBrk="0" hangingPunct="1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1816"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226695" algn="ctr" rtl="0" eaLnBrk="1" latinLnBrk="0" hangingPunct="1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1816"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226695" algn="ctr" rtl="0" eaLnBrk="1" latinLnBrk="0" hangingPunct="1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1816"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226695" algn="ctr" rtl="0" eaLnBrk="1" latinLnBrk="0" hangingPunct="1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Tablica 7"/>
          <p:cNvGraphicFramePr>
            <a:graphicFrameLocks noGrp="1"/>
          </p:cNvGraphicFramePr>
          <p:nvPr/>
        </p:nvGraphicFramePr>
        <p:xfrm>
          <a:off x="5072066" y="2786058"/>
          <a:ext cx="2571768" cy="3689693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</a:effectLst>
              </a:tblPr>
              <a:tblGrid>
                <a:gridCol w="2571768"/>
              </a:tblGrid>
              <a:tr h="52709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A </a:t>
                      </a:r>
                      <a:r>
                        <a:rPr kumimoji="0" lang="hr-HR" sz="2800" b="0" kern="120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  <a:sym typeface="Wingdings"/>
                        </a:rPr>
                        <a:t></a:t>
                      </a:r>
                      <a:r>
                        <a:rPr kumimoji="0" lang="hr-HR" sz="2800" b="0" kern="120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B </a:t>
                      </a:r>
                      <a:r>
                        <a:rPr kumimoji="0" lang="hr-HR" sz="2800" b="0" kern="120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  <a:sym typeface="Wingdings"/>
                        </a:rPr>
                        <a:t></a:t>
                      </a:r>
                      <a:r>
                        <a:rPr kumimoji="0" lang="hr-HR" sz="2800" b="0" kern="120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C</a:t>
                      </a:r>
                    </a:p>
                  </a:txBody>
                  <a:tcPr anchor="b">
                    <a:solidFill>
                      <a:srgbClr val="FFC000"/>
                    </a:solidFill>
                  </a:tcPr>
                </a:tc>
              </a:tr>
              <a:tr h="52709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A </a:t>
                      </a:r>
                      <a:r>
                        <a:rPr kumimoji="0" lang="hr-HR" sz="2800" b="0" kern="120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  <a:sym typeface="Wingdings"/>
                        </a:rPr>
                        <a:t></a:t>
                      </a:r>
                      <a:r>
                        <a:rPr kumimoji="0" lang="hr-HR" sz="2800" b="0" kern="120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B </a:t>
                      </a:r>
                      <a:r>
                        <a:rPr kumimoji="0" lang="hr-HR" sz="2800" b="0" kern="120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  <a:sym typeface="Wingdings"/>
                        </a:rPr>
                        <a:t></a:t>
                      </a:r>
                      <a:r>
                        <a:rPr kumimoji="0" lang="hr-HR" sz="2800" b="0" kern="120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C</a:t>
                      </a:r>
                    </a:p>
                  </a:txBody>
                  <a:tcPr anchor="b">
                    <a:solidFill>
                      <a:srgbClr val="FFC000"/>
                    </a:solidFill>
                  </a:tcPr>
                </a:tc>
              </a:tr>
              <a:tr h="52709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hr-HR" sz="2800" b="0" kern="1200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b">
                    <a:noFill/>
                  </a:tcPr>
                </a:tc>
              </a:tr>
              <a:tr h="52709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A </a:t>
                      </a:r>
                      <a:r>
                        <a:rPr kumimoji="0" lang="hr-HR" sz="2800" b="0" kern="120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  <a:sym typeface="Wingdings"/>
                        </a:rPr>
                        <a:t></a:t>
                      </a:r>
                      <a:r>
                        <a:rPr kumimoji="0" lang="hr-HR" sz="2800" b="0" kern="120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B </a:t>
                      </a:r>
                      <a:r>
                        <a:rPr kumimoji="0" lang="hr-HR" sz="2800" b="0" kern="120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  <a:sym typeface="Wingdings"/>
                        </a:rPr>
                        <a:t></a:t>
                      </a:r>
                      <a:r>
                        <a:rPr kumimoji="0" lang="hr-HR" sz="2800" b="0" kern="120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C</a:t>
                      </a:r>
                    </a:p>
                  </a:txBody>
                  <a:tcPr anchor="b">
                    <a:solidFill>
                      <a:srgbClr val="FFC000"/>
                    </a:solidFill>
                  </a:tcPr>
                </a:tc>
              </a:tr>
              <a:tr h="52709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hr-HR" sz="2800" b="0" kern="1200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b">
                    <a:noFill/>
                  </a:tcPr>
                </a:tc>
              </a:tr>
              <a:tr h="52709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hr-HR" sz="2800" b="0" kern="1200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b">
                    <a:noFill/>
                  </a:tcPr>
                </a:tc>
              </a:tr>
              <a:tr h="52709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A </a:t>
                      </a:r>
                      <a:r>
                        <a:rPr kumimoji="0" lang="hr-HR" sz="2800" b="0" kern="120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  <a:sym typeface="Wingdings"/>
                        </a:rPr>
                        <a:t></a:t>
                      </a:r>
                      <a:r>
                        <a:rPr kumimoji="0" lang="hr-HR" sz="2800" b="0" kern="120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B </a:t>
                      </a:r>
                      <a:r>
                        <a:rPr kumimoji="0" lang="hr-HR" sz="2800" b="0" kern="120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  <a:sym typeface="Wingdings"/>
                        </a:rPr>
                        <a:t></a:t>
                      </a:r>
                      <a:r>
                        <a:rPr kumimoji="0" lang="hr-HR" sz="2800" b="0" kern="120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C</a:t>
                      </a:r>
                    </a:p>
                  </a:txBody>
                  <a:tcPr anchor="b"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cxnSp>
        <p:nvCxnSpPr>
          <p:cNvPr id="9" name="Ravni poveznik 8"/>
          <p:cNvCxnSpPr/>
          <p:nvPr/>
        </p:nvCxnSpPr>
        <p:spPr>
          <a:xfrm rot="10800000">
            <a:off x="5676820" y="3391290"/>
            <a:ext cx="357190" cy="1588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Ravni poveznik 9"/>
          <p:cNvCxnSpPr/>
          <p:nvPr/>
        </p:nvCxnSpPr>
        <p:spPr>
          <a:xfrm rot="10800000">
            <a:off x="6165863" y="2872259"/>
            <a:ext cx="357190" cy="1588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avni poveznik 10"/>
          <p:cNvCxnSpPr/>
          <p:nvPr/>
        </p:nvCxnSpPr>
        <p:spPr>
          <a:xfrm rot="10800000">
            <a:off x="5643570" y="2857496"/>
            <a:ext cx="357190" cy="1588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avni poveznik 11"/>
          <p:cNvCxnSpPr/>
          <p:nvPr/>
        </p:nvCxnSpPr>
        <p:spPr>
          <a:xfrm rot="10800000">
            <a:off x="6143636" y="4429132"/>
            <a:ext cx="357190" cy="1588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avni poveznik 12"/>
          <p:cNvCxnSpPr/>
          <p:nvPr/>
        </p:nvCxnSpPr>
        <p:spPr>
          <a:xfrm rot="10800000">
            <a:off x="6734096" y="3402767"/>
            <a:ext cx="357190" cy="1588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Ravni poveznik 13"/>
          <p:cNvCxnSpPr/>
          <p:nvPr/>
        </p:nvCxnSpPr>
        <p:spPr>
          <a:xfrm rot="10800000">
            <a:off x="6707629" y="4467069"/>
            <a:ext cx="357190" cy="1588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Logički izraz za y</a:t>
            </a:r>
            <a:endParaRPr lang="hr-HR"/>
          </a:p>
        </p:txBody>
      </p:sp>
      <p:sp>
        <p:nvSpPr>
          <p:cNvPr id="27" name="Rezervirano mjesto sadržaja 2"/>
          <p:cNvSpPr>
            <a:spLocks noGrp="1"/>
          </p:cNvSpPr>
          <p:nvPr>
            <p:ph idx="1"/>
          </p:nvPr>
        </p:nvSpPr>
        <p:spPr>
          <a:xfrm>
            <a:off x="642910" y="4286256"/>
            <a:ext cx="7839100" cy="1660523"/>
          </a:xfrm>
        </p:spPr>
        <p:txBody>
          <a:bodyPr/>
          <a:lstStyle/>
          <a:p>
            <a:pPr algn="just"/>
            <a:r>
              <a:rPr lang="hr-HR" smtClean="0"/>
              <a:t>Izraz je sveden na ovaj oblik da bi ga se moglo zapisati uz pomoć logičkog izraza za poluzbrajač </a:t>
            </a:r>
            <a:br>
              <a:rPr lang="hr-HR" smtClean="0"/>
            </a:br>
            <a:r>
              <a:rPr lang="hr-HR" smtClean="0"/>
              <a:t>(izlaz poluzbrajača bit će označen s Y</a:t>
            </a:r>
            <a:r>
              <a:rPr lang="hr-HR" baseline="-25000" smtClean="0"/>
              <a:t>AB</a:t>
            </a:r>
            <a:r>
              <a:rPr lang="hr-HR" smtClean="0"/>
              <a:t> ).</a:t>
            </a:r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21EDB7-747B-493C-8632-2FFDF74C8276}" type="slidenum">
              <a:rPr lang="hr-HR" smtClean="0"/>
              <a:pPr>
                <a:defRPr/>
              </a:pPr>
              <a:t>13</a:t>
            </a:fld>
            <a:endParaRPr lang="hr-HR"/>
          </a:p>
        </p:txBody>
      </p:sp>
      <p:graphicFrame>
        <p:nvGraphicFramePr>
          <p:cNvPr id="6" name="Tablica 5"/>
          <p:cNvGraphicFramePr>
            <a:graphicFrameLocks noGrp="1"/>
          </p:cNvGraphicFramePr>
          <p:nvPr/>
        </p:nvGraphicFramePr>
        <p:xfrm>
          <a:off x="357158" y="1714488"/>
          <a:ext cx="8572560" cy="928694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</a:effectLst>
                <a:tableStyleId>{5C22544A-7EE6-4342-B048-85BDC9FD1C3A}</a:tableStyleId>
              </a:tblPr>
              <a:tblGrid>
                <a:gridCol w="8572560"/>
              </a:tblGrid>
              <a:tr h="928694">
                <a:tc>
                  <a:txBody>
                    <a:bodyPr/>
                    <a:lstStyle/>
                    <a:p>
                      <a:pPr marL="0" marR="0" indent="-226695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947420" algn="l"/>
                        </a:tabLst>
                        <a:defRPr/>
                      </a:pPr>
                      <a:r>
                        <a:rPr kumimoji="0" lang="hr-HR" sz="36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Y = </a:t>
                      </a:r>
                      <a:r>
                        <a:rPr kumimoji="0" lang="hr-HR" sz="3600" b="0" kern="1200" baseline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A </a:t>
                      </a:r>
                      <a:r>
                        <a:rPr lang="hr-HR" sz="3600" b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</a:t>
                      </a:r>
                      <a:r>
                        <a:rPr kumimoji="0" lang="hr-HR" sz="3600" b="0" kern="1200" baseline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B</a:t>
                      </a:r>
                      <a:r>
                        <a:rPr lang="hr-HR" sz="3600" b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</a:t>
                      </a:r>
                      <a:r>
                        <a:rPr kumimoji="0" lang="hr-HR" sz="3600" b="0" kern="1200" baseline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C + A </a:t>
                      </a:r>
                      <a:r>
                        <a:rPr lang="hr-HR" sz="3600" b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</a:t>
                      </a:r>
                      <a:r>
                        <a:rPr kumimoji="0" lang="hr-HR" sz="3600" b="0" kern="1200" baseline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B</a:t>
                      </a:r>
                      <a:r>
                        <a:rPr lang="hr-HR" sz="3600" b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</a:t>
                      </a:r>
                      <a:r>
                        <a:rPr kumimoji="0" lang="hr-HR" sz="3600" b="0" kern="1200" baseline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C + A </a:t>
                      </a:r>
                      <a:r>
                        <a:rPr lang="hr-HR" sz="3600" b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</a:t>
                      </a:r>
                      <a:r>
                        <a:rPr kumimoji="0" lang="hr-HR" sz="3600" b="0" kern="1200" baseline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B</a:t>
                      </a:r>
                      <a:r>
                        <a:rPr lang="hr-HR" sz="3600" b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</a:t>
                      </a:r>
                      <a:r>
                        <a:rPr kumimoji="0" lang="hr-HR" sz="3600" b="0" kern="1200" baseline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C+ A </a:t>
                      </a:r>
                      <a:r>
                        <a:rPr lang="hr-HR" sz="3600" b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</a:t>
                      </a:r>
                      <a:r>
                        <a:rPr kumimoji="0" lang="hr-HR" sz="3600" b="0" kern="1200" baseline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B</a:t>
                      </a:r>
                      <a:r>
                        <a:rPr lang="hr-HR" sz="3600" b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</a:t>
                      </a:r>
                      <a:r>
                        <a:rPr kumimoji="0" lang="hr-HR" sz="3600" b="0" kern="1200" baseline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C</a:t>
                      </a:r>
                      <a:endParaRPr kumimoji="0" lang="hr-HR" sz="3600" b="0" kern="120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pSp>
        <p:nvGrpSpPr>
          <p:cNvPr id="26" name="Grupa 25"/>
          <p:cNvGrpSpPr/>
          <p:nvPr/>
        </p:nvGrpSpPr>
        <p:grpSpPr>
          <a:xfrm>
            <a:off x="1214414" y="1928802"/>
            <a:ext cx="5643602" cy="1588"/>
            <a:chOff x="1214414" y="1928802"/>
            <a:chExt cx="5643602" cy="1588"/>
          </a:xfrm>
        </p:grpSpPr>
        <p:cxnSp>
          <p:nvCxnSpPr>
            <p:cNvPr id="7" name="Ravni poveznik 6"/>
            <p:cNvCxnSpPr/>
            <p:nvPr/>
          </p:nvCxnSpPr>
          <p:spPr>
            <a:xfrm rot="10800000">
              <a:off x="1214414" y="1928802"/>
              <a:ext cx="214314" cy="1588"/>
            </a:xfrm>
            <a:prstGeom prst="line">
              <a:avLst/>
            </a:prstGeom>
            <a:ln w="38100"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Ravni poveznik 8"/>
            <p:cNvCxnSpPr/>
            <p:nvPr/>
          </p:nvCxnSpPr>
          <p:spPr>
            <a:xfrm rot="10800000">
              <a:off x="1857356" y="1928802"/>
              <a:ext cx="214314" cy="1588"/>
            </a:xfrm>
            <a:prstGeom prst="line">
              <a:avLst/>
            </a:prstGeom>
            <a:ln w="38100"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Ravni poveznik 9"/>
            <p:cNvCxnSpPr/>
            <p:nvPr/>
          </p:nvCxnSpPr>
          <p:spPr>
            <a:xfrm rot="10800000">
              <a:off x="4572000" y="1928802"/>
              <a:ext cx="214314" cy="1588"/>
            </a:xfrm>
            <a:prstGeom prst="line">
              <a:avLst/>
            </a:prstGeom>
            <a:ln w="38100"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Ravni poveznik 10"/>
            <p:cNvCxnSpPr/>
            <p:nvPr/>
          </p:nvCxnSpPr>
          <p:spPr>
            <a:xfrm rot="10800000">
              <a:off x="3214678" y="1928802"/>
              <a:ext cx="214314" cy="1588"/>
            </a:xfrm>
            <a:prstGeom prst="line">
              <a:avLst/>
            </a:prstGeom>
            <a:ln w="38100"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Ravni poveznik 11"/>
            <p:cNvCxnSpPr/>
            <p:nvPr/>
          </p:nvCxnSpPr>
          <p:spPr>
            <a:xfrm rot="10800000">
              <a:off x="5929322" y="1928802"/>
              <a:ext cx="285752" cy="1588"/>
            </a:xfrm>
            <a:prstGeom prst="line">
              <a:avLst/>
            </a:prstGeom>
            <a:ln w="38100"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Ravni poveznik 12"/>
            <p:cNvCxnSpPr/>
            <p:nvPr/>
          </p:nvCxnSpPr>
          <p:spPr>
            <a:xfrm rot="10800000">
              <a:off x="6572264" y="1928802"/>
              <a:ext cx="285752" cy="1588"/>
            </a:xfrm>
            <a:prstGeom prst="line">
              <a:avLst/>
            </a:prstGeom>
            <a:ln w="38100"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15" name="Tablica 14"/>
          <p:cNvGraphicFramePr>
            <a:graphicFrameLocks noGrp="1"/>
          </p:cNvGraphicFramePr>
          <p:nvPr/>
        </p:nvGraphicFramePr>
        <p:xfrm>
          <a:off x="357158" y="2928934"/>
          <a:ext cx="8572560" cy="928694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</a:effectLst>
                <a:tableStyleId>{5C22544A-7EE6-4342-B048-85BDC9FD1C3A}</a:tableStyleId>
              </a:tblPr>
              <a:tblGrid>
                <a:gridCol w="8572560"/>
              </a:tblGrid>
              <a:tr h="928694">
                <a:tc>
                  <a:txBody>
                    <a:bodyPr/>
                    <a:lstStyle/>
                    <a:p>
                      <a:pPr marL="0" marR="0" indent="-226695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947420" algn="l"/>
                        </a:tabLst>
                        <a:defRPr/>
                      </a:pPr>
                      <a:r>
                        <a:rPr kumimoji="0" lang="hr-HR" sz="3600" b="0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Y = </a:t>
                      </a:r>
                      <a:r>
                        <a:rPr kumimoji="0" lang="hr-HR" sz="3600" b="0" kern="12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C</a:t>
                      </a:r>
                      <a:r>
                        <a:rPr lang="hr-HR" sz="3600" b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</a:t>
                      </a:r>
                      <a:r>
                        <a:rPr kumimoji="0" lang="hr-HR" sz="3600" b="0" kern="12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(A </a:t>
                      </a:r>
                      <a:r>
                        <a:rPr lang="hr-HR" sz="3600" b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</a:t>
                      </a:r>
                      <a:r>
                        <a:rPr kumimoji="0" lang="hr-HR" sz="3600" b="0" kern="12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B + A </a:t>
                      </a:r>
                      <a:r>
                        <a:rPr lang="hr-HR" sz="3600" b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</a:t>
                      </a:r>
                      <a:r>
                        <a:rPr kumimoji="0" lang="hr-HR" sz="3600" b="0" kern="12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B) </a:t>
                      </a:r>
                      <a:r>
                        <a:rPr lang="hr-HR" sz="3600" b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+</a:t>
                      </a:r>
                      <a:r>
                        <a:rPr kumimoji="0" lang="hr-HR" sz="3600" b="0" kern="12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C </a:t>
                      </a:r>
                      <a:r>
                        <a:rPr lang="hr-HR" sz="3600" b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</a:t>
                      </a:r>
                      <a:r>
                        <a:rPr kumimoji="0" lang="hr-HR" sz="3600" b="0" kern="12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(A </a:t>
                      </a:r>
                      <a:r>
                        <a:rPr lang="hr-HR" sz="3600" b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</a:t>
                      </a:r>
                      <a:r>
                        <a:rPr kumimoji="0" lang="hr-HR" sz="3600" b="0" kern="12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B </a:t>
                      </a:r>
                      <a:r>
                        <a:rPr lang="hr-HR" sz="3600" b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+</a:t>
                      </a:r>
                      <a:r>
                        <a:rPr kumimoji="0" lang="hr-HR" sz="3600" b="0" kern="12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A </a:t>
                      </a:r>
                      <a:r>
                        <a:rPr lang="hr-HR" sz="3600" b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</a:t>
                      </a:r>
                      <a:r>
                        <a:rPr kumimoji="0" lang="hr-HR" sz="3600" b="0" kern="12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B)</a:t>
                      </a:r>
                      <a:endParaRPr kumimoji="0" lang="hr-HR" sz="3600" b="0" kern="1200" dirty="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pSp>
        <p:nvGrpSpPr>
          <p:cNvPr id="25" name="Grupa 24"/>
          <p:cNvGrpSpPr/>
          <p:nvPr/>
        </p:nvGrpSpPr>
        <p:grpSpPr>
          <a:xfrm>
            <a:off x="1428728" y="3143248"/>
            <a:ext cx="5572164" cy="1588"/>
            <a:chOff x="1428728" y="3143248"/>
            <a:chExt cx="5572164" cy="1588"/>
          </a:xfrm>
        </p:grpSpPr>
        <p:cxnSp>
          <p:nvCxnSpPr>
            <p:cNvPr id="16" name="Ravni poveznik 15"/>
            <p:cNvCxnSpPr/>
            <p:nvPr/>
          </p:nvCxnSpPr>
          <p:spPr>
            <a:xfrm rot="10800000">
              <a:off x="1428728" y="3143248"/>
              <a:ext cx="285752" cy="1588"/>
            </a:xfrm>
            <a:prstGeom prst="line">
              <a:avLst/>
            </a:prstGeom>
            <a:ln w="38100"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Ravni poveznik 16"/>
            <p:cNvCxnSpPr/>
            <p:nvPr/>
          </p:nvCxnSpPr>
          <p:spPr>
            <a:xfrm rot="10800000">
              <a:off x="2143108" y="3143248"/>
              <a:ext cx="285752" cy="1588"/>
            </a:xfrm>
            <a:prstGeom prst="line">
              <a:avLst/>
            </a:prstGeom>
            <a:ln w="38100"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Ravni poveznik 17"/>
            <p:cNvCxnSpPr/>
            <p:nvPr/>
          </p:nvCxnSpPr>
          <p:spPr>
            <a:xfrm rot="10800000">
              <a:off x="4286248" y="3143248"/>
              <a:ext cx="285752" cy="1588"/>
            </a:xfrm>
            <a:prstGeom prst="line">
              <a:avLst/>
            </a:prstGeom>
            <a:ln w="38100"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Ravni poveznik 18"/>
            <p:cNvCxnSpPr/>
            <p:nvPr/>
          </p:nvCxnSpPr>
          <p:spPr>
            <a:xfrm rot="10800000">
              <a:off x="5929322" y="3143248"/>
              <a:ext cx="285752" cy="1588"/>
            </a:xfrm>
            <a:prstGeom prst="line">
              <a:avLst/>
            </a:prstGeom>
            <a:ln w="38100"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Ravni poveznik 19"/>
            <p:cNvCxnSpPr/>
            <p:nvPr/>
          </p:nvCxnSpPr>
          <p:spPr>
            <a:xfrm rot="10800000">
              <a:off x="6715140" y="3143248"/>
              <a:ext cx="285752" cy="1588"/>
            </a:xfrm>
            <a:prstGeom prst="line">
              <a:avLst/>
            </a:prstGeom>
            <a:ln w="38100"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21EDB7-747B-493C-8632-2FFDF74C8276}" type="slidenum">
              <a:rPr lang="hr-HR" smtClean="0"/>
              <a:pPr>
                <a:defRPr/>
              </a:pPr>
              <a:t>14</a:t>
            </a:fld>
            <a:endParaRPr lang="hr-HR"/>
          </a:p>
        </p:txBody>
      </p:sp>
      <p:graphicFrame>
        <p:nvGraphicFramePr>
          <p:cNvPr id="9" name="Tablica 8"/>
          <p:cNvGraphicFramePr>
            <a:graphicFrameLocks noGrp="1"/>
          </p:cNvGraphicFramePr>
          <p:nvPr/>
        </p:nvGraphicFramePr>
        <p:xfrm>
          <a:off x="214282" y="500042"/>
          <a:ext cx="8572560" cy="928694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</a:effectLst>
                <a:tableStyleId>{5C22544A-7EE6-4342-B048-85BDC9FD1C3A}</a:tableStyleId>
              </a:tblPr>
              <a:tblGrid>
                <a:gridCol w="8572560"/>
              </a:tblGrid>
              <a:tr h="928694">
                <a:tc>
                  <a:txBody>
                    <a:bodyPr/>
                    <a:lstStyle/>
                    <a:p>
                      <a:pPr marL="0" marR="0" indent="-226695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947420" algn="l"/>
                        </a:tabLst>
                        <a:defRPr/>
                      </a:pPr>
                      <a:r>
                        <a:rPr kumimoji="0" lang="hr-HR" sz="36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Y</a:t>
                      </a:r>
                      <a:r>
                        <a:rPr kumimoji="0" lang="hr-HR" sz="3600" b="0" kern="1200" baseline="-250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AB</a:t>
                      </a:r>
                      <a:r>
                        <a:rPr kumimoji="0" lang="hr-HR" sz="36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= </a:t>
                      </a:r>
                      <a:r>
                        <a:rPr kumimoji="0" lang="hr-HR" sz="3600" b="0" kern="1200" baseline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(A </a:t>
                      </a:r>
                      <a:r>
                        <a:rPr lang="hr-HR" sz="3600" b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</a:t>
                      </a:r>
                      <a:r>
                        <a:rPr kumimoji="0" lang="hr-HR" sz="3600" b="0" kern="1200" baseline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B + A </a:t>
                      </a:r>
                      <a:r>
                        <a:rPr lang="hr-HR" sz="3600" b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</a:t>
                      </a:r>
                      <a:r>
                        <a:rPr kumimoji="0" lang="hr-HR" sz="3600" b="0" kern="1200" baseline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B)</a:t>
                      </a:r>
                      <a:endParaRPr kumimoji="0" lang="hr-HR" sz="3600" b="0" kern="120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pSp>
        <p:nvGrpSpPr>
          <p:cNvPr id="12" name="Grupa 11"/>
          <p:cNvGrpSpPr/>
          <p:nvPr/>
        </p:nvGrpSpPr>
        <p:grpSpPr>
          <a:xfrm>
            <a:off x="3786182" y="714356"/>
            <a:ext cx="2357454" cy="1588"/>
            <a:chOff x="3786182" y="3143248"/>
            <a:chExt cx="2357454" cy="1588"/>
          </a:xfrm>
        </p:grpSpPr>
        <p:cxnSp>
          <p:nvCxnSpPr>
            <p:cNvPr id="10" name="Ravni poveznik 9"/>
            <p:cNvCxnSpPr/>
            <p:nvPr/>
          </p:nvCxnSpPr>
          <p:spPr>
            <a:xfrm rot="10800000">
              <a:off x="5857884" y="3143248"/>
              <a:ext cx="285752" cy="1588"/>
            </a:xfrm>
            <a:prstGeom prst="line">
              <a:avLst/>
            </a:prstGeom>
            <a:ln w="38100"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Ravni poveznik 10"/>
            <p:cNvCxnSpPr/>
            <p:nvPr/>
          </p:nvCxnSpPr>
          <p:spPr>
            <a:xfrm rot="10800000">
              <a:off x="3786182" y="3143248"/>
              <a:ext cx="285752" cy="1588"/>
            </a:xfrm>
            <a:prstGeom prst="line">
              <a:avLst/>
            </a:prstGeom>
            <a:ln w="38100"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13" name="Tablica 12"/>
          <p:cNvGraphicFramePr>
            <a:graphicFrameLocks noGrp="1"/>
          </p:cNvGraphicFramePr>
          <p:nvPr/>
        </p:nvGraphicFramePr>
        <p:xfrm>
          <a:off x="214282" y="1643050"/>
          <a:ext cx="8572560" cy="928694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</a:effectLst>
                <a:tableStyleId>{5C22544A-7EE6-4342-B048-85BDC9FD1C3A}</a:tableStyleId>
              </a:tblPr>
              <a:tblGrid>
                <a:gridCol w="8572560"/>
              </a:tblGrid>
              <a:tr h="928694">
                <a:tc>
                  <a:txBody>
                    <a:bodyPr/>
                    <a:lstStyle/>
                    <a:p>
                      <a:pPr marL="0" marR="0" indent="-226695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947420" algn="l"/>
                        </a:tabLst>
                        <a:defRPr/>
                      </a:pPr>
                      <a:r>
                        <a:rPr kumimoji="0" lang="hr-HR" sz="36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Y</a:t>
                      </a:r>
                      <a:r>
                        <a:rPr kumimoji="0" lang="hr-HR" sz="3600" b="0" kern="1200" baseline="-250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AB</a:t>
                      </a:r>
                      <a:r>
                        <a:rPr kumimoji="0" lang="hr-HR" sz="36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= </a:t>
                      </a:r>
                      <a:r>
                        <a:rPr kumimoji="0" lang="hr-HR" sz="3600" b="0" kern="1200" baseline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(A </a:t>
                      </a:r>
                      <a:r>
                        <a:rPr lang="hr-HR" sz="3600" b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</a:t>
                      </a:r>
                      <a:r>
                        <a:rPr kumimoji="0" lang="hr-HR" sz="3600" b="0" kern="1200" baseline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B + A </a:t>
                      </a:r>
                      <a:r>
                        <a:rPr lang="hr-HR" sz="3600" b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</a:t>
                      </a:r>
                      <a:r>
                        <a:rPr kumimoji="0" lang="hr-HR" sz="3600" b="0" kern="1200" baseline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B)</a:t>
                      </a:r>
                      <a:endParaRPr kumimoji="0" lang="hr-HR" sz="3600" b="0" kern="120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pSp>
        <p:nvGrpSpPr>
          <p:cNvPr id="47" name="Grupa 46"/>
          <p:cNvGrpSpPr/>
          <p:nvPr/>
        </p:nvGrpSpPr>
        <p:grpSpPr>
          <a:xfrm>
            <a:off x="3786182" y="1857364"/>
            <a:ext cx="2357454" cy="73026"/>
            <a:chOff x="3714744" y="3071810"/>
            <a:chExt cx="2357454" cy="73026"/>
          </a:xfrm>
        </p:grpSpPr>
        <p:grpSp>
          <p:nvGrpSpPr>
            <p:cNvPr id="14" name="Grupa 13"/>
            <p:cNvGrpSpPr/>
            <p:nvPr/>
          </p:nvGrpSpPr>
          <p:grpSpPr>
            <a:xfrm>
              <a:off x="3714744" y="3143248"/>
              <a:ext cx="2357454" cy="1588"/>
              <a:chOff x="3786182" y="3143248"/>
              <a:chExt cx="2357454" cy="1588"/>
            </a:xfrm>
          </p:grpSpPr>
          <p:cxnSp>
            <p:nvCxnSpPr>
              <p:cNvPr id="15" name="Ravni poveznik 14"/>
              <p:cNvCxnSpPr/>
              <p:nvPr/>
            </p:nvCxnSpPr>
            <p:spPr>
              <a:xfrm rot="10800000">
                <a:off x="5857884" y="3143248"/>
                <a:ext cx="285752" cy="1588"/>
              </a:xfrm>
              <a:prstGeom prst="line">
                <a:avLst/>
              </a:prstGeom>
              <a:ln w="38100"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Ravni poveznik 15"/>
              <p:cNvCxnSpPr/>
              <p:nvPr/>
            </p:nvCxnSpPr>
            <p:spPr>
              <a:xfrm rot="10800000">
                <a:off x="3786182" y="3143248"/>
                <a:ext cx="285752" cy="1588"/>
              </a:xfrm>
              <a:prstGeom prst="line">
                <a:avLst/>
              </a:prstGeom>
              <a:ln w="38100"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7" name="Ravni poveznik 16"/>
            <p:cNvCxnSpPr/>
            <p:nvPr/>
          </p:nvCxnSpPr>
          <p:spPr>
            <a:xfrm rot="10800000">
              <a:off x="3714744" y="3071810"/>
              <a:ext cx="2357454" cy="1588"/>
            </a:xfrm>
            <a:prstGeom prst="line">
              <a:avLst/>
            </a:prstGeom>
            <a:ln w="38100"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21" name="Tablica 20"/>
          <p:cNvGraphicFramePr>
            <a:graphicFrameLocks noGrp="1"/>
          </p:cNvGraphicFramePr>
          <p:nvPr/>
        </p:nvGraphicFramePr>
        <p:xfrm>
          <a:off x="214282" y="2786058"/>
          <a:ext cx="8572560" cy="928694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</a:effectLst>
                <a:tableStyleId>{5C22544A-7EE6-4342-B048-85BDC9FD1C3A}</a:tableStyleId>
              </a:tblPr>
              <a:tblGrid>
                <a:gridCol w="8572560"/>
              </a:tblGrid>
              <a:tr h="928694">
                <a:tc>
                  <a:txBody>
                    <a:bodyPr/>
                    <a:lstStyle/>
                    <a:p>
                      <a:pPr marL="0" marR="0" indent="-226695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947420" algn="l"/>
                        </a:tabLst>
                        <a:defRPr/>
                      </a:pPr>
                      <a:r>
                        <a:rPr kumimoji="0" lang="hr-HR" sz="36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Y</a:t>
                      </a:r>
                      <a:r>
                        <a:rPr kumimoji="0" lang="hr-HR" sz="3600" b="0" kern="1200" baseline="-250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AB</a:t>
                      </a:r>
                      <a:r>
                        <a:rPr kumimoji="0" lang="hr-HR" sz="36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= </a:t>
                      </a:r>
                      <a:r>
                        <a:rPr kumimoji="0" lang="hr-HR" sz="3600" b="0" kern="1200" baseline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(A </a:t>
                      </a:r>
                      <a:r>
                        <a:rPr lang="hr-HR" sz="3600" b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</a:t>
                      </a:r>
                      <a:r>
                        <a:rPr kumimoji="0" lang="hr-HR" sz="3600" b="0" kern="1200" baseline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B </a:t>
                      </a:r>
                      <a:r>
                        <a:rPr lang="hr-HR" sz="3600" b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</a:t>
                      </a:r>
                      <a:r>
                        <a:rPr kumimoji="0" lang="hr-HR" sz="3600" b="0" kern="1200" baseline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A </a:t>
                      </a:r>
                      <a:r>
                        <a:rPr lang="hr-HR" sz="3600" b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</a:t>
                      </a:r>
                      <a:r>
                        <a:rPr kumimoji="0" lang="hr-HR" sz="3600" b="0" kern="1200" baseline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B) = (A + B) </a:t>
                      </a:r>
                      <a:r>
                        <a:rPr lang="hr-HR" sz="3600" b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</a:t>
                      </a:r>
                      <a:r>
                        <a:rPr kumimoji="0" lang="hr-HR" sz="3600" b="0" kern="1200" baseline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(A + B)</a:t>
                      </a:r>
                      <a:endParaRPr kumimoji="0" lang="hr-HR" sz="3600" b="0" kern="120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pSp>
        <p:nvGrpSpPr>
          <p:cNvPr id="30" name="Grupa 29"/>
          <p:cNvGrpSpPr/>
          <p:nvPr/>
        </p:nvGrpSpPr>
        <p:grpSpPr>
          <a:xfrm>
            <a:off x="2143108" y="2928934"/>
            <a:ext cx="5069735" cy="73026"/>
            <a:chOff x="3786182" y="4286256"/>
            <a:chExt cx="5069735" cy="73026"/>
          </a:xfrm>
        </p:grpSpPr>
        <p:cxnSp>
          <p:nvCxnSpPr>
            <p:cNvPr id="23" name="Ravni poveznik 22"/>
            <p:cNvCxnSpPr/>
            <p:nvPr/>
          </p:nvCxnSpPr>
          <p:spPr>
            <a:xfrm rot="10800000">
              <a:off x="3786182" y="4286256"/>
              <a:ext cx="928694" cy="1588"/>
            </a:xfrm>
            <a:prstGeom prst="line">
              <a:avLst/>
            </a:prstGeom>
            <a:ln w="38100"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Ravni poveznik 23"/>
            <p:cNvCxnSpPr/>
            <p:nvPr/>
          </p:nvCxnSpPr>
          <p:spPr>
            <a:xfrm rot="10800000">
              <a:off x="3786182" y="4357694"/>
              <a:ext cx="285752" cy="1588"/>
            </a:xfrm>
            <a:prstGeom prst="line">
              <a:avLst/>
            </a:prstGeom>
            <a:ln w="38100"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Ravni poveznik 27"/>
            <p:cNvCxnSpPr/>
            <p:nvPr/>
          </p:nvCxnSpPr>
          <p:spPr>
            <a:xfrm rot="10800000">
              <a:off x="5857884" y="4357694"/>
              <a:ext cx="285752" cy="1588"/>
            </a:xfrm>
            <a:prstGeom prst="line">
              <a:avLst/>
            </a:prstGeom>
            <a:ln w="38100"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Ravni poveznik 28"/>
            <p:cNvCxnSpPr/>
            <p:nvPr/>
          </p:nvCxnSpPr>
          <p:spPr>
            <a:xfrm rot="10800000">
              <a:off x="5214942" y="4286256"/>
              <a:ext cx="928694" cy="1588"/>
            </a:xfrm>
            <a:prstGeom prst="line">
              <a:avLst/>
            </a:prstGeom>
            <a:ln w="38100"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Ravni poveznik 30"/>
            <p:cNvCxnSpPr/>
            <p:nvPr/>
          </p:nvCxnSpPr>
          <p:spPr>
            <a:xfrm rot="10800000">
              <a:off x="7550834" y="4331226"/>
              <a:ext cx="285752" cy="1588"/>
            </a:xfrm>
            <a:prstGeom prst="line">
              <a:avLst/>
            </a:prstGeom>
            <a:ln w="38100"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Ravni poveznik 31"/>
            <p:cNvCxnSpPr/>
            <p:nvPr/>
          </p:nvCxnSpPr>
          <p:spPr>
            <a:xfrm rot="10800000">
              <a:off x="8570165" y="4331227"/>
              <a:ext cx="285752" cy="1588"/>
            </a:xfrm>
            <a:prstGeom prst="line">
              <a:avLst/>
            </a:prstGeom>
            <a:ln w="38100"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3" name="Ravni poveznik 32"/>
          <p:cNvCxnSpPr/>
          <p:nvPr/>
        </p:nvCxnSpPr>
        <p:spPr>
          <a:xfrm rot="10800000">
            <a:off x="857224" y="3000372"/>
            <a:ext cx="357190" cy="1588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6" name="Tablica 35"/>
          <p:cNvGraphicFramePr>
            <a:graphicFrameLocks noGrp="1"/>
          </p:cNvGraphicFramePr>
          <p:nvPr/>
        </p:nvGraphicFramePr>
        <p:xfrm>
          <a:off x="214282" y="3929066"/>
          <a:ext cx="8572560" cy="928694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</a:effectLst>
                <a:tableStyleId>{5C22544A-7EE6-4342-B048-85BDC9FD1C3A}</a:tableStyleId>
              </a:tblPr>
              <a:tblGrid>
                <a:gridCol w="8572560"/>
              </a:tblGrid>
              <a:tr h="928694">
                <a:tc>
                  <a:txBody>
                    <a:bodyPr/>
                    <a:lstStyle/>
                    <a:p>
                      <a:pPr marL="0" marR="0" indent="-226695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947420" algn="l"/>
                        </a:tabLst>
                        <a:defRPr/>
                      </a:pPr>
                      <a:r>
                        <a:rPr kumimoji="0" lang="hr-HR" sz="36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Y</a:t>
                      </a:r>
                      <a:r>
                        <a:rPr kumimoji="0" lang="hr-HR" sz="3600" b="0" kern="1200" baseline="-250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AB</a:t>
                      </a:r>
                      <a:r>
                        <a:rPr kumimoji="0" lang="hr-HR" sz="36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= </a:t>
                      </a:r>
                      <a:r>
                        <a:rPr kumimoji="0" lang="hr-HR" sz="3600" b="0" kern="1200" baseline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A </a:t>
                      </a:r>
                      <a:r>
                        <a:rPr lang="hr-HR" sz="3600" b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</a:t>
                      </a:r>
                      <a:r>
                        <a:rPr kumimoji="0" lang="hr-HR" sz="3600" b="0" kern="1200" baseline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A </a:t>
                      </a:r>
                      <a:r>
                        <a:rPr lang="hr-HR" sz="3600" b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+</a:t>
                      </a:r>
                      <a:r>
                        <a:rPr kumimoji="0" lang="hr-HR" sz="3600" b="0" kern="1200" baseline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A </a:t>
                      </a:r>
                      <a:r>
                        <a:rPr lang="hr-HR" sz="3600" b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</a:t>
                      </a:r>
                      <a:r>
                        <a:rPr kumimoji="0" lang="hr-HR" sz="3600" b="0" kern="1200" baseline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B + B </a:t>
                      </a:r>
                      <a:r>
                        <a:rPr lang="hr-HR" sz="3600" b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</a:t>
                      </a:r>
                      <a:r>
                        <a:rPr kumimoji="0" lang="hr-HR" sz="3600" b="0" kern="1200" baseline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A </a:t>
                      </a:r>
                      <a:r>
                        <a:rPr lang="hr-HR" sz="3600" b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+</a:t>
                      </a:r>
                      <a:r>
                        <a:rPr kumimoji="0" lang="hr-HR" sz="3600" b="0" kern="1200" baseline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B </a:t>
                      </a:r>
                      <a:r>
                        <a:rPr lang="hr-HR" sz="3600" b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</a:t>
                      </a:r>
                      <a:r>
                        <a:rPr kumimoji="0" lang="hr-HR" sz="3600" b="0" kern="1200" baseline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B</a:t>
                      </a:r>
                      <a:endParaRPr kumimoji="0" lang="hr-HR" sz="3600" b="0" kern="120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pSp>
        <p:nvGrpSpPr>
          <p:cNvPr id="46" name="Grupa 45"/>
          <p:cNvGrpSpPr/>
          <p:nvPr/>
        </p:nvGrpSpPr>
        <p:grpSpPr>
          <a:xfrm>
            <a:off x="3000364" y="4143380"/>
            <a:ext cx="3929090" cy="1588"/>
            <a:chOff x="3000364" y="5500702"/>
            <a:chExt cx="3929090" cy="1588"/>
          </a:xfrm>
        </p:grpSpPr>
        <p:cxnSp>
          <p:nvCxnSpPr>
            <p:cNvPr id="41" name="Ravni poveznik 40"/>
            <p:cNvCxnSpPr/>
            <p:nvPr/>
          </p:nvCxnSpPr>
          <p:spPr>
            <a:xfrm>
              <a:off x="3000364" y="5500702"/>
              <a:ext cx="285752" cy="158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Ravni poveznik 41"/>
            <p:cNvCxnSpPr/>
            <p:nvPr/>
          </p:nvCxnSpPr>
          <p:spPr>
            <a:xfrm>
              <a:off x="5214942" y="5500702"/>
              <a:ext cx="285752" cy="158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Ravni poveznik 42"/>
            <p:cNvCxnSpPr/>
            <p:nvPr/>
          </p:nvCxnSpPr>
          <p:spPr>
            <a:xfrm>
              <a:off x="5857884" y="5500702"/>
              <a:ext cx="285752" cy="158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Ravni poveznik 43"/>
            <p:cNvCxnSpPr/>
            <p:nvPr/>
          </p:nvCxnSpPr>
          <p:spPr>
            <a:xfrm>
              <a:off x="6643702" y="5500702"/>
              <a:ext cx="285752" cy="158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48" name="Tablica 47"/>
          <p:cNvGraphicFramePr>
            <a:graphicFrameLocks noGrp="1"/>
          </p:cNvGraphicFramePr>
          <p:nvPr/>
        </p:nvGraphicFramePr>
        <p:xfrm>
          <a:off x="285720" y="5143512"/>
          <a:ext cx="8572560" cy="928694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</a:effectLst>
                <a:tableStyleId>{5C22544A-7EE6-4342-B048-85BDC9FD1C3A}</a:tableStyleId>
              </a:tblPr>
              <a:tblGrid>
                <a:gridCol w="8572560"/>
              </a:tblGrid>
              <a:tr h="928694">
                <a:tc>
                  <a:txBody>
                    <a:bodyPr/>
                    <a:lstStyle/>
                    <a:p>
                      <a:pPr marL="0" marR="0" indent="-226695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947420" algn="l"/>
                        </a:tabLst>
                        <a:defRPr/>
                      </a:pPr>
                      <a:r>
                        <a:rPr kumimoji="0" lang="hr-HR" sz="36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Y</a:t>
                      </a:r>
                      <a:r>
                        <a:rPr kumimoji="0" lang="hr-HR" sz="3600" b="0" kern="1200" baseline="-250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AB</a:t>
                      </a:r>
                      <a:r>
                        <a:rPr kumimoji="0" lang="hr-HR" sz="36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= </a:t>
                      </a:r>
                      <a:r>
                        <a:rPr kumimoji="0" lang="hr-HR" sz="3600" b="0" kern="1200" baseline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A </a:t>
                      </a:r>
                      <a:r>
                        <a:rPr lang="hr-HR" sz="3600" b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</a:t>
                      </a:r>
                      <a:r>
                        <a:rPr kumimoji="0" lang="hr-HR" sz="3600" b="0" kern="1200" baseline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B </a:t>
                      </a:r>
                      <a:r>
                        <a:rPr lang="hr-HR" sz="3600" b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+</a:t>
                      </a:r>
                      <a:r>
                        <a:rPr kumimoji="0" lang="hr-HR" sz="3600" b="0" kern="1200" baseline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A </a:t>
                      </a:r>
                      <a:r>
                        <a:rPr lang="hr-HR" sz="3600" b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</a:t>
                      </a:r>
                      <a:r>
                        <a:rPr kumimoji="0" lang="hr-HR" sz="3600" b="0" kern="1200" baseline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B</a:t>
                      </a:r>
                      <a:endParaRPr kumimoji="0" lang="hr-HR" sz="3600" b="0" kern="120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49" name="Ravni poveznik 48"/>
          <p:cNvCxnSpPr/>
          <p:nvPr/>
        </p:nvCxnSpPr>
        <p:spPr>
          <a:xfrm rot="10800000">
            <a:off x="2571736" y="1857364"/>
            <a:ext cx="357190" cy="1588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Ravni poveznik 49"/>
          <p:cNvCxnSpPr/>
          <p:nvPr/>
        </p:nvCxnSpPr>
        <p:spPr>
          <a:xfrm rot="10800000">
            <a:off x="5286380" y="5357826"/>
            <a:ext cx="357190" cy="1588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Ravni poveznik 50"/>
          <p:cNvCxnSpPr/>
          <p:nvPr/>
        </p:nvCxnSpPr>
        <p:spPr>
          <a:xfrm rot="10800000">
            <a:off x="5929322" y="5357826"/>
            <a:ext cx="357190" cy="1588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Ravni poveznik 51"/>
          <p:cNvCxnSpPr/>
          <p:nvPr/>
        </p:nvCxnSpPr>
        <p:spPr>
          <a:xfrm rot="10800000">
            <a:off x="2786050" y="5357826"/>
            <a:ext cx="357190" cy="1588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Ravni poveznik 34"/>
          <p:cNvCxnSpPr/>
          <p:nvPr/>
        </p:nvCxnSpPr>
        <p:spPr>
          <a:xfrm rot="10800000">
            <a:off x="1214414" y="4143380"/>
            <a:ext cx="357190" cy="1588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Logički izraz za y</a:t>
            </a:r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21EDB7-747B-493C-8632-2FFDF74C8276}" type="slidenum">
              <a:rPr lang="hr-HR" smtClean="0"/>
              <a:pPr>
                <a:defRPr/>
              </a:pPr>
              <a:t>15</a:t>
            </a:fld>
            <a:endParaRPr lang="hr-HR"/>
          </a:p>
        </p:txBody>
      </p:sp>
      <p:graphicFrame>
        <p:nvGraphicFramePr>
          <p:cNvPr id="8" name="Tablica 7"/>
          <p:cNvGraphicFramePr>
            <a:graphicFrameLocks noGrp="1"/>
          </p:cNvGraphicFramePr>
          <p:nvPr/>
        </p:nvGraphicFramePr>
        <p:xfrm>
          <a:off x="285720" y="1785926"/>
          <a:ext cx="8572560" cy="928694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</a:effectLst>
                <a:tableStyleId>{5C22544A-7EE6-4342-B048-85BDC9FD1C3A}</a:tableStyleId>
              </a:tblPr>
              <a:tblGrid>
                <a:gridCol w="8572560"/>
              </a:tblGrid>
              <a:tr h="928694">
                <a:tc>
                  <a:txBody>
                    <a:bodyPr/>
                    <a:lstStyle/>
                    <a:p>
                      <a:pPr marL="0" marR="0" indent="-226695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947420" algn="l"/>
                        </a:tabLst>
                        <a:defRPr/>
                      </a:pPr>
                      <a:r>
                        <a:rPr kumimoji="0" lang="hr-HR" sz="36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Y = </a:t>
                      </a:r>
                      <a:r>
                        <a:rPr kumimoji="0" lang="hr-HR" sz="3600" b="0" kern="1200" baseline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C</a:t>
                      </a:r>
                      <a:r>
                        <a:rPr lang="hr-HR" sz="3600" b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</a:t>
                      </a:r>
                      <a:r>
                        <a:rPr kumimoji="0" lang="hr-HR" sz="3600" b="0" kern="1200" baseline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(A </a:t>
                      </a:r>
                      <a:r>
                        <a:rPr lang="hr-HR" sz="3600" b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</a:t>
                      </a:r>
                      <a:r>
                        <a:rPr kumimoji="0" lang="hr-HR" sz="3600" b="0" kern="1200" baseline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B + A </a:t>
                      </a:r>
                      <a:r>
                        <a:rPr lang="hr-HR" sz="3600" b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</a:t>
                      </a:r>
                      <a:r>
                        <a:rPr kumimoji="0" lang="hr-HR" sz="3600" b="0" kern="1200" baseline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B) </a:t>
                      </a:r>
                      <a:r>
                        <a:rPr lang="hr-HR" sz="3600" b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+</a:t>
                      </a:r>
                      <a:r>
                        <a:rPr kumimoji="0" lang="hr-HR" sz="3600" b="0" kern="1200" baseline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C </a:t>
                      </a:r>
                      <a:r>
                        <a:rPr lang="hr-HR" sz="3600" b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</a:t>
                      </a:r>
                      <a:r>
                        <a:rPr kumimoji="0" lang="hr-HR" sz="3600" b="0" kern="1200" baseline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(A </a:t>
                      </a:r>
                      <a:r>
                        <a:rPr lang="hr-HR" sz="3600" b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</a:t>
                      </a:r>
                      <a:r>
                        <a:rPr kumimoji="0" lang="hr-HR" sz="3600" b="0" kern="1200" baseline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B </a:t>
                      </a:r>
                      <a:r>
                        <a:rPr lang="hr-HR" sz="3600" b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+</a:t>
                      </a:r>
                      <a:r>
                        <a:rPr kumimoji="0" lang="hr-HR" sz="3600" b="0" kern="1200" baseline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A </a:t>
                      </a:r>
                      <a:r>
                        <a:rPr lang="hr-HR" sz="3600" b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</a:t>
                      </a:r>
                      <a:r>
                        <a:rPr kumimoji="0" lang="hr-HR" sz="3600" b="0" kern="1200" baseline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kumimoji="0" lang="hr-HR" sz="3600" b="1" kern="1200" baseline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B</a:t>
                      </a:r>
                      <a:r>
                        <a:rPr kumimoji="0" lang="hr-HR" sz="3600" b="0" kern="1200" baseline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)</a:t>
                      </a:r>
                      <a:endParaRPr kumimoji="0" lang="hr-HR" sz="3600" b="0" kern="120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pSp>
        <p:nvGrpSpPr>
          <p:cNvPr id="9" name="Grupa 8"/>
          <p:cNvGrpSpPr/>
          <p:nvPr/>
        </p:nvGrpSpPr>
        <p:grpSpPr>
          <a:xfrm>
            <a:off x="1357290" y="2000240"/>
            <a:ext cx="5572164" cy="1588"/>
            <a:chOff x="1428728" y="3143248"/>
            <a:chExt cx="5572164" cy="1588"/>
          </a:xfrm>
        </p:grpSpPr>
        <p:cxnSp>
          <p:nvCxnSpPr>
            <p:cNvPr id="10" name="Ravni poveznik 9"/>
            <p:cNvCxnSpPr/>
            <p:nvPr/>
          </p:nvCxnSpPr>
          <p:spPr>
            <a:xfrm rot="10800000">
              <a:off x="1428728" y="3143248"/>
              <a:ext cx="285752" cy="1588"/>
            </a:xfrm>
            <a:prstGeom prst="line">
              <a:avLst/>
            </a:prstGeom>
            <a:ln w="38100"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Ravni poveznik 10"/>
            <p:cNvCxnSpPr/>
            <p:nvPr/>
          </p:nvCxnSpPr>
          <p:spPr>
            <a:xfrm rot="10800000">
              <a:off x="2143108" y="3143248"/>
              <a:ext cx="285752" cy="1588"/>
            </a:xfrm>
            <a:prstGeom prst="line">
              <a:avLst/>
            </a:prstGeom>
            <a:ln w="38100"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Ravni poveznik 11"/>
            <p:cNvCxnSpPr/>
            <p:nvPr/>
          </p:nvCxnSpPr>
          <p:spPr>
            <a:xfrm rot="10800000">
              <a:off x="4286248" y="3143248"/>
              <a:ext cx="285752" cy="1588"/>
            </a:xfrm>
            <a:prstGeom prst="line">
              <a:avLst/>
            </a:prstGeom>
            <a:ln w="38100"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Ravni poveznik 12"/>
            <p:cNvCxnSpPr/>
            <p:nvPr/>
          </p:nvCxnSpPr>
          <p:spPr>
            <a:xfrm rot="10800000">
              <a:off x="5929322" y="3143248"/>
              <a:ext cx="285752" cy="1588"/>
            </a:xfrm>
            <a:prstGeom prst="line">
              <a:avLst/>
            </a:prstGeom>
            <a:ln w="38100"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Ravni poveznik 13"/>
            <p:cNvCxnSpPr/>
            <p:nvPr/>
          </p:nvCxnSpPr>
          <p:spPr>
            <a:xfrm rot="10800000">
              <a:off x="6715140" y="3143248"/>
              <a:ext cx="285752" cy="1588"/>
            </a:xfrm>
            <a:prstGeom prst="line">
              <a:avLst/>
            </a:prstGeom>
            <a:ln w="38100"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15" name="Tablica 14"/>
          <p:cNvGraphicFramePr>
            <a:graphicFrameLocks noGrp="1"/>
          </p:cNvGraphicFramePr>
          <p:nvPr/>
        </p:nvGraphicFramePr>
        <p:xfrm>
          <a:off x="5000628" y="3000372"/>
          <a:ext cx="3643338" cy="928694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</a:effectLst>
                <a:tableStyleId>{5C22544A-7EE6-4342-B048-85BDC9FD1C3A}</a:tableStyleId>
              </a:tblPr>
              <a:tblGrid>
                <a:gridCol w="3643338"/>
              </a:tblGrid>
              <a:tr h="928694">
                <a:tc>
                  <a:txBody>
                    <a:bodyPr/>
                    <a:lstStyle/>
                    <a:p>
                      <a:pPr marL="0" marR="0" indent="-226695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947420" algn="l"/>
                        </a:tabLst>
                        <a:defRPr/>
                      </a:pPr>
                      <a:r>
                        <a:rPr kumimoji="0" lang="hr-HR" sz="36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Y</a:t>
                      </a:r>
                      <a:r>
                        <a:rPr kumimoji="0" lang="hr-HR" sz="3600" b="0" kern="1200" baseline="-250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AB</a:t>
                      </a:r>
                      <a:r>
                        <a:rPr kumimoji="0" lang="hr-HR" sz="36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= </a:t>
                      </a:r>
                      <a:r>
                        <a:rPr kumimoji="0" lang="hr-HR" sz="3600" b="0" kern="1200" baseline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A </a:t>
                      </a:r>
                      <a:r>
                        <a:rPr lang="hr-HR" sz="3600" b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</a:t>
                      </a:r>
                      <a:r>
                        <a:rPr kumimoji="0" lang="hr-HR" sz="3600" b="0" kern="1200" baseline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B </a:t>
                      </a:r>
                      <a:r>
                        <a:rPr lang="hr-HR" sz="3600" b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+</a:t>
                      </a:r>
                      <a:r>
                        <a:rPr kumimoji="0" lang="hr-HR" sz="3600" b="0" kern="1200" baseline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A </a:t>
                      </a:r>
                      <a:r>
                        <a:rPr lang="hr-HR" sz="3600" b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</a:t>
                      </a:r>
                      <a:r>
                        <a:rPr kumimoji="0" lang="hr-HR" sz="3600" b="0" kern="1200" baseline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B</a:t>
                      </a:r>
                      <a:endParaRPr kumimoji="0" lang="hr-HR" sz="3600" b="0" kern="120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6" name="Tablica 15"/>
          <p:cNvGraphicFramePr>
            <a:graphicFrameLocks noGrp="1"/>
          </p:cNvGraphicFramePr>
          <p:nvPr/>
        </p:nvGraphicFramePr>
        <p:xfrm>
          <a:off x="571472" y="3000372"/>
          <a:ext cx="3705252" cy="928694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</a:effectLst>
                <a:tableStyleId>{5C22544A-7EE6-4342-B048-85BDC9FD1C3A}</a:tableStyleId>
              </a:tblPr>
              <a:tblGrid>
                <a:gridCol w="3705252"/>
              </a:tblGrid>
              <a:tr h="928694">
                <a:tc>
                  <a:txBody>
                    <a:bodyPr/>
                    <a:lstStyle/>
                    <a:p>
                      <a:pPr marL="0" marR="0" indent="-226695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947420" algn="l"/>
                        </a:tabLst>
                        <a:defRPr/>
                      </a:pPr>
                      <a:r>
                        <a:rPr kumimoji="0" lang="hr-HR" sz="36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Y</a:t>
                      </a:r>
                      <a:r>
                        <a:rPr kumimoji="0" lang="hr-HR" sz="3600" b="0" kern="1200" baseline="-250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AB</a:t>
                      </a:r>
                      <a:r>
                        <a:rPr kumimoji="0" lang="hr-HR" sz="36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= </a:t>
                      </a:r>
                      <a:r>
                        <a:rPr kumimoji="0" lang="hr-HR" sz="3600" b="0" kern="1200" baseline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A </a:t>
                      </a:r>
                      <a:r>
                        <a:rPr lang="hr-HR" sz="3600" b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</a:t>
                      </a:r>
                      <a:r>
                        <a:rPr kumimoji="0" lang="hr-HR" sz="3600" b="0" kern="1200" baseline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B </a:t>
                      </a:r>
                      <a:r>
                        <a:rPr lang="hr-HR" sz="3600" b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+</a:t>
                      </a:r>
                      <a:r>
                        <a:rPr kumimoji="0" lang="hr-HR" sz="3600" b="0" kern="1200" baseline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A </a:t>
                      </a:r>
                      <a:r>
                        <a:rPr lang="hr-HR" sz="3600" b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</a:t>
                      </a:r>
                      <a:r>
                        <a:rPr kumimoji="0" lang="hr-HR" sz="3600" b="0" kern="1200" baseline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B</a:t>
                      </a:r>
                      <a:endParaRPr kumimoji="0" lang="hr-HR" sz="3600" b="0" kern="120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17" name="Ravni poveznik 16"/>
          <p:cNvCxnSpPr/>
          <p:nvPr/>
        </p:nvCxnSpPr>
        <p:spPr>
          <a:xfrm rot="10800000">
            <a:off x="1714480" y="3214686"/>
            <a:ext cx="285752" cy="1588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Ravni poveznik 18"/>
          <p:cNvCxnSpPr/>
          <p:nvPr/>
        </p:nvCxnSpPr>
        <p:spPr>
          <a:xfrm rot="10800000">
            <a:off x="3857620" y="3214686"/>
            <a:ext cx="285752" cy="1588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Ravni poveznik 19"/>
          <p:cNvCxnSpPr/>
          <p:nvPr/>
        </p:nvCxnSpPr>
        <p:spPr>
          <a:xfrm rot="10800000">
            <a:off x="6072198" y="3214686"/>
            <a:ext cx="285752" cy="1588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Ravni poveznik 20"/>
          <p:cNvCxnSpPr/>
          <p:nvPr/>
        </p:nvCxnSpPr>
        <p:spPr>
          <a:xfrm rot="10800000">
            <a:off x="5072066" y="3214686"/>
            <a:ext cx="285752" cy="1588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Ravni poveznik 21"/>
          <p:cNvCxnSpPr/>
          <p:nvPr/>
        </p:nvCxnSpPr>
        <p:spPr>
          <a:xfrm rot="10800000">
            <a:off x="6786578" y="3214686"/>
            <a:ext cx="285752" cy="1588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3" name="Tablica 22"/>
          <p:cNvGraphicFramePr>
            <a:graphicFrameLocks noGrp="1"/>
          </p:cNvGraphicFramePr>
          <p:nvPr/>
        </p:nvGraphicFramePr>
        <p:xfrm>
          <a:off x="2357422" y="4286256"/>
          <a:ext cx="4500562" cy="928694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</a:effectLst>
                <a:tableStyleId>{5C22544A-7EE6-4342-B048-85BDC9FD1C3A}</a:tableStyleId>
              </a:tblPr>
              <a:tblGrid>
                <a:gridCol w="4500562"/>
              </a:tblGrid>
              <a:tr h="928694">
                <a:tc>
                  <a:txBody>
                    <a:bodyPr/>
                    <a:lstStyle/>
                    <a:p>
                      <a:pPr marL="0" marR="0" indent="-226695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947420" algn="l"/>
                        </a:tabLst>
                        <a:defRPr/>
                      </a:pPr>
                      <a:r>
                        <a:rPr kumimoji="0" lang="hr-HR" sz="36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Y = </a:t>
                      </a:r>
                      <a:r>
                        <a:rPr kumimoji="0" lang="hr-HR" sz="3600" b="0" kern="1200" baseline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C</a:t>
                      </a:r>
                      <a:r>
                        <a:rPr lang="hr-HR" sz="3600" b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</a:t>
                      </a:r>
                      <a:r>
                        <a:rPr kumimoji="0" lang="hr-HR" sz="3600" b="0" kern="1200" baseline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kumimoji="0" lang="hr-HR" sz="36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Y</a:t>
                      </a:r>
                      <a:r>
                        <a:rPr kumimoji="0" lang="hr-HR" sz="3600" b="0" kern="1200" baseline="-250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AB </a:t>
                      </a:r>
                      <a:r>
                        <a:rPr lang="hr-HR" sz="3600" b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+</a:t>
                      </a:r>
                      <a:r>
                        <a:rPr kumimoji="0" lang="hr-HR" sz="3600" b="0" kern="1200" baseline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C </a:t>
                      </a:r>
                      <a:r>
                        <a:rPr lang="hr-HR" sz="3600" b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</a:t>
                      </a:r>
                      <a:r>
                        <a:rPr kumimoji="0" lang="hr-HR" sz="3600" b="0" kern="1200" baseline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kumimoji="0" lang="hr-HR" sz="36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Y</a:t>
                      </a:r>
                      <a:r>
                        <a:rPr kumimoji="0" lang="hr-HR" sz="3600" b="0" kern="1200" baseline="-250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AB</a:t>
                      </a:r>
                      <a:endParaRPr kumimoji="0" lang="hr-HR" sz="3600" b="0" kern="120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25" name="Ravni poveznik 24"/>
          <p:cNvCxnSpPr/>
          <p:nvPr/>
        </p:nvCxnSpPr>
        <p:spPr>
          <a:xfrm rot="10800000">
            <a:off x="5786446" y="4500570"/>
            <a:ext cx="285752" cy="1588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Ravni poveznik 25"/>
          <p:cNvCxnSpPr/>
          <p:nvPr/>
        </p:nvCxnSpPr>
        <p:spPr>
          <a:xfrm rot="10800000">
            <a:off x="3500430" y="4500570"/>
            <a:ext cx="285752" cy="1588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Logički izraz za C1 (PRIJENOS)</a:t>
            </a:r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21EDB7-747B-493C-8632-2FFDF74C8276}" type="slidenum">
              <a:rPr lang="hr-HR" smtClean="0"/>
              <a:pPr>
                <a:defRPr/>
              </a:pPr>
              <a:t>16</a:t>
            </a:fld>
            <a:endParaRPr lang="hr-HR"/>
          </a:p>
        </p:txBody>
      </p:sp>
      <p:graphicFrame>
        <p:nvGraphicFramePr>
          <p:cNvPr id="7" name="Tablica 6"/>
          <p:cNvGraphicFramePr>
            <a:graphicFrameLocks noGrp="1"/>
          </p:cNvGraphicFramePr>
          <p:nvPr/>
        </p:nvGraphicFramePr>
        <p:xfrm>
          <a:off x="1785918" y="1500174"/>
          <a:ext cx="3024000" cy="4968907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</a:effectLst>
                <a:tableStyleId>{5C22544A-7EE6-4342-B048-85BDC9FD1C3A}</a:tableStyleId>
              </a:tblPr>
              <a:tblGrid>
                <a:gridCol w="756000"/>
                <a:gridCol w="756000"/>
                <a:gridCol w="756000"/>
                <a:gridCol w="756000"/>
              </a:tblGrid>
              <a:tr h="714379"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A</a:t>
                      </a:r>
                      <a:endParaRPr kumimoji="0" lang="hr-HR" sz="2800" b="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B</a:t>
                      </a:r>
                      <a:endParaRPr kumimoji="0" lang="hr-HR" sz="2800" b="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</a:t>
                      </a:r>
                      <a:endParaRPr kumimoji="0" lang="hr-HR" sz="2800" b="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C1</a:t>
                      </a:r>
                      <a:endParaRPr kumimoji="0" lang="hr-HR" sz="2800" b="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1816"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226695" algn="ctr" rtl="0" eaLnBrk="1" latinLnBrk="0" hangingPunct="1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1816"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226695" algn="ctr" rtl="0" eaLnBrk="1" latinLnBrk="0" hangingPunct="1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1816"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226695" algn="ctr" rtl="0" eaLnBrk="1" latinLnBrk="0" hangingPunct="1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1816"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226695" algn="ctr" rtl="0" eaLnBrk="1" latinLnBrk="0" hangingPunct="1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1816"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226695" algn="ctr" rtl="0" eaLnBrk="1" latinLnBrk="0" hangingPunct="1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1816"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226695" algn="ctr" rtl="0" eaLnBrk="1" latinLnBrk="0" hangingPunct="1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1816"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226695" algn="ctr" rtl="0" eaLnBrk="1" latinLnBrk="0" hangingPunct="1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1816"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226695" algn="ctr" rtl="0" eaLnBrk="1" latinLnBrk="0" hangingPunct="1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Tablica 7"/>
          <p:cNvGraphicFramePr>
            <a:graphicFrameLocks noGrp="1"/>
          </p:cNvGraphicFramePr>
          <p:nvPr/>
        </p:nvGraphicFramePr>
        <p:xfrm>
          <a:off x="5072066" y="3857628"/>
          <a:ext cx="2571768" cy="2635495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</a:effectLst>
              </a:tblPr>
              <a:tblGrid>
                <a:gridCol w="2571768"/>
              </a:tblGrid>
              <a:tr h="52709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A </a:t>
                      </a:r>
                      <a:r>
                        <a:rPr kumimoji="0" lang="hr-HR" sz="2800" b="0" kern="120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  <a:sym typeface="Wingdings"/>
                        </a:rPr>
                        <a:t></a:t>
                      </a:r>
                      <a:r>
                        <a:rPr kumimoji="0" lang="hr-HR" sz="2800" b="0" kern="120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B </a:t>
                      </a:r>
                      <a:r>
                        <a:rPr kumimoji="0" lang="hr-HR" sz="2800" b="0" kern="120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  <a:sym typeface="Wingdings"/>
                        </a:rPr>
                        <a:t></a:t>
                      </a:r>
                      <a:r>
                        <a:rPr kumimoji="0" lang="hr-HR" sz="2800" b="0" kern="120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C</a:t>
                      </a:r>
                    </a:p>
                  </a:txBody>
                  <a:tcPr anchor="b">
                    <a:solidFill>
                      <a:srgbClr val="FFC000"/>
                    </a:solidFill>
                  </a:tcPr>
                </a:tc>
              </a:tr>
              <a:tr h="52709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hr-HR" sz="2800" b="0" kern="1200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b">
                    <a:noFill/>
                  </a:tcPr>
                </a:tc>
              </a:tr>
              <a:tr h="52709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A </a:t>
                      </a:r>
                      <a:r>
                        <a:rPr kumimoji="0" lang="hr-HR" sz="2800" b="0" kern="120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  <a:sym typeface="Wingdings"/>
                        </a:rPr>
                        <a:t></a:t>
                      </a:r>
                      <a:r>
                        <a:rPr kumimoji="0" lang="hr-HR" sz="2800" b="0" kern="120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B </a:t>
                      </a:r>
                      <a:r>
                        <a:rPr kumimoji="0" lang="hr-HR" sz="2800" b="0" kern="120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  <a:sym typeface="Wingdings"/>
                        </a:rPr>
                        <a:t></a:t>
                      </a:r>
                      <a:r>
                        <a:rPr kumimoji="0" lang="hr-HR" sz="2800" b="0" kern="120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C</a:t>
                      </a:r>
                    </a:p>
                  </a:txBody>
                  <a:tcPr anchor="b">
                    <a:solidFill>
                      <a:srgbClr val="FFC000"/>
                    </a:solidFill>
                  </a:tcPr>
                </a:tc>
              </a:tr>
              <a:tr h="52709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A </a:t>
                      </a:r>
                      <a:r>
                        <a:rPr kumimoji="0" lang="hr-HR" sz="2800" b="0" kern="120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  <a:sym typeface="Wingdings"/>
                        </a:rPr>
                        <a:t></a:t>
                      </a:r>
                      <a:r>
                        <a:rPr kumimoji="0" lang="hr-HR" sz="2800" b="0" kern="120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B </a:t>
                      </a:r>
                      <a:r>
                        <a:rPr kumimoji="0" lang="hr-HR" sz="2800" b="0" kern="120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  <a:sym typeface="Wingdings"/>
                        </a:rPr>
                        <a:t></a:t>
                      </a:r>
                      <a:r>
                        <a:rPr kumimoji="0" lang="hr-HR" sz="2800" b="0" kern="120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C</a:t>
                      </a:r>
                    </a:p>
                  </a:txBody>
                  <a:tcPr anchor="b">
                    <a:solidFill>
                      <a:srgbClr val="FFC000"/>
                    </a:solidFill>
                  </a:tcPr>
                </a:tc>
              </a:tr>
              <a:tr h="52709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A </a:t>
                      </a:r>
                      <a:r>
                        <a:rPr kumimoji="0" lang="hr-HR" sz="2800" b="0" kern="120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  <a:sym typeface="Wingdings"/>
                        </a:rPr>
                        <a:t></a:t>
                      </a:r>
                      <a:r>
                        <a:rPr kumimoji="0" lang="hr-HR" sz="2800" b="0" kern="120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B </a:t>
                      </a:r>
                      <a:r>
                        <a:rPr kumimoji="0" lang="hr-HR" sz="2800" b="0" kern="120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  <a:sym typeface="Wingdings"/>
                        </a:rPr>
                        <a:t></a:t>
                      </a:r>
                      <a:r>
                        <a:rPr kumimoji="0" lang="hr-HR" sz="2800" b="0" kern="120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C</a:t>
                      </a:r>
                    </a:p>
                  </a:txBody>
                  <a:tcPr anchor="b"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cxnSp>
        <p:nvCxnSpPr>
          <p:cNvPr id="11" name="Ravni poveznik 10"/>
          <p:cNvCxnSpPr/>
          <p:nvPr/>
        </p:nvCxnSpPr>
        <p:spPr>
          <a:xfrm rot="10800000">
            <a:off x="5643570" y="3929066"/>
            <a:ext cx="357190" cy="1588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avni poveznik 11"/>
          <p:cNvCxnSpPr/>
          <p:nvPr/>
        </p:nvCxnSpPr>
        <p:spPr>
          <a:xfrm rot="10800000">
            <a:off x="6143636" y="5000636"/>
            <a:ext cx="357190" cy="1588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Ravni poveznik 13"/>
          <p:cNvCxnSpPr/>
          <p:nvPr/>
        </p:nvCxnSpPr>
        <p:spPr>
          <a:xfrm rot="10800000">
            <a:off x="6715140" y="5500702"/>
            <a:ext cx="357190" cy="1588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Logički izraz za C1</a:t>
            </a:r>
            <a:endParaRPr lang="hr-HR"/>
          </a:p>
        </p:txBody>
      </p:sp>
      <p:sp>
        <p:nvSpPr>
          <p:cNvPr id="27" name="Rezervirano mjesto sadržaja 2"/>
          <p:cNvSpPr>
            <a:spLocks noGrp="1"/>
          </p:cNvSpPr>
          <p:nvPr>
            <p:ph idx="1"/>
          </p:nvPr>
        </p:nvSpPr>
        <p:spPr>
          <a:xfrm>
            <a:off x="642910" y="4286256"/>
            <a:ext cx="7839100" cy="1660523"/>
          </a:xfrm>
        </p:spPr>
        <p:txBody>
          <a:bodyPr/>
          <a:lstStyle/>
          <a:p>
            <a:pPr algn="just"/>
            <a:r>
              <a:rPr lang="hr-HR" smtClean="0"/>
              <a:t>Izraz je sveden na ovaj oblik da bi ga se moglo zapisati uz pomoć logičkog izraza za poluzbrajač </a:t>
            </a:r>
            <a:br>
              <a:rPr lang="hr-HR" smtClean="0"/>
            </a:br>
            <a:r>
              <a:rPr lang="hr-HR" smtClean="0"/>
              <a:t>(izlazi poluzbrajača bit će označeni s Y</a:t>
            </a:r>
            <a:r>
              <a:rPr lang="hr-HR" baseline="-25000" smtClean="0"/>
              <a:t>AB</a:t>
            </a:r>
            <a:r>
              <a:rPr lang="hr-HR" smtClean="0"/>
              <a:t> i C</a:t>
            </a:r>
            <a:r>
              <a:rPr lang="hr-HR" baseline="-25000" smtClean="0"/>
              <a:t>AB</a:t>
            </a:r>
            <a:r>
              <a:rPr lang="hr-HR" smtClean="0"/>
              <a:t>).</a:t>
            </a:r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21EDB7-747B-493C-8632-2FFDF74C8276}" type="slidenum">
              <a:rPr lang="hr-HR" smtClean="0"/>
              <a:pPr>
                <a:defRPr/>
              </a:pPr>
              <a:t>17</a:t>
            </a:fld>
            <a:endParaRPr lang="hr-HR"/>
          </a:p>
        </p:txBody>
      </p:sp>
      <p:graphicFrame>
        <p:nvGraphicFramePr>
          <p:cNvPr id="6" name="Tablica 5"/>
          <p:cNvGraphicFramePr>
            <a:graphicFrameLocks noGrp="1"/>
          </p:cNvGraphicFramePr>
          <p:nvPr/>
        </p:nvGraphicFramePr>
        <p:xfrm>
          <a:off x="214282" y="1714488"/>
          <a:ext cx="8929718" cy="928694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</a:effectLst>
                <a:tableStyleId>{5C22544A-7EE6-4342-B048-85BDC9FD1C3A}</a:tableStyleId>
              </a:tblPr>
              <a:tblGrid>
                <a:gridCol w="8929718"/>
              </a:tblGrid>
              <a:tr h="928694">
                <a:tc>
                  <a:txBody>
                    <a:bodyPr/>
                    <a:lstStyle/>
                    <a:p>
                      <a:pPr marL="0" marR="0" indent="-226695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947420" algn="l"/>
                        </a:tabLst>
                        <a:defRPr/>
                      </a:pPr>
                      <a:r>
                        <a:rPr kumimoji="0" lang="hr-HR" sz="36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C1 = </a:t>
                      </a:r>
                      <a:r>
                        <a:rPr kumimoji="0" lang="hr-HR" sz="3600" b="0" kern="1200" baseline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A </a:t>
                      </a:r>
                      <a:r>
                        <a:rPr lang="hr-HR" sz="3600" b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</a:t>
                      </a:r>
                      <a:r>
                        <a:rPr kumimoji="0" lang="hr-HR" sz="3600" b="0" kern="1200" baseline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B</a:t>
                      </a:r>
                      <a:r>
                        <a:rPr lang="hr-HR" sz="3600" b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</a:t>
                      </a:r>
                      <a:r>
                        <a:rPr kumimoji="0" lang="hr-HR" sz="3600" b="0" kern="1200" baseline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C + A </a:t>
                      </a:r>
                      <a:r>
                        <a:rPr lang="hr-HR" sz="3600" b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</a:t>
                      </a:r>
                      <a:r>
                        <a:rPr kumimoji="0" lang="hr-HR" sz="3600" b="0" kern="1200" baseline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B</a:t>
                      </a:r>
                      <a:r>
                        <a:rPr lang="hr-HR" sz="3600" b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</a:t>
                      </a:r>
                      <a:r>
                        <a:rPr kumimoji="0" lang="hr-HR" sz="3600" b="0" kern="1200" baseline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C + A </a:t>
                      </a:r>
                      <a:r>
                        <a:rPr lang="hr-HR" sz="3600" b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</a:t>
                      </a:r>
                      <a:r>
                        <a:rPr kumimoji="0" lang="hr-HR" sz="3600" b="0" kern="1200" baseline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B</a:t>
                      </a:r>
                      <a:r>
                        <a:rPr lang="hr-HR" sz="3600" b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</a:t>
                      </a:r>
                      <a:r>
                        <a:rPr kumimoji="0" lang="hr-HR" sz="3600" b="0" kern="1200" baseline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C+ A </a:t>
                      </a:r>
                      <a:r>
                        <a:rPr lang="hr-HR" sz="3600" b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</a:t>
                      </a:r>
                      <a:r>
                        <a:rPr kumimoji="0" lang="hr-HR" sz="3600" b="0" kern="1200" baseline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B</a:t>
                      </a:r>
                      <a:r>
                        <a:rPr lang="hr-HR" sz="3600" b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</a:t>
                      </a:r>
                      <a:r>
                        <a:rPr kumimoji="0" lang="hr-HR" sz="3600" b="0" kern="1200" baseline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C</a:t>
                      </a:r>
                      <a:endParaRPr kumimoji="0" lang="hr-HR" sz="3600" b="0" kern="120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pSp>
        <p:nvGrpSpPr>
          <p:cNvPr id="3" name="Grupa 25"/>
          <p:cNvGrpSpPr/>
          <p:nvPr/>
        </p:nvGrpSpPr>
        <p:grpSpPr>
          <a:xfrm>
            <a:off x="1428728" y="1928802"/>
            <a:ext cx="5643602" cy="1588"/>
            <a:chOff x="1214414" y="1928802"/>
            <a:chExt cx="5643602" cy="1588"/>
          </a:xfrm>
        </p:grpSpPr>
        <p:cxnSp>
          <p:nvCxnSpPr>
            <p:cNvPr id="7" name="Ravni poveznik 6"/>
            <p:cNvCxnSpPr/>
            <p:nvPr/>
          </p:nvCxnSpPr>
          <p:spPr>
            <a:xfrm rot="10800000">
              <a:off x="1214414" y="1928802"/>
              <a:ext cx="214314" cy="1588"/>
            </a:xfrm>
            <a:prstGeom prst="line">
              <a:avLst/>
            </a:prstGeom>
            <a:ln w="38100"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Ravni poveznik 10"/>
            <p:cNvCxnSpPr/>
            <p:nvPr/>
          </p:nvCxnSpPr>
          <p:spPr>
            <a:xfrm rot="10800000">
              <a:off x="3929058" y="1928802"/>
              <a:ext cx="214314" cy="1588"/>
            </a:xfrm>
            <a:prstGeom prst="line">
              <a:avLst/>
            </a:prstGeom>
            <a:ln w="38100"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Ravni poveznik 12"/>
            <p:cNvCxnSpPr/>
            <p:nvPr/>
          </p:nvCxnSpPr>
          <p:spPr>
            <a:xfrm rot="10800000">
              <a:off x="6572264" y="1928802"/>
              <a:ext cx="285752" cy="1588"/>
            </a:xfrm>
            <a:prstGeom prst="line">
              <a:avLst/>
            </a:prstGeom>
            <a:ln w="38100"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15" name="Tablica 14"/>
          <p:cNvGraphicFramePr>
            <a:graphicFrameLocks noGrp="1"/>
          </p:cNvGraphicFramePr>
          <p:nvPr/>
        </p:nvGraphicFramePr>
        <p:xfrm>
          <a:off x="357158" y="2928934"/>
          <a:ext cx="8572560" cy="928694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</a:effectLst>
                <a:tableStyleId>{5C22544A-7EE6-4342-B048-85BDC9FD1C3A}</a:tableStyleId>
              </a:tblPr>
              <a:tblGrid>
                <a:gridCol w="8572560"/>
              </a:tblGrid>
              <a:tr h="928694">
                <a:tc>
                  <a:txBody>
                    <a:bodyPr/>
                    <a:lstStyle/>
                    <a:p>
                      <a:pPr marL="0" marR="0" indent="-226695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947420" algn="l"/>
                        </a:tabLst>
                        <a:defRPr/>
                      </a:pPr>
                      <a:r>
                        <a:rPr kumimoji="0" lang="hr-HR" sz="36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C1 = </a:t>
                      </a:r>
                      <a:r>
                        <a:rPr kumimoji="0" lang="hr-HR" sz="3600" b="0" kern="1200" baseline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C</a:t>
                      </a:r>
                      <a:r>
                        <a:rPr lang="hr-HR" sz="3600" b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</a:t>
                      </a:r>
                      <a:r>
                        <a:rPr kumimoji="0" lang="hr-HR" sz="3600" b="0" kern="1200" baseline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(A </a:t>
                      </a:r>
                      <a:r>
                        <a:rPr lang="hr-HR" sz="3600" b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</a:t>
                      </a:r>
                      <a:r>
                        <a:rPr kumimoji="0" lang="hr-HR" sz="3600" b="0" kern="1200" baseline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B + A </a:t>
                      </a:r>
                      <a:r>
                        <a:rPr lang="hr-HR" sz="3600" b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</a:t>
                      </a:r>
                      <a:r>
                        <a:rPr kumimoji="0" lang="hr-HR" sz="3600" b="0" kern="1200" baseline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B) </a:t>
                      </a:r>
                      <a:r>
                        <a:rPr lang="hr-HR" sz="3600" b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+</a:t>
                      </a:r>
                      <a:r>
                        <a:rPr kumimoji="0" lang="hr-HR" sz="3600" b="0" kern="1200" baseline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A </a:t>
                      </a:r>
                      <a:r>
                        <a:rPr lang="hr-HR" sz="3600" b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</a:t>
                      </a:r>
                      <a:r>
                        <a:rPr kumimoji="0" lang="hr-HR" sz="3600" b="0" kern="1200" baseline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B </a:t>
                      </a:r>
                      <a:r>
                        <a:rPr lang="hr-HR" sz="3600" b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</a:t>
                      </a:r>
                      <a:r>
                        <a:rPr kumimoji="0" lang="hr-HR" sz="3600" b="0" kern="1200" baseline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(C </a:t>
                      </a:r>
                      <a:r>
                        <a:rPr lang="hr-HR" sz="3600" b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+</a:t>
                      </a:r>
                      <a:r>
                        <a:rPr kumimoji="0" lang="hr-HR" sz="3600" b="0" kern="1200" baseline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C)</a:t>
                      </a:r>
                      <a:endParaRPr kumimoji="0" lang="hr-HR" sz="3600" b="0" kern="120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pSp>
        <p:nvGrpSpPr>
          <p:cNvPr id="8" name="Grupa 24"/>
          <p:cNvGrpSpPr/>
          <p:nvPr/>
        </p:nvGrpSpPr>
        <p:grpSpPr>
          <a:xfrm>
            <a:off x="2571736" y="3143248"/>
            <a:ext cx="2428892" cy="1588"/>
            <a:chOff x="2143108" y="3143248"/>
            <a:chExt cx="2428892" cy="1588"/>
          </a:xfrm>
        </p:grpSpPr>
        <p:cxnSp>
          <p:nvCxnSpPr>
            <p:cNvPr id="17" name="Ravni poveznik 16"/>
            <p:cNvCxnSpPr/>
            <p:nvPr/>
          </p:nvCxnSpPr>
          <p:spPr>
            <a:xfrm rot="10800000">
              <a:off x="2143108" y="3143248"/>
              <a:ext cx="285752" cy="1588"/>
            </a:xfrm>
            <a:prstGeom prst="line">
              <a:avLst/>
            </a:prstGeom>
            <a:ln w="38100"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Ravni poveznik 17"/>
            <p:cNvCxnSpPr/>
            <p:nvPr/>
          </p:nvCxnSpPr>
          <p:spPr>
            <a:xfrm rot="10800000">
              <a:off x="4286248" y="3143248"/>
              <a:ext cx="285752" cy="1588"/>
            </a:xfrm>
            <a:prstGeom prst="line">
              <a:avLst/>
            </a:prstGeom>
            <a:ln w="38100"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1" name="Ravni poveznik 20"/>
          <p:cNvCxnSpPr/>
          <p:nvPr/>
        </p:nvCxnSpPr>
        <p:spPr>
          <a:xfrm rot="10800000">
            <a:off x="7143768" y="3143248"/>
            <a:ext cx="285752" cy="1588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Logički izraz za C1</a:t>
            </a:r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21EDB7-747B-493C-8632-2FFDF74C8276}" type="slidenum">
              <a:rPr lang="hr-HR" smtClean="0"/>
              <a:pPr>
                <a:defRPr/>
              </a:pPr>
              <a:t>18</a:t>
            </a:fld>
            <a:endParaRPr lang="hr-HR"/>
          </a:p>
        </p:txBody>
      </p:sp>
      <p:graphicFrame>
        <p:nvGraphicFramePr>
          <p:cNvPr id="15" name="Tablica 14"/>
          <p:cNvGraphicFramePr>
            <a:graphicFrameLocks noGrp="1"/>
          </p:cNvGraphicFramePr>
          <p:nvPr/>
        </p:nvGraphicFramePr>
        <p:xfrm>
          <a:off x="5000628" y="3000372"/>
          <a:ext cx="3643338" cy="928694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</a:effectLst>
                <a:tableStyleId>{5C22544A-7EE6-4342-B048-85BDC9FD1C3A}</a:tableStyleId>
              </a:tblPr>
              <a:tblGrid>
                <a:gridCol w="3643338"/>
              </a:tblGrid>
              <a:tr h="928694">
                <a:tc>
                  <a:txBody>
                    <a:bodyPr/>
                    <a:lstStyle/>
                    <a:p>
                      <a:pPr marL="0" marR="0" indent="-226695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947420" algn="l"/>
                        </a:tabLst>
                        <a:defRPr/>
                      </a:pPr>
                      <a:r>
                        <a:rPr kumimoji="0" lang="hr-HR" sz="36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C</a:t>
                      </a:r>
                      <a:r>
                        <a:rPr kumimoji="0" lang="hr-HR" sz="3600" b="0" kern="1200" baseline="-250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AB</a:t>
                      </a:r>
                      <a:r>
                        <a:rPr kumimoji="0" lang="hr-HR" sz="36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= </a:t>
                      </a:r>
                      <a:r>
                        <a:rPr kumimoji="0" lang="hr-HR" sz="3600" b="0" kern="1200" baseline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A </a:t>
                      </a:r>
                      <a:r>
                        <a:rPr lang="hr-HR" sz="3600" b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</a:t>
                      </a:r>
                      <a:r>
                        <a:rPr kumimoji="0" lang="hr-HR" sz="3600" b="0" kern="1200" baseline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B</a:t>
                      </a:r>
                      <a:endParaRPr kumimoji="0" lang="hr-HR" sz="3600" b="0" kern="120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6" name="Tablica 15"/>
          <p:cNvGraphicFramePr>
            <a:graphicFrameLocks noGrp="1"/>
          </p:cNvGraphicFramePr>
          <p:nvPr/>
        </p:nvGraphicFramePr>
        <p:xfrm>
          <a:off x="571472" y="3000372"/>
          <a:ext cx="3705252" cy="928694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</a:effectLst>
                <a:tableStyleId>{5C22544A-7EE6-4342-B048-85BDC9FD1C3A}</a:tableStyleId>
              </a:tblPr>
              <a:tblGrid>
                <a:gridCol w="3705252"/>
              </a:tblGrid>
              <a:tr h="928694">
                <a:tc>
                  <a:txBody>
                    <a:bodyPr/>
                    <a:lstStyle/>
                    <a:p>
                      <a:pPr marL="0" marR="0" indent="-226695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947420" algn="l"/>
                        </a:tabLst>
                        <a:defRPr/>
                      </a:pPr>
                      <a:r>
                        <a:rPr kumimoji="0" lang="hr-HR" sz="36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Y</a:t>
                      </a:r>
                      <a:r>
                        <a:rPr kumimoji="0" lang="hr-HR" sz="3600" b="0" kern="1200" baseline="-250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AB</a:t>
                      </a:r>
                      <a:r>
                        <a:rPr kumimoji="0" lang="hr-HR" sz="36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= </a:t>
                      </a:r>
                      <a:r>
                        <a:rPr kumimoji="0" lang="hr-HR" sz="3600" b="0" kern="1200" baseline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A </a:t>
                      </a:r>
                      <a:r>
                        <a:rPr lang="hr-HR" sz="3600" b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</a:t>
                      </a:r>
                      <a:r>
                        <a:rPr kumimoji="0" lang="hr-HR" sz="3600" b="0" kern="1200" baseline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B </a:t>
                      </a:r>
                      <a:r>
                        <a:rPr lang="hr-HR" sz="3600" b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+</a:t>
                      </a:r>
                      <a:r>
                        <a:rPr kumimoji="0" lang="hr-HR" sz="3600" b="0" kern="1200" baseline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A </a:t>
                      </a:r>
                      <a:r>
                        <a:rPr lang="hr-HR" sz="3600" b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</a:t>
                      </a:r>
                      <a:r>
                        <a:rPr kumimoji="0" lang="hr-HR" sz="3600" b="0" kern="1200" baseline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B</a:t>
                      </a:r>
                      <a:endParaRPr kumimoji="0" lang="hr-HR" sz="3600" b="0" kern="120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17" name="Ravni poveznik 16"/>
          <p:cNvCxnSpPr/>
          <p:nvPr/>
        </p:nvCxnSpPr>
        <p:spPr>
          <a:xfrm rot="10800000">
            <a:off x="1714480" y="3214686"/>
            <a:ext cx="285752" cy="1588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Ravni poveznik 18"/>
          <p:cNvCxnSpPr/>
          <p:nvPr/>
        </p:nvCxnSpPr>
        <p:spPr>
          <a:xfrm rot="10800000">
            <a:off x="3857620" y="3214686"/>
            <a:ext cx="285752" cy="1588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3" name="Tablica 22"/>
          <p:cNvGraphicFramePr>
            <a:graphicFrameLocks noGrp="1"/>
          </p:cNvGraphicFramePr>
          <p:nvPr/>
        </p:nvGraphicFramePr>
        <p:xfrm>
          <a:off x="2357422" y="4286256"/>
          <a:ext cx="4500562" cy="928694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</a:effectLst>
                <a:tableStyleId>{5C22544A-7EE6-4342-B048-85BDC9FD1C3A}</a:tableStyleId>
              </a:tblPr>
              <a:tblGrid>
                <a:gridCol w="4500562"/>
              </a:tblGrid>
              <a:tr h="928694">
                <a:tc>
                  <a:txBody>
                    <a:bodyPr/>
                    <a:lstStyle/>
                    <a:p>
                      <a:pPr marL="0" marR="0" indent="-226695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947420" algn="l"/>
                        </a:tabLst>
                        <a:defRPr/>
                      </a:pPr>
                      <a:r>
                        <a:rPr kumimoji="0" lang="hr-HR" sz="36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C1 = </a:t>
                      </a:r>
                      <a:r>
                        <a:rPr kumimoji="0" lang="hr-HR" sz="3600" b="0" kern="1200" baseline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C</a:t>
                      </a:r>
                      <a:r>
                        <a:rPr lang="hr-HR" sz="3600" b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</a:t>
                      </a:r>
                      <a:r>
                        <a:rPr kumimoji="0" lang="hr-HR" sz="3600" b="0" kern="1200" baseline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kumimoji="0" lang="hr-HR" sz="36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Y</a:t>
                      </a:r>
                      <a:r>
                        <a:rPr kumimoji="0" lang="hr-HR" sz="3600" b="0" kern="1200" baseline="-250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AB </a:t>
                      </a:r>
                      <a:r>
                        <a:rPr lang="hr-HR" sz="3600" b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+</a:t>
                      </a:r>
                      <a:r>
                        <a:rPr kumimoji="0" lang="hr-HR" sz="3600" b="0" kern="1200" baseline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kumimoji="0" lang="hr-HR" sz="36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C</a:t>
                      </a:r>
                      <a:r>
                        <a:rPr kumimoji="0" lang="hr-HR" sz="3600" b="0" kern="1200" baseline="-250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AB</a:t>
                      </a:r>
                      <a:endParaRPr kumimoji="0" lang="hr-HR" sz="3600" b="0" kern="120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1" name="Tablica 30"/>
          <p:cNvGraphicFramePr>
            <a:graphicFrameLocks noGrp="1"/>
          </p:cNvGraphicFramePr>
          <p:nvPr/>
        </p:nvGraphicFramePr>
        <p:xfrm>
          <a:off x="357158" y="1714488"/>
          <a:ext cx="8572560" cy="928694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</a:effectLst>
                <a:tableStyleId>{5C22544A-7EE6-4342-B048-85BDC9FD1C3A}</a:tableStyleId>
              </a:tblPr>
              <a:tblGrid>
                <a:gridCol w="8572560"/>
              </a:tblGrid>
              <a:tr h="928694">
                <a:tc>
                  <a:txBody>
                    <a:bodyPr/>
                    <a:lstStyle/>
                    <a:p>
                      <a:pPr marL="0" marR="0" indent="-226695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947420" algn="l"/>
                        </a:tabLst>
                        <a:defRPr/>
                      </a:pPr>
                      <a:r>
                        <a:rPr kumimoji="0" lang="hr-HR" sz="36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C1 = </a:t>
                      </a:r>
                      <a:r>
                        <a:rPr kumimoji="0" lang="hr-HR" sz="3600" b="0" kern="1200" baseline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C</a:t>
                      </a:r>
                      <a:r>
                        <a:rPr lang="hr-HR" sz="3600" b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</a:t>
                      </a:r>
                      <a:r>
                        <a:rPr kumimoji="0" lang="hr-HR" sz="3600" b="0" kern="1200" baseline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(A </a:t>
                      </a:r>
                      <a:r>
                        <a:rPr lang="hr-HR" sz="3600" b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</a:t>
                      </a:r>
                      <a:r>
                        <a:rPr kumimoji="0" lang="hr-HR" sz="3600" b="0" kern="1200" baseline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B + A </a:t>
                      </a:r>
                      <a:r>
                        <a:rPr lang="hr-HR" sz="3600" b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</a:t>
                      </a:r>
                      <a:r>
                        <a:rPr kumimoji="0" lang="hr-HR" sz="3600" b="0" kern="1200" baseline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B) </a:t>
                      </a:r>
                      <a:r>
                        <a:rPr lang="hr-HR" sz="3600" b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+</a:t>
                      </a:r>
                      <a:r>
                        <a:rPr kumimoji="0" lang="hr-HR" sz="3600" b="0" kern="1200" baseline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A </a:t>
                      </a:r>
                      <a:r>
                        <a:rPr lang="hr-HR" sz="3600" b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</a:t>
                      </a:r>
                      <a:r>
                        <a:rPr kumimoji="0" lang="hr-HR" sz="3600" b="0" kern="1200" baseline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B </a:t>
                      </a:r>
                      <a:endParaRPr kumimoji="0" lang="hr-HR" sz="3600" b="0" kern="120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pSp>
        <p:nvGrpSpPr>
          <p:cNvPr id="32" name="Grupa 24"/>
          <p:cNvGrpSpPr/>
          <p:nvPr/>
        </p:nvGrpSpPr>
        <p:grpSpPr>
          <a:xfrm>
            <a:off x="3500430" y="1928802"/>
            <a:ext cx="2428892" cy="1588"/>
            <a:chOff x="2143108" y="3143248"/>
            <a:chExt cx="2428892" cy="1588"/>
          </a:xfrm>
        </p:grpSpPr>
        <p:cxnSp>
          <p:nvCxnSpPr>
            <p:cNvPr id="33" name="Ravni poveznik 32"/>
            <p:cNvCxnSpPr/>
            <p:nvPr/>
          </p:nvCxnSpPr>
          <p:spPr>
            <a:xfrm rot="10800000">
              <a:off x="2143108" y="3143248"/>
              <a:ext cx="285752" cy="1588"/>
            </a:xfrm>
            <a:prstGeom prst="line">
              <a:avLst/>
            </a:prstGeom>
            <a:ln w="38100"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Ravni poveznik 33"/>
            <p:cNvCxnSpPr/>
            <p:nvPr/>
          </p:nvCxnSpPr>
          <p:spPr>
            <a:xfrm rot="10800000">
              <a:off x="4286248" y="3143248"/>
              <a:ext cx="285752" cy="1588"/>
            </a:xfrm>
            <a:prstGeom prst="line">
              <a:avLst/>
            </a:prstGeom>
            <a:ln w="38100"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Puni zbrajač</a:t>
            </a:r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21EDB7-747B-493C-8632-2FFDF74C8276}" type="slidenum">
              <a:rPr lang="hr-HR" smtClean="0"/>
              <a:pPr>
                <a:defRPr/>
              </a:pPr>
              <a:t>19</a:t>
            </a:fld>
            <a:endParaRPr lang="hr-HR"/>
          </a:p>
        </p:txBody>
      </p:sp>
      <p:graphicFrame>
        <p:nvGraphicFramePr>
          <p:cNvPr id="6" name="Tablica 5"/>
          <p:cNvGraphicFramePr>
            <a:graphicFrameLocks noGrp="1"/>
          </p:cNvGraphicFramePr>
          <p:nvPr/>
        </p:nvGraphicFramePr>
        <p:xfrm>
          <a:off x="714348" y="2428868"/>
          <a:ext cx="3571900" cy="928694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</a:effectLst>
                <a:tableStyleId>{5C22544A-7EE6-4342-B048-85BDC9FD1C3A}</a:tableStyleId>
              </a:tblPr>
              <a:tblGrid>
                <a:gridCol w="3571900"/>
              </a:tblGrid>
              <a:tr h="928694">
                <a:tc>
                  <a:txBody>
                    <a:bodyPr/>
                    <a:lstStyle/>
                    <a:p>
                      <a:pPr marL="0" marR="0" indent="-226695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947420" algn="l"/>
                        </a:tabLst>
                        <a:defRPr/>
                      </a:pPr>
                      <a:r>
                        <a:rPr kumimoji="0" lang="hr-HR" sz="36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C1 = </a:t>
                      </a:r>
                      <a:r>
                        <a:rPr kumimoji="0" lang="hr-HR" sz="3600" b="0" kern="1200" baseline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C</a:t>
                      </a:r>
                      <a:r>
                        <a:rPr lang="hr-HR" sz="3600" b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</a:t>
                      </a:r>
                      <a:r>
                        <a:rPr kumimoji="0" lang="hr-HR" sz="3600" b="0" kern="1200" baseline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kumimoji="0" lang="hr-HR" sz="36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Y</a:t>
                      </a:r>
                      <a:r>
                        <a:rPr kumimoji="0" lang="hr-HR" sz="3600" b="0" kern="1200" baseline="-250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AB </a:t>
                      </a:r>
                      <a:r>
                        <a:rPr lang="hr-HR" sz="3600" b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+</a:t>
                      </a:r>
                      <a:r>
                        <a:rPr kumimoji="0" lang="hr-HR" sz="3600" b="0" kern="1200" baseline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kumimoji="0" lang="hr-HR" sz="36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C</a:t>
                      </a:r>
                      <a:r>
                        <a:rPr kumimoji="0" lang="hr-HR" sz="3600" b="0" kern="1200" baseline="-250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AB</a:t>
                      </a:r>
                      <a:endParaRPr kumimoji="0" lang="hr-HR" sz="3600" b="0" kern="120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Tablica 9"/>
          <p:cNvGraphicFramePr>
            <a:graphicFrameLocks noGrp="1"/>
          </p:cNvGraphicFramePr>
          <p:nvPr/>
        </p:nvGraphicFramePr>
        <p:xfrm>
          <a:off x="500034" y="1428736"/>
          <a:ext cx="4071966" cy="928694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</a:effectLst>
                <a:tableStyleId>{5C22544A-7EE6-4342-B048-85BDC9FD1C3A}</a:tableStyleId>
              </a:tblPr>
              <a:tblGrid>
                <a:gridCol w="4071966"/>
              </a:tblGrid>
              <a:tr h="928694">
                <a:tc>
                  <a:txBody>
                    <a:bodyPr/>
                    <a:lstStyle/>
                    <a:p>
                      <a:pPr marL="0" marR="0" indent="-226695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947420" algn="l"/>
                        </a:tabLst>
                        <a:defRPr/>
                      </a:pPr>
                      <a:r>
                        <a:rPr kumimoji="0" lang="hr-HR" sz="36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Y = </a:t>
                      </a:r>
                      <a:r>
                        <a:rPr kumimoji="0" lang="hr-HR" sz="3600" b="0" kern="1200" baseline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C</a:t>
                      </a:r>
                      <a:r>
                        <a:rPr lang="hr-HR" sz="3600" b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</a:t>
                      </a:r>
                      <a:r>
                        <a:rPr kumimoji="0" lang="hr-HR" sz="3600" b="0" kern="1200" baseline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kumimoji="0" lang="hr-HR" sz="36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Y</a:t>
                      </a:r>
                      <a:r>
                        <a:rPr kumimoji="0" lang="hr-HR" sz="3600" b="0" kern="1200" baseline="-250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AB </a:t>
                      </a:r>
                      <a:r>
                        <a:rPr lang="hr-HR" sz="3600" b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+</a:t>
                      </a:r>
                      <a:r>
                        <a:rPr kumimoji="0" lang="hr-HR" sz="3600" b="0" kern="1200" baseline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C </a:t>
                      </a:r>
                      <a:r>
                        <a:rPr lang="hr-HR" sz="3600" b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</a:t>
                      </a:r>
                      <a:r>
                        <a:rPr kumimoji="0" lang="hr-HR" sz="3600" b="0" kern="1200" baseline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kumimoji="0" lang="hr-HR" sz="36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Y</a:t>
                      </a:r>
                      <a:r>
                        <a:rPr kumimoji="0" lang="hr-HR" sz="3600" b="0" kern="1200" baseline="-250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AB</a:t>
                      </a:r>
                      <a:endParaRPr kumimoji="0" lang="hr-HR" sz="3600" b="0" kern="120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11" name="Ravni poveznik 10"/>
          <p:cNvCxnSpPr/>
          <p:nvPr/>
        </p:nvCxnSpPr>
        <p:spPr>
          <a:xfrm rot="10800000">
            <a:off x="3714744" y="1643050"/>
            <a:ext cx="285752" cy="1588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avni poveznik 11"/>
          <p:cNvCxnSpPr/>
          <p:nvPr/>
        </p:nvCxnSpPr>
        <p:spPr>
          <a:xfrm rot="10800000">
            <a:off x="1500166" y="1643050"/>
            <a:ext cx="285752" cy="1588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Slika 12" descr="FUL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43438" y="257510"/>
            <a:ext cx="4500562" cy="6109345"/>
          </a:xfrm>
          <a:prstGeom prst="rect">
            <a:avLst/>
          </a:prstGeom>
        </p:spPr>
      </p:pic>
      <p:pic>
        <p:nvPicPr>
          <p:cNvPr id="15" name="Slika 14" descr="FULL1.JPG"/>
          <p:cNvPicPr>
            <a:picLocks noChangeAspect="1"/>
          </p:cNvPicPr>
          <p:nvPr/>
        </p:nvPicPr>
        <p:blipFill>
          <a:blip r:embed="rId3">
            <a:lum bright="-10000" contrast="20000"/>
          </a:blip>
          <a:stretch>
            <a:fillRect/>
          </a:stretch>
        </p:blipFill>
        <p:spPr>
          <a:xfrm>
            <a:off x="271679" y="3643314"/>
            <a:ext cx="3728817" cy="21431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mtClean="0"/>
              <a:t>Poluzbrajač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04800" y="1554163"/>
            <a:ext cx="8482042" cy="1731961"/>
          </a:xfrm>
        </p:spPr>
        <p:txBody>
          <a:bodyPr/>
          <a:lstStyle/>
          <a:p>
            <a:pPr algn="just"/>
            <a:r>
              <a:rPr lang="hr-HR" smtClean="0"/>
              <a:t>Prvi korak ka sklopu za zbrajanje višeznamenkastih binarnih brojeva je </a:t>
            </a:r>
            <a:r>
              <a:rPr lang="hr-HR" b="1" smtClean="0"/>
              <a:t>sklop koji zbraja dva jednoznamenkasta binarna broja - poluzbrajač</a:t>
            </a:r>
            <a:r>
              <a:rPr lang="hr-HR" smtClean="0"/>
              <a:t>. </a:t>
            </a:r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21EDB7-747B-493C-8632-2FFDF74C8276}" type="slidenum">
              <a:rPr lang="hr-HR" smtClean="0"/>
              <a:pPr>
                <a:defRPr/>
              </a:pPr>
              <a:t>2</a:t>
            </a:fld>
            <a:endParaRPr lang="hr-HR"/>
          </a:p>
        </p:txBody>
      </p:sp>
      <p:graphicFrame>
        <p:nvGraphicFramePr>
          <p:cNvPr id="7" name="Tablica 6"/>
          <p:cNvGraphicFramePr>
            <a:graphicFrameLocks noGrp="1"/>
          </p:cNvGraphicFramePr>
          <p:nvPr/>
        </p:nvGraphicFramePr>
        <p:xfrm>
          <a:off x="928662" y="3286124"/>
          <a:ext cx="4608000" cy="3060000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</a:effectLst>
                <a:tableStyleId>{5C22544A-7EE6-4342-B048-85BDC9FD1C3A}</a:tableStyleId>
              </a:tblPr>
              <a:tblGrid>
                <a:gridCol w="1152000"/>
                <a:gridCol w="1152000"/>
                <a:gridCol w="1152000"/>
                <a:gridCol w="1152000"/>
              </a:tblGrid>
              <a:tr h="612000">
                <a:tc>
                  <a:txBody>
                    <a:bodyPr/>
                    <a:lstStyle/>
                    <a:p>
                      <a:pPr marL="0" indent="-226695" algn="ctr" rtl="0" eaLnBrk="1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kumimoji="0" lang="hr-HR" sz="2800" b="1" kern="1200" smtClean="0">
                          <a:solidFill>
                            <a:schemeClr val="lt1"/>
                          </a:solidFill>
                          <a:latin typeface="+mn-lt"/>
                          <a:ea typeface="Calibri"/>
                          <a:cs typeface="Times New Roman"/>
                        </a:rPr>
                        <a:t>A</a:t>
                      </a:r>
                      <a:endParaRPr kumimoji="0" lang="hr-HR" sz="2800" b="1" kern="1200">
                        <a:solidFill>
                          <a:schemeClr val="lt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r-HR" sz="2800" smtClean="0">
                          <a:latin typeface="+mn-lt"/>
                          <a:ea typeface="Calibri"/>
                          <a:cs typeface="Times New Roman"/>
                        </a:rPr>
                        <a:t>B</a:t>
                      </a:r>
                      <a:endParaRPr lang="hr-HR" sz="28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r-HR" sz="2800" smtClean="0">
                          <a:latin typeface="+mn-lt"/>
                          <a:ea typeface="Calibri"/>
                          <a:cs typeface="Times New Roman"/>
                        </a:rPr>
                        <a:t>Y</a:t>
                      </a:r>
                      <a:endParaRPr lang="hr-HR" sz="28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r-HR" sz="2800" smtClean="0">
                          <a:latin typeface="+mn-lt"/>
                          <a:ea typeface="Calibri"/>
                          <a:cs typeface="Times New Roman"/>
                        </a:rPr>
                        <a:t>C</a:t>
                      </a:r>
                      <a:endParaRPr lang="hr-HR" sz="28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2000"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</a:pPr>
                      <a:r>
                        <a:rPr lang="hr-HR" sz="3200" b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0</a:t>
                      </a:r>
                      <a:endParaRPr lang="hr-HR" sz="3200" b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226695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hr-HR" sz="32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</a:pPr>
                      <a:r>
                        <a:rPr kumimoji="0" lang="hr-HR" sz="32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0</a:t>
                      </a:r>
                      <a:endParaRPr kumimoji="0" lang="hr-HR" sz="32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32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0</a:t>
                      </a:r>
                      <a:endParaRPr kumimoji="0" lang="hr-HR" sz="32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2000"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</a:pPr>
                      <a:r>
                        <a:rPr lang="hr-HR" sz="3200" b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0</a:t>
                      </a:r>
                      <a:endParaRPr lang="hr-HR" sz="3200" b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226695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hr-HR" sz="32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</a:pPr>
                      <a:r>
                        <a:rPr kumimoji="0" lang="hr-HR" sz="32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</a:t>
                      </a:r>
                      <a:endParaRPr kumimoji="0" lang="hr-HR" sz="32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32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0</a:t>
                      </a:r>
                      <a:endParaRPr kumimoji="0" lang="hr-HR" sz="32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2000"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</a:pPr>
                      <a:r>
                        <a:rPr lang="hr-HR" sz="3200" b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</a:t>
                      </a:r>
                      <a:endParaRPr lang="hr-HR" sz="3200" b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226695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hr-HR" sz="32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</a:pPr>
                      <a:r>
                        <a:rPr kumimoji="0" lang="hr-HR" sz="32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</a:t>
                      </a:r>
                      <a:endParaRPr kumimoji="0" lang="hr-HR" sz="32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32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0</a:t>
                      </a:r>
                      <a:endParaRPr kumimoji="0" lang="hr-HR" sz="32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2000"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</a:pPr>
                      <a:r>
                        <a:rPr lang="hr-HR" sz="3200" b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</a:t>
                      </a:r>
                      <a:endParaRPr lang="hr-HR" sz="3200" b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226695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hr-HR" sz="32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</a:pPr>
                      <a:r>
                        <a:rPr kumimoji="0" lang="hr-HR" sz="32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0</a:t>
                      </a:r>
                      <a:endParaRPr kumimoji="0" lang="hr-HR" sz="32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32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</a:t>
                      </a:r>
                      <a:endParaRPr kumimoji="0" lang="hr-HR" sz="32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Rezervirano mjesto sadržaja 2"/>
          <p:cNvSpPr txBox="1">
            <a:spLocks/>
          </p:cNvSpPr>
          <p:nvPr/>
        </p:nvSpPr>
        <p:spPr bwMode="auto">
          <a:xfrm>
            <a:off x="6000760" y="3643314"/>
            <a:ext cx="2714708" cy="17319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just" defTabSz="914400" rtl="0" eaLnBrk="1" fontAlgn="base" latinLnBrk="0" hangingPunct="1">
              <a:lnSpc>
                <a:spcPct val="110000"/>
              </a:lnSpc>
              <a:spcBef>
                <a:spcPts val="1800"/>
              </a:spcBef>
              <a:spcAft>
                <a:spcPct val="0"/>
              </a:spcAft>
              <a:buClr>
                <a:schemeClr val="accent1"/>
              </a:buClr>
              <a:buSzPct val="130000"/>
              <a:buFont typeface="Wingdings" pitchFamily="2" charset="2"/>
              <a:buChar char="§"/>
              <a:tabLst/>
              <a:defRPr/>
            </a:pPr>
            <a:r>
              <a:rPr lang="hr-HR" sz="2800" b="1" smtClean="0">
                <a:solidFill>
                  <a:schemeClr val="tx2"/>
                </a:solidFill>
                <a:latin typeface="+mn-lt"/>
                <a:cs typeface="+mn-cs"/>
              </a:rPr>
              <a:t>Y</a:t>
            </a:r>
            <a:r>
              <a:rPr kumimoji="0" lang="hr-HR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je </a:t>
            </a:r>
            <a:r>
              <a:rPr lang="hr-HR" sz="2800" b="1" smtClean="0">
                <a:solidFill>
                  <a:schemeClr val="tx2"/>
                </a:solidFill>
                <a:latin typeface="+mn-lt"/>
                <a:cs typeface="+mn-cs"/>
              </a:rPr>
              <a:t>rezultat</a:t>
            </a:r>
          </a:p>
          <a:p>
            <a:pPr marL="342900" marR="0" lvl="0" indent="-342900" algn="just" defTabSz="914400" rtl="0" eaLnBrk="1" fontAlgn="base" latinLnBrk="0" hangingPunct="1">
              <a:lnSpc>
                <a:spcPct val="110000"/>
              </a:lnSpc>
              <a:spcBef>
                <a:spcPts val="1800"/>
              </a:spcBef>
              <a:spcAft>
                <a:spcPct val="0"/>
              </a:spcAft>
              <a:buClr>
                <a:schemeClr val="accent1"/>
              </a:buClr>
              <a:buSzPct val="130000"/>
              <a:buFont typeface="Wingdings" pitchFamily="2" charset="2"/>
              <a:buChar char="§"/>
              <a:tabLst/>
              <a:defRPr/>
            </a:pPr>
            <a:r>
              <a:rPr lang="hr-HR" sz="2800" b="1" smtClean="0">
                <a:solidFill>
                  <a:schemeClr val="tx2"/>
                </a:solidFill>
                <a:latin typeface="+mn-lt"/>
                <a:cs typeface="+mn-cs"/>
              </a:rPr>
              <a:t>C</a:t>
            </a:r>
            <a:r>
              <a:rPr lang="hr-HR" sz="2800" smtClean="0">
                <a:solidFill>
                  <a:schemeClr val="tx2"/>
                </a:solidFill>
                <a:latin typeface="+mn-lt"/>
                <a:cs typeface="+mn-cs"/>
              </a:rPr>
              <a:t> je </a:t>
            </a:r>
            <a:r>
              <a:rPr lang="hr-HR" sz="2800" b="1" smtClean="0">
                <a:solidFill>
                  <a:schemeClr val="tx2"/>
                </a:solidFill>
                <a:latin typeface="+mn-lt"/>
                <a:cs typeface="+mn-cs"/>
              </a:rPr>
              <a:t>prijenos</a:t>
            </a:r>
          </a:p>
          <a:p>
            <a:pPr marL="342900" marR="0" lvl="0" indent="-342900" algn="just" defTabSz="914400" rtl="0" eaLnBrk="1" fontAlgn="base" latinLnBrk="0" hangingPunct="1">
              <a:lnSpc>
                <a:spcPct val="1100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SzPct val="130000"/>
              <a:tabLst/>
              <a:defRPr/>
            </a:pPr>
            <a:r>
              <a:rPr lang="hr-HR" sz="2800" b="1" smtClean="0">
                <a:solidFill>
                  <a:schemeClr val="tx2"/>
                </a:solidFill>
                <a:latin typeface="+mn-lt"/>
                <a:cs typeface="+mn-cs"/>
              </a:rPr>
              <a:t>	</a:t>
            </a:r>
            <a:r>
              <a:rPr lang="hr-HR" sz="2800" smtClean="0">
                <a:solidFill>
                  <a:schemeClr val="tx2"/>
                </a:solidFill>
                <a:latin typeface="+mn-lt"/>
                <a:cs typeface="+mn-cs"/>
              </a:rPr>
              <a:t> (1 dalje)</a:t>
            </a:r>
            <a:endParaRPr kumimoji="0" lang="hr-HR" sz="2800" b="0" i="0" u="none" strike="noStrike" kern="1200" cap="none" spc="0" normalizeH="0" baseline="0" noProof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21EDB7-747B-493C-8632-2FFDF74C8276}" type="slidenum">
              <a:rPr lang="hr-HR" smtClean="0"/>
              <a:pPr>
                <a:defRPr/>
              </a:pPr>
              <a:t>20</a:t>
            </a:fld>
            <a:endParaRPr lang="hr-HR"/>
          </a:p>
        </p:txBody>
      </p:sp>
      <p:pic>
        <p:nvPicPr>
          <p:cNvPr id="7" name="Slika 6" descr="FULL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1538" y="3143248"/>
            <a:ext cx="6898984" cy="3214710"/>
          </a:xfrm>
          <a:prstGeom prst="rect">
            <a:avLst/>
          </a:prstGeom>
        </p:spPr>
      </p:pic>
      <p:pic>
        <p:nvPicPr>
          <p:cNvPr id="8" name="Slika 7" descr="FULL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71604" y="285728"/>
            <a:ext cx="5929354" cy="269941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Puni zbrajač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071538" y="5286388"/>
            <a:ext cx="2214578" cy="571504"/>
          </a:xfrm>
        </p:spPr>
        <p:txBody>
          <a:bodyPr/>
          <a:lstStyle/>
          <a:p>
            <a:r>
              <a:rPr lang="hr-HR" smtClean="0"/>
              <a:t>Simbol:</a:t>
            </a:r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21EDB7-747B-493C-8632-2FFDF74C8276}" type="slidenum">
              <a:rPr lang="hr-HR" smtClean="0"/>
              <a:pPr>
                <a:defRPr/>
              </a:pPr>
              <a:t>21</a:t>
            </a:fld>
            <a:endParaRPr lang="hr-HR"/>
          </a:p>
        </p:txBody>
      </p:sp>
      <p:sp>
        <p:nvSpPr>
          <p:cNvPr id="8" name="Rezervirano mjesto sadržaja 2"/>
          <p:cNvSpPr txBox="1">
            <a:spLocks/>
          </p:cNvSpPr>
          <p:nvPr/>
        </p:nvSpPr>
        <p:spPr bwMode="auto">
          <a:xfrm>
            <a:off x="428596" y="1428736"/>
            <a:ext cx="8286808" cy="1571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just" defTabSz="914400" rtl="0" eaLnBrk="1" fontAlgn="base" latinLnBrk="0" hangingPunct="1">
              <a:lnSpc>
                <a:spcPct val="110000"/>
              </a:lnSpc>
              <a:spcBef>
                <a:spcPts val="1800"/>
              </a:spcBef>
              <a:spcAft>
                <a:spcPct val="0"/>
              </a:spcAft>
              <a:buClr>
                <a:schemeClr val="accent1"/>
              </a:buClr>
              <a:buSzPct val="130000"/>
              <a:buFont typeface="Wingdings" pitchFamily="2" charset="2"/>
              <a:buChar char="§"/>
              <a:tabLst/>
              <a:defRPr/>
            </a:pPr>
            <a:r>
              <a:rPr kumimoji="0" lang="hr-HR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Logički sklop koji odgovara navedenim izrazima naziva se </a:t>
            </a:r>
            <a:r>
              <a:rPr kumimoji="0" lang="hr-HR" sz="2800" b="1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puni zbrajač</a:t>
            </a:r>
            <a:r>
              <a:rPr kumimoji="0" lang="hr-HR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(engl. </a:t>
            </a:r>
            <a:r>
              <a:rPr kumimoji="0" lang="hr-HR" sz="2800" b="0" i="1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full adder</a:t>
            </a:r>
            <a:r>
              <a:rPr kumimoji="0" lang="hr-HR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). </a:t>
            </a:r>
          </a:p>
        </p:txBody>
      </p:sp>
      <p:pic>
        <p:nvPicPr>
          <p:cNvPr id="11" name="Slika 10" descr="BOL_8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7290" y="2500306"/>
            <a:ext cx="5857916" cy="2500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Slika 9" descr="sa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57488" y="4929198"/>
            <a:ext cx="3467100" cy="17240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9940" y="457200"/>
            <a:ext cx="8901659" cy="838200"/>
          </a:xfrm>
        </p:spPr>
        <p:txBody>
          <a:bodyPr>
            <a:noAutofit/>
          </a:bodyPr>
          <a:lstStyle/>
          <a:p>
            <a:r>
              <a:rPr lang="hr-HR" smtClean="0"/>
              <a:t>zbrajanje višeznamenkastih binarnih brojeva</a:t>
            </a:r>
            <a:endParaRPr lang="hr-HR"/>
          </a:p>
        </p:txBody>
      </p:sp>
      <p:sp>
        <p:nvSpPr>
          <p:cNvPr id="6" name="Rezervirano mjesto sadržaja 2"/>
          <p:cNvSpPr>
            <a:spLocks noGrp="1"/>
          </p:cNvSpPr>
          <p:nvPr>
            <p:ph idx="1"/>
          </p:nvPr>
        </p:nvSpPr>
        <p:spPr>
          <a:xfrm>
            <a:off x="285720" y="1857364"/>
            <a:ext cx="8482042" cy="2232027"/>
          </a:xfrm>
        </p:spPr>
        <p:txBody>
          <a:bodyPr/>
          <a:lstStyle/>
          <a:p>
            <a:pPr algn="just"/>
            <a:r>
              <a:rPr lang="hr-HR" smtClean="0"/>
              <a:t>Sklop koji zbraja dva višeznamenkasta binarna broja moguće je izraditi uporabom poluzbrajača i punih zbrajača.</a:t>
            </a:r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21EDB7-747B-493C-8632-2FFDF74C8276}" type="slidenum">
              <a:rPr lang="hr-HR" smtClean="0"/>
              <a:pPr>
                <a:defRPr/>
              </a:pPr>
              <a:t>22</a:t>
            </a:fld>
            <a:endParaRPr lang="hr-HR"/>
          </a:p>
        </p:txBody>
      </p:sp>
      <p:graphicFrame>
        <p:nvGraphicFramePr>
          <p:cNvPr id="7" name="Tablica 6"/>
          <p:cNvGraphicFramePr>
            <a:graphicFrameLocks noGrp="1"/>
          </p:cNvGraphicFramePr>
          <p:nvPr/>
        </p:nvGraphicFramePr>
        <p:xfrm>
          <a:off x="1785918" y="3571876"/>
          <a:ext cx="5786475" cy="2428892"/>
        </p:xfrm>
        <a:graphic>
          <a:graphicData uri="http://schemas.openxmlformats.org/drawingml/2006/table">
            <a:tbl>
              <a:tblPr/>
              <a:tblGrid>
                <a:gridCol w="667963"/>
                <a:gridCol w="674287"/>
                <a:gridCol w="674287"/>
                <a:gridCol w="674287"/>
                <a:gridCol w="674287"/>
                <a:gridCol w="2421364"/>
              </a:tblGrid>
              <a:tr h="607223">
                <a:tc>
                  <a:txBody>
                    <a:bodyPr/>
                    <a:lstStyle/>
                    <a:p>
                      <a:pPr indent="-226695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r-HR" sz="2400">
                          <a:latin typeface="+mj-lt"/>
                          <a:ea typeface="Calibri"/>
                          <a:cs typeface="Times New Roman"/>
                        </a:rPr>
                        <a:t>C</a:t>
                      </a:r>
                      <a:r>
                        <a:rPr lang="hr-HR" sz="2400" baseline="-25000">
                          <a:latin typeface="+mj-lt"/>
                          <a:ea typeface="Calibri"/>
                          <a:cs typeface="Times New Roman"/>
                        </a:rPr>
                        <a:t>3</a:t>
                      </a:r>
                      <a:endParaRPr lang="hr-HR" sz="24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r-HR" sz="2400">
                          <a:latin typeface="+mj-lt"/>
                          <a:ea typeface="Calibri"/>
                          <a:cs typeface="Times New Roman"/>
                        </a:rPr>
                        <a:t>C</a:t>
                      </a:r>
                      <a:r>
                        <a:rPr lang="hr-HR" sz="2400" baseline="-25000">
                          <a:latin typeface="+mj-lt"/>
                          <a:ea typeface="Calibri"/>
                          <a:cs typeface="Times New Roman"/>
                        </a:rPr>
                        <a:t>2</a:t>
                      </a:r>
                      <a:endParaRPr lang="hr-HR" sz="24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r-HR" sz="2400">
                          <a:latin typeface="+mj-lt"/>
                          <a:ea typeface="Calibri"/>
                          <a:cs typeface="Times New Roman"/>
                        </a:rPr>
                        <a:t>C</a:t>
                      </a:r>
                      <a:r>
                        <a:rPr lang="hr-HR" sz="2400" baseline="-25000">
                          <a:latin typeface="+mj-lt"/>
                          <a:ea typeface="Calibri"/>
                          <a:cs typeface="Times New Roman"/>
                        </a:rPr>
                        <a:t>1</a:t>
                      </a:r>
                      <a:endParaRPr lang="hr-HR" sz="24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r-HR" sz="2400">
                          <a:latin typeface="+mj-lt"/>
                          <a:ea typeface="Calibri"/>
                          <a:cs typeface="Times New Roman"/>
                        </a:rPr>
                        <a:t>C</a:t>
                      </a:r>
                      <a:r>
                        <a:rPr lang="hr-HR" sz="2400" baseline="-25000">
                          <a:latin typeface="+mj-lt"/>
                          <a:ea typeface="Calibri"/>
                          <a:cs typeface="Times New Roman"/>
                        </a:rPr>
                        <a:t>0</a:t>
                      </a:r>
                      <a:endParaRPr lang="hr-HR" sz="24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hr-HR" sz="24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r-HR" sz="2400" smtClean="0">
                          <a:latin typeface="+mj-lt"/>
                          <a:ea typeface="Calibri"/>
                          <a:cs typeface="Times New Roman"/>
                        </a:rPr>
                        <a:t>prijenos</a:t>
                      </a:r>
                      <a:endParaRPr lang="hr-HR" sz="24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07223">
                <a:tc>
                  <a:txBody>
                    <a:bodyPr/>
                    <a:lstStyle/>
                    <a:p>
                      <a:pPr indent="-226695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r-HR" sz="2400">
                          <a:latin typeface="+mj-lt"/>
                          <a:ea typeface="Calibri"/>
                          <a:cs typeface="Times New Roman"/>
                        </a:rPr>
                        <a:t>…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r-HR" sz="2400">
                          <a:latin typeface="+mj-lt"/>
                          <a:ea typeface="Calibri"/>
                          <a:cs typeface="Times New Roman"/>
                        </a:rPr>
                        <a:t>…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r-HR" sz="2400">
                          <a:latin typeface="+mj-lt"/>
                          <a:ea typeface="Calibri"/>
                          <a:cs typeface="Times New Roman"/>
                        </a:rPr>
                        <a:t>A</a:t>
                      </a:r>
                      <a:r>
                        <a:rPr lang="hr-HR" sz="2400" baseline="-25000">
                          <a:latin typeface="+mj-lt"/>
                          <a:ea typeface="Calibri"/>
                          <a:cs typeface="Times New Roman"/>
                        </a:rPr>
                        <a:t>2</a:t>
                      </a:r>
                      <a:endParaRPr lang="hr-HR" sz="24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r-HR" sz="2400">
                          <a:latin typeface="+mj-lt"/>
                          <a:ea typeface="Calibri"/>
                          <a:cs typeface="Times New Roman"/>
                        </a:rPr>
                        <a:t>A</a:t>
                      </a:r>
                      <a:r>
                        <a:rPr lang="hr-HR" sz="2400" baseline="-25000">
                          <a:latin typeface="+mj-lt"/>
                          <a:ea typeface="Calibri"/>
                          <a:cs typeface="Times New Roman"/>
                        </a:rPr>
                        <a:t>1</a:t>
                      </a:r>
                      <a:endParaRPr lang="hr-HR" sz="24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r-HR" sz="2400">
                          <a:latin typeface="+mj-lt"/>
                          <a:ea typeface="Calibri"/>
                          <a:cs typeface="Times New Roman"/>
                        </a:rPr>
                        <a:t>A</a:t>
                      </a:r>
                      <a:r>
                        <a:rPr lang="hr-HR" sz="2400" baseline="-25000">
                          <a:latin typeface="+mj-lt"/>
                          <a:ea typeface="Calibri"/>
                          <a:cs typeface="Times New Roman"/>
                        </a:rPr>
                        <a:t>0</a:t>
                      </a:r>
                      <a:endParaRPr lang="hr-HR" sz="24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r-HR" sz="2400" smtClean="0">
                          <a:latin typeface="+mj-lt"/>
                          <a:ea typeface="Calibri"/>
                          <a:cs typeface="Times New Roman"/>
                        </a:rPr>
                        <a:t>pribrojnik </a:t>
                      </a:r>
                      <a:r>
                        <a:rPr lang="hr-HR" sz="2400">
                          <a:latin typeface="+mj-lt"/>
                          <a:ea typeface="Calibri"/>
                          <a:cs typeface="Times New Roman"/>
                        </a:rPr>
                        <a:t>A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07223">
                <a:tc>
                  <a:txBody>
                    <a:bodyPr/>
                    <a:lstStyle/>
                    <a:p>
                      <a:pPr indent="-226695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r-HR" sz="2400">
                          <a:latin typeface="+mj-lt"/>
                          <a:ea typeface="Calibri"/>
                          <a:cs typeface="Times New Roman"/>
                        </a:rPr>
                        <a:t>…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r-HR" sz="2400">
                          <a:latin typeface="+mj-lt"/>
                          <a:ea typeface="Calibri"/>
                          <a:cs typeface="Times New Roman"/>
                        </a:rPr>
                        <a:t>…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r-HR" sz="2400">
                          <a:latin typeface="+mj-lt"/>
                          <a:ea typeface="Calibri"/>
                          <a:cs typeface="Times New Roman"/>
                        </a:rPr>
                        <a:t>B</a:t>
                      </a:r>
                      <a:r>
                        <a:rPr lang="hr-HR" sz="2400" baseline="-25000">
                          <a:latin typeface="+mj-lt"/>
                          <a:ea typeface="Calibri"/>
                          <a:cs typeface="Times New Roman"/>
                        </a:rPr>
                        <a:t>2</a:t>
                      </a:r>
                      <a:endParaRPr lang="hr-HR" sz="24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r-HR" sz="2400">
                          <a:latin typeface="+mj-lt"/>
                          <a:ea typeface="Calibri"/>
                          <a:cs typeface="Times New Roman"/>
                        </a:rPr>
                        <a:t>B</a:t>
                      </a:r>
                      <a:r>
                        <a:rPr lang="hr-HR" sz="2400" baseline="-25000">
                          <a:latin typeface="+mj-lt"/>
                          <a:ea typeface="Calibri"/>
                          <a:cs typeface="Times New Roman"/>
                        </a:rPr>
                        <a:t>1</a:t>
                      </a:r>
                      <a:endParaRPr lang="hr-HR" sz="24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r-HR" sz="2400">
                          <a:latin typeface="+mj-lt"/>
                          <a:ea typeface="Calibri"/>
                          <a:cs typeface="Times New Roman"/>
                        </a:rPr>
                        <a:t>B</a:t>
                      </a:r>
                      <a:r>
                        <a:rPr lang="hr-HR" sz="2400" baseline="-25000">
                          <a:latin typeface="+mj-lt"/>
                          <a:ea typeface="Calibri"/>
                          <a:cs typeface="Times New Roman"/>
                        </a:rPr>
                        <a:t>0</a:t>
                      </a:r>
                      <a:endParaRPr lang="hr-HR" sz="24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r-HR" sz="2400" smtClean="0">
                          <a:latin typeface="+mj-lt"/>
                          <a:ea typeface="Calibri"/>
                          <a:cs typeface="Times New Roman"/>
                        </a:rPr>
                        <a:t>pribrojnik </a:t>
                      </a:r>
                      <a:r>
                        <a:rPr lang="hr-HR" sz="2400">
                          <a:latin typeface="+mj-lt"/>
                          <a:ea typeface="Calibri"/>
                          <a:cs typeface="Times New Roman"/>
                        </a:rPr>
                        <a:t>B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7223">
                <a:tc>
                  <a:txBody>
                    <a:bodyPr/>
                    <a:lstStyle/>
                    <a:p>
                      <a:pPr indent="-226695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r-HR" sz="2400">
                          <a:latin typeface="+mj-lt"/>
                          <a:ea typeface="Calibri"/>
                          <a:cs typeface="Times New Roman"/>
                        </a:rPr>
                        <a:t>…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r-HR" sz="2400">
                          <a:latin typeface="+mj-lt"/>
                          <a:ea typeface="Calibri"/>
                          <a:cs typeface="Times New Roman"/>
                        </a:rPr>
                        <a:t>Y</a:t>
                      </a:r>
                      <a:r>
                        <a:rPr lang="hr-HR" sz="2400" baseline="-25000">
                          <a:latin typeface="+mj-lt"/>
                          <a:ea typeface="Calibri"/>
                          <a:cs typeface="Times New Roman"/>
                        </a:rPr>
                        <a:t>3</a:t>
                      </a:r>
                      <a:endParaRPr lang="hr-HR" sz="24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r-HR" sz="2400">
                          <a:latin typeface="+mj-lt"/>
                          <a:ea typeface="Calibri"/>
                          <a:cs typeface="Times New Roman"/>
                        </a:rPr>
                        <a:t>Y</a:t>
                      </a:r>
                      <a:r>
                        <a:rPr lang="hr-HR" sz="2400" baseline="-25000">
                          <a:latin typeface="+mj-lt"/>
                          <a:ea typeface="Calibri"/>
                          <a:cs typeface="Times New Roman"/>
                        </a:rPr>
                        <a:t>2</a:t>
                      </a:r>
                      <a:endParaRPr lang="hr-HR" sz="24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r-HR" sz="2400">
                          <a:latin typeface="+mj-lt"/>
                          <a:ea typeface="Calibri"/>
                          <a:cs typeface="Times New Roman"/>
                        </a:rPr>
                        <a:t>Y</a:t>
                      </a:r>
                      <a:r>
                        <a:rPr lang="hr-HR" sz="2400" baseline="-25000">
                          <a:latin typeface="+mj-lt"/>
                          <a:ea typeface="Calibri"/>
                          <a:cs typeface="Times New Roman"/>
                        </a:rPr>
                        <a:t>1</a:t>
                      </a:r>
                      <a:endParaRPr lang="hr-HR" sz="24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r-HR" sz="2400">
                          <a:latin typeface="+mj-lt"/>
                          <a:ea typeface="Calibri"/>
                          <a:cs typeface="Times New Roman"/>
                        </a:rPr>
                        <a:t>Y</a:t>
                      </a:r>
                      <a:r>
                        <a:rPr lang="hr-HR" sz="2400" baseline="-25000">
                          <a:latin typeface="+mj-lt"/>
                          <a:ea typeface="Calibri"/>
                          <a:cs typeface="Times New Roman"/>
                        </a:rPr>
                        <a:t>0</a:t>
                      </a:r>
                      <a:endParaRPr lang="hr-HR" sz="24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r-HR" sz="2400" smtClean="0">
                          <a:latin typeface="+mj-lt"/>
                          <a:ea typeface="Calibri"/>
                          <a:cs typeface="Times New Roman"/>
                        </a:rPr>
                        <a:t>rezultat</a:t>
                      </a:r>
                      <a:endParaRPr lang="hr-HR" sz="24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34911" y="457200"/>
            <a:ext cx="8856689" cy="838200"/>
          </a:xfrm>
        </p:spPr>
        <p:txBody>
          <a:bodyPr>
            <a:noAutofit/>
          </a:bodyPr>
          <a:lstStyle/>
          <a:p>
            <a:r>
              <a:rPr lang="hr-HR" smtClean="0"/>
              <a:t>zbrajanje višeznamenkastih binarnih brojeva</a:t>
            </a:r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21EDB7-747B-493C-8632-2FFDF74C8276}" type="slidenum">
              <a:rPr lang="hr-HR" smtClean="0"/>
              <a:pPr>
                <a:defRPr/>
              </a:pPr>
              <a:t>23</a:t>
            </a:fld>
            <a:endParaRPr lang="hr-HR"/>
          </a:p>
        </p:txBody>
      </p:sp>
      <p:pic>
        <p:nvPicPr>
          <p:cNvPr id="7" name="Slika 6" descr="BOL_9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1857364"/>
            <a:ext cx="8286808" cy="4500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19921" y="457200"/>
            <a:ext cx="9024079" cy="838200"/>
          </a:xfrm>
        </p:spPr>
        <p:txBody>
          <a:bodyPr>
            <a:normAutofit/>
          </a:bodyPr>
          <a:lstStyle/>
          <a:p>
            <a:r>
              <a:rPr lang="hr-HR" smtClean="0"/>
              <a:t>Logički izraz za y</a:t>
            </a:r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21EDB7-747B-493C-8632-2FFDF74C8276}" type="slidenum">
              <a:rPr lang="hr-HR" smtClean="0"/>
              <a:pPr>
                <a:defRPr/>
              </a:pPr>
              <a:t>3</a:t>
            </a:fld>
            <a:endParaRPr lang="hr-HR"/>
          </a:p>
        </p:txBody>
      </p:sp>
      <p:graphicFrame>
        <p:nvGraphicFramePr>
          <p:cNvPr id="9" name="Tablica 8"/>
          <p:cNvGraphicFramePr>
            <a:graphicFrameLocks noGrp="1"/>
          </p:cNvGraphicFramePr>
          <p:nvPr/>
        </p:nvGraphicFramePr>
        <p:xfrm>
          <a:off x="1785918" y="1571612"/>
          <a:ext cx="2571769" cy="2841643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</a:effectLst>
                <a:tableStyleId>{5C22544A-7EE6-4342-B048-85BDC9FD1C3A}</a:tableStyleId>
              </a:tblPr>
              <a:tblGrid>
                <a:gridCol w="659428"/>
                <a:gridCol w="659428"/>
                <a:gridCol w="1252913"/>
              </a:tblGrid>
              <a:tr h="714379"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A</a:t>
                      </a:r>
                      <a:endParaRPr kumimoji="0" lang="hr-HR" sz="2800" b="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B</a:t>
                      </a:r>
                      <a:endParaRPr kumimoji="0" lang="hr-HR" sz="2800" b="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Y</a:t>
                      </a:r>
                      <a:endParaRPr kumimoji="0" lang="hr-HR" sz="2800" b="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1816"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31816"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</a:tr>
              <a:tr h="531816"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531816"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10" name="Tablica 9"/>
          <p:cNvGraphicFramePr>
            <a:graphicFrameLocks noGrp="1"/>
          </p:cNvGraphicFramePr>
          <p:nvPr/>
        </p:nvGraphicFramePr>
        <p:xfrm>
          <a:off x="4643438" y="2857496"/>
          <a:ext cx="2571768" cy="1071570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</a:effectLst>
              </a:tblPr>
              <a:tblGrid>
                <a:gridCol w="2571768"/>
              </a:tblGrid>
              <a:tr h="53578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A </a:t>
                      </a:r>
                      <a:r>
                        <a:rPr kumimoji="0" lang="hr-HR" sz="2800" b="0" kern="120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  <a:sym typeface="Wingdings"/>
                        </a:rPr>
                        <a:t></a:t>
                      </a:r>
                      <a:r>
                        <a:rPr kumimoji="0" lang="hr-HR" sz="2800" b="0" kern="120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B </a:t>
                      </a:r>
                    </a:p>
                  </a:txBody>
                  <a:tcPr anchor="b">
                    <a:solidFill>
                      <a:srgbClr val="FFC000"/>
                    </a:solidFill>
                  </a:tcPr>
                </a:tc>
              </a:tr>
              <a:tr h="53578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A </a:t>
                      </a:r>
                      <a:r>
                        <a:rPr kumimoji="0" lang="hr-HR" sz="2800" b="0" kern="120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  <a:sym typeface="Wingdings"/>
                        </a:rPr>
                        <a:t></a:t>
                      </a:r>
                      <a:r>
                        <a:rPr kumimoji="0" lang="hr-HR" sz="2800" b="0" kern="120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B</a:t>
                      </a:r>
                    </a:p>
                  </a:txBody>
                  <a:tcPr anchor="b"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cxnSp>
        <p:nvCxnSpPr>
          <p:cNvPr id="11" name="Ravni poveznik 10"/>
          <p:cNvCxnSpPr/>
          <p:nvPr/>
        </p:nvCxnSpPr>
        <p:spPr>
          <a:xfrm rot="10800000">
            <a:off x="5466958" y="2941585"/>
            <a:ext cx="357190" cy="1588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avni poveznik 11"/>
          <p:cNvCxnSpPr/>
          <p:nvPr/>
        </p:nvCxnSpPr>
        <p:spPr>
          <a:xfrm rot="10800000">
            <a:off x="6000760" y="3500438"/>
            <a:ext cx="357190" cy="1588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7" name="Grupa 16"/>
          <p:cNvGrpSpPr/>
          <p:nvPr/>
        </p:nvGrpSpPr>
        <p:grpSpPr>
          <a:xfrm>
            <a:off x="2500298" y="4857760"/>
            <a:ext cx="4143404" cy="928694"/>
            <a:chOff x="2500298" y="4857760"/>
            <a:chExt cx="4143404" cy="928694"/>
          </a:xfrm>
        </p:grpSpPr>
        <p:graphicFrame>
          <p:nvGraphicFramePr>
            <p:cNvPr id="13" name="Rezervirano mjesto sadržaja 5"/>
            <p:cNvGraphicFramePr>
              <a:graphicFrameLocks/>
            </p:cNvGraphicFramePr>
            <p:nvPr/>
          </p:nvGraphicFramePr>
          <p:xfrm>
            <a:off x="2500298" y="4857760"/>
            <a:ext cx="4143404" cy="928694"/>
          </p:xfrm>
          <a:graphic>
            <a:graphicData uri="http://schemas.openxmlformats.org/drawingml/2006/table">
              <a:tbl>
                <a:tblPr firstRow="1" bandRow="1">
                  <a:effectLst>
                    <a:innerShdw blurRad="114300">
                      <a:prstClr val="black"/>
                    </a:innerShdw>
                  </a:effectLst>
                  <a:tableStyleId>{5C22544A-7EE6-4342-B048-85BDC9FD1C3A}</a:tableStyleId>
                </a:tblPr>
                <a:tblGrid>
                  <a:gridCol w="4143404"/>
                </a:tblGrid>
                <a:tr h="928694">
                  <a:tc>
                    <a:txBody>
                      <a:bodyPr/>
                      <a:lstStyle/>
                      <a:p>
                        <a:pPr indent="-226695" algn="ctr">
                          <a:spcAft>
                            <a:spcPts val="0"/>
                          </a:spcAft>
                          <a:tabLst>
                            <a:tab pos="947420" algn="l"/>
                          </a:tabLst>
                        </a:pPr>
                        <a:r>
                          <a:rPr kumimoji="0" lang="hr-HR" sz="3600" b="0" kern="1200" smtClean="0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+mn-lt"/>
                            <a:ea typeface="Times New Roman"/>
                            <a:cs typeface="Times New Roman"/>
                          </a:rPr>
                          <a:t>Y = A </a:t>
                        </a:r>
                        <a:r>
                          <a:rPr lang="hr-HR" sz="3600" b="0" smtClean="0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+mn-lt"/>
                            <a:ea typeface="Times New Roman"/>
                            <a:cs typeface="Times New Roman"/>
                            <a:sym typeface="Wingdings"/>
                          </a:rPr>
                          <a:t></a:t>
                        </a:r>
                        <a:r>
                          <a:rPr kumimoji="0" lang="hr-HR" sz="3600" b="0" kern="1200" smtClean="0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+mn-lt"/>
                            <a:ea typeface="Times New Roman"/>
                            <a:cs typeface="Times New Roman"/>
                          </a:rPr>
                          <a:t> B + A </a:t>
                        </a:r>
                        <a:r>
                          <a:rPr lang="hr-HR" sz="3600" b="0" smtClean="0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+mn-lt"/>
                            <a:ea typeface="Times New Roman"/>
                            <a:cs typeface="Times New Roman"/>
                            <a:sym typeface="Wingdings"/>
                          </a:rPr>
                          <a:t></a:t>
                        </a:r>
                        <a:r>
                          <a:rPr kumimoji="0" lang="hr-HR" sz="3600" b="0" kern="1200" smtClean="0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+mn-lt"/>
                            <a:ea typeface="Times New Roman"/>
                            <a:cs typeface="Times New Roman"/>
                          </a:rPr>
                          <a:t> B</a:t>
                        </a:r>
                        <a:endParaRPr kumimoji="0" lang="hr-HR" sz="3600" b="0" kern="120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endParaRPr>
                      </a:p>
                    </a:txBody>
                    <a:tcPr marL="68580" marR="68580" marT="0" marB="0" anchor="ctr">
                      <a:lnL w="12700" cap="flat" cmpd="sng" algn="ctr">
                        <a:solidFill>
                          <a:schemeClr val="accent1">
                            <a:lumMod val="50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accent1">
                            <a:lumMod val="50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accent1">
                            <a:lumMod val="50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accent1">
                            <a:lumMod val="50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</a:tcPr>
                  </a:tc>
                </a:tr>
              </a:tbl>
            </a:graphicData>
          </a:graphic>
        </p:graphicFrame>
        <p:cxnSp>
          <p:nvCxnSpPr>
            <p:cNvPr id="14" name="Ravni poveznik 13"/>
            <p:cNvCxnSpPr/>
            <p:nvPr/>
          </p:nvCxnSpPr>
          <p:spPr>
            <a:xfrm rot="10800000">
              <a:off x="3626681" y="5097595"/>
              <a:ext cx="357190" cy="1588"/>
            </a:xfrm>
            <a:prstGeom prst="line">
              <a:avLst/>
            </a:prstGeom>
            <a:ln w="38100"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Ravni poveznik 14"/>
            <p:cNvCxnSpPr/>
            <p:nvPr/>
          </p:nvCxnSpPr>
          <p:spPr>
            <a:xfrm rot="10800000">
              <a:off x="5763249" y="5082604"/>
              <a:ext cx="357190" cy="1588"/>
            </a:xfrm>
            <a:prstGeom prst="line">
              <a:avLst/>
            </a:prstGeom>
            <a:ln w="38100"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4000" dirty="0" smtClean="0"/>
              <a:t>Logički sklop</a:t>
            </a:r>
            <a:r>
              <a:rPr lang="hr-HR" sz="4000" dirty="0" smtClean="0"/>
              <a:t>: </a:t>
            </a:r>
            <a:r>
              <a:rPr lang="hr-HR" sz="4000" dirty="0" smtClean="0">
                <a:solidFill>
                  <a:schemeClr val="accent1">
                    <a:lumMod val="50000"/>
                  </a:schemeClr>
                </a:solidFill>
                <a:ea typeface="Times New Roman"/>
                <a:cs typeface="Times New Roman"/>
              </a:rPr>
              <a:t>Y = A </a:t>
            </a:r>
            <a:r>
              <a:rPr lang="hr-HR" sz="4000" dirty="0" smtClean="0">
                <a:solidFill>
                  <a:schemeClr val="accent1">
                    <a:lumMod val="50000"/>
                  </a:schemeClr>
                </a:solidFill>
                <a:ea typeface="Times New Roman"/>
                <a:cs typeface="Times New Roman"/>
                <a:sym typeface="Wingdings"/>
              </a:rPr>
              <a:t></a:t>
            </a:r>
            <a:r>
              <a:rPr lang="hr-HR" sz="4000" dirty="0" smtClean="0">
                <a:solidFill>
                  <a:schemeClr val="accent1">
                    <a:lumMod val="50000"/>
                  </a:schemeClr>
                </a:solidFill>
                <a:ea typeface="Times New Roman"/>
                <a:cs typeface="Times New Roman"/>
              </a:rPr>
              <a:t> B + A </a:t>
            </a:r>
            <a:r>
              <a:rPr lang="hr-HR" sz="4000" dirty="0" smtClean="0">
                <a:solidFill>
                  <a:schemeClr val="accent1">
                    <a:lumMod val="50000"/>
                  </a:schemeClr>
                </a:solidFill>
                <a:ea typeface="Times New Roman"/>
                <a:cs typeface="Times New Roman"/>
                <a:sym typeface="Wingdings"/>
              </a:rPr>
              <a:t></a:t>
            </a:r>
            <a:r>
              <a:rPr lang="hr-HR" sz="4000" dirty="0" smtClean="0">
                <a:solidFill>
                  <a:schemeClr val="accent1">
                    <a:lumMod val="50000"/>
                  </a:schemeClr>
                </a:solidFill>
                <a:ea typeface="Times New Roman"/>
                <a:cs typeface="Times New Roman"/>
              </a:rPr>
              <a:t> B</a:t>
            </a:r>
            <a:r>
              <a:rPr lang="hr-HR" sz="4000" dirty="0" smtClean="0"/>
              <a:t> </a:t>
            </a:r>
            <a:endParaRPr lang="hr-HR" sz="4000" dirty="0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21EDB7-747B-493C-8632-2FFDF74C8276}" type="slidenum">
              <a:rPr lang="hr-HR" smtClean="0"/>
              <a:pPr>
                <a:defRPr/>
              </a:pPr>
              <a:t>4</a:t>
            </a:fld>
            <a:endParaRPr lang="hr-HR"/>
          </a:p>
        </p:txBody>
      </p:sp>
      <p:cxnSp>
        <p:nvCxnSpPr>
          <p:cNvPr id="6" name="Ravni poveznik 5"/>
          <p:cNvCxnSpPr/>
          <p:nvPr/>
        </p:nvCxnSpPr>
        <p:spPr>
          <a:xfrm rot="10800000">
            <a:off x="4786314" y="642918"/>
            <a:ext cx="357190" cy="1588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Ravni poveznik 6"/>
          <p:cNvCxnSpPr/>
          <p:nvPr/>
        </p:nvCxnSpPr>
        <p:spPr>
          <a:xfrm rot="10800000">
            <a:off x="6300192" y="641330"/>
            <a:ext cx="357190" cy="1588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Slika 7" descr="proba_14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48" y="1857364"/>
            <a:ext cx="7643866" cy="4000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mtClean="0"/>
              <a:t>xor sklop</a:t>
            </a:r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>
          <a:xfrm>
            <a:off x="0" y="6453336"/>
            <a:ext cx="1383432" cy="360040"/>
          </a:xfrm>
        </p:spPr>
        <p:txBody>
          <a:bodyPr/>
          <a:lstStyle/>
          <a:p>
            <a:pPr>
              <a:defRPr/>
            </a:pPr>
            <a:r>
              <a:rPr lang="hr-HR" smtClean="0"/>
              <a:t>Sanda, 2015.</a:t>
            </a:r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21EDB7-747B-493C-8632-2FFDF74C8276}" type="slidenum">
              <a:rPr lang="hr-HR" smtClean="0"/>
              <a:pPr>
                <a:defRPr/>
              </a:pPr>
              <a:t>5</a:t>
            </a:fld>
            <a:endParaRPr lang="hr-HR"/>
          </a:p>
        </p:txBody>
      </p:sp>
      <p:graphicFrame>
        <p:nvGraphicFramePr>
          <p:cNvPr id="6" name="Tablica 5"/>
          <p:cNvGraphicFramePr>
            <a:graphicFrameLocks noGrp="1"/>
          </p:cNvGraphicFramePr>
          <p:nvPr/>
        </p:nvGraphicFramePr>
        <p:xfrm>
          <a:off x="571472" y="3143248"/>
          <a:ext cx="4143405" cy="3260264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</a:effectLst>
                <a:tableStyleId>{5C22544A-7EE6-4342-B048-85BDC9FD1C3A}</a:tableStyleId>
              </a:tblPr>
              <a:tblGrid>
                <a:gridCol w="1381135"/>
                <a:gridCol w="1381135"/>
                <a:gridCol w="1381135"/>
              </a:tblGrid>
              <a:tr h="612000">
                <a:tc>
                  <a:txBody>
                    <a:bodyPr/>
                    <a:lstStyle/>
                    <a:p>
                      <a:pPr indent="-226695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r-HR" sz="3200" smtClean="0">
                          <a:latin typeface="+mn-lt"/>
                          <a:ea typeface="Calibri"/>
                          <a:cs typeface="Times New Roman"/>
                        </a:rPr>
                        <a:t>A</a:t>
                      </a:r>
                      <a:endParaRPr lang="hr-HR" sz="32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r-HR" sz="3200" smtClean="0">
                          <a:latin typeface="+mn-lt"/>
                          <a:ea typeface="Calibri"/>
                          <a:cs typeface="Times New Roman"/>
                        </a:rPr>
                        <a:t> B</a:t>
                      </a:r>
                      <a:endParaRPr lang="hr-HR" sz="32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r-HR" sz="3200" smtClean="0">
                          <a:latin typeface="+mn-lt"/>
                          <a:ea typeface="Calibri"/>
                          <a:cs typeface="Times New Roman"/>
                        </a:rPr>
                        <a:t>A </a:t>
                      </a:r>
                      <a:r>
                        <a:rPr lang="hr-HR" sz="3200" smtClean="0">
                          <a:latin typeface="+mn-lt"/>
                          <a:ea typeface="Calibri"/>
                          <a:cs typeface="Times New Roman"/>
                          <a:sym typeface="Symbol"/>
                        </a:rPr>
                        <a:t></a:t>
                      </a:r>
                      <a:r>
                        <a:rPr lang="hr-HR" sz="3200" smtClean="0">
                          <a:latin typeface="+mn-lt"/>
                          <a:ea typeface="Calibri"/>
                          <a:cs typeface="Times New Roman"/>
                        </a:rPr>
                        <a:t> B</a:t>
                      </a:r>
                      <a:endParaRPr lang="hr-HR" sz="32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2066"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</a:pPr>
                      <a:r>
                        <a:rPr lang="hr-HR" sz="3200" b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0</a:t>
                      </a:r>
                      <a:endParaRPr lang="hr-HR" sz="3200" b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</a:pPr>
                      <a:r>
                        <a:rPr kumimoji="0" lang="hr-HR" sz="32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0</a:t>
                      </a:r>
                      <a:endParaRPr kumimoji="0" lang="hr-HR" sz="32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32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0</a:t>
                      </a:r>
                      <a:endParaRPr kumimoji="0" lang="hr-HR" sz="32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2066"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</a:pPr>
                      <a:r>
                        <a:rPr lang="hr-HR" sz="3200" b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0</a:t>
                      </a:r>
                      <a:endParaRPr lang="hr-HR" sz="3200" b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</a:pPr>
                      <a:r>
                        <a:rPr kumimoji="0" lang="hr-HR" sz="32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</a:t>
                      </a:r>
                      <a:endParaRPr kumimoji="0" lang="hr-HR" sz="32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32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</a:t>
                      </a:r>
                      <a:endParaRPr kumimoji="0" lang="hr-HR" sz="32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2066"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</a:pPr>
                      <a:r>
                        <a:rPr lang="hr-HR" sz="3200" b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</a:t>
                      </a:r>
                      <a:endParaRPr lang="hr-HR" sz="3200" b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</a:pPr>
                      <a:r>
                        <a:rPr kumimoji="0" lang="hr-HR" sz="32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0</a:t>
                      </a:r>
                      <a:endParaRPr kumimoji="0" lang="hr-HR" sz="32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32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</a:t>
                      </a:r>
                      <a:endParaRPr kumimoji="0" lang="hr-HR" sz="32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2066"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</a:pPr>
                      <a:r>
                        <a:rPr lang="hr-HR" sz="3200" b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</a:t>
                      </a:r>
                      <a:endParaRPr lang="hr-HR" sz="3200" b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</a:pPr>
                      <a:r>
                        <a:rPr kumimoji="0" lang="hr-HR" sz="32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</a:t>
                      </a:r>
                      <a:endParaRPr kumimoji="0" lang="hr-HR" sz="32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32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0</a:t>
                      </a:r>
                      <a:endParaRPr kumimoji="0" lang="hr-HR" sz="32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Rezervirano mjesto sadržaja 5"/>
          <p:cNvGraphicFramePr>
            <a:graphicFrameLocks/>
          </p:cNvGraphicFramePr>
          <p:nvPr/>
        </p:nvGraphicFramePr>
        <p:xfrm>
          <a:off x="5072066" y="3214686"/>
          <a:ext cx="3571900" cy="785818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</a:effectLst>
                <a:tableStyleId>{5C22544A-7EE6-4342-B048-85BDC9FD1C3A}</a:tableStyleId>
              </a:tblPr>
              <a:tblGrid>
                <a:gridCol w="3571900"/>
              </a:tblGrid>
              <a:tr h="785818"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36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Y = A </a:t>
                      </a:r>
                      <a:r>
                        <a:rPr lang="hr-HR" sz="3600" b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  <a:sym typeface="Symbol"/>
                        </a:rPr>
                        <a:t></a:t>
                      </a:r>
                      <a:r>
                        <a:rPr kumimoji="0" lang="hr-HR" sz="36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B</a:t>
                      </a:r>
                      <a:endParaRPr kumimoji="0" lang="hr-HR" sz="36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9" name="Slika 8" descr="saa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5008" y="4643446"/>
            <a:ext cx="2571768" cy="1272627"/>
          </a:xfrm>
          <a:prstGeom prst="rect">
            <a:avLst/>
          </a:prstGeom>
        </p:spPr>
      </p:pic>
      <p:grpSp>
        <p:nvGrpSpPr>
          <p:cNvPr id="10" name="Grupa 9"/>
          <p:cNvGrpSpPr/>
          <p:nvPr/>
        </p:nvGrpSpPr>
        <p:grpSpPr>
          <a:xfrm>
            <a:off x="2143108" y="1643050"/>
            <a:ext cx="4143404" cy="928694"/>
            <a:chOff x="2500298" y="4857760"/>
            <a:chExt cx="4143404" cy="928694"/>
          </a:xfrm>
        </p:grpSpPr>
        <p:graphicFrame>
          <p:nvGraphicFramePr>
            <p:cNvPr id="11" name="Rezervirano mjesto sadržaja 5"/>
            <p:cNvGraphicFramePr>
              <a:graphicFrameLocks/>
            </p:cNvGraphicFramePr>
            <p:nvPr/>
          </p:nvGraphicFramePr>
          <p:xfrm>
            <a:off x="2500298" y="4857760"/>
            <a:ext cx="4143404" cy="928694"/>
          </p:xfrm>
          <a:graphic>
            <a:graphicData uri="http://schemas.openxmlformats.org/drawingml/2006/table">
              <a:tbl>
                <a:tblPr firstRow="1" bandRow="1">
                  <a:effectLst>
                    <a:innerShdw blurRad="114300">
                      <a:prstClr val="black"/>
                    </a:innerShdw>
                  </a:effectLst>
                  <a:tableStyleId>{5C22544A-7EE6-4342-B048-85BDC9FD1C3A}</a:tableStyleId>
                </a:tblPr>
                <a:tblGrid>
                  <a:gridCol w="4143404"/>
                </a:tblGrid>
                <a:tr h="928694">
                  <a:tc>
                    <a:txBody>
                      <a:bodyPr/>
                      <a:lstStyle/>
                      <a:p>
                        <a:pPr indent="-226695" algn="ctr">
                          <a:spcAft>
                            <a:spcPts val="0"/>
                          </a:spcAft>
                          <a:tabLst>
                            <a:tab pos="947420" algn="l"/>
                          </a:tabLst>
                        </a:pPr>
                        <a:r>
                          <a:rPr kumimoji="0" lang="hr-HR" sz="3600" b="0" kern="1200" smtClean="0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+mn-lt"/>
                            <a:ea typeface="Times New Roman"/>
                            <a:cs typeface="Times New Roman"/>
                          </a:rPr>
                          <a:t>Y = A </a:t>
                        </a:r>
                        <a:r>
                          <a:rPr lang="hr-HR" sz="3600" b="0" smtClean="0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+mn-lt"/>
                            <a:ea typeface="Times New Roman"/>
                            <a:cs typeface="Times New Roman"/>
                            <a:sym typeface="Wingdings"/>
                          </a:rPr>
                          <a:t></a:t>
                        </a:r>
                        <a:r>
                          <a:rPr kumimoji="0" lang="hr-HR" sz="3600" b="0" kern="1200" smtClean="0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+mn-lt"/>
                            <a:ea typeface="Times New Roman"/>
                            <a:cs typeface="Times New Roman"/>
                          </a:rPr>
                          <a:t> B + A </a:t>
                        </a:r>
                        <a:r>
                          <a:rPr lang="hr-HR" sz="3600" b="0" smtClean="0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+mn-lt"/>
                            <a:ea typeface="Times New Roman"/>
                            <a:cs typeface="Times New Roman"/>
                            <a:sym typeface="Wingdings"/>
                          </a:rPr>
                          <a:t></a:t>
                        </a:r>
                        <a:r>
                          <a:rPr kumimoji="0" lang="hr-HR" sz="3600" b="0" kern="1200" smtClean="0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+mn-lt"/>
                            <a:ea typeface="Times New Roman"/>
                            <a:cs typeface="Times New Roman"/>
                          </a:rPr>
                          <a:t> B</a:t>
                        </a:r>
                        <a:endParaRPr kumimoji="0" lang="hr-HR" sz="3600" b="0" kern="120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endParaRPr>
                      </a:p>
                    </a:txBody>
                    <a:tcPr marL="68580" marR="68580" marT="0" marB="0" anchor="ctr">
                      <a:lnL w="12700" cap="flat" cmpd="sng" algn="ctr">
                        <a:solidFill>
                          <a:schemeClr val="accent1">
                            <a:lumMod val="50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accent1">
                            <a:lumMod val="50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accent1">
                            <a:lumMod val="50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accent1">
                            <a:lumMod val="50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</a:tcPr>
                  </a:tc>
                </a:tr>
              </a:tbl>
            </a:graphicData>
          </a:graphic>
        </p:graphicFrame>
        <p:cxnSp>
          <p:nvCxnSpPr>
            <p:cNvPr id="12" name="Ravni poveznik 11"/>
            <p:cNvCxnSpPr/>
            <p:nvPr/>
          </p:nvCxnSpPr>
          <p:spPr>
            <a:xfrm rot="10800000">
              <a:off x="3626681" y="5097595"/>
              <a:ext cx="357190" cy="1588"/>
            </a:xfrm>
            <a:prstGeom prst="line">
              <a:avLst/>
            </a:prstGeom>
            <a:ln w="38100"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Ravni poveznik 12"/>
            <p:cNvCxnSpPr/>
            <p:nvPr/>
          </p:nvCxnSpPr>
          <p:spPr>
            <a:xfrm rot="10800000">
              <a:off x="5763249" y="5082604"/>
              <a:ext cx="357190" cy="1588"/>
            </a:xfrm>
            <a:prstGeom prst="line">
              <a:avLst/>
            </a:prstGeom>
            <a:ln w="38100"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19921" y="457200"/>
            <a:ext cx="9024079" cy="838200"/>
          </a:xfrm>
        </p:spPr>
        <p:txBody>
          <a:bodyPr>
            <a:normAutofit/>
          </a:bodyPr>
          <a:lstStyle/>
          <a:p>
            <a:r>
              <a:rPr lang="hr-HR" smtClean="0"/>
              <a:t>Logički izraz i logički sklop za c</a:t>
            </a:r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21EDB7-747B-493C-8632-2FFDF74C8276}" type="slidenum">
              <a:rPr lang="hr-HR" smtClean="0"/>
              <a:pPr>
                <a:defRPr/>
              </a:pPr>
              <a:t>6</a:t>
            </a:fld>
            <a:endParaRPr lang="hr-HR"/>
          </a:p>
        </p:txBody>
      </p:sp>
      <p:graphicFrame>
        <p:nvGraphicFramePr>
          <p:cNvPr id="9" name="Tablica 8"/>
          <p:cNvGraphicFramePr>
            <a:graphicFrameLocks noGrp="1"/>
          </p:cNvGraphicFramePr>
          <p:nvPr/>
        </p:nvGraphicFramePr>
        <p:xfrm>
          <a:off x="785786" y="1571612"/>
          <a:ext cx="2571769" cy="2841643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</a:effectLst>
                <a:tableStyleId>{5C22544A-7EE6-4342-B048-85BDC9FD1C3A}</a:tableStyleId>
              </a:tblPr>
              <a:tblGrid>
                <a:gridCol w="659428"/>
                <a:gridCol w="659428"/>
                <a:gridCol w="1252913"/>
              </a:tblGrid>
              <a:tr h="714379"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A</a:t>
                      </a:r>
                      <a:endParaRPr kumimoji="0" lang="hr-HR" sz="2800" b="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B</a:t>
                      </a:r>
                      <a:endParaRPr kumimoji="0" lang="hr-HR" sz="2800" b="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</a:t>
                      </a:r>
                      <a:endParaRPr kumimoji="0" lang="hr-HR" sz="2800" b="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1816"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31816"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31816"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31816"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Tablica 9"/>
          <p:cNvGraphicFramePr>
            <a:graphicFrameLocks noGrp="1"/>
          </p:cNvGraphicFramePr>
          <p:nvPr/>
        </p:nvGraphicFramePr>
        <p:xfrm>
          <a:off x="3643306" y="3857628"/>
          <a:ext cx="2571768" cy="535785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</a:effectLst>
              </a:tblPr>
              <a:tblGrid>
                <a:gridCol w="2571768"/>
              </a:tblGrid>
              <a:tr h="53578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A </a:t>
                      </a:r>
                      <a:r>
                        <a:rPr kumimoji="0" lang="hr-HR" sz="2800" b="0" kern="120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  <a:sym typeface="Wingdings"/>
                        </a:rPr>
                        <a:t></a:t>
                      </a:r>
                      <a:r>
                        <a:rPr kumimoji="0" lang="hr-HR" sz="2800" b="0" kern="120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B</a:t>
                      </a:r>
                    </a:p>
                  </a:txBody>
                  <a:tcPr anchor="b"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3" name="Rezervirano mjesto sadržaja 5"/>
          <p:cNvGraphicFramePr>
            <a:graphicFrameLocks/>
          </p:cNvGraphicFramePr>
          <p:nvPr/>
        </p:nvGraphicFramePr>
        <p:xfrm>
          <a:off x="1500166" y="5143512"/>
          <a:ext cx="2500330" cy="928694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</a:effectLst>
                <a:tableStyleId>{5C22544A-7EE6-4342-B048-85BDC9FD1C3A}</a:tableStyleId>
              </a:tblPr>
              <a:tblGrid>
                <a:gridCol w="2500330"/>
              </a:tblGrid>
              <a:tr h="928694"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36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C = A </a:t>
                      </a:r>
                      <a:r>
                        <a:rPr lang="hr-HR" sz="3600" b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</a:t>
                      </a:r>
                      <a:r>
                        <a:rPr kumimoji="0" lang="hr-HR" sz="36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B</a:t>
                      </a:r>
                      <a:endParaRPr kumimoji="0" lang="hr-HR" sz="36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16" name="Slika 15" descr="proba_15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14942" y="4857760"/>
            <a:ext cx="2928958" cy="1357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smtClean="0"/>
              <a:t>Logički sklop koji zbraja dva bita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04800" y="1554163"/>
            <a:ext cx="8624918" cy="946143"/>
          </a:xfrm>
        </p:spPr>
        <p:txBody>
          <a:bodyPr/>
          <a:lstStyle/>
          <a:p>
            <a:r>
              <a:rPr lang="hr-HR" smtClean="0"/>
              <a:t>Povežu li se ova dva sklopa u jedan, dobiva se složeni sklop:</a:t>
            </a:r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21EDB7-747B-493C-8632-2FFDF74C8276}" type="slidenum">
              <a:rPr lang="hr-HR" smtClean="0"/>
              <a:pPr>
                <a:defRPr/>
              </a:pPr>
              <a:t>7</a:t>
            </a:fld>
            <a:endParaRPr lang="hr-HR"/>
          </a:p>
        </p:txBody>
      </p:sp>
      <p:pic>
        <p:nvPicPr>
          <p:cNvPr id="7" name="Slika 6" descr="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7356" y="2285992"/>
            <a:ext cx="5786478" cy="426159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Logički sklop koji zbraja dva bita</a:t>
            </a:r>
            <a:endParaRPr lang="hr-HR"/>
          </a:p>
        </p:txBody>
      </p:sp>
      <p:pic>
        <p:nvPicPr>
          <p:cNvPr id="8" name="Rezervirano mjesto sadržaja 7" descr="sad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860032" y="3429000"/>
            <a:ext cx="3437127" cy="2165390"/>
          </a:xfrm>
        </p:spPr>
      </p:pic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21EDB7-747B-493C-8632-2FFDF74C8276}" type="slidenum">
              <a:rPr lang="hr-HR" smtClean="0"/>
              <a:pPr>
                <a:defRPr/>
              </a:pPr>
              <a:t>8</a:t>
            </a:fld>
            <a:endParaRPr lang="hr-HR"/>
          </a:p>
        </p:txBody>
      </p:sp>
      <p:pic>
        <p:nvPicPr>
          <p:cNvPr id="9" name="Slika 8" descr="w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8596" y="2786058"/>
            <a:ext cx="4286280" cy="3156736"/>
          </a:xfrm>
          <a:prstGeom prst="rect">
            <a:avLst/>
          </a:prstGeom>
        </p:spPr>
      </p:pic>
      <p:sp>
        <p:nvSpPr>
          <p:cNvPr id="10" name="Rezervirano mjesto sadržaja 2"/>
          <p:cNvSpPr txBox="1">
            <a:spLocks/>
          </p:cNvSpPr>
          <p:nvPr/>
        </p:nvSpPr>
        <p:spPr bwMode="auto">
          <a:xfrm>
            <a:off x="304800" y="1554163"/>
            <a:ext cx="8624918" cy="9461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10000"/>
              </a:lnSpc>
              <a:spcBef>
                <a:spcPts val="1800"/>
              </a:spcBef>
              <a:spcAft>
                <a:spcPct val="0"/>
              </a:spcAft>
              <a:buClr>
                <a:schemeClr val="accent1"/>
              </a:buClr>
              <a:buSzPct val="130000"/>
              <a:buFont typeface="Wingdings" pitchFamily="2" charset="2"/>
              <a:buChar char="§"/>
              <a:tabLst/>
              <a:defRPr/>
            </a:pPr>
            <a:r>
              <a:rPr kumimoji="0" lang="hr-HR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Ovaj se složeni sklop može prikazati i</a:t>
            </a:r>
            <a:r>
              <a:rPr kumimoji="0" lang="hr-HR" sz="2800" b="0" i="0" u="none" strike="noStrike" kern="1200" cap="none" spc="0" normalizeH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korištenjem </a:t>
            </a:r>
            <a:r>
              <a:rPr lang="hr-HR" sz="2800" b="1" smtClean="0">
                <a:solidFill>
                  <a:schemeClr val="tx2"/>
                </a:solidFill>
                <a:latin typeface="+mn-lt"/>
                <a:cs typeface="+mn-cs"/>
              </a:rPr>
              <a:t>simbola za XOR sklop</a:t>
            </a:r>
            <a:r>
              <a:rPr kumimoji="0" lang="hr-HR" sz="2800" b="0" i="0" u="none" strike="noStrike" kern="1200" cap="none" spc="0" normalizeH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endParaRPr kumimoji="0" lang="hr-HR" sz="2800" b="0" i="0" u="none" strike="noStrike" kern="1200" cap="none" spc="0" normalizeH="0" baseline="0" noProof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Logički sklop koji zbraja dva bita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04800" y="1554163"/>
            <a:ext cx="8686800" cy="1517647"/>
          </a:xfrm>
        </p:spPr>
        <p:txBody>
          <a:bodyPr/>
          <a:lstStyle/>
          <a:p>
            <a:r>
              <a:rPr lang="hr-HR" b="1" smtClean="0"/>
              <a:t>Izlazi</a:t>
            </a:r>
            <a:r>
              <a:rPr lang="hr-HR" smtClean="0"/>
              <a:t> ovog sklopa odgovaraju </a:t>
            </a:r>
            <a:r>
              <a:rPr lang="hr-HR" b="1" smtClean="0"/>
              <a:t>zbroju dva bita A i B</a:t>
            </a:r>
            <a:r>
              <a:rPr lang="hr-HR" smtClean="0"/>
              <a:t>, pa se  on stoga naziva </a:t>
            </a:r>
            <a:r>
              <a:rPr lang="hr-HR" b="1" smtClean="0"/>
              <a:t>poluzbrajač</a:t>
            </a:r>
            <a:r>
              <a:rPr lang="hr-HR" smtClean="0"/>
              <a:t> (engl. </a:t>
            </a:r>
            <a:r>
              <a:rPr lang="hr-HR" i="1" smtClean="0"/>
              <a:t>half adder</a:t>
            </a:r>
            <a:r>
              <a:rPr lang="hr-HR" smtClean="0"/>
              <a:t>). </a:t>
            </a:r>
          </a:p>
          <a:p>
            <a:r>
              <a:rPr lang="hr-HR" b="1" smtClean="0"/>
              <a:t>Simbol </a:t>
            </a:r>
            <a:r>
              <a:rPr lang="hr-HR" smtClean="0"/>
              <a:t>poluzbrajača:</a:t>
            </a:r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21EDB7-747B-493C-8632-2FFDF74C8276}" type="slidenum">
              <a:rPr lang="hr-HR" smtClean="0"/>
              <a:pPr>
                <a:defRPr/>
              </a:pPr>
              <a:t>9</a:t>
            </a:fld>
            <a:endParaRPr lang="hr-HR"/>
          </a:p>
        </p:txBody>
      </p:sp>
      <p:pic>
        <p:nvPicPr>
          <p:cNvPr id="7" name="Slika 6" descr="BOL_7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71736" y="3643314"/>
            <a:ext cx="3643338" cy="171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2915</TotalTime>
  <Words>901</Words>
  <Application>Microsoft Office PowerPoint</Application>
  <PresentationFormat>On-screen Show (4:3)</PresentationFormat>
  <Paragraphs>320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Adjacency</vt:lpstr>
      <vt:lpstr>Sklop za zbrajanje dva višeznamenkasta binarna broja</vt:lpstr>
      <vt:lpstr>Poluzbrajač</vt:lpstr>
      <vt:lpstr>Logički izraz za y</vt:lpstr>
      <vt:lpstr>Logički sklop: Y = A  B + A  B </vt:lpstr>
      <vt:lpstr>xor sklop</vt:lpstr>
      <vt:lpstr>Logički izraz i logički sklop za c</vt:lpstr>
      <vt:lpstr>Logički sklop koji zbraja dva bita</vt:lpstr>
      <vt:lpstr>Logički sklop koji zbraja dva bita</vt:lpstr>
      <vt:lpstr>Logički sklop koji zbraja dva bita</vt:lpstr>
      <vt:lpstr>zbrajaNJE dva bita + prijenos</vt:lpstr>
      <vt:lpstr>zbrajaNJE dva bita + prijenos</vt:lpstr>
      <vt:lpstr>Logički izraz za y</vt:lpstr>
      <vt:lpstr>Logički izraz za y</vt:lpstr>
      <vt:lpstr>PowerPoint Presentation</vt:lpstr>
      <vt:lpstr>Logički izraz za y</vt:lpstr>
      <vt:lpstr>Logički izraz za C1 (PRIJENOS)</vt:lpstr>
      <vt:lpstr>Logički izraz za C1</vt:lpstr>
      <vt:lpstr>Logički izraz za C1</vt:lpstr>
      <vt:lpstr>Puni zbrajač</vt:lpstr>
      <vt:lpstr>PowerPoint Presentation</vt:lpstr>
      <vt:lpstr>Puni zbrajač</vt:lpstr>
      <vt:lpstr>zbrajanje višeznamenkastih binarnih brojeva</vt:lpstr>
      <vt:lpstr>zbrajanje višeznamenkastih binarnih brojeva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Optički mediji</dc:title>
  <dc:creator>Sanda</dc:creator>
  <cp:lastModifiedBy>zoran</cp:lastModifiedBy>
  <cp:revision>260</cp:revision>
  <dcterms:created xsi:type="dcterms:W3CDTF">2012-03-18T17:34:57Z</dcterms:created>
  <dcterms:modified xsi:type="dcterms:W3CDTF">2016-11-23T09:29:42Z</dcterms:modified>
</cp:coreProperties>
</file>