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0" r:id="rId2"/>
    <p:sldId id="296" r:id="rId3"/>
    <p:sldId id="298" r:id="rId4"/>
    <p:sldId id="303" r:id="rId5"/>
    <p:sldId id="299" r:id="rId6"/>
    <p:sldId id="300" r:id="rId7"/>
    <p:sldId id="301" r:id="rId8"/>
    <p:sldId id="302" r:id="rId9"/>
    <p:sldId id="272" r:id="rId10"/>
    <p:sldId id="297" r:id="rId11"/>
    <p:sldId id="273" r:id="rId12"/>
    <p:sldId id="274" r:id="rId13"/>
    <p:sldId id="275" r:id="rId14"/>
    <p:sldId id="304" r:id="rId15"/>
    <p:sldId id="307" r:id="rId16"/>
    <p:sldId id="305" r:id="rId17"/>
    <p:sldId id="306" r:id="rId18"/>
    <p:sldId id="287" r:id="rId19"/>
  </p:sldIdLst>
  <p:sldSz cx="9144000" cy="6858000" type="screen4x3"/>
  <p:notesSz cx="6858000" cy="9144000"/>
  <p:defaultTextStyle>
    <a:defPPr>
      <a:defRPr lang="sr-Latn-C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027A"/>
    <a:srgbClr val="C400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11" autoAdjust="0"/>
    <p:restoredTop sz="94660"/>
  </p:normalViewPr>
  <p:slideViewPr>
    <p:cSldViewPr>
      <p:cViewPr varScale="1">
        <p:scale>
          <a:sx n="106" d="100"/>
          <a:sy n="106" d="100"/>
        </p:scale>
        <p:origin x="1956"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A5E1BD8-8A65-459D-A0DC-0A02D3D98B51}" type="datetimeFigureOut">
              <a:rPr lang="hr-HR"/>
              <a:pPr>
                <a:defRPr/>
              </a:pPr>
              <a:t>13.1.2017.</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r-H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hr-HR"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072663D-6C50-45E1-9E7C-C718DA5A8F9B}" type="slidenum">
              <a:rPr lang="hr-HR"/>
              <a:pPr>
                <a:defRPr/>
              </a:pPr>
              <a:t>‹#›</a:t>
            </a:fld>
            <a:endParaRPr lang="hr-HR"/>
          </a:p>
        </p:txBody>
      </p:sp>
    </p:spTree>
    <p:extLst>
      <p:ext uri="{BB962C8B-B14F-4D97-AF65-F5344CB8AC3E}">
        <p14:creationId xmlns:p14="http://schemas.microsoft.com/office/powerpoint/2010/main" val="17562663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72663D-6C50-45E1-9E7C-C718DA5A8F9B}" type="slidenum">
              <a:rPr lang="hr-HR" smtClean="0"/>
              <a:pPr>
                <a:defRPr/>
              </a:pPr>
              <a:t>13</a:t>
            </a:fld>
            <a:endParaRPr lang="hr-HR"/>
          </a:p>
        </p:txBody>
      </p:sp>
    </p:spTree>
    <p:extLst>
      <p:ext uri="{BB962C8B-B14F-4D97-AF65-F5344CB8AC3E}">
        <p14:creationId xmlns:p14="http://schemas.microsoft.com/office/powerpoint/2010/main" val="3260112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userDrawn="1"/>
        </p:nvSpPr>
        <p:spPr bwMode="auto">
          <a:xfrm>
            <a:off x="3000375" y="5857875"/>
            <a:ext cx="184150" cy="36988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hr-HR" smtClean="0">
              <a:latin typeface="Calibri" pitchFamily="34" charset="0"/>
            </a:endParaRPr>
          </a:p>
        </p:txBody>
      </p:sp>
      <p:sp>
        <p:nvSpPr>
          <p:cNvPr id="2" name="Title 1"/>
          <p:cNvSpPr>
            <a:spLocks noGrp="1"/>
          </p:cNvSpPr>
          <p:nvPr>
            <p:ph type="ctrTitle"/>
          </p:nvPr>
        </p:nvSpPr>
        <p:spPr>
          <a:xfrm>
            <a:off x="428596" y="2786058"/>
            <a:ext cx="5929354" cy="1457334"/>
          </a:xfrm>
        </p:spPr>
        <p:txBody>
          <a:bodyPr>
            <a:noAutofit/>
          </a:bodyPr>
          <a:lstStyle>
            <a:lvl1pPr algn="l">
              <a:defRPr sz="4400" b="1">
                <a:latin typeface="+mj-lt"/>
              </a:defRPr>
            </a:lvl1pPr>
          </a:lstStyle>
          <a:p>
            <a:r>
              <a:rPr lang="en-US" smtClean="0"/>
              <a:t>Click to edit Master title style</a:t>
            </a:r>
            <a:endParaRPr lang="hr-HR" dirty="0"/>
          </a:p>
        </p:txBody>
      </p:sp>
      <p:sp>
        <p:nvSpPr>
          <p:cNvPr id="3" name="Subtitle 2"/>
          <p:cNvSpPr>
            <a:spLocks noGrp="1"/>
          </p:cNvSpPr>
          <p:nvPr>
            <p:ph type="subTitle" idx="1"/>
          </p:nvPr>
        </p:nvSpPr>
        <p:spPr>
          <a:xfrm>
            <a:off x="428596" y="4357694"/>
            <a:ext cx="4929222" cy="714380"/>
          </a:xfrm>
        </p:spPr>
        <p:txBody>
          <a:bodyPr>
            <a:normAutofit/>
          </a:bodyPr>
          <a:lstStyle>
            <a:lvl1pPr marL="0" indent="0" algn="l">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dirty="0" smtClean="0"/>
          </a:p>
        </p:txBody>
      </p:sp>
    </p:spTree>
    <p:extLst>
      <p:ext uri="{BB962C8B-B14F-4D97-AF65-F5344CB8AC3E}">
        <p14:creationId xmlns:p14="http://schemas.microsoft.com/office/powerpoint/2010/main" val="401231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U:\MirtaV\ices\ices_ppt_jpg novi\ices_ppt_teks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rgbClr val="C40043"/>
                </a:solidFill>
              </a:defRPr>
            </a:lvl1pPr>
          </a:lstStyle>
          <a:p>
            <a:r>
              <a:rPr lang="en-US" dirty="0" smtClean="0"/>
              <a:t>Click to edit Master title style</a:t>
            </a:r>
            <a:endParaRPr lang="hr-HR"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5" name="Footer Placeholder 4"/>
          <p:cNvSpPr>
            <a:spLocks noGrp="1"/>
          </p:cNvSpPr>
          <p:nvPr>
            <p:ph type="ftr" sz="quarter" idx="10"/>
          </p:nvPr>
        </p:nvSpPr>
        <p:spPr>
          <a:xfrm>
            <a:off x="3000375" y="5929313"/>
            <a:ext cx="2895600" cy="571500"/>
          </a:xfrm>
          <a:prstGeom prst="rect">
            <a:avLst/>
          </a:prstGeom>
        </p:spPr>
        <p:txBody>
          <a:bodyPr anchor="t"/>
          <a:lstStyle>
            <a:lvl1pPr algn="ctr" fontAlgn="auto">
              <a:spcBef>
                <a:spcPts val="0"/>
              </a:spcBef>
              <a:spcAft>
                <a:spcPts val="0"/>
              </a:spcAft>
              <a:defRPr>
                <a:latin typeface="+mn-lt"/>
                <a:cs typeface="+mn-cs"/>
              </a:defRPr>
            </a:lvl1pPr>
          </a:lstStyle>
          <a:p>
            <a:pPr>
              <a:defRPr/>
            </a:pPr>
            <a:endParaRPr lang="hr-HR"/>
          </a:p>
        </p:txBody>
      </p:sp>
      <p:sp>
        <p:nvSpPr>
          <p:cNvPr id="6" name="Slide Number Placeholder 5"/>
          <p:cNvSpPr>
            <a:spLocks noGrp="1"/>
          </p:cNvSpPr>
          <p:nvPr>
            <p:ph type="sldNum" sz="quarter" idx="11"/>
          </p:nvPr>
        </p:nvSpPr>
        <p:spPr>
          <a:xfrm>
            <a:off x="6650038" y="6480175"/>
            <a:ext cx="2386012" cy="365125"/>
          </a:xfrm>
          <a:prstGeom prst="rect">
            <a:avLst/>
          </a:prstGeom>
        </p:spPr>
        <p:txBody>
          <a:bodyPr/>
          <a:lstStyle>
            <a:lvl1pPr>
              <a:defRPr/>
            </a:lvl1pPr>
          </a:lstStyle>
          <a:p>
            <a:pPr>
              <a:defRPr/>
            </a:pPr>
            <a:r>
              <a:rPr lang="hr-HR"/>
              <a:t>		</a:t>
            </a:r>
            <a:fld id="{9F1C920A-EFFA-4D3A-8BD7-A620E7F682F3}" type="slidenum">
              <a:rPr lang="hr-HR" sz="1400"/>
              <a:pPr>
                <a:defRPr/>
              </a:pPr>
              <a:t>‹#›</a:t>
            </a:fld>
            <a:endParaRPr lang="hr-HR" sz="1400"/>
          </a:p>
        </p:txBody>
      </p:sp>
      <p:sp>
        <p:nvSpPr>
          <p:cNvPr id="7" name="Date Placeholder 3"/>
          <p:cNvSpPr>
            <a:spLocks noGrp="1"/>
          </p:cNvSpPr>
          <p:nvPr>
            <p:ph type="dt" sz="half" idx="12"/>
          </p:nvPr>
        </p:nvSpPr>
        <p:spPr>
          <a:xfrm>
            <a:off x="3419475" y="6519863"/>
            <a:ext cx="2133600" cy="365125"/>
          </a:xfrm>
          <a:prstGeom prst="rect">
            <a:avLst/>
          </a:prstGeom>
        </p:spPr>
        <p:txBody>
          <a:bodyPr/>
          <a:lstStyle>
            <a:lvl1pPr algn="ctr">
              <a:defRPr sz="1400"/>
            </a:lvl1pPr>
          </a:lstStyle>
          <a:p>
            <a:pPr>
              <a:defRPr/>
            </a:pPr>
            <a:fld id="{D999ED22-F962-4430-80A8-9774F6AC3F73}" type="datetime1">
              <a:rPr lang="hr-HR"/>
              <a:pPr>
                <a:defRPr/>
              </a:pPr>
              <a:t>13.1.2017.</a:t>
            </a:fld>
            <a:endParaRPr lang="hr-HR" dirty="0"/>
          </a:p>
        </p:txBody>
      </p:sp>
    </p:spTree>
    <p:extLst>
      <p:ext uri="{BB962C8B-B14F-4D97-AF65-F5344CB8AC3E}">
        <p14:creationId xmlns:p14="http://schemas.microsoft.com/office/powerpoint/2010/main" val="98042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2" descr="U:\MirtaV\ices\ices_ppt_jpg novi\ices_ppt_tekst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rgbClr val="C40043"/>
                </a:solidFill>
              </a:defRPr>
            </a:lvl1pPr>
          </a:lstStyle>
          <a:p>
            <a:r>
              <a:rPr lang="en-US" dirty="0" smtClean="0"/>
              <a:t>Click to edit Master title style</a:t>
            </a:r>
            <a:endParaRPr lang="hr-HR" dirty="0"/>
          </a:p>
        </p:txBody>
      </p:sp>
      <p:sp>
        <p:nvSpPr>
          <p:cNvPr id="3" name="Content Placeholder 2"/>
          <p:cNvSpPr>
            <a:spLocks noGrp="1"/>
          </p:cNvSpPr>
          <p:nvPr>
            <p:ph sz="half" idx="1"/>
          </p:nvPr>
        </p:nvSpPr>
        <p:spPr>
          <a:xfrm>
            <a:off x="457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4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r-HR" dirty="0"/>
          </a:p>
        </p:txBody>
      </p:sp>
      <p:sp>
        <p:nvSpPr>
          <p:cNvPr id="6" name="Footer Placeholder 4"/>
          <p:cNvSpPr>
            <a:spLocks noGrp="1"/>
          </p:cNvSpPr>
          <p:nvPr>
            <p:ph type="ftr" sz="quarter" idx="10"/>
          </p:nvPr>
        </p:nvSpPr>
        <p:spPr>
          <a:xfrm>
            <a:off x="3000375" y="5929313"/>
            <a:ext cx="2895600" cy="571500"/>
          </a:xfrm>
          <a:prstGeom prst="rect">
            <a:avLst/>
          </a:prstGeom>
        </p:spPr>
        <p:txBody>
          <a:bodyPr anchor="t"/>
          <a:lstStyle>
            <a:lvl1pPr algn="ctr" fontAlgn="auto">
              <a:spcBef>
                <a:spcPts val="0"/>
              </a:spcBef>
              <a:spcAft>
                <a:spcPts val="0"/>
              </a:spcAft>
              <a:defRPr>
                <a:latin typeface="+mn-lt"/>
                <a:cs typeface="+mn-cs"/>
              </a:defRPr>
            </a:lvl1pPr>
          </a:lstStyle>
          <a:p>
            <a:pPr>
              <a:defRPr/>
            </a:pPr>
            <a:endParaRPr lang="hr-HR"/>
          </a:p>
        </p:txBody>
      </p:sp>
      <p:sp>
        <p:nvSpPr>
          <p:cNvPr id="7" name="Slide Number Placeholder 5"/>
          <p:cNvSpPr>
            <a:spLocks noGrp="1"/>
          </p:cNvSpPr>
          <p:nvPr>
            <p:ph type="sldNum" sz="quarter" idx="11"/>
          </p:nvPr>
        </p:nvSpPr>
        <p:spPr>
          <a:xfrm>
            <a:off x="6650038" y="6480175"/>
            <a:ext cx="2386012" cy="365125"/>
          </a:xfrm>
          <a:prstGeom prst="rect">
            <a:avLst/>
          </a:prstGeom>
        </p:spPr>
        <p:txBody>
          <a:bodyPr/>
          <a:lstStyle>
            <a:lvl1pPr>
              <a:defRPr/>
            </a:lvl1pPr>
          </a:lstStyle>
          <a:p>
            <a:pPr>
              <a:defRPr/>
            </a:pPr>
            <a:r>
              <a:rPr lang="hr-HR"/>
              <a:t>		</a:t>
            </a:r>
            <a:fld id="{E3ADBDBC-7F9C-4507-B0A5-94B03296E556}" type="slidenum">
              <a:rPr lang="hr-HR" sz="1400"/>
              <a:pPr>
                <a:defRPr/>
              </a:pPr>
              <a:t>‹#›</a:t>
            </a:fld>
            <a:endParaRPr lang="hr-HR" sz="1400"/>
          </a:p>
        </p:txBody>
      </p:sp>
      <p:sp>
        <p:nvSpPr>
          <p:cNvPr id="8" name="Date Placeholder 3"/>
          <p:cNvSpPr>
            <a:spLocks noGrp="1"/>
          </p:cNvSpPr>
          <p:nvPr>
            <p:ph type="dt" sz="half" idx="12"/>
          </p:nvPr>
        </p:nvSpPr>
        <p:spPr>
          <a:xfrm>
            <a:off x="3419475" y="6519863"/>
            <a:ext cx="2133600" cy="365125"/>
          </a:xfrm>
          <a:prstGeom prst="rect">
            <a:avLst/>
          </a:prstGeom>
        </p:spPr>
        <p:txBody>
          <a:bodyPr/>
          <a:lstStyle>
            <a:lvl1pPr algn="ctr">
              <a:defRPr sz="1400"/>
            </a:lvl1pPr>
          </a:lstStyle>
          <a:p>
            <a:pPr>
              <a:defRPr/>
            </a:pPr>
            <a:fld id="{C1C88632-131E-47C7-8E04-9E96D7750D03}" type="datetime1">
              <a:rPr lang="hr-HR"/>
              <a:pPr>
                <a:defRPr/>
              </a:pPr>
              <a:t>13.1.2017.</a:t>
            </a:fld>
            <a:endParaRPr lang="hr-HR" dirty="0"/>
          </a:p>
        </p:txBody>
      </p:sp>
    </p:spTree>
    <p:extLst>
      <p:ext uri="{BB962C8B-B14F-4D97-AF65-F5344CB8AC3E}">
        <p14:creationId xmlns:p14="http://schemas.microsoft.com/office/powerpoint/2010/main" val="2072140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7" name="Picture 2" descr="U:\MirtaV\ices\ices_ppt_jpg novi\ices_ppt_zadnja.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4800" y="-228600"/>
            <a:ext cx="94488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114800" cy="1143000"/>
          </a:xfrm>
        </p:spPr>
        <p:txBody>
          <a:bodyPr>
            <a:normAutofit/>
          </a:bodyPr>
          <a:lstStyle>
            <a:lvl1pPr algn="l">
              <a:defRPr sz="2800">
                <a:solidFill>
                  <a:srgbClr val="C40043"/>
                </a:solidFill>
              </a:defRPr>
            </a:lvl1pPr>
          </a:lstStyle>
          <a:p>
            <a:r>
              <a:rPr lang="en-US" smtClean="0"/>
              <a:t>Click to edit Master title style</a:t>
            </a:r>
            <a:endParaRPr lang="hr-HR" dirty="0"/>
          </a:p>
        </p:txBody>
      </p:sp>
      <p:sp>
        <p:nvSpPr>
          <p:cNvPr id="3" name="Text Placeholder 2"/>
          <p:cNvSpPr>
            <a:spLocks noGrp="1"/>
          </p:cNvSpPr>
          <p:nvPr>
            <p:ph type="body" idx="1"/>
          </p:nvPr>
        </p:nvSpPr>
        <p:spPr>
          <a:xfrm>
            <a:off x="457200" y="1535113"/>
            <a:ext cx="482918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00034" y="2285992"/>
            <a:ext cx="4041775" cy="1643074"/>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0034" y="4286256"/>
            <a:ext cx="4041775" cy="1857388"/>
          </a:xfrm>
        </p:spPr>
        <p:txBody>
          <a:bodyPr/>
          <a:lstStyle>
            <a:lvl1pPr>
              <a:buNone/>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33066143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r-HR"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smtClean="0"/>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b="1">
          <a:solidFill>
            <a:schemeClr val="tx1"/>
          </a:solidFill>
          <a:latin typeface="Calibri" pitchFamily="34" charset="0"/>
        </a:defRPr>
      </a:lvl6pPr>
      <a:lvl7pPr marL="914400" algn="ctr" rtl="0" fontAlgn="base">
        <a:spcBef>
          <a:spcPct val="0"/>
        </a:spcBef>
        <a:spcAft>
          <a:spcPct val="0"/>
        </a:spcAft>
        <a:defRPr sz="4400" b="1">
          <a:solidFill>
            <a:schemeClr val="tx1"/>
          </a:solidFill>
          <a:latin typeface="Calibri" pitchFamily="34" charset="0"/>
        </a:defRPr>
      </a:lvl7pPr>
      <a:lvl8pPr marL="1371600" algn="ctr" rtl="0" fontAlgn="base">
        <a:spcBef>
          <a:spcPct val="0"/>
        </a:spcBef>
        <a:spcAft>
          <a:spcPct val="0"/>
        </a:spcAft>
        <a:defRPr sz="4400" b="1">
          <a:solidFill>
            <a:schemeClr val="tx1"/>
          </a:solidFill>
          <a:latin typeface="Calibri" pitchFamily="34" charset="0"/>
        </a:defRPr>
      </a:lvl8pPr>
      <a:lvl9pPr marL="1828800" algn="ctr"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www.sciencebuddies.org/science-fair-projects/project_research_paper.shtml" TargetMode="External"/><Relationship Id="rId3" Type="http://schemas.openxmlformats.org/officeDocument/2006/relationships/hyperlink" Target="http://www.library.cornell.edu/resrch/citmanage/apa" TargetMode="External"/><Relationship Id="rId7" Type="http://schemas.openxmlformats.org/officeDocument/2006/relationships/hyperlink" Target="http://www.cite.auckland.ac.nz/index.php?p=which_referencing_style" TargetMode="External"/><Relationship Id="rId2" Type="http://schemas.openxmlformats.org/officeDocument/2006/relationships/hyperlink" Target="http://www.ruf.rice.edu/~bioslabs/tools/report/reportform.html" TargetMode="External"/><Relationship Id="rId1" Type="http://schemas.openxmlformats.org/officeDocument/2006/relationships/slideLayout" Target="../slideLayouts/slideLayout2.xml"/><Relationship Id="rId6" Type="http://schemas.openxmlformats.org/officeDocument/2006/relationships/hyperlink" Target="https://owl.english.purdue.edu/owl/" TargetMode="External"/><Relationship Id="rId5" Type="http://schemas.openxmlformats.org/officeDocument/2006/relationships/hyperlink" Target="http://www.uefap.com/writing/writfram.htm" TargetMode="External"/><Relationship Id="rId10" Type="http://schemas.openxmlformats.org/officeDocument/2006/relationships/hyperlink" Target="http://faculty.webster.edu/woolflm/statistics.html" TargetMode="External"/><Relationship Id="rId4" Type="http://schemas.openxmlformats.org/officeDocument/2006/relationships/hyperlink" Target="https://www.nfer.ac.uk/schools/developing-young-researchers/how-to-choose-your-research-methods/" TargetMode="External"/><Relationship Id="rId9" Type="http://schemas.openxmlformats.org/officeDocument/2006/relationships/hyperlink" Target="http://www.toonpool.com/cartoons/condone%20methods%20moses%20pharaoh_3734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3742237"/>
            <a:ext cx="3395662"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p:cNvSpPr>
            <a:spLocks noGrp="1"/>
          </p:cNvSpPr>
          <p:nvPr>
            <p:ph type="ctrTitle"/>
          </p:nvPr>
        </p:nvSpPr>
        <p:spPr>
          <a:xfrm>
            <a:off x="971600" y="2420888"/>
            <a:ext cx="7116762" cy="2190750"/>
          </a:xfrm>
        </p:spPr>
        <p:txBody>
          <a:bodyPr/>
          <a:lstStyle/>
          <a:p>
            <a:r>
              <a:rPr lang="hr-HR" dirty="0" smtClean="0">
                <a:ea typeface="Trebuchet MS" pitchFamily="34" charset="0"/>
                <a:cs typeface="Trebuchet MS" pitchFamily="34" charset="0"/>
              </a:rPr>
              <a:t>MoER course</a:t>
            </a:r>
            <a:br>
              <a:rPr lang="hr-HR" dirty="0" smtClean="0">
                <a:ea typeface="Trebuchet MS" pitchFamily="34" charset="0"/>
                <a:cs typeface="Trebuchet MS" pitchFamily="34" charset="0"/>
              </a:rPr>
            </a:br>
            <a:r>
              <a:rPr lang="hr-HR" dirty="0" smtClean="0">
                <a:ea typeface="Trebuchet MS" pitchFamily="34" charset="0"/>
                <a:cs typeface="Trebuchet MS" pitchFamily="34" charset="0"/>
              </a:rPr>
              <a:t>IMRaD approach </a:t>
            </a:r>
            <a:br>
              <a:rPr lang="hr-HR" dirty="0" smtClean="0">
                <a:ea typeface="Trebuchet MS" pitchFamily="34" charset="0"/>
                <a:cs typeface="Trebuchet MS" pitchFamily="34" charset="0"/>
              </a:rPr>
            </a:br>
            <a:r>
              <a:rPr lang="hr-HR" dirty="0" smtClean="0">
                <a:ea typeface="Trebuchet MS" pitchFamily="34" charset="0"/>
                <a:cs typeface="Trebuchet MS" pitchFamily="34" charset="0"/>
              </a:rPr>
              <a:t>to writing scientific papers </a:t>
            </a:r>
            <a:br>
              <a:rPr lang="hr-HR" dirty="0" smtClean="0">
                <a:ea typeface="Trebuchet MS" pitchFamily="34" charset="0"/>
                <a:cs typeface="Trebuchet MS" pitchFamily="34" charset="0"/>
              </a:rPr>
            </a:br>
            <a:r>
              <a:rPr lang="hr-HR" dirty="0">
                <a:ea typeface="Trebuchet MS" pitchFamily="34" charset="0"/>
                <a:cs typeface="Trebuchet MS" pitchFamily="34" charset="0"/>
              </a:rPr>
              <a:t/>
            </a:r>
            <a:br>
              <a:rPr lang="hr-HR" dirty="0">
                <a:ea typeface="Trebuchet MS" pitchFamily="34" charset="0"/>
                <a:cs typeface="Trebuchet MS" pitchFamily="34" charset="0"/>
              </a:rPr>
            </a:br>
            <a:r>
              <a:rPr lang="hr-HR" dirty="0" smtClean="0">
                <a:ea typeface="Trebuchet MS" pitchFamily="34" charset="0"/>
                <a:cs typeface="Trebuchet MS" pitchFamily="34" charset="0"/>
              </a:rPr>
              <a:t>part 2: Methods</a:t>
            </a:r>
          </a:p>
        </p:txBody>
      </p:sp>
      <p:sp>
        <p:nvSpPr>
          <p:cNvPr id="3075" name="Subtitle 2"/>
          <p:cNvSpPr>
            <a:spLocks noGrp="1"/>
          </p:cNvSpPr>
          <p:nvPr>
            <p:ph type="subTitle" idx="1"/>
          </p:nvPr>
        </p:nvSpPr>
        <p:spPr>
          <a:xfrm>
            <a:off x="1043608" y="5650960"/>
            <a:ext cx="7116762" cy="860425"/>
          </a:xfrm>
        </p:spPr>
        <p:txBody>
          <a:bodyPr>
            <a:normAutofit/>
          </a:bodyPr>
          <a:lstStyle/>
          <a:p>
            <a:pPr>
              <a:defRPr/>
            </a:pPr>
            <a:r>
              <a:rPr lang="hr-HR" dirty="0" smtClean="0">
                <a:solidFill>
                  <a:srgbClr val="404040"/>
                </a:solidFill>
              </a:rPr>
              <a:t>Zekić-Sušac  Marijana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Main challenge</a:t>
            </a:r>
            <a:endParaRPr lang="en-US" dirty="0"/>
          </a:p>
        </p:txBody>
      </p:sp>
      <p:sp>
        <p:nvSpPr>
          <p:cNvPr id="3" name="Content Placeholder 2"/>
          <p:cNvSpPr>
            <a:spLocks noGrp="1"/>
          </p:cNvSpPr>
          <p:nvPr>
            <p:ph idx="1"/>
          </p:nvPr>
        </p:nvSpPr>
        <p:spPr>
          <a:xfrm>
            <a:off x="404215" y="1268760"/>
            <a:ext cx="5194920" cy="4525963"/>
          </a:xfrm>
        </p:spPr>
        <p:txBody>
          <a:bodyPr/>
          <a:lstStyle/>
          <a:p>
            <a:pPr marL="0" indent="0">
              <a:buNone/>
            </a:pPr>
            <a:r>
              <a:rPr lang="hr-HR" sz="2800" dirty="0" smtClean="0"/>
              <a:t>How to do it in a concise way</a:t>
            </a:r>
          </a:p>
          <a:p>
            <a:pPr marL="0" indent="0">
              <a:lnSpc>
                <a:spcPct val="90000"/>
              </a:lnSpc>
              <a:buNone/>
              <a:defRPr/>
            </a:pPr>
            <a:r>
              <a:rPr lang="hr-HR" sz="2800" dirty="0" smtClean="0"/>
              <a:t>The level of details:</a:t>
            </a:r>
          </a:p>
          <a:p>
            <a:pPr>
              <a:lnSpc>
                <a:spcPct val="90000"/>
              </a:lnSpc>
              <a:defRPr/>
            </a:pPr>
            <a:r>
              <a:rPr lang="en-US" sz="2400" dirty="0" smtClean="0"/>
              <a:t>Well-known methods</a:t>
            </a:r>
            <a:r>
              <a:rPr lang="hr-HR" sz="2400" dirty="0" smtClean="0"/>
              <a:t> (just reference)</a:t>
            </a:r>
          </a:p>
          <a:p>
            <a:pPr>
              <a:lnSpc>
                <a:spcPct val="90000"/>
              </a:lnSpc>
              <a:defRPr/>
            </a:pPr>
            <a:r>
              <a:rPr lang="en-US" sz="2400" dirty="0" smtClean="0"/>
              <a:t>Methods </a:t>
            </a:r>
            <a:r>
              <a:rPr lang="en-US" sz="2400" dirty="0"/>
              <a:t>previously described but not well </a:t>
            </a:r>
            <a:r>
              <a:rPr lang="en-US" sz="2400" dirty="0" smtClean="0"/>
              <a:t>known</a:t>
            </a:r>
            <a:r>
              <a:rPr lang="hr-HR" sz="2400" dirty="0" smtClean="0"/>
              <a:t> (reference + short description)</a:t>
            </a:r>
          </a:p>
          <a:p>
            <a:pPr>
              <a:lnSpc>
                <a:spcPct val="90000"/>
              </a:lnSpc>
              <a:defRPr/>
            </a:pPr>
            <a:r>
              <a:rPr lang="en-US" sz="2400" dirty="0" smtClean="0"/>
              <a:t>Methods </a:t>
            </a:r>
            <a:r>
              <a:rPr lang="hr-HR" sz="2400" dirty="0"/>
              <a:t>or models </a:t>
            </a:r>
            <a:r>
              <a:rPr lang="en-US" sz="2400" dirty="0"/>
              <a:t>that you yourself devised</a:t>
            </a:r>
            <a:r>
              <a:rPr lang="hr-HR" sz="2400" dirty="0"/>
              <a:t> or invented </a:t>
            </a:r>
            <a:r>
              <a:rPr lang="hr-HR" sz="2400" dirty="0" smtClean="0"/>
              <a:t>(very detailed)</a:t>
            </a:r>
            <a:endParaRPr lang="en-US" sz="2400" dirty="0"/>
          </a:p>
        </p:txBody>
      </p:sp>
      <p:grpSp>
        <p:nvGrpSpPr>
          <p:cNvPr id="6" name="Group 5"/>
          <p:cNvGrpSpPr/>
          <p:nvPr/>
        </p:nvGrpSpPr>
        <p:grpSpPr>
          <a:xfrm>
            <a:off x="5881956" y="2060848"/>
            <a:ext cx="2477052" cy="2448272"/>
            <a:chOff x="5895858" y="2204864"/>
            <a:chExt cx="2477052" cy="2448272"/>
          </a:xfrm>
        </p:grpSpPr>
        <p:sp>
          <p:nvSpPr>
            <p:cNvPr id="4" name="Content Placeholder 2"/>
            <p:cNvSpPr txBox="1">
              <a:spLocks/>
            </p:cNvSpPr>
            <p:nvPr/>
          </p:nvSpPr>
          <p:spPr bwMode="auto">
            <a:xfrm>
              <a:off x="5895858" y="2204864"/>
              <a:ext cx="2477052" cy="2448272"/>
            </a:xfrm>
            <a:prstGeom prst="rect">
              <a:avLst/>
            </a:prstGeom>
            <a:solidFill>
              <a:schemeClr val="accent1">
                <a:lumMod val="40000"/>
                <a:lumOff val="60000"/>
              </a:schemeClr>
            </a:solidFill>
            <a:ln>
              <a:noFill/>
            </a:ln>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r-HR" sz="2400" dirty="0" smtClean="0"/>
                <a:t>Not very detailed</a:t>
              </a:r>
            </a:p>
            <a:p>
              <a:pPr marL="0" indent="0" algn="ctr">
                <a:buNone/>
              </a:pPr>
              <a:endParaRPr lang="hr-HR" sz="2400" dirty="0"/>
            </a:p>
            <a:p>
              <a:pPr marL="0" indent="0" algn="ctr">
                <a:buNone/>
              </a:pPr>
              <a:endParaRPr lang="hr-HR" sz="2400" dirty="0" smtClean="0"/>
            </a:p>
            <a:p>
              <a:pPr marL="0" indent="0" algn="ctr">
                <a:buNone/>
              </a:pPr>
              <a:endParaRPr lang="hr-HR" sz="2400" dirty="0"/>
            </a:p>
            <a:p>
              <a:pPr marL="0" indent="0" algn="ctr">
                <a:buNone/>
              </a:pPr>
              <a:r>
                <a:rPr lang="hr-HR" sz="2400" dirty="0" smtClean="0"/>
                <a:t>Very detailed</a:t>
              </a:r>
              <a:endParaRPr lang="en-US" sz="2400" dirty="0"/>
            </a:p>
          </p:txBody>
        </p:sp>
        <p:sp>
          <p:nvSpPr>
            <p:cNvPr id="5" name="Down Arrow 4"/>
            <p:cNvSpPr/>
            <p:nvPr/>
          </p:nvSpPr>
          <p:spPr>
            <a:xfrm>
              <a:off x="6795030" y="2708920"/>
              <a:ext cx="374430" cy="12961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p:cNvSpPr txBox="1"/>
          <p:nvPr/>
        </p:nvSpPr>
        <p:spPr>
          <a:xfrm>
            <a:off x="181799" y="4535096"/>
            <a:ext cx="8193398" cy="2031325"/>
          </a:xfrm>
          <a:prstGeom prst="rect">
            <a:avLst/>
          </a:prstGeom>
          <a:noFill/>
        </p:spPr>
        <p:txBody>
          <a:bodyPr wrap="square" rtlCol="0">
            <a:spAutoFit/>
          </a:bodyPr>
          <a:lstStyle/>
          <a:p>
            <a:r>
              <a:rPr lang="hr-HR" dirty="0" smtClean="0">
                <a:solidFill>
                  <a:srgbClr val="FF0000"/>
                </a:solidFill>
              </a:rPr>
              <a:t>Example of referencing to well known methods:</a:t>
            </a:r>
          </a:p>
          <a:p>
            <a:r>
              <a:rPr lang="hr-HR" dirty="0" smtClean="0"/>
              <a:t>To test the relationship between the age of entrepreneurs and company profit, the Pearson correlation coefficient is used (Sosic, 1996).</a:t>
            </a:r>
          </a:p>
          <a:p>
            <a:endParaRPr lang="hr-HR" dirty="0" smtClean="0"/>
          </a:p>
          <a:p>
            <a:r>
              <a:rPr lang="hr-HR" dirty="0" smtClean="0"/>
              <a:t>To test the difference between the two model results, the McNemar test of differences is used (Sheskin, 1997).</a:t>
            </a:r>
          </a:p>
          <a:p>
            <a:endParaRPr lang="en-US" dirty="0"/>
          </a:p>
        </p:txBody>
      </p:sp>
    </p:spTree>
    <p:extLst>
      <p:ext uri="{BB962C8B-B14F-4D97-AF65-F5344CB8AC3E}">
        <p14:creationId xmlns:p14="http://schemas.microsoft.com/office/powerpoint/2010/main" val="3046853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1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12"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12"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08520" y="260648"/>
            <a:ext cx="9001000" cy="923925"/>
          </a:xfrm>
        </p:spPr>
        <p:txBody>
          <a:bodyPr/>
          <a:lstStyle/>
          <a:p>
            <a:r>
              <a:rPr lang="hr-HR" dirty="0" smtClean="0">
                <a:ea typeface="Trebuchet MS" pitchFamily="34" charset="0"/>
                <a:cs typeface="Trebuchet MS" pitchFamily="34" charset="0"/>
              </a:rPr>
              <a:t>Structure of Methods section</a:t>
            </a:r>
          </a:p>
        </p:txBody>
      </p:sp>
      <p:sp>
        <p:nvSpPr>
          <p:cNvPr id="16387" name="Content Placeholder 2"/>
          <p:cNvSpPr>
            <a:spLocks noGrp="1"/>
          </p:cNvSpPr>
          <p:nvPr>
            <p:ph idx="1"/>
          </p:nvPr>
        </p:nvSpPr>
        <p:spPr>
          <a:xfrm>
            <a:off x="179512" y="1340768"/>
            <a:ext cx="8424936" cy="4968875"/>
          </a:xfrm>
        </p:spPr>
        <p:txBody>
          <a:bodyPr>
            <a:normAutofit fontScale="92500" lnSpcReduction="10000"/>
          </a:bodyPr>
          <a:lstStyle/>
          <a:p>
            <a:pPr marL="0" indent="0">
              <a:buNone/>
              <a:defRPr/>
            </a:pPr>
            <a:r>
              <a:rPr lang="hr-HR" sz="2400" dirty="0" smtClean="0"/>
              <a:t>In case of statistical methods used, the Methods section of your research paper s</a:t>
            </a:r>
            <a:r>
              <a:rPr lang="en-US" sz="2400" dirty="0" err="1" smtClean="0"/>
              <a:t>hould</a:t>
            </a:r>
            <a:r>
              <a:rPr lang="en-US" sz="2400" dirty="0" smtClean="0"/>
              <a:t> </a:t>
            </a:r>
            <a:r>
              <a:rPr lang="hr-HR" sz="2400" dirty="0" smtClean="0"/>
              <a:t>contain</a:t>
            </a:r>
            <a:r>
              <a:rPr lang="en-US" sz="2400" dirty="0" smtClean="0"/>
              <a:t> (</a:t>
            </a:r>
            <a:r>
              <a:rPr lang="hr-HR" sz="2400" dirty="0" smtClean="0"/>
              <a:t>desirable in this order</a:t>
            </a:r>
            <a:r>
              <a:rPr lang="en-US" sz="2400" dirty="0" smtClean="0"/>
              <a:t>)</a:t>
            </a:r>
            <a:r>
              <a:rPr lang="hr-HR" sz="2400" dirty="0"/>
              <a:t>:</a:t>
            </a:r>
            <a:endParaRPr lang="en-US" sz="2400" dirty="0"/>
          </a:p>
          <a:p>
            <a:pPr marL="914400" lvl="1" indent="-457200">
              <a:buFont typeface="+mj-lt"/>
              <a:buAutoNum type="arabicPeriod"/>
              <a:defRPr/>
            </a:pPr>
            <a:endParaRPr lang="hr-HR" sz="2400" dirty="0" smtClean="0"/>
          </a:p>
          <a:p>
            <a:pPr marL="914400" lvl="1" indent="-457200">
              <a:buFont typeface="+mj-lt"/>
              <a:buAutoNum type="arabicPeriod"/>
              <a:defRPr/>
            </a:pPr>
            <a:r>
              <a:rPr lang="hr-HR" sz="2400" dirty="0" smtClean="0"/>
              <a:t>Hypotheses and how they are related to the research question</a:t>
            </a:r>
          </a:p>
          <a:p>
            <a:pPr marL="914400" lvl="1" indent="-457200">
              <a:buFont typeface="+mj-lt"/>
              <a:buAutoNum type="arabicPeriod"/>
              <a:defRPr/>
            </a:pPr>
            <a:r>
              <a:rPr lang="hr-HR" sz="2400" dirty="0" smtClean="0"/>
              <a:t>Description of population and sample (including sampling procedure)</a:t>
            </a:r>
            <a:endParaRPr lang="hr-HR" sz="2400" dirty="0"/>
          </a:p>
          <a:p>
            <a:pPr marL="914400" lvl="1" indent="-457200">
              <a:buFont typeface="+mj-lt"/>
              <a:buAutoNum type="arabicPeriod"/>
              <a:defRPr/>
            </a:pPr>
            <a:r>
              <a:rPr lang="hr-HR" sz="2400" dirty="0"/>
              <a:t>Instruments used </a:t>
            </a:r>
            <a:r>
              <a:rPr lang="hr-HR" sz="2400" dirty="0" smtClean="0"/>
              <a:t>for collecting data (survey </a:t>
            </a:r>
            <a:r>
              <a:rPr lang="hr-HR" sz="2400" dirty="0"/>
              <a:t>of interviews, or other)</a:t>
            </a:r>
          </a:p>
          <a:p>
            <a:pPr marL="914400" lvl="1" indent="-457200">
              <a:buFont typeface="+mj-lt"/>
              <a:buAutoNum type="arabicPeriod"/>
              <a:defRPr/>
            </a:pPr>
            <a:r>
              <a:rPr lang="hr-HR" sz="2400" dirty="0" smtClean="0"/>
              <a:t>Variables </a:t>
            </a:r>
            <a:r>
              <a:rPr lang="hr-HR" sz="2400" dirty="0"/>
              <a:t>observed and their descriptive </a:t>
            </a:r>
            <a:r>
              <a:rPr lang="hr-HR" sz="2400" dirty="0" smtClean="0"/>
              <a:t>statistics</a:t>
            </a:r>
          </a:p>
          <a:p>
            <a:pPr marL="914400" lvl="1" indent="-457200">
              <a:buFont typeface="+mj-lt"/>
              <a:buAutoNum type="arabicPeriod"/>
              <a:defRPr/>
            </a:pPr>
            <a:r>
              <a:rPr lang="en-US" sz="2400" dirty="0"/>
              <a:t>Statistical methods</a:t>
            </a:r>
            <a:r>
              <a:rPr lang="hr-HR" sz="2400" dirty="0"/>
              <a:t> used to process </a:t>
            </a:r>
            <a:r>
              <a:rPr lang="hr-HR" sz="2400" dirty="0" smtClean="0"/>
              <a:t>data</a:t>
            </a:r>
          </a:p>
          <a:p>
            <a:pPr marL="457200" lvl="1" indent="0">
              <a:buNone/>
              <a:defRPr/>
            </a:pPr>
            <a:endParaRPr lang="hr-HR" sz="2000" dirty="0"/>
          </a:p>
          <a:p>
            <a:pPr marL="0" indent="0">
              <a:buNone/>
              <a:defRPr/>
            </a:pPr>
            <a:r>
              <a:rPr lang="hr-HR" sz="2000" dirty="0" smtClean="0"/>
              <a:t>The Methods section </a:t>
            </a:r>
            <a:endParaRPr lang="hr-HR" sz="2000" dirty="0"/>
          </a:p>
          <a:p>
            <a:pPr>
              <a:lnSpc>
                <a:spcPct val="90000"/>
              </a:lnSpc>
              <a:defRPr/>
            </a:pPr>
            <a:r>
              <a:rPr lang="en-US" sz="2200" dirty="0" smtClean="0"/>
              <a:t>May include tables and figures</a:t>
            </a:r>
            <a:endParaRPr lang="hr-HR" sz="2200" dirty="0" smtClean="0"/>
          </a:p>
          <a:p>
            <a:pPr>
              <a:lnSpc>
                <a:spcPct val="90000"/>
              </a:lnSpc>
              <a:defRPr/>
            </a:pPr>
            <a:r>
              <a:rPr lang="en-US" sz="2200" dirty="0" smtClean="0"/>
              <a:t>Helpful to use papers published in the same journal as models</a:t>
            </a:r>
          </a:p>
          <a:p>
            <a:pPr>
              <a:defRPr/>
            </a:pPr>
            <a:endParaRPr lang="hr-H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hr-HR" dirty="0" smtClean="0"/>
              <a:t>What Methods section should contain in case of interview</a:t>
            </a:r>
          </a:p>
        </p:txBody>
      </p:sp>
      <p:sp>
        <p:nvSpPr>
          <p:cNvPr id="3" name="Content Placeholder 2"/>
          <p:cNvSpPr>
            <a:spLocks noGrp="1"/>
          </p:cNvSpPr>
          <p:nvPr>
            <p:ph idx="1"/>
          </p:nvPr>
        </p:nvSpPr>
        <p:spPr>
          <a:xfrm>
            <a:off x="-324544" y="1600200"/>
            <a:ext cx="9468544" cy="4525963"/>
          </a:xfrm>
          <a:solidFill>
            <a:schemeClr val="accent2">
              <a:lumMod val="20000"/>
              <a:lumOff val="80000"/>
            </a:schemeClr>
          </a:solidFill>
        </p:spPr>
        <p:txBody>
          <a:bodyPr>
            <a:normAutofit/>
          </a:bodyPr>
          <a:lstStyle/>
          <a:p>
            <a:pPr>
              <a:defRPr/>
            </a:pPr>
            <a:r>
              <a:rPr lang="hr-HR" sz="2400" dirty="0" smtClean="0"/>
              <a:t>„Mei-Lan said that the provisional title for her research paper was „Chinese elderly living in the United States: a problem-free population?”... She believed that certain traditional Chinese attitudes, such as „filal piety” were beginning to change in US communities. She added that all the research to date had been conducted in the large communities in big cities on the East and West Coasts. She wanted to study smaller communities in a midwest town. „ </a:t>
            </a:r>
          </a:p>
          <a:p>
            <a:pPr>
              <a:defRPr/>
            </a:pPr>
            <a:r>
              <a:rPr lang="hr-HR" sz="2400" dirty="0" smtClean="0"/>
              <a:t>Her professor (John Swales) then asked her about methodology.</a:t>
            </a:r>
          </a:p>
          <a:p>
            <a:pPr>
              <a:defRPr/>
            </a:pPr>
            <a:endParaRPr lang="hr-HR" sz="2400" dirty="0" smtClean="0"/>
          </a:p>
          <a:p>
            <a:pPr>
              <a:defRPr/>
            </a:pPr>
            <a:r>
              <a:rPr lang="hr-HR" sz="2400" dirty="0" smtClean="0"/>
              <a:t>Here is what they talked about:</a:t>
            </a:r>
            <a:endParaRPr lang="hr-HR" sz="2400" dirty="0"/>
          </a:p>
        </p:txBody>
      </p:sp>
      <p:sp>
        <p:nvSpPr>
          <p:cNvPr id="19460" name="TextBox 3"/>
          <p:cNvSpPr txBox="1">
            <a:spLocks noChangeArrowheads="1"/>
          </p:cNvSpPr>
          <p:nvPr/>
        </p:nvSpPr>
        <p:spPr bwMode="auto">
          <a:xfrm>
            <a:off x="6948264" y="6126163"/>
            <a:ext cx="2951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hr-HR" sz="1200" dirty="0"/>
              <a:t>(Swales and Feak, 1996)</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hr-HR" dirty="0"/>
              <a:t>What Methods section should contain in case of </a:t>
            </a:r>
            <a:r>
              <a:rPr lang="hr-HR" dirty="0" smtClean="0"/>
              <a:t>interview</a:t>
            </a:r>
          </a:p>
        </p:txBody>
      </p:sp>
      <p:sp>
        <p:nvSpPr>
          <p:cNvPr id="4" name="Content Placeholder 2"/>
          <p:cNvSpPr txBox="1">
            <a:spLocks noGrp="1"/>
          </p:cNvSpPr>
          <p:nvPr>
            <p:ph idx="1"/>
          </p:nvPr>
        </p:nvSpPr>
        <p:spPr>
          <a:xfrm>
            <a:off x="-324544" y="1484784"/>
            <a:ext cx="9468544" cy="4968552"/>
          </a:xfrm>
          <a:solidFill>
            <a:schemeClr val="accent2">
              <a:lumMod val="20000"/>
              <a:lumOff val="80000"/>
            </a:schemeClr>
          </a:solidFill>
        </p:spPr>
        <p:txBody>
          <a:bodyPr>
            <a:no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a:defRPr/>
            </a:pPr>
            <a:r>
              <a:rPr lang="hr-HR" dirty="0" smtClean="0"/>
              <a:t>How are you going to collect your data?</a:t>
            </a:r>
          </a:p>
          <a:p>
            <a:pPr lvl="1">
              <a:buFont typeface="Wingdings" pitchFamily="2" charset="2"/>
              <a:buChar char="§"/>
              <a:defRPr/>
            </a:pPr>
            <a:r>
              <a:rPr lang="hr-HR" sz="1800" dirty="0" smtClean="0"/>
              <a:t>By face-to-face interviews. I want to do one-on-one interviews because I think if other family members are there, the interviees will not reveal their deep feelings and problems.</a:t>
            </a:r>
          </a:p>
          <a:p>
            <a:pPr>
              <a:defRPr/>
            </a:pPr>
            <a:r>
              <a:rPr lang="hr-HR" dirty="0" smtClean="0"/>
              <a:t>How will you find your subjects?</a:t>
            </a:r>
          </a:p>
          <a:p>
            <a:pPr lvl="1">
              <a:buFont typeface="Wingdings" pitchFamily="2" charset="2"/>
              <a:buChar char="§"/>
              <a:defRPr/>
            </a:pPr>
            <a:r>
              <a:rPr lang="hr-HR" sz="1800" dirty="0" smtClean="0"/>
              <a:t>I’ll use friends and acquaintances in the local Chinese community to introduce me. </a:t>
            </a:r>
          </a:p>
          <a:p>
            <a:pPr>
              <a:defRPr/>
            </a:pPr>
            <a:r>
              <a:rPr lang="hr-HR" dirty="0" smtClean="0"/>
              <a:t>Will you record the interviews?</a:t>
            </a:r>
          </a:p>
          <a:p>
            <a:pPr lvl="1">
              <a:buFont typeface="Wingdings" pitchFamily="2" charset="2"/>
              <a:buChar char="§"/>
              <a:defRPr/>
            </a:pPr>
            <a:r>
              <a:rPr lang="hr-HR" sz="1800" dirty="0" smtClean="0"/>
              <a:t>Yes, but of course, I will ask permission first.</a:t>
            </a:r>
          </a:p>
          <a:p>
            <a:pPr>
              <a:defRPr/>
            </a:pPr>
            <a:r>
              <a:rPr lang="hr-HR" dirty="0" smtClean="0"/>
              <a:t>How long do you plan the interviews to last, and do you have a fixed list of questions?</a:t>
            </a:r>
          </a:p>
          <a:p>
            <a:pPr lvl="1">
              <a:buFont typeface="Wingdings" pitchFamily="2" charset="2"/>
              <a:buChar char="§"/>
              <a:defRPr/>
            </a:pPr>
            <a:r>
              <a:rPr lang="hr-HR" sz="1800" dirty="0" smtClean="0"/>
              <a:t>About an hour. I have a list of questions, but I do not want to follow them very exactly. I will use ... „semi-structured” interviews.</a:t>
            </a:r>
          </a:p>
          <a:p>
            <a:pPr>
              <a:defRPr/>
            </a:pPr>
            <a:r>
              <a:rPr lang="hr-HR" dirty="0" smtClean="0"/>
              <a:t>Finally, how many people will you interview?</a:t>
            </a:r>
          </a:p>
          <a:p>
            <a:pPr lvl="1">
              <a:buFont typeface="Wingdings" pitchFamily="2" charset="2"/>
              <a:buChar char="§"/>
              <a:defRPr/>
            </a:pPr>
            <a:r>
              <a:rPr lang="hr-HR" sz="1800" dirty="0" smtClean="0"/>
              <a:t>Because of limited time and contacts, only about ten. So, I will be doing a qualitative analysis. There will not be enough subjects for statistics.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Examples of parts of Methods section</a:t>
            </a:r>
            <a:endParaRPr lang="en-US" dirty="0"/>
          </a:p>
        </p:txBody>
      </p:sp>
      <p:sp>
        <p:nvSpPr>
          <p:cNvPr id="3" name="Content Placeholder 2"/>
          <p:cNvSpPr>
            <a:spLocks noGrp="1"/>
          </p:cNvSpPr>
          <p:nvPr>
            <p:ph idx="1"/>
          </p:nvPr>
        </p:nvSpPr>
        <p:spPr/>
        <p:txBody>
          <a:bodyPr/>
          <a:lstStyle/>
          <a:p>
            <a:pPr marL="0" indent="0">
              <a:buNone/>
            </a:pPr>
            <a:r>
              <a:rPr lang="hr-HR" sz="2400" dirty="0" smtClean="0"/>
              <a:t>A part of Methods section describing dataset and the validity of instruments:</a:t>
            </a:r>
          </a:p>
          <a:p>
            <a:pPr marL="0" indent="0" algn="just">
              <a:buNone/>
            </a:pPr>
            <a:r>
              <a:rPr lang="hr-HR" sz="1800" dirty="0" smtClean="0"/>
              <a:t>„</a:t>
            </a:r>
            <a:r>
              <a:rPr lang="en-US" sz="1800" dirty="0" smtClean="0"/>
              <a:t>The </a:t>
            </a:r>
            <a:r>
              <a:rPr lang="en-US" sz="1800" dirty="0"/>
              <a:t>dataset for this research was collected in an international survey on entrepreneurial intentions at the summer semester 2010 and 2012. It consisted of 443 regular students of business administration at the first year of study at University of Osijek, Croatia. The survey design was based on the instruments tested in the previous research on entrepreneurial intentions. A number of researches confirmed reliability of the instruments that are valid for measuring students attitudes, values and career choices such as: (1) entrepreneurial intentions (Thompson, 2009), (2) altruistic values and empathy (Smith, 2009),  (3) subjective norms (</a:t>
            </a:r>
            <a:r>
              <a:rPr lang="en-US" sz="1800" dirty="0" err="1"/>
              <a:t>Kolvereid</a:t>
            </a:r>
            <a:r>
              <a:rPr lang="en-US" sz="1800" dirty="0"/>
              <a:t> and </a:t>
            </a:r>
            <a:r>
              <a:rPr lang="en-US" sz="1800" dirty="0" err="1"/>
              <a:t>Isaksen</a:t>
            </a:r>
            <a:r>
              <a:rPr lang="en-US" sz="1800" dirty="0"/>
              <a:t>, 2006), (4) entrepreneurial self-efficacy (McGee et al., 2009), (4) </a:t>
            </a:r>
            <a:r>
              <a:rPr lang="en-US" sz="1800" dirty="0" err="1"/>
              <a:t>allocentrism</a:t>
            </a:r>
            <a:r>
              <a:rPr lang="en-US" sz="1800" dirty="0"/>
              <a:t>/</a:t>
            </a:r>
            <a:r>
              <a:rPr lang="en-US" sz="1800" dirty="0" err="1"/>
              <a:t>idiocentrism</a:t>
            </a:r>
            <a:r>
              <a:rPr lang="en-US" sz="1800" dirty="0"/>
              <a:t> (</a:t>
            </a:r>
            <a:r>
              <a:rPr lang="en-US" sz="1800" dirty="0" err="1"/>
              <a:t>Triandis</a:t>
            </a:r>
            <a:r>
              <a:rPr lang="en-US" sz="1800" dirty="0"/>
              <a:t> and </a:t>
            </a:r>
            <a:r>
              <a:rPr lang="en-US" sz="1800" dirty="0" err="1"/>
              <a:t>Gelfand</a:t>
            </a:r>
            <a:r>
              <a:rPr lang="en-US" sz="1800" dirty="0"/>
              <a:t>, 1998), (5) prior family business exposure (</a:t>
            </a:r>
            <a:r>
              <a:rPr lang="en-US" sz="1800" dirty="0" err="1"/>
              <a:t>Carr</a:t>
            </a:r>
            <a:r>
              <a:rPr lang="en-US" sz="1800" dirty="0"/>
              <a:t>  and  </a:t>
            </a:r>
            <a:r>
              <a:rPr lang="en-US" sz="1800" dirty="0" err="1"/>
              <a:t>Sequeira</a:t>
            </a:r>
            <a:r>
              <a:rPr lang="en-US" sz="1800" dirty="0"/>
              <a:t>, 2007), (6) entrepreneurial outcome expectations (Krueger, 2000), (7) strength of entrepreneur identity aspiration (Farmer et al. 2011), and (8) social entrepreneurship self-efficacy (Nga, 2010). </a:t>
            </a:r>
            <a:r>
              <a:rPr lang="hr-HR" sz="1800" dirty="0" smtClean="0"/>
              <a:t>„ </a:t>
            </a:r>
          </a:p>
          <a:p>
            <a:pPr marL="0" indent="0" algn="r">
              <a:buNone/>
            </a:pPr>
            <a:r>
              <a:rPr lang="hr-HR" sz="1800" dirty="0" smtClean="0"/>
              <a:t>(Zekić-Sušac, Pfeifer, Šarlija, 2014)</a:t>
            </a:r>
            <a:endParaRPr lang="en-US" sz="1800" dirty="0"/>
          </a:p>
        </p:txBody>
      </p:sp>
    </p:spTree>
    <p:extLst>
      <p:ext uri="{BB962C8B-B14F-4D97-AF65-F5344CB8AC3E}">
        <p14:creationId xmlns:p14="http://schemas.microsoft.com/office/powerpoint/2010/main" val="618286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Example of descriptive statistics in Methods section</a:t>
            </a:r>
            <a:endParaRPr lang="en-US" dirty="0"/>
          </a:p>
        </p:txBody>
      </p:sp>
      <p:sp>
        <p:nvSpPr>
          <p:cNvPr id="3" name="Content Placeholder 2"/>
          <p:cNvSpPr>
            <a:spLocks noGrp="1"/>
          </p:cNvSpPr>
          <p:nvPr>
            <p:ph idx="1"/>
          </p:nvPr>
        </p:nvSpPr>
        <p:spPr/>
        <p:txBody>
          <a:bodyPr/>
          <a:lstStyle/>
          <a:p>
            <a:r>
              <a:rPr lang="hr-HR" sz="2000" dirty="0" smtClean="0"/>
              <a:t>„</a:t>
            </a:r>
            <a:r>
              <a:rPr lang="hr-HR" sz="2000" dirty="0"/>
              <a:t>Descriptive statistics and description of the variables for year 2010 used in the research is given in Table 1</a:t>
            </a:r>
            <a:r>
              <a:rPr lang="hr-HR" sz="2000" dirty="0" smtClean="0"/>
              <a:t>.” </a:t>
            </a:r>
            <a:r>
              <a:rPr lang="hr-HR" sz="1800" dirty="0" smtClean="0"/>
              <a:t>(</a:t>
            </a:r>
            <a:r>
              <a:rPr lang="hr-HR" sz="1800" dirty="0"/>
              <a:t>Zekić-Sušac, </a:t>
            </a:r>
            <a:r>
              <a:rPr lang="hr-HR" sz="1800" dirty="0" smtClean="0"/>
              <a:t>Šarlija, Has</a:t>
            </a:r>
            <a:r>
              <a:rPr lang="hr-HR" sz="1800" dirty="0"/>
              <a:t>, </a:t>
            </a:r>
            <a:r>
              <a:rPr lang="hr-HR" sz="1800" dirty="0" smtClean="0"/>
              <a:t>Bilandžić</a:t>
            </a:r>
            <a:r>
              <a:rPr lang="hr-HR" sz="1800" dirty="0"/>
              <a:t>, </a:t>
            </a:r>
            <a:r>
              <a:rPr lang="hr-HR" sz="1800" dirty="0" smtClean="0"/>
              <a:t>2017)</a:t>
            </a:r>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2348880"/>
            <a:ext cx="6264696" cy="3809750"/>
          </a:xfrm>
          <a:prstGeom prst="rect">
            <a:avLst/>
          </a:prstGeom>
        </p:spPr>
      </p:pic>
    </p:spTree>
    <p:extLst>
      <p:ext uri="{BB962C8B-B14F-4D97-AF65-F5344CB8AC3E}">
        <p14:creationId xmlns:p14="http://schemas.microsoft.com/office/powerpoint/2010/main" val="2952682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Examples of parts of Methods section</a:t>
            </a:r>
            <a:endParaRPr lang="en-US" dirty="0"/>
          </a:p>
        </p:txBody>
      </p:sp>
      <p:sp>
        <p:nvSpPr>
          <p:cNvPr id="3" name="Content Placeholder 2"/>
          <p:cNvSpPr>
            <a:spLocks noGrp="1"/>
          </p:cNvSpPr>
          <p:nvPr>
            <p:ph idx="1"/>
          </p:nvPr>
        </p:nvSpPr>
        <p:spPr/>
        <p:txBody>
          <a:bodyPr/>
          <a:lstStyle/>
          <a:p>
            <a:pPr marL="0" indent="0">
              <a:buNone/>
            </a:pPr>
            <a:r>
              <a:rPr lang="hr-HR" sz="2400" dirty="0"/>
              <a:t>A part of Methods section describing </a:t>
            </a:r>
            <a:r>
              <a:rPr lang="hr-HR" sz="2400" dirty="0" smtClean="0"/>
              <a:t>the selection of methods used:</a:t>
            </a:r>
            <a:endParaRPr lang="hr-HR" sz="2400" dirty="0"/>
          </a:p>
          <a:p>
            <a:r>
              <a:rPr lang="hr-HR" sz="2000" dirty="0" smtClean="0"/>
              <a:t>„M</a:t>
            </a:r>
            <a:r>
              <a:rPr lang="en-US" sz="2000" dirty="0" err="1" smtClean="0"/>
              <a:t>ethodological</a:t>
            </a:r>
            <a:r>
              <a:rPr lang="en-US" sz="2000" dirty="0" smtClean="0"/>
              <a:t> </a:t>
            </a:r>
            <a:r>
              <a:rPr lang="en-US" sz="2000" dirty="0"/>
              <a:t>background of the paper is focused on machine learning methods that were successfully used for classification, such as artificial neural networks, decision trees, support vector machines and k-nearest </a:t>
            </a:r>
            <a:r>
              <a:rPr lang="en-US" sz="2000" dirty="0" err="1"/>
              <a:t>neighbour</a:t>
            </a:r>
            <a:r>
              <a:rPr lang="en-US" sz="2000" dirty="0" smtClean="0"/>
              <a:t>.</a:t>
            </a:r>
            <a:r>
              <a:rPr lang="hr-HR" sz="2000" dirty="0" smtClean="0"/>
              <a:t>” </a:t>
            </a:r>
          </a:p>
          <a:p>
            <a:pPr marL="0" indent="0" algn="r">
              <a:buNone/>
            </a:pPr>
            <a:r>
              <a:rPr lang="hr-HR" sz="2000" dirty="0"/>
              <a:t>(Zekić-Sušac, Pfeifer, Šarlija, </a:t>
            </a:r>
            <a:r>
              <a:rPr lang="hr-HR" sz="2000" dirty="0" smtClean="0"/>
              <a:t>2014)</a:t>
            </a:r>
          </a:p>
          <a:p>
            <a:pPr algn="just"/>
            <a:r>
              <a:rPr lang="hr-HR" sz="2000" dirty="0" smtClean="0"/>
              <a:t>„</a:t>
            </a:r>
            <a:r>
              <a:rPr lang="en-US" sz="2000" dirty="0" smtClean="0"/>
              <a:t>Logistic </a:t>
            </a:r>
            <a:r>
              <a:rPr lang="en-US" sz="2000" dirty="0"/>
              <a:t>regression modeling is widely </a:t>
            </a:r>
            <a:r>
              <a:rPr lang="en-US" sz="2000" dirty="0" smtClean="0"/>
              <a:t>used</a:t>
            </a:r>
            <a:r>
              <a:rPr lang="hr-HR" sz="2000" dirty="0" smtClean="0"/>
              <a:t> </a:t>
            </a:r>
            <a:r>
              <a:rPr lang="en-US" sz="2000" dirty="0" smtClean="0"/>
              <a:t>for </a:t>
            </a:r>
            <a:r>
              <a:rPr lang="en-US" sz="2000" dirty="0"/>
              <a:t>analyzing multivariate data involving </a:t>
            </a:r>
            <a:r>
              <a:rPr lang="en-US" sz="2000" dirty="0" smtClean="0"/>
              <a:t>binary</a:t>
            </a:r>
            <a:r>
              <a:rPr lang="hr-HR" sz="2000" dirty="0" smtClean="0"/>
              <a:t> </a:t>
            </a:r>
            <a:r>
              <a:rPr lang="en-US" sz="2000" dirty="0" smtClean="0"/>
              <a:t>responses </a:t>
            </a:r>
            <a:r>
              <a:rPr lang="en-US" sz="2000" dirty="0"/>
              <a:t>that we deal with in our experiments</a:t>
            </a:r>
            <a:r>
              <a:rPr lang="en-US" sz="2000" dirty="0" smtClean="0"/>
              <a:t>.</a:t>
            </a:r>
            <a:r>
              <a:rPr lang="hr-HR" sz="2000" dirty="0" smtClean="0"/>
              <a:t> </a:t>
            </a:r>
            <a:r>
              <a:rPr lang="en-US" sz="2000" dirty="0" smtClean="0"/>
              <a:t>As </a:t>
            </a:r>
            <a:r>
              <a:rPr lang="en-US" sz="2000" dirty="0"/>
              <a:t>we had a small data set along with a </a:t>
            </a:r>
            <a:r>
              <a:rPr lang="en-US" sz="2000" dirty="0" smtClean="0"/>
              <a:t>large</a:t>
            </a:r>
            <a:r>
              <a:rPr lang="hr-HR" sz="2000" dirty="0" smtClean="0"/>
              <a:t> </a:t>
            </a:r>
            <a:r>
              <a:rPr lang="en-US" sz="2000" dirty="0" smtClean="0"/>
              <a:t>number </a:t>
            </a:r>
            <a:r>
              <a:rPr lang="en-US" sz="2000" dirty="0"/>
              <a:t>of independent variables, to </a:t>
            </a:r>
            <a:r>
              <a:rPr lang="en-US" sz="2000" dirty="0" smtClean="0"/>
              <a:t>avoid</a:t>
            </a:r>
            <a:r>
              <a:rPr lang="hr-HR" sz="2000" dirty="0" smtClean="0"/>
              <a:t> </a:t>
            </a:r>
            <a:r>
              <a:rPr lang="en-US" sz="2000" dirty="0" smtClean="0"/>
              <a:t>overestimation </a:t>
            </a:r>
            <a:r>
              <a:rPr lang="en-US" sz="2000" dirty="0"/>
              <a:t>we included only the </a:t>
            </a:r>
            <a:r>
              <a:rPr lang="en-US" sz="2000" dirty="0" smtClean="0"/>
              <a:t>main</a:t>
            </a:r>
            <a:r>
              <a:rPr lang="hr-HR" sz="2000" dirty="0" smtClean="0"/>
              <a:t> </a:t>
            </a:r>
            <a:r>
              <a:rPr lang="en-US" sz="2000" dirty="0" smtClean="0"/>
              <a:t>effects </a:t>
            </a:r>
            <a:r>
              <a:rPr lang="en-US" sz="2000" dirty="0"/>
              <a:t>in the analysis. In order to </a:t>
            </a:r>
            <a:r>
              <a:rPr lang="en-US" sz="2000" dirty="0" smtClean="0"/>
              <a:t>extract</a:t>
            </a:r>
            <a:r>
              <a:rPr lang="hr-HR" sz="2000" dirty="0" smtClean="0"/>
              <a:t> </a:t>
            </a:r>
            <a:r>
              <a:rPr lang="en-US" sz="2000" dirty="0" smtClean="0"/>
              <a:t>important </a:t>
            </a:r>
            <a:r>
              <a:rPr lang="en-US" sz="2000" dirty="0"/>
              <a:t>variables we used forward </a:t>
            </a:r>
            <a:r>
              <a:rPr lang="en-US" sz="2000" dirty="0" smtClean="0"/>
              <a:t>selection</a:t>
            </a:r>
            <a:r>
              <a:rPr lang="hr-HR" sz="2000" dirty="0" smtClean="0"/>
              <a:t> </a:t>
            </a:r>
            <a:r>
              <a:rPr lang="en-US" sz="2000" dirty="0" smtClean="0"/>
              <a:t>procedure </a:t>
            </a:r>
            <a:r>
              <a:rPr lang="en-US" sz="2000" dirty="0"/>
              <a:t>available in SAS software, </a:t>
            </a:r>
            <a:r>
              <a:rPr lang="en-US" sz="2000" dirty="0" smtClean="0"/>
              <a:t>with</a:t>
            </a:r>
            <a:r>
              <a:rPr lang="hr-HR" sz="2000" dirty="0" smtClean="0"/>
              <a:t> </a:t>
            </a:r>
            <a:r>
              <a:rPr lang="en-US" sz="2000" dirty="0" smtClean="0"/>
              <a:t>standard </a:t>
            </a:r>
            <a:r>
              <a:rPr lang="en-US" sz="2000" dirty="0"/>
              <a:t>overall fitting measures. </a:t>
            </a:r>
            <a:r>
              <a:rPr lang="hr-HR" sz="2000" dirty="0" smtClean="0"/>
              <a:t>„ </a:t>
            </a:r>
          </a:p>
          <a:p>
            <a:pPr marL="0" indent="0" algn="r">
              <a:buNone/>
            </a:pPr>
            <a:r>
              <a:rPr lang="hr-HR" sz="2000" dirty="0"/>
              <a:t>(Zekić-Sušac</a:t>
            </a:r>
            <a:r>
              <a:rPr lang="hr-HR" sz="2000" dirty="0" smtClean="0"/>
              <a:t>, Šarlija</a:t>
            </a:r>
            <a:r>
              <a:rPr lang="hr-HR" sz="2000" dirty="0"/>
              <a:t>, </a:t>
            </a:r>
            <a:r>
              <a:rPr lang="hr-HR" sz="2000" dirty="0" smtClean="0"/>
              <a:t>Benšić, 2004)</a:t>
            </a:r>
            <a:endParaRPr lang="hr-HR" sz="2000" dirty="0"/>
          </a:p>
          <a:p>
            <a:pPr marL="0" indent="0">
              <a:buNone/>
            </a:pPr>
            <a:endParaRPr lang="en-US" sz="2000" dirty="0"/>
          </a:p>
        </p:txBody>
      </p:sp>
    </p:spTree>
    <p:extLst>
      <p:ext uri="{BB962C8B-B14F-4D97-AF65-F5344CB8AC3E}">
        <p14:creationId xmlns:p14="http://schemas.microsoft.com/office/powerpoint/2010/main" val="42652510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Other examples</a:t>
            </a:r>
            <a:endParaRPr lang="en-US" dirty="0"/>
          </a:p>
        </p:txBody>
      </p:sp>
      <p:sp>
        <p:nvSpPr>
          <p:cNvPr id="3" name="Content Placeholder 2"/>
          <p:cNvSpPr>
            <a:spLocks noGrp="1"/>
          </p:cNvSpPr>
          <p:nvPr>
            <p:ph idx="1"/>
          </p:nvPr>
        </p:nvSpPr>
        <p:spPr>
          <a:xfrm>
            <a:off x="457200" y="1600200"/>
            <a:ext cx="8363272" cy="4781128"/>
          </a:xfrm>
        </p:spPr>
        <p:txBody>
          <a:bodyPr/>
          <a:lstStyle/>
          <a:p>
            <a:r>
              <a:rPr lang="hr-HR" dirty="0" smtClean="0"/>
              <a:t>For other examples of Methods section, see additional readings in this lesson.</a:t>
            </a:r>
          </a:p>
          <a:p>
            <a:r>
              <a:rPr lang="hr-HR" dirty="0" smtClean="0"/>
              <a:t>See how other researchers described their methods </a:t>
            </a:r>
          </a:p>
          <a:p>
            <a:r>
              <a:rPr lang="hr-HR" dirty="0" smtClean="0"/>
              <a:t>Make sure to cover all necessary information in your Methods section, so that other researchers could repeat your experiments.</a:t>
            </a:r>
          </a:p>
          <a:p>
            <a:r>
              <a:rPr lang="hr-HR" dirty="0" smtClean="0"/>
              <a:t>And do not be affraid </a:t>
            </a:r>
            <a:r>
              <a:rPr lang="hr-HR" smtClean="0"/>
              <a:t>of using quantitative </a:t>
            </a:r>
            <a:r>
              <a:rPr lang="hr-HR" dirty="0" smtClean="0"/>
              <a:t>methods!</a:t>
            </a:r>
            <a:endParaRPr lang="en-US" dirty="0"/>
          </a:p>
        </p:txBody>
      </p:sp>
    </p:spTree>
    <p:extLst>
      <p:ext uri="{BB962C8B-B14F-4D97-AF65-F5344CB8AC3E}">
        <p14:creationId xmlns:p14="http://schemas.microsoft.com/office/powerpoint/2010/main" val="4240681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hr-HR" smtClean="0">
                <a:ea typeface="Trebuchet MS" pitchFamily="34" charset="0"/>
                <a:cs typeface="Trebuchet MS" pitchFamily="34" charset="0"/>
              </a:rPr>
              <a:t>References:</a:t>
            </a:r>
          </a:p>
        </p:txBody>
      </p:sp>
      <p:sp>
        <p:nvSpPr>
          <p:cNvPr id="3" name="Content Placeholder 2"/>
          <p:cNvSpPr>
            <a:spLocks noGrp="1"/>
          </p:cNvSpPr>
          <p:nvPr>
            <p:ph idx="1"/>
          </p:nvPr>
        </p:nvSpPr>
        <p:spPr/>
        <p:txBody>
          <a:bodyPr rtlCol="0">
            <a:noAutofit/>
          </a:bodyPr>
          <a:lstStyle/>
          <a:p>
            <a:pPr fontAlgn="auto">
              <a:buClr>
                <a:schemeClr val="tx1">
                  <a:lumMod val="75000"/>
                  <a:lumOff val="25000"/>
                </a:schemeClr>
              </a:buClr>
              <a:buFont typeface="Wingdings 2" charset="2"/>
              <a:buChar char=""/>
              <a:defRPr/>
            </a:pPr>
            <a:r>
              <a:rPr lang="en-US" sz="1200" dirty="0" err="1" smtClean="0"/>
              <a:t>Caprette</a:t>
            </a:r>
            <a:r>
              <a:rPr lang="hr-HR" sz="1200" dirty="0" smtClean="0"/>
              <a:t>, D.R., Writing Research Paper, Rice University, </a:t>
            </a:r>
            <a:r>
              <a:rPr lang="hr-HR" sz="1200" dirty="0" smtClean="0">
                <a:hlinkClick r:id="rId2"/>
              </a:rPr>
              <a:t>http</a:t>
            </a:r>
            <a:r>
              <a:rPr lang="hr-HR" sz="1200" dirty="0">
                <a:hlinkClick r:id="rId2"/>
              </a:rPr>
              <a:t>://www.ruf.rice.edu/~</a:t>
            </a:r>
            <a:r>
              <a:rPr lang="hr-HR" sz="1200" dirty="0" smtClean="0">
                <a:hlinkClick r:id="rId2"/>
              </a:rPr>
              <a:t>bioslabs/tools/report/reportform.html</a:t>
            </a:r>
            <a:r>
              <a:rPr lang="hr-HR" sz="1200" dirty="0" smtClean="0"/>
              <a:t>, </a:t>
            </a:r>
            <a:r>
              <a:rPr lang="en-US" sz="1200" dirty="0" smtClean="0"/>
              <a:t>Nov </a:t>
            </a:r>
            <a:r>
              <a:rPr lang="hr-HR" sz="1200" dirty="0" smtClean="0"/>
              <a:t>10, 20</a:t>
            </a:r>
            <a:r>
              <a:rPr lang="en-US" sz="1200" dirty="0" smtClean="0"/>
              <a:t>11</a:t>
            </a:r>
            <a:r>
              <a:rPr lang="hr-HR" sz="1200" dirty="0" smtClean="0"/>
              <a:t>.</a:t>
            </a:r>
          </a:p>
          <a:p>
            <a:pPr fontAlgn="auto">
              <a:buClr>
                <a:schemeClr val="tx1">
                  <a:lumMod val="75000"/>
                  <a:lumOff val="25000"/>
                </a:schemeClr>
              </a:buClr>
              <a:buFont typeface="Wingdings 2" charset="2"/>
              <a:buChar char=""/>
              <a:defRPr/>
            </a:pPr>
            <a:r>
              <a:rPr lang="hr-HR" sz="1200" dirty="0" smtClean="0"/>
              <a:t>Cornell University Library, </a:t>
            </a:r>
            <a:r>
              <a:rPr lang="en-US" sz="1200" dirty="0"/>
              <a:t>Library PSEC Documentation </a:t>
            </a:r>
            <a:r>
              <a:rPr lang="en-US" sz="1200" dirty="0" smtClean="0"/>
              <a:t>Committee</a:t>
            </a:r>
            <a:r>
              <a:rPr lang="hr-HR" sz="1200" dirty="0" smtClean="0"/>
              <a:t>, </a:t>
            </a:r>
            <a:r>
              <a:rPr lang="hr-HR" sz="1200" dirty="0">
                <a:hlinkClick r:id="rId3"/>
              </a:rPr>
              <a:t>http://</a:t>
            </a:r>
            <a:r>
              <a:rPr lang="hr-HR" sz="1200" dirty="0" smtClean="0">
                <a:hlinkClick r:id="rId3"/>
              </a:rPr>
              <a:t>www.library.cornell.edu/resrch/citmanage/apa</a:t>
            </a:r>
            <a:r>
              <a:rPr lang="hr-HR" sz="1200" dirty="0" smtClean="0"/>
              <a:t>, r</a:t>
            </a:r>
            <a:r>
              <a:rPr lang="en-US" sz="1200" dirty="0" err="1" smtClean="0"/>
              <a:t>evised</a:t>
            </a:r>
            <a:r>
              <a:rPr lang="en-US" sz="1200" dirty="0" smtClean="0"/>
              <a:t> </a:t>
            </a:r>
            <a:r>
              <a:rPr lang="hr-HR" sz="1200" dirty="0" smtClean="0"/>
              <a:t> </a:t>
            </a:r>
            <a:r>
              <a:rPr lang="en-US" sz="1200" dirty="0" smtClean="0"/>
              <a:t>April 2011</a:t>
            </a:r>
            <a:r>
              <a:rPr lang="hr-HR" sz="1200" dirty="0" smtClean="0"/>
              <a:t>, 13.11.2013.</a:t>
            </a:r>
          </a:p>
          <a:p>
            <a:pPr fontAlgn="auto">
              <a:buClr>
                <a:schemeClr val="tx1">
                  <a:lumMod val="75000"/>
                  <a:lumOff val="25000"/>
                </a:schemeClr>
              </a:buClr>
              <a:buFont typeface="Wingdings 2" charset="2"/>
              <a:buChar char=""/>
              <a:defRPr/>
            </a:pPr>
            <a:r>
              <a:rPr lang="hr-HR" sz="1200" dirty="0"/>
              <a:t>Educational Research, </a:t>
            </a:r>
            <a:r>
              <a:rPr lang="hr-HR" sz="1200" dirty="0" smtClean="0"/>
              <a:t>Designing the Research, </a:t>
            </a:r>
            <a:r>
              <a:rPr lang="hr-HR" sz="1200" dirty="0" smtClean="0">
                <a:hlinkClick r:id="rId4"/>
              </a:rPr>
              <a:t>https</a:t>
            </a:r>
            <a:r>
              <a:rPr lang="hr-HR" sz="1200" dirty="0">
                <a:hlinkClick r:id="rId4"/>
              </a:rPr>
              <a:t>://www.nfer.ac.uk/schools/developing-young-researchers/how-to-choose-your-research-methods</a:t>
            </a:r>
            <a:r>
              <a:rPr lang="hr-HR" sz="1200" dirty="0" smtClean="0">
                <a:hlinkClick r:id="rId4"/>
              </a:rPr>
              <a:t>/</a:t>
            </a:r>
            <a:r>
              <a:rPr lang="en-US" sz="1200" dirty="0" smtClean="0"/>
              <a:t> </a:t>
            </a:r>
            <a:r>
              <a:rPr lang="hr-HR" sz="1200" dirty="0" smtClean="0"/>
              <a:t>,  </a:t>
            </a:r>
            <a:r>
              <a:rPr lang="en-US" sz="1200" dirty="0" smtClean="0"/>
              <a:t>[accessed: 10.01.2017]</a:t>
            </a:r>
            <a:endParaRPr lang="hr-HR" sz="1200" dirty="0"/>
          </a:p>
          <a:p>
            <a:pPr fontAlgn="auto">
              <a:buClr>
                <a:schemeClr val="tx1">
                  <a:lumMod val="75000"/>
                  <a:lumOff val="25000"/>
                </a:schemeClr>
              </a:buClr>
              <a:buFont typeface="Wingdings 2" charset="2"/>
              <a:buChar char=""/>
              <a:defRPr/>
            </a:pPr>
            <a:r>
              <a:rPr lang="hr-HR" sz="1200" dirty="0" smtClean="0"/>
              <a:t>Gillet, A., Using English for Academic Purposes, UEFAP.com,  </a:t>
            </a:r>
            <a:r>
              <a:rPr lang="hr-HR" sz="1200" dirty="0">
                <a:hlinkClick r:id="rId5"/>
              </a:rPr>
              <a:t>http://</a:t>
            </a:r>
            <a:r>
              <a:rPr lang="hr-HR" sz="1200" dirty="0" smtClean="0">
                <a:hlinkClick r:id="rId5"/>
              </a:rPr>
              <a:t>www.uefap.com/writing/writfram.htm</a:t>
            </a:r>
            <a:r>
              <a:rPr lang="hr-HR" sz="1200" dirty="0" smtClean="0"/>
              <a:t>, Nov 15, 2011.</a:t>
            </a:r>
          </a:p>
          <a:p>
            <a:pPr fontAlgn="auto">
              <a:buClr>
                <a:schemeClr val="tx1">
                  <a:lumMod val="75000"/>
                  <a:lumOff val="25000"/>
                </a:schemeClr>
              </a:buClr>
              <a:buFont typeface="Wingdings 2" charset="2"/>
              <a:buChar char=""/>
              <a:defRPr/>
            </a:pPr>
            <a:r>
              <a:rPr lang="hr-HR" sz="1200" dirty="0" smtClean="0"/>
              <a:t>Purdue University, Purdue Online Writing Lab, </a:t>
            </a:r>
            <a:r>
              <a:rPr lang="hr-HR" sz="1200" dirty="0">
                <a:hlinkClick r:id="rId6"/>
              </a:rPr>
              <a:t>https://owl.english.purdue.edu/owl/ </a:t>
            </a:r>
            <a:r>
              <a:rPr lang="en-US" sz="1200" dirty="0" smtClean="0"/>
              <a:t>, </a:t>
            </a:r>
            <a:r>
              <a:rPr lang="hr-HR" sz="1200" dirty="0" smtClean="0"/>
              <a:t>Nov 13, 201</a:t>
            </a:r>
            <a:r>
              <a:rPr lang="en-US" sz="1200" dirty="0" smtClean="0"/>
              <a:t>3</a:t>
            </a:r>
            <a:endParaRPr lang="hr-HR" sz="1200" dirty="0" smtClean="0"/>
          </a:p>
          <a:p>
            <a:pPr fontAlgn="auto">
              <a:buClr>
                <a:schemeClr val="tx1">
                  <a:lumMod val="75000"/>
                  <a:lumOff val="25000"/>
                </a:schemeClr>
              </a:buClr>
              <a:buFont typeface="Wingdings 2" charset="2"/>
              <a:buChar char=""/>
              <a:defRPr/>
            </a:pPr>
            <a:r>
              <a:rPr lang="hr-HR" sz="1200" dirty="0" smtClean="0"/>
              <a:t>RefernCite, Academic Referencing Resource, </a:t>
            </a:r>
            <a:r>
              <a:rPr lang="hr-HR" sz="1200" dirty="0" smtClean="0">
                <a:hlinkClick r:id="rId7"/>
              </a:rPr>
              <a:t>http</a:t>
            </a:r>
            <a:r>
              <a:rPr lang="hr-HR" sz="1200" dirty="0">
                <a:hlinkClick r:id="rId7"/>
              </a:rPr>
              <a:t>://www.cite.auckland.ac.nz/index.php?p=which_referencing_style </a:t>
            </a:r>
            <a:r>
              <a:rPr lang="hr-HR" sz="1200" dirty="0" smtClean="0"/>
              <a:t>, 13.11.2013.</a:t>
            </a:r>
          </a:p>
          <a:p>
            <a:pPr fontAlgn="auto">
              <a:buClr>
                <a:schemeClr val="tx1">
                  <a:lumMod val="75000"/>
                  <a:lumOff val="25000"/>
                </a:schemeClr>
              </a:buClr>
              <a:buFont typeface="Wingdings 2" charset="2"/>
              <a:buChar char=""/>
              <a:defRPr/>
            </a:pPr>
            <a:r>
              <a:rPr lang="hr-HR" sz="1200" dirty="0" smtClean="0"/>
              <a:t>Science Buddies, </a:t>
            </a:r>
            <a:r>
              <a:rPr lang="en-US" sz="1200" dirty="0"/>
              <a:t>Writing a Research Paper for Your Science Fair </a:t>
            </a:r>
            <a:r>
              <a:rPr lang="en-US" sz="1200" dirty="0" smtClean="0"/>
              <a:t>Project</a:t>
            </a:r>
            <a:r>
              <a:rPr lang="hr-HR" sz="1200" dirty="0" smtClean="0"/>
              <a:t>, </a:t>
            </a:r>
            <a:r>
              <a:rPr lang="hr-HR" sz="1200" dirty="0" smtClean="0">
                <a:hlinkClick r:id="rId8"/>
              </a:rPr>
              <a:t>http</a:t>
            </a:r>
            <a:r>
              <a:rPr lang="hr-HR" sz="1200" dirty="0">
                <a:hlinkClick r:id="rId8"/>
              </a:rPr>
              <a:t>://</a:t>
            </a:r>
            <a:r>
              <a:rPr lang="hr-HR" sz="1200" dirty="0" smtClean="0">
                <a:hlinkClick r:id="rId8"/>
              </a:rPr>
              <a:t>www.sciencebuddies.org/science-fair-projects/project_research_paper.shtml</a:t>
            </a:r>
            <a:r>
              <a:rPr lang="hr-HR" sz="1200" dirty="0" smtClean="0"/>
              <a:t>, Nov 11, 2011.</a:t>
            </a:r>
          </a:p>
          <a:p>
            <a:pPr fontAlgn="auto">
              <a:buClr>
                <a:schemeClr val="tx1">
                  <a:lumMod val="75000"/>
                  <a:lumOff val="25000"/>
                </a:schemeClr>
              </a:buClr>
              <a:buFont typeface="Wingdings 2" charset="2"/>
              <a:buChar char=""/>
              <a:defRPr/>
            </a:pPr>
            <a:r>
              <a:rPr lang="hr-HR" sz="1200" dirty="0" smtClean="0"/>
              <a:t>Swales, J.M., Feak, C. B., Academic Writing for Graduate Students, The University of Michigan Press, Ann Arbor, 1996.</a:t>
            </a:r>
          </a:p>
          <a:p>
            <a:pPr fontAlgn="auto">
              <a:buClr>
                <a:schemeClr val="tx1">
                  <a:lumMod val="75000"/>
                  <a:lumOff val="25000"/>
                </a:schemeClr>
              </a:buClr>
              <a:buFont typeface="Wingdings 2" charset="2"/>
              <a:buChar char=""/>
              <a:defRPr/>
            </a:pPr>
            <a:r>
              <a:rPr lang="hr-HR" sz="1200" dirty="0"/>
              <a:t>ToonPool.com, Enjoy the world of cartoons, </a:t>
            </a:r>
            <a:r>
              <a:rPr lang="hr-HR" sz="1200" dirty="0">
                <a:hlinkClick r:id="rId9"/>
              </a:rPr>
              <a:t>http://www.toonpool.com/cartoons/condone%20methods%20moses%20pharaoh_37343</a:t>
            </a:r>
            <a:r>
              <a:rPr lang="hr-HR" sz="1200" dirty="0"/>
              <a:t>, Nov. 13, 2011</a:t>
            </a:r>
            <a:r>
              <a:rPr lang="hr-HR" sz="1200" dirty="0" smtClean="0"/>
              <a:t>.</a:t>
            </a:r>
          </a:p>
          <a:p>
            <a:pPr fontAlgn="auto">
              <a:buClr>
                <a:schemeClr val="tx1">
                  <a:lumMod val="75000"/>
                  <a:lumOff val="25000"/>
                </a:schemeClr>
              </a:buClr>
              <a:buFont typeface="Wingdings 2" charset="2"/>
              <a:buChar char=""/>
              <a:defRPr/>
            </a:pPr>
            <a:r>
              <a:rPr lang="hr-HR" sz="1200" dirty="0" smtClean="0"/>
              <a:t>Zekić-Sušac, M. Pfeifer, S., Šarlija, N., </a:t>
            </a:r>
            <a:r>
              <a:rPr lang="en-US" sz="1200" dirty="0"/>
              <a:t>A Comparison of Machine Learning Methods in a High-Dimensional Classification </a:t>
            </a:r>
            <a:r>
              <a:rPr lang="en-US" sz="1200" dirty="0" smtClean="0"/>
              <a:t>Problem</a:t>
            </a:r>
            <a:r>
              <a:rPr lang="hr-HR" sz="1200" dirty="0"/>
              <a:t>, Business Systems Research, Vol. 5 No. </a:t>
            </a:r>
            <a:r>
              <a:rPr lang="hr-HR" sz="1200" dirty="0" smtClean="0"/>
              <a:t>3, 2014, pp. 82-96.</a:t>
            </a:r>
          </a:p>
          <a:p>
            <a:pPr fontAlgn="auto">
              <a:buClr>
                <a:schemeClr val="tx1">
                  <a:lumMod val="75000"/>
                  <a:lumOff val="25000"/>
                </a:schemeClr>
              </a:buClr>
              <a:buFont typeface="Wingdings 2" charset="2"/>
              <a:buChar char=""/>
              <a:defRPr/>
            </a:pPr>
            <a:r>
              <a:rPr lang="en-US" sz="1200" dirty="0"/>
              <a:t>Proceedings of the 26th International Conference on Information Technology</a:t>
            </a:r>
          </a:p>
          <a:p>
            <a:pPr fontAlgn="auto">
              <a:buClr>
                <a:schemeClr val="tx1">
                  <a:lumMod val="75000"/>
                  <a:lumOff val="25000"/>
                </a:schemeClr>
              </a:buClr>
              <a:buFont typeface="Wingdings 2" charset="2"/>
              <a:buChar char=""/>
              <a:defRPr/>
            </a:pPr>
            <a:r>
              <a:rPr lang="hr-HR" sz="1200" dirty="0" smtClean="0"/>
              <a:t>Zekić-Sušac, M., Šarlija N., Benšić, M., </a:t>
            </a:r>
            <a:r>
              <a:rPr lang="en-US" sz="1200" dirty="0" smtClean="0"/>
              <a:t>Small </a:t>
            </a:r>
            <a:r>
              <a:rPr lang="en-US" sz="1200" dirty="0"/>
              <a:t>Business Credit Scoring: A Comparison of Logistic </a:t>
            </a:r>
            <a:r>
              <a:rPr lang="en-US" sz="1200" dirty="0" smtClean="0"/>
              <a:t>Regression,</a:t>
            </a:r>
            <a:r>
              <a:rPr lang="hr-HR" sz="1200" dirty="0" smtClean="0"/>
              <a:t> </a:t>
            </a:r>
            <a:r>
              <a:rPr lang="en-US" sz="1200" dirty="0" smtClean="0"/>
              <a:t>Neural </a:t>
            </a:r>
            <a:r>
              <a:rPr lang="en-US" sz="1200" dirty="0"/>
              <a:t>Network, and Decision Tree </a:t>
            </a:r>
            <a:r>
              <a:rPr lang="en-US" sz="1200" dirty="0" smtClean="0"/>
              <a:t>Models</a:t>
            </a:r>
            <a:r>
              <a:rPr lang="hr-HR" sz="1200" dirty="0" smtClean="0"/>
              <a:t>, </a:t>
            </a:r>
            <a:r>
              <a:rPr lang="en-US" sz="1200" dirty="0" smtClean="0"/>
              <a:t>Interfaces </a:t>
            </a:r>
            <a:r>
              <a:rPr lang="en-US" sz="1200" dirty="0"/>
              <a:t>ITI 2004, V. </a:t>
            </a:r>
            <a:r>
              <a:rPr lang="en-US" sz="1200" dirty="0" err="1"/>
              <a:t>Hljuz-Dobric</a:t>
            </a:r>
            <a:r>
              <a:rPr lang="en-US" sz="1200" dirty="0"/>
              <a:t>, V. </a:t>
            </a:r>
            <a:r>
              <a:rPr lang="en-US" sz="1200" dirty="0" err="1"/>
              <a:t>Luzar</a:t>
            </a:r>
            <a:r>
              <a:rPr lang="en-US" sz="1200" dirty="0"/>
              <a:t>-Stiffler (eds.), June 7-10, 2004., </a:t>
            </a:r>
            <a:r>
              <a:rPr lang="en-US" sz="1200" dirty="0" err="1"/>
              <a:t>Cavtat</a:t>
            </a:r>
            <a:r>
              <a:rPr lang="en-US" sz="1200" dirty="0" smtClean="0"/>
              <a:t>,</a:t>
            </a:r>
            <a:r>
              <a:rPr lang="hr-HR" sz="1200" dirty="0" smtClean="0"/>
              <a:t> </a:t>
            </a:r>
            <a:r>
              <a:rPr lang="en-US" sz="1200" dirty="0" smtClean="0"/>
              <a:t>Croatia</a:t>
            </a:r>
            <a:r>
              <a:rPr lang="en-US" sz="1200" dirty="0"/>
              <a:t>, pp. </a:t>
            </a:r>
            <a:r>
              <a:rPr lang="en-US" sz="1200" dirty="0" smtClean="0"/>
              <a:t>265-270</a:t>
            </a:r>
            <a:r>
              <a:rPr lang="hr-HR" sz="1200" dirty="0" smtClean="0"/>
              <a:t>.</a:t>
            </a:r>
          </a:p>
          <a:p>
            <a:pPr fontAlgn="auto">
              <a:buClr>
                <a:schemeClr val="tx1">
                  <a:lumMod val="75000"/>
                  <a:lumOff val="25000"/>
                </a:schemeClr>
              </a:buClr>
              <a:buFont typeface="Wingdings 2" charset="2"/>
              <a:buChar char=""/>
              <a:defRPr/>
            </a:pPr>
            <a:r>
              <a:rPr lang="hr-HR" sz="1200" dirty="0"/>
              <a:t>Zekić-Sušac, M., Šarlija, N., Has, A., Bilandžić, A., Predicting company growth using logistic regression and neural networks, Croatian Operational Research Review, Volume 7, Number 2, 2016, pp. 229-248.</a:t>
            </a:r>
            <a:endParaRPr lang="en-US" sz="1200" dirty="0" smtClean="0"/>
          </a:p>
          <a:p>
            <a:pPr fontAlgn="auto">
              <a:buClr>
                <a:schemeClr val="tx1">
                  <a:lumMod val="75000"/>
                  <a:lumOff val="25000"/>
                </a:schemeClr>
              </a:buClr>
              <a:buFont typeface="Wingdings 2" charset="2"/>
              <a:buChar char=""/>
              <a:defRPr/>
            </a:pPr>
            <a:r>
              <a:rPr lang="hr-HR" sz="1200" dirty="0" smtClean="0"/>
              <a:t>Woolf, L. </a:t>
            </a:r>
            <a:r>
              <a:rPr lang="en-US" sz="1200" dirty="0" smtClean="0"/>
              <a:t>M</a:t>
            </a:r>
            <a:r>
              <a:rPr lang="hr-HR" sz="1200" dirty="0" smtClean="0"/>
              <a:t>., Research Methods, </a:t>
            </a:r>
            <a:r>
              <a:rPr lang="hr-HR" sz="1200" dirty="0" smtClean="0">
                <a:hlinkClick r:id="rId10"/>
              </a:rPr>
              <a:t>http</a:t>
            </a:r>
            <a:r>
              <a:rPr lang="hr-HR" sz="1200" dirty="0">
                <a:hlinkClick r:id="rId10"/>
              </a:rPr>
              <a:t>://</a:t>
            </a:r>
            <a:r>
              <a:rPr lang="hr-HR" sz="1200" dirty="0" smtClean="0">
                <a:hlinkClick r:id="rId10"/>
              </a:rPr>
              <a:t>faculty.webster.edu/woolflm/statistics.html</a:t>
            </a:r>
            <a:r>
              <a:rPr lang="hr-HR" sz="1200" dirty="0" smtClean="0"/>
              <a:t>, Webster University, </a:t>
            </a:r>
            <a:r>
              <a:rPr lang="en-US" sz="1200" dirty="0" smtClean="0"/>
              <a:t>[accessed 10.01.2017]</a:t>
            </a:r>
            <a:endParaRPr lang="hr-HR" sz="1200" dirty="0"/>
          </a:p>
          <a:p>
            <a:pPr fontAlgn="auto">
              <a:buClr>
                <a:schemeClr val="tx1">
                  <a:lumMod val="75000"/>
                  <a:lumOff val="25000"/>
                </a:schemeClr>
              </a:buClr>
              <a:buFont typeface="Wingdings 2" charset="2"/>
              <a:buChar char=""/>
              <a:defRPr/>
            </a:pPr>
            <a:endParaRPr lang="hr-HR"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What will you learn here?</a:t>
            </a:r>
            <a:endParaRPr lang="en-US" dirty="0"/>
          </a:p>
        </p:txBody>
      </p:sp>
      <p:sp>
        <p:nvSpPr>
          <p:cNvPr id="3" name="Content Placeholder 2"/>
          <p:cNvSpPr>
            <a:spLocks noGrp="1"/>
          </p:cNvSpPr>
          <p:nvPr>
            <p:ph idx="1"/>
          </p:nvPr>
        </p:nvSpPr>
        <p:spPr/>
        <p:txBody>
          <a:bodyPr/>
          <a:lstStyle/>
          <a:p>
            <a:r>
              <a:rPr lang="hr-HR" sz="2800" dirty="0" smtClean="0"/>
              <a:t>Why do you need this section of your research paper?</a:t>
            </a:r>
          </a:p>
          <a:p>
            <a:r>
              <a:rPr lang="hr-HR" sz="2800" dirty="0" smtClean="0"/>
              <a:t>Which methods are appropriate for a research paper?</a:t>
            </a:r>
          </a:p>
          <a:p>
            <a:r>
              <a:rPr lang="hr-HR" sz="2800" dirty="0" smtClean="0"/>
              <a:t>How to describe methods used in your paper?</a:t>
            </a:r>
          </a:p>
          <a:p>
            <a:r>
              <a:rPr lang="hr-HR" sz="2800" dirty="0" smtClean="0"/>
              <a:t>Some examples of good description of methods</a:t>
            </a:r>
          </a:p>
          <a:p>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7616" y="4005064"/>
            <a:ext cx="3456384" cy="2592288"/>
          </a:xfrm>
          <a:prstGeom prst="rect">
            <a:avLst/>
          </a:prstGeom>
        </p:spPr>
      </p:pic>
    </p:spTree>
    <p:extLst>
      <p:ext uri="{BB962C8B-B14F-4D97-AF65-F5344CB8AC3E}">
        <p14:creationId xmlns:p14="http://schemas.microsoft.com/office/powerpoint/2010/main" val="4086816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hr-HR" dirty="0" smtClean="0"/>
              <a:t/>
            </a:r>
            <a:br>
              <a:rPr lang="hr-HR" dirty="0" smtClean="0"/>
            </a:br>
            <a:r>
              <a:rPr lang="hr-HR" dirty="0"/>
              <a:t>Why are methods important</a:t>
            </a:r>
            <a:r>
              <a:rPr lang="hr-HR" dirty="0" smtClean="0"/>
              <a:t>?</a:t>
            </a:r>
            <a:r>
              <a:rPr lang="hr-HR" dirty="0"/>
              <a:t/>
            </a:r>
            <a:br>
              <a:rPr lang="hr-HR" dirty="0"/>
            </a:br>
            <a:endParaRPr lang="en-US" dirty="0"/>
          </a:p>
        </p:txBody>
      </p:sp>
      <p:sp>
        <p:nvSpPr>
          <p:cNvPr id="3" name="Content Placeholder 2"/>
          <p:cNvSpPr>
            <a:spLocks noGrp="1"/>
          </p:cNvSpPr>
          <p:nvPr>
            <p:ph idx="1"/>
          </p:nvPr>
        </p:nvSpPr>
        <p:spPr>
          <a:xfrm>
            <a:off x="173311" y="1124744"/>
            <a:ext cx="8513489" cy="2764904"/>
          </a:xfrm>
        </p:spPr>
        <p:txBody>
          <a:bodyPr/>
          <a:lstStyle/>
          <a:p>
            <a:r>
              <a:rPr lang="hr-HR" sz="2800" dirty="0" smtClean="0"/>
              <a:t>Methods enable evaluating your hypotheses, i.e.</a:t>
            </a:r>
          </a:p>
          <a:p>
            <a:pPr marL="0" indent="0">
              <a:buNone/>
            </a:pPr>
            <a:r>
              <a:rPr lang="hr-HR" sz="2800" dirty="0" smtClean="0"/>
              <a:t>tackle the questions posed in your research</a:t>
            </a:r>
          </a:p>
          <a:p>
            <a:pPr lvl="1"/>
            <a:r>
              <a:rPr lang="hr-HR" sz="2400" dirty="0" smtClean="0"/>
              <a:t>Methods enable </a:t>
            </a:r>
            <a:r>
              <a:rPr lang="hr-HR" sz="2400" b="1" dirty="0" smtClean="0"/>
              <a:t>collecting</a:t>
            </a:r>
            <a:r>
              <a:rPr lang="hr-HR" sz="2400" dirty="0" smtClean="0"/>
              <a:t> </a:t>
            </a:r>
            <a:r>
              <a:rPr lang="hr-HR" sz="2400" b="1" dirty="0" smtClean="0"/>
              <a:t>data</a:t>
            </a:r>
            <a:r>
              <a:rPr lang="hr-HR" sz="2400" dirty="0" smtClean="0"/>
              <a:t> needed to answer research questions</a:t>
            </a:r>
          </a:p>
          <a:p>
            <a:pPr lvl="1"/>
            <a:r>
              <a:rPr lang="hr-HR" sz="2400" dirty="0" smtClean="0"/>
              <a:t>Methods enable </a:t>
            </a:r>
            <a:r>
              <a:rPr lang="hr-HR" sz="2400" b="1" dirty="0" smtClean="0"/>
              <a:t>processing data </a:t>
            </a:r>
            <a:r>
              <a:rPr lang="hr-HR" sz="2400" dirty="0" smtClean="0"/>
              <a:t>in order to make conclusions</a:t>
            </a:r>
          </a:p>
          <a:p>
            <a:r>
              <a:rPr lang="hr-HR" sz="2800" b="1" dirty="0" smtClean="0"/>
              <a:t>VALIDITY</a:t>
            </a:r>
            <a:r>
              <a:rPr lang="hr-HR" sz="2800" dirty="0" smtClean="0"/>
              <a:t> - Scientific methods make your research paper valid to scientific community and enable obtaining valid scientific results.</a:t>
            </a:r>
            <a:endParaRPr lang="en-US" sz="2800" dirty="0"/>
          </a:p>
        </p:txBody>
      </p:sp>
    </p:spTree>
    <p:extLst>
      <p:ext uri="{BB962C8B-B14F-4D97-AF65-F5344CB8AC3E}">
        <p14:creationId xmlns:p14="http://schemas.microsoft.com/office/powerpoint/2010/main" val="4185656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12"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12"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What is research VALIDITY?</a:t>
            </a:r>
            <a:endParaRPr lang="en-US" dirty="0"/>
          </a:p>
        </p:txBody>
      </p:sp>
      <p:sp>
        <p:nvSpPr>
          <p:cNvPr id="3" name="Content Placeholder 2"/>
          <p:cNvSpPr>
            <a:spLocks noGrp="1"/>
          </p:cNvSpPr>
          <p:nvPr>
            <p:ph idx="1"/>
          </p:nvPr>
        </p:nvSpPr>
        <p:spPr>
          <a:xfrm>
            <a:off x="611560" y="1268760"/>
            <a:ext cx="8229600" cy="4525963"/>
          </a:xfrm>
        </p:spPr>
        <p:txBody>
          <a:bodyPr/>
          <a:lstStyle/>
          <a:p>
            <a:r>
              <a:rPr lang="en-US" sz="1800" dirty="0" smtClean="0"/>
              <a:t>"</a:t>
            </a:r>
            <a:r>
              <a:rPr lang="en-US" sz="1800" dirty="0"/>
              <a:t>Is this study valid</a:t>
            </a:r>
            <a:r>
              <a:rPr lang="en-US" sz="1800" dirty="0" smtClean="0"/>
              <a:t>?„</a:t>
            </a:r>
            <a:r>
              <a:rPr lang="hr-HR" sz="1800" dirty="0" smtClean="0"/>
              <a:t> -  </a:t>
            </a:r>
            <a:r>
              <a:rPr lang="en-US" sz="1800" dirty="0" smtClean="0"/>
              <a:t>question</a:t>
            </a:r>
            <a:r>
              <a:rPr lang="hr-HR" sz="1800" dirty="0" smtClean="0"/>
              <a:t>s</a:t>
            </a:r>
            <a:r>
              <a:rPr lang="en-US" sz="1800" dirty="0" smtClean="0"/>
              <a:t> </a:t>
            </a:r>
            <a:r>
              <a:rPr lang="en-US" sz="1800" dirty="0"/>
              <a:t>the validity of at least one aspect of the study. </a:t>
            </a:r>
            <a:endParaRPr lang="hr-HR" sz="1800" dirty="0" smtClean="0"/>
          </a:p>
          <a:p>
            <a:pPr marL="0" indent="0">
              <a:buNone/>
            </a:pPr>
            <a:endParaRPr lang="hr-HR" sz="1800" dirty="0" smtClean="0"/>
          </a:p>
          <a:p>
            <a:pPr marL="0" indent="0">
              <a:buNone/>
            </a:pPr>
            <a:r>
              <a:rPr lang="en-US" sz="1800" dirty="0" smtClean="0"/>
              <a:t>There </a:t>
            </a:r>
            <a:r>
              <a:rPr lang="en-US" sz="1800" dirty="0"/>
              <a:t>are four types of validity </a:t>
            </a:r>
            <a:r>
              <a:rPr lang="en-US" sz="1800" dirty="0" smtClean="0"/>
              <a:t>in </a:t>
            </a:r>
            <a:r>
              <a:rPr lang="en-US" sz="1800" dirty="0"/>
              <a:t>relation to research and </a:t>
            </a:r>
            <a:r>
              <a:rPr lang="en-US" sz="1800" dirty="0" smtClean="0"/>
              <a:t>statistics (Woolf, 2017)</a:t>
            </a:r>
            <a:r>
              <a:rPr lang="hr-HR" sz="1800" dirty="0" smtClean="0"/>
              <a:t>:</a:t>
            </a:r>
          </a:p>
          <a:p>
            <a:pPr>
              <a:buFont typeface="+mj-lt"/>
              <a:buAutoNum type="arabicPeriod"/>
            </a:pPr>
            <a:r>
              <a:rPr lang="en-US" sz="1800" b="1" dirty="0" smtClean="0"/>
              <a:t> </a:t>
            </a:r>
            <a:r>
              <a:rPr lang="en-US" sz="1800" b="1" dirty="0"/>
              <a:t>Statistical Conclusion </a:t>
            </a:r>
            <a:r>
              <a:rPr lang="en-US" sz="1800" b="1" dirty="0" smtClean="0"/>
              <a:t>Validity</a:t>
            </a:r>
            <a:endParaRPr lang="hr-HR" sz="1800" b="1" dirty="0" smtClean="0"/>
          </a:p>
          <a:p>
            <a:pPr lvl="1"/>
            <a:r>
              <a:rPr lang="hr-HR" sz="1800" dirty="0" smtClean="0"/>
              <a:t>„</a:t>
            </a:r>
            <a:r>
              <a:rPr lang="en-US" sz="1800" dirty="0" smtClean="0"/>
              <a:t>Are </a:t>
            </a:r>
            <a:r>
              <a:rPr lang="en-US" sz="1800" dirty="0"/>
              <a:t>the variables under study related?" or "Is variable A correlated (does it </a:t>
            </a:r>
            <a:r>
              <a:rPr lang="en-US" sz="1800" dirty="0" err="1"/>
              <a:t>covary</a:t>
            </a:r>
            <a:r>
              <a:rPr lang="en-US" sz="1800" dirty="0"/>
              <a:t>) with </a:t>
            </a:r>
            <a:r>
              <a:rPr lang="hr-HR" sz="1800" dirty="0" smtClean="0"/>
              <a:t>v</a:t>
            </a:r>
            <a:r>
              <a:rPr lang="en-US" sz="1800" dirty="0" err="1" smtClean="0"/>
              <a:t>ariable</a:t>
            </a:r>
            <a:r>
              <a:rPr lang="en-US" sz="1800" dirty="0" smtClean="0"/>
              <a:t> </a:t>
            </a:r>
            <a:r>
              <a:rPr lang="en-US" sz="1800" dirty="0"/>
              <a:t>B</a:t>
            </a:r>
            <a:r>
              <a:rPr lang="en-US" sz="1800" dirty="0" smtClean="0"/>
              <a:t>?".</a:t>
            </a:r>
            <a:endParaRPr lang="hr-HR" sz="1800" dirty="0" smtClean="0"/>
          </a:p>
          <a:p>
            <a:pPr>
              <a:buFont typeface="+mj-lt"/>
              <a:buAutoNum type="arabicPeriod"/>
            </a:pPr>
            <a:r>
              <a:rPr lang="hr-HR" sz="1800" b="1" dirty="0"/>
              <a:t>Internal Validity</a:t>
            </a:r>
            <a:r>
              <a:rPr lang="hr-HR" sz="1800" dirty="0" smtClean="0"/>
              <a:t>: </a:t>
            </a:r>
          </a:p>
          <a:p>
            <a:pPr lvl="1"/>
            <a:r>
              <a:rPr lang="hr-HR" sz="1800" dirty="0" smtClean="0"/>
              <a:t>„</a:t>
            </a:r>
            <a:r>
              <a:rPr lang="en-US" sz="1800" dirty="0" smtClean="0"/>
              <a:t>Does </a:t>
            </a:r>
            <a:r>
              <a:rPr lang="en-US" sz="1800" dirty="0"/>
              <a:t>A cause B? </a:t>
            </a:r>
            <a:r>
              <a:rPr lang="hr-HR" sz="1800" dirty="0" smtClean="0"/>
              <a:t>„</a:t>
            </a:r>
          </a:p>
          <a:p>
            <a:pPr lvl="1"/>
            <a:r>
              <a:rPr lang="en-US" sz="1800" dirty="0" smtClean="0"/>
              <a:t>If </a:t>
            </a:r>
            <a:r>
              <a:rPr lang="en-US" sz="1800" dirty="0"/>
              <a:t>a study is lacking internal validity, one can not make cause and effect statements based on the research; </a:t>
            </a:r>
            <a:endParaRPr lang="hr-HR" sz="1800" dirty="0" smtClean="0"/>
          </a:p>
          <a:p>
            <a:pPr>
              <a:buFont typeface="+mj-lt"/>
              <a:buAutoNum type="arabicPeriod"/>
            </a:pPr>
            <a:r>
              <a:rPr lang="en-US" sz="1800" b="1" dirty="0"/>
              <a:t>Construct Validity:</a:t>
            </a:r>
            <a:r>
              <a:rPr lang="en-US" sz="1800" dirty="0"/>
              <a:t> </a:t>
            </a:r>
            <a:endParaRPr lang="hr-HR" sz="1800" dirty="0" smtClean="0"/>
          </a:p>
          <a:p>
            <a:pPr lvl="1"/>
            <a:r>
              <a:rPr lang="en-US" sz="1800" dirty="0" smtClean="0"/>
              <a:t>"</a:t>
            </a:r>
            <a:r>
              <a:rPr lang="en-US" sz="1800" dirty="0"/>
              <a:t>Am I really measuring the construct that I want to study</a:t>
            </a:r>
            <a:r>
              <a:rPr lang="en-US" sz="1800" dirty="0" smtClean="0"/>
              <a:t>?„</a:t>
            </a:r>
            <a:endParaRPr lang="hr-HR" sz="1800" dirty="0" smtClean="0"/>
          </a:p>
          <a:p>
            <a:pPr>
              <a:buFont typeface="+mj-lt"/>
              <a:buAutoNum type="arabicPeriod"/>
            </a:pPr>
            <a:r>
              <a:rPr lang="en-US" sz="1800" b="1" dirty="0"/>
              <a:t>External Validity</a:t>
            </a:r>
            <a:r>
              <a:rPr lang="en-US" sz="1800" dirty="0"/>
              <a:t>: </a:t>
            </a:r>
            <a:r>
              <a:rPr lang="en-US" sz="1800" dirty="0" smtClean="0"/>
              <a:t> </a:t>
            </a:r>
            <a:r>
              <a:rPr lang="en-US" sz="1800" dirty="0"/>
              <a:t>being able to generalize the results of your study to other times, places, and persons. </a:t>
            </a:r>
            <a:endParaRPr lang="hr-HR" sz="1800" dirty="0" smtClean="0"/>
          </a:p>
          <a:p>
            <a:pPr lvl="1"/>
            <a:r>
              <a:rPr lang="en-US" sz="1800" dirty="0"/>
              <a:t>"Would I find these same results with a difference sample?",</a:t>
            </a:r>
            <a:endParaRPr lang="hr-HR" sz="1800" dirty="0" smtClean="0"/>
          </a:p>
          <a:p>
            <a:endParaRPr lang="hr-HR" sz="1800" dirty="0" smtClean="0"/>
          </a:p>
          <a:p>
            <a:endParaRPr lang="en-US" sz="1800" dirty="0"/>
          </a:p>
        </p:txBody>
      </p:sp>
    </p:spTree>
    <p:extLst>
      <p:ext uri="{BB962C8B-B14F-4D97-AF65-F5344CB8AC3E}">
        <p14:creationId xmlns:p14="http://schemas.microsoft.com/office/powerpoint/2010/main" val="1447703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Which methods are appropriate for collecting data</a:t>
            </a:r>
            <a:endParaRPr lang="en-US" dirty="0"/>
          </a:p>
        </p:txBody>
      </p:sp>
      <p:sp>
        <p:nvSpPr>
          <p:cNvPr id="3" name="Content Placeholder 2"/>
          <p:cNvSpPr>
            <a:spLocks noGrp="1"/>
          </p:cNvSpPr>
          <p:nvPr>
            <p:ph idx="1"/>
          </p:nvPr>
        </p:nvSpPr>
        <p:spPr/>
        <p:txBody>
          <a:bodyPr/>
          <a:lstStyle/>
          <a:p>
            <a:pPr marL="0" indent="0">
              <a:buNone/>
            </a:pPr>
            <a:r>
              <a:rPr lang="hr-HR" sz="2400" dirty="0" smtClean="0"/>
              <a:t>Types of research methods for collecting data (Educational Research, 2017): </a:t>
            </a:r>
          </a:p>
          <a:p>
            <a:r>
              <a:rPr lang="hr-HR" sz="2400" b="1" dirty="0"/>
              <a:t>Interviews</a:t>
            </a:r>
            <a:r>
              <a:rPr lang="hr-HR" sz="2400" dirty="0"/>
              <a:t> or </a:t>
            </a:r>
            <a:r>
              <a:rPr lang="hr-HR" sz="2400" b="1" dirty="0"/>
              <a:t>focus </a:t>
            </a:r>
            <a:r>
              <a:rPr lang="hr-HR" sz="2400" b="1" dirty="0" smtClean="0"/>
              <a:t>groups </a:t>
            </a:r>
          </a:p>
          <a:p>
            <a:r>
              <a:rPr lang="en-US" sz="2400" b="1" dirty="0"/>
              <a:t>Surveys</a:t>
            </a:r>
            <a:r>
              <a:rPr lang="en-US" sz="2400" dirty="0"/>
              <a:t> </a:t>
            </a:r>
            <a:r>
              <a:rPr lang="hr-HR" sz="2400" dirty="0" smtClean="0"/>
              <a:t>- </a:t>
            </a:r>
            <a:r>
              <a:rPr lang="en-US" sz="2400" dirty="0" smtClean="0"/>
              <a:t>quantitative </a:t>
            </a:r>
            <a:r>
              <a:rPr lang="en-US" sz="2400" dirty="0"/>
              <a:t>method that involves asking people to fill in a paper or online </a:t>
            </a:r>
            <a:r>
              <a:rPr lang="en-US" sz="2400" dirty="0" smtClean="0"/>
              <a:t>questionnaire</a:t>
            </a:r>
            <a:endParaRPr lang="hr-HR" sz="2400" dirty="0" smtClean="0"/>
          </a:p>
          <a:p>
            <a:r>
              <a:rPr lang="en-US" sz="2400" b="1" dirty="0"/>
              <a:t>Observation</a:t>
            </a:r>
            <a:r>
              <a:rPr lang="en-US" sz="2400" dirty="0"/>
              <a:t> </a:t>
            </a:r>
            <a:r>
              <a:rPr lang="hr-HR" sz="2400" dirty="0" smtClean="0"/>
              <a:t>- </a:t>
            </a:r>
            <a:r>
              <a:rPr lang="en-US" sz="2400" dirty="0" smtClean="0"/>
              <a:t>looking </a:t>
            </a:r>
            <a:r>
              <a:rPr lang="en-US" sz="2400" dirty="0"/>
              <a:t>at and recording how people behave in particular </a:t>
            </a:r>
            <a:r>
              <a:rPr lang="en-US" sz="2400" dirty="0" smtClean="0"/>
              <a:t>situations</a:t>
            </a:r>
            <a:endParaRPr lang="hr-HR" sz="2400" dirty="0" smtClean="0"/>
          </a:p>
          <a:p>
            <a:r>
              <a:rPr lang="en-US" sz="2400" b="1" dirty="0"/>
              <a:t>Pictures, photos and videos </a:t>
            </a:r>
            <a:r>
              <a:rPr lang="hr-HR" sz="2400" dirty="0" smtClean="0"/>
              <a:t>– analyzing </a:t>
            </a:r>
          </a:p>
          <a:p>
            <a:r>
              <a:rPr lang="en-US" sz="2400" b="1" dirty="0"/>
              <a:t>Literature reviews </a:t>
            </a:r>
            <a:r>
              <a:rPr lang="hr-HR" sz="2400" dirty="0" smtClean="0"/>
              <a:t>- </a:t>
            </a:r>
            <a:r>
              <a:rPr lang="en-US" sz="2400" dirty="0" smtClean="0"/>
              <a:t>searching </a:t>
            </a:r>
            <a:r>
              <a:rPr lang="en-US" sz="2400" dirty="0"/>
              <a:t>for and </a:t>
            </a:r>
            <a:r>
              <a:rPr lang="en-US" sz="2400" dirty="0" err="1" smtClean="0"/>
              <a:t>synthesi</a:t>
            </a:r>
            <a:r>
              <a:rPr lang="hr-HR" sz="2400" dirty="0" smtClean="0"/>
              <a:t>s</a:t>
            </a:r>
            <a:r>
              <a:rPr lang="en-US" sz="2400" dirty="0" err="1" smtClean="0"/>
              <a:t>ing</a:t>
            </a:r>
            <a:r>
              <a:rPr lang="en-US" sz="2400" dirty="0" smtClean="0"/>
              <a:t> </a:t>
            </a:r>
            <a:r>
              <a:rPr lang="en-US" sz="2400" dirty="0"/>
              <a:t>other people’s </a:t>
            </a:r>
            <a:r>
              <a:rPr lang="en-US" sz="2400" dirty="0" smtClean="0"/>
              <a:t>research</a:t>
            </a:r>
            <a:endParaRPr lang="hr-HR" sz="2400" dirty="0" smtClean="0"/>
          </a:p>
        </p:txBody>
      </p:sp>
    </p:spTree>
    <p:extLst>
      <p:ext uri="{BB962C8B-B14F-4D97-AF65-F5344CB8AC3E}">
        <p14:creationId xmlns:p14="http://schemas.microsoft.com/office/powerpoint/2010/main" val="785803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Which methods are appropriate for processing data</a:t>
            </a:r>
            <a:endParaRPr lang="en-US" dirty="0"/>
          </a:p>
        </p:txBody>
      </p:sp>
      <p:sp>
        <p:nvSpPr>
          <p:cNvPr id="3" name="Content Placeholder 2"/>
          <p:cNvSpPr>
            <a:spLocks noGrp="1"/>
          </p:cNvSpPr>
          <p:nvPr>
            <p:ph idx="1"/>
          </p:nvPr>
        </p:nvSpPr>
        <p:spPr>
          <a:xfrm>
            <a:off x="457200" y="1581464"/>
            <a:ext cx="8229600" cy="4525963"/>
          </a:xfrm>
        </p:spPr>
        <p:txBody>
          <a:bodyPr/>
          <a:lstStyle/>
          <a:p>
            <a:r>
              <a:rPr lang="hr-HR" sz="2400" dirty="0" smtClean="0"/>
              <a:t>Quantitative methods</a:t>
            </a:r>
            <a:endParaRPr lang="en-US" sz="2400" dirty="0" smtClean="0"/>
          </a:p>
          <a:p>
            <a:pPr lvl="1"/>
            <a:r>
              <a:rPr lang="en-US" sz="2400" dirty="0" smtClean="0"/>
              <a:t>Statistical method</a:t>
            </a:r>
            <a:r>
              <a:rPr lang="hr-HR" sz="2400" dirty="0" smtClean="0"/>
              <a:t>s</a:t>
            </a:r>
            <a:endParaRPr lang="en-US" sz="2400" dirty="0" smtClean="0"/>
          </a:p>
          <a:p>
            <a:pPr lvl="1"/>
            <a:r>
              <a:rPr lang="en-US" sz="2400" dirty="0" smtClean="0"/>
              <a:t>Mathematical methods</a:t>
            </a:r>
            <a:endParaRPr lang="en-US" sz="2400" dirty="0"/>
          </a:p>
          <a:p>
            <a:endParaRPr lang="hr-HR" sz="2400" dirty="0" smtClean="0"/>
          </a:p>
          <a:p>
            <a:r>
              <a:rPr lang="en-US" sz="2400" dirty="0" smtClean="0"/>
              <a:t>Qualitative methods</a:t>
            </a:r>
          </a:p>
          <a:p>
            <a:pPr lvl="1"/>
            <a:r>
              <a:rPr lang="hr-HR" sz="2400" dirty="0"/>
              <a:t>Observation</a:t>
            </a:r>
          </a:p>
          <a:p>
            <a:pPr lvl="1"/>
            <a:r>
              <a:rPr lang="en-US" sz="2400" dirty="0" err="1" smtClean="0"/>
              <a:t>Inducti</a:t>
            </a:r>
            <a:r>
              <a:rPr lang="hr-HR" sz="2400" dirty="0" smtClean="0"/>
              <a:t>on</a:t>
            </a:r>
            <a:r>
              <a:rPr lang="en-US" sz="2400" dirty="0" smtClean="0"/>
              <a:t> and </a:t>
            </a:r>
            <a:r>
              <a:rPr lang="en-US" sz="2400" dirty="0" err="1" smtClean="0"/>
              <a:t>deducti</a:t>
            </a:r>
            <a:r>
              <a:rPr lang="hr-HR" sz="2400" dirty="0" smtClean="0"/>
              <a:t>on</a:t>
            </a:r>
          </a:p>
          <a:p>
            <a:pPr lvl="1"/>
            <a:r>
              <a:rPr lang="hr-HR" sz="2400" dirty="0"/>
              <a:t>A</a:t>
            </a:r>
            <a:r>
              <a:rPr lang="en-US" sz="2400" dirty="0" err="1" smtClean="0"/>
              <a:t>nalyses</a:t>
            </a:r>
            <a:r>
              <a:rPr lang="en-US" sz="2400" dirty="0" smtClean="0"/>
              <a:t> and syntheses</a:t>
            </a:r>
          </a:p>
          <a:p>
            <a:pPr lvl="1"/>
            <a:r>
              <a:rPr lang="en-US" sz="2400" dirty="0" smtClean="0"/>
              <a:t>Heuristic approach</a:t>
            </a:r>
            <a:r>
              <a:rPr lang="hr-HR" sz="2400" dirty="0" smtClean="0"/>
              <a:t>, etc.</a:t>
            </a:r>
            <a:endParaRPr lang="en-US" sz="2400" dirty="0"/>
          </a:p>
          <a:p>
            <a:r>
              <a:rPr lang="hr-HR" sz="2400" dirty="0" smtClean="0"/>
              <a:t>Simulation m</a:t>
            </a:r>
            <a:r>
              <a:rPr lang="en-US" sz="2400" dirty="0" err="1" smtClean="0"/>
              <a:t>odelling</a:t>
            </a:r>
            <a:r>
              <a:rPr lang="en-US" sz="2400" dirty="0" smtClean="0"/>
              <a:t>, etc.</a:t>
            </a:r>
            <a:endParaRPr lang="en-US" sz="2400" dirty="0"/>
          </a:p>
          <a:p>
            <a:endParaRPr lang="en-US" sz="2400" dirty="0"/>
          </a:p>
          <a:p>
            <a:endParaRPr lang="en-US" sz="2400" dirty="0"/>
          </a:p>
        </p:txBody>
      </p:sp>
      <p:sp>
        <p:nvSpPr>
          <p:cNvPr id="4" name="Rounded Rectangle 3"/>
          <p:cNvSpPr/>
          <p:nvPr/>
        </p:nvSpPr>
        <p:spPr>
          <a:xfrm>
            <a:off x="5364088" y="1697968"/>
            <a:ext cx="3672408" cy="1080120"/>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If you want to test a hypothesis, find relationships among data, trends, predictions, etc.</a:t>
            </a:r>
            <a:endParaRPr lang="en-US" dirty="0"/>
          </a:p>
        </p:txBody>
      </p:sp>
      <p:sp>
        <p:nvSpPr>
          <p:cNvPr id="5" name="Rounded Rectangle 4"/>
          <p:cNvSpPr/>
          <p:nvPr/>
        </p:nvSpPr>
        <p:spPr>
          <a:xfrm>
            <a:off x="5364088" y="2831945"/>
            <a:ext cx="3672408" cy="1080120"/>
          </a:xfrm>
          <a:prstGeom prst="roundRect">
            <a:avLst/>
          </a:prstGeom>
          <a:solidFill>
            <a:schemeClr val="tx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If you want to develop an algorithm or new theorem, etc.</a:t>
            </a:r>
            <a:endParaRPr lang="en-US" dirty="0"/>
          </a:p>
        </p:txBody>
      </p:sp>
      <p:sp>
        <p:nvSpPr>
          <p:cNvPr id="6" name="Rounded Rectangle 5"/>
          <p:cNvSpPr/>
          <p:nvPr/>
        </p:nvSpPr>
        <p:spPr>
          <a:xfrm>
            <a:off x="5364088" y="4036716"/>
            <a:ext cx="3672408" cy="1080120"/>
          </a:xfrm>
          <a:prstGeom prst="roundRect">
            <a:avLst/>
          </a:prstGeom>
          <a:solidFill>
            <a:schemeClr val="accent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If you want to logically investigate relationships, identify problems, find solutions, etc.</a:t>
            </a:r>
            <a:endParaRPr lang="en-US" dirty="0"/>
          </a:p>
        </p:txBody>
      </p:sp>
      <p:sp>
        <p:nvSpPr>
          <p:cNvPr id="7" name="Rounded Rectangle 6"/>
          <p:cNvSpPr/>
          <p:nvPr/>
        </p:nvSpPr>
        <p:spPr>
          <a:xfrm>
            <a:off x="5364088" y="5228605"/>
            <a:ext cx="3672408" cy="1080120"/>
          </a:xfrm>
          <a:prstGeom prst="round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If you want to simulate real processes, find gaps and problems, test scenarios, estimate costs, etc. </a:t>
            </a:r>
            <a:endParaRPr lang="en-US" dirty="0"/>
          </a:p>
        </p:txBody>
      </p:sp>
      <p:sp>
        <p:nvSpPr>
          <p:cNvPr id="8" name="Right Arrow 7"/>
          <p:cNvSpPr/>
          <p:nvPr/>
        </p:nvSpPr>
        <p:spPr>
          <a:xfrm>
            <a:off x="4247966" y="2130016"/>
            <a:ext cx="1008112" cy="216024"/>
          </a:xfrm>
          <a:prstGeom prst="rightArrow">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Right Arrow 8"/>
          <p:cNvSpPr/>
          <p:nvPr/>
        </p:nvSpPr>
        <p:spPr>
          <a:xfrm rot="1572530">
            <a:off x="4252084" y="2924576"/>
            <a:ext cx="1008112" cy="21602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668228">
            <a:off x="4326079" y="5469830"/>
            <a:ext cx="1008112" cy="216024"/>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478318">
            <a:off x="4360094" y="4390273"/>
            <a:ext cx="1008112" cy="216024"/>
          </a:xfrm>
          <a:prstGeom prst="rightArrow">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0725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 calcmode="lin" valueType="num">
                                      <p:cBhvr additive="base">
                                        <p:cTn id="55" dur="500" fill="hold"/>
                                        <p:tgtEl>
                                          <p:spTgt spid="4"/>
                                        </p:tgtEl>
                                        <p:attrNameLst>
                                          <p:attrName>ppt_x</p:attrName>
                                        </p:attrNameLst>
                                      </p:cBhvr>
                                      <p:tavLst>
                                        <p:tav tm="0">
                                          <p:val>
                                            <p:strVal val="#ppt_x"/>
                                          </p:val>
                                        </p:tav>
                                        <p:tav tm="100000">
                                          <p:val>
                                            <p:strVal val="#ppt_x"/>
                                          </p:val>
                                        </p:tav>
                                      </p:tavLst>
                                    </p:anim>
                                    <p:anim calcmode="lin" valueType="num">
                                      <p:cBhvr additive="base">
                                        <p:cTn id="5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additive="base">
                                        <p:cTn id="67" dur="500" fill="hold"/>
                                        <p:tgtEl>
                                          <p:spTgt spid="5"/>
                                        </p:tgtEl>
                                        <p:attrNameLst>
                                          <p:attrName>ppt_x</p:attrName>
                                        </p:attrNameLst>
                                      </p:cBhvr>
                                      <p:tavLst>
                                        <p:tav tm="0">
                                          <p:val>
                                            <p:strVal val="#ppt_x"/>
                                          </p:val>
                                        </p:tav>
                                        <p:tav tm="100000">
                                          <p:val>
                                            <p:strVal val="#ppt_x"/>
                                          </p:val>
                                        </p:tav>
                                      </p:tavLst>
                                    </p:anim>
                                    <p:anim calcmode="lin" valueType="num">
                                      <p:cBhvr additive="base">
                                        <p:cTn id="6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additive="base">
                                        <p:cTn id="73" dur="500" fill="hold"/>
                                        <p:tgtEl>
                                          <p:spTgt spid="12"/>
                                        </p:tgtEl>
                                        <p:attrNameLst>
                                          <p:attrName>ppt_x</p:attrName>
                                        </p:attrNameLst>
                                      </p:cBhvr>
                                      <p:tavLst>
                                        <p:tav tm="0">
                                          <p:val>
                                            <p:strVal val="#ppt_x"/>
                                          </p:val>
                                        </p:tav>
                                        <p:tav tm="100000">
                                          <p:val>
                                            <p:strVal val="#ppt_x"/>
                                          </p:val>
                                        </p:tav>
                                      </p:tavLst>
                                    </p:anim>
                                    <p:anim calcmode="lin" valueType="num">
                                      <p:cBhvr additive="base">
                                        <p:cTn id="7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 calcmode="lin" valueType="num">
                                      <p:cBhvr additive="base">
                                        <p:cTn id="79" dur="500" fill="hold"/>
                                        <p:tgtEl>
                                          <p:spTgt spid="6"/>
                                        </p:tgtEl>
                                        <p:attrNameLst>
                                          <p:attrName>ppt_x</p:attrName>
                                        </p:attrNameLst>
                                      </p:cBhvr>
                                      <p:tavLst>
                                        <p:tav tm="0">
                                          <p:val>
                                            <p:strVal val="#ppt_x"/>
                                          </p:val>
                                        </p:tav>
                                        <p:tav tm="100000">
                                          <p:val>
                                            <p:strVal val="#ppt_x"/>
                                          </p:val>
                                        </p:tav>
                                      </p:tavLst>
                                    </p:anim>
                                    <p:anim calcmode="lin" valueType="num">
                                      <p:cBhvr additive="base">
                                        <p:cTn id="8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 calcmode="lin" valueType="num">
                                      <p:cBhvr additive="base">
                                        <p:cTn id="85" dur="500" fill="hold"/>
                                        <p:tgtEl>
                                          <p:spTgt spid="11"/>
                                        </p:tgtEl>
                                        <p:attrNameLst>
                                          <p:attrName>ppt_x</p:attrName>
                                        </p:attrNameLst>
                                      </p:cBhvr>
                                      <p:tavLst>
                                        <p:tav tm="0">
                                          <p:val>
                                            <p:strVal val="#ppt_x"/>
                                          </p:val>
                                        </p:tav>
                                        <p:tav tm="100000">
                                          <p:val>
                                            <p:strVal val="#ppt_x"/>
                                          </p:val>
                                        </p:tav>
                                      </p:tavLst>
                                    </p:anim>
                                    <p:anim calcmode="lin" valueType="num">
                                      <p:cBhvr additive="base">
                                        <p:cTn id="8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anim calcmode="lin" valueType="num">
                                      <p:cBhvr additive="base">
                                        <p:cTn id="91" dur="500" fill="hold"/>
                                        <p:tgtEl>
                                          <p:spTgt spid="7"/>
                                        </p:tgtEl>
                                        <p:attrNameLst>
                                          <p:attrName>ppt_x</p:attrName>
                                        </p:attrNameLst>
                                      </p:cBhvr>
                                      <p:tavLst>
                                        <p:tav tm="0">
                                          <p:val>
                                            <p:strVal val="#ppt_x"/>
                                          </p:val>
                                        </p:tav>
                                        <p:tav tm="100000">
                                          <p:val>
                                            <p:strVal val="#ppt_x"/>
                                          </p:val>
                                        </p:tav>
                                      </p:tavLst>
                                    </p:anim>
                                    <p:anim calcmode="lin" valueType="num">
                                      <p:cBhvr additive="base">
                                        <p:cTn id="9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P spid="9"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Examples of methods</a:t>
            </a:r>
            <a:endParaRPr lang="en-US" dirty="0"/>
          </a:p>
        </p:txBody>
      </p:sp>
      <p:sp>
        <p:nvSpPr>
          <p:cNvPr id="4" name="Rounded Rectangle 3"/>
          <p:cNvSpPr/>
          <p:nvPr/>
        </p:nvSpPr>
        <p:spPr>
          <a:xfrm>
            <a:off x="5364088" y="1697968"/>
            <a:ext cx="3672408" cy="1080120"/>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Correlation analysis</a:t>
            </a:r>
          </a:p>
          <a:p>
            <a:pPr algn="ctr"/>
            <a:r>
              <a:rPr lang="hr-HR" dirty="0" smtClean="0"/>
              <a:t>Chi-square test</a:t>
            </a:r>
          </a:p>
          <a:p>
            <a:pPr algn="ctr"/>
            <a:r>
              <a:rPr lang="hr-HR" dirty="0" smtClean="0"/>
              <a:t>T-test of differences in proportions, regression analysis, clustering etc.</a:t>
            </a:r>
            <a:endParaRPr lang="en-US" dirty="0"/>
          </a:p>
        </p:txBody>
      </p:sp>
      <p:sp>
        <p:nvSpPr>
          <p:cNvPr id="5" name="Rounded Rectangle 4"/>
          <p:cNvSpPr/>
          <p:nvPr/>
        </p:nvSpPr>
        <p:spPr>
          <a:xfrm>
            <a:off x="5364088" y="2831945"/>
            <a:ext cx="3672408" cy="1080120"/>
          </a:xfrm>
          <a:prstGeom prst="roundRect">
            <a:avLst/>
          </a:prstGeom>
          <a:solidFill>
            <a:schemeClr val="tx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Smoothing methods,</a:t>
            </a:r>
          </a:p>
          <a:p>
            <a:pPr algn="ctr"/>
            <a:r>
              <a:rPr lang="hr-HR" dirty="0" smtClean="0"/>
              <a:t>Least square methods for minimizing errors, etc.</a:t>
            </a:r>
            <a:endParaRPr lang="en-US" dirty="0"/>
          </a:p>
        </p:txBody>
      </p:sp>
      <p:sp>
        <p:nvSpPr>
          <p:cNvPr id="6" name="Rounded Rectangle 5"/>
          <p:cNvSpPr/>
          <p:nvPr/>
        </p:nvSpPr>
        <p:spPr>
          <a:xfrm>
            <a:off x="5364088" y="4036716"/>
            <a:ext cx="3672408" cy="1080120"/>
          </a:xfrm>
          <a:prstGeom prst="roundRect">
            <a:avLst/>
          </a:prstGeom>
          <a:solidFill>
            <a:schemeClr val="accent2">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SWOT analysis, Case study analysis,</a:t>
            </a:r>
          </a:p>
          <a:p>
            <a:pPr algn="ctr"/>
            <a:r>
              <a:rPr lang="hr-HR" dirty="0" smtClean="0"/>
              <a:t>ABC analysis, decision analysis (if-then rules), etc.</a:t>
            </a:r>
            <a:endParaRPr lang="en-US" dirty="0"/>
          </a:p>
        </p:txBody>
      </p:sp>
      <p:sp>
        <p:nvSpPr>
          <p:cNvPr id="7" name="Rounded Rectangle 6"/>
          <p:cNvSpPr/>
          <p:nvPr/>
        </p:nvSpPr>
        <p:spPr>
          <a:xfrm>
            <a:off x="5364088" y="5228605"/>
            <a:ext cx="3672408" cy="1080120"/>
          </a:xfrm>
          <a:prstGeom prst="round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r-HR" dirty="0" smtClean="0"/>
              <a:t>Discrete simulation, </a:t>
            </a:r>
          </a:p>
          <a:p>
            <a:pPr algn="ctr"/>
            <a:r>
              <a:rPr lang="hr-HR" dirty="0" smtClean="0"/>
              <a:t>System dynamics, Porter model, etc.</a:t>
            </a:r>
            <a:endParaRPr lang="en-US" dirty="0"/>
          </a:p>
        </p:txBody>
      </p:sp>
      <p:sp>
        <p:nvSpPr>
          <p:cNvPr id="8" name="Content Placeholder 2"/>
          <p:cNvSpPr>
            <a:spLocks noGrp="1"/>
          </p:cNvSpPr>
          <p:nvPr>
            <p:ph idx="1"/>
          </p:nvPr>
        </p:nvSpPr>
        <p:spPr>
          <a:xfrm>
            <a:off x="457200" y="1581464"/>
            <a:ext cx="8229600" cy="4525963"/>
          </a:xfrm>
        </p:spPr>
        <p:txBody>
          <a:bodyPr/>
          <a:lstStyle/>
          <a:p>
            <a:r>
              <a:rPr lang="hr-HR" sz="2400" dirty="0" smtClean="0"/>
              <a:t>Quantitative methods</a:t>
            </a:r>
            <a:endParaRPr lang="en-US" sz="2400" dirty="0" smtClean="0"/>
          </a:p>
          <a:p>
            <a:pPr lvl="1"/>
            <a:r>
              <a:rPr lang="en-US" sz="2400" dirty="0" smtClean="0"/>
              <a:t>Statistical method</a:t>
            </a:r>
            <a:r>
              <a:rPr lang="hr-HR" sz="2400" dirty="0" smtClean="0"/>
              <a:t>s</a:t>
            </a:r>
            <a:endParaRPr lang="en-US" sz="2400" dirty="0" smtClean="0"/>
          </a:p>
          <a:p>
            <a:pPr lvl="1"/>
            <a:r>
              <a:rPr lang="en-US" sz="2400" dirty="0" smtClean="0"/>
              <a:t>Mathematical methods</a:t>
            </a:r>
            <a:endParaRPr lang="en-US" sz="2400" dirty="0"/>
          </a:p>
          <a:p>
            <a:endParaRPr lang="hr-HR" sz="2400" dirty="0" smtClean="0"/>
          </a:p>
          <a:p>
            <a:r>
              <a:rPr lang="en-US" sz="2400" dirty="0" smtClean="0"/>
              <a:t>Qualitative methods</a:t>
            </a:r>
          </a:p>
          <a:p>
            <a:pPr lvl="1"/>
            <a:r>
              <a:rPr lang="hr-HR" sz="2400" dirty="0" smtClean="0"/>
              <a:t>Observation</a:t>
            </a:r>
          </a:p>
          <a:p>
            <a:pPr lvl="1"/>
            <a:r>
              <a:rPr lang="en-US" sz="2400" dirty="0" err="1" smtClean="0"/>
              <a:t>Inducti</a:t>
            </a:r>
            <a:r>
              <a:rPr lang="hr-HR" sz="2400" dirty="0" smtClean="0"/>
              <a:t>on</a:t>
            </a:r>
            <a:r>
              <a:rPr lang="en-US" sz="2400" dirty="0" smtClean="0"/>
              <a:t> and </a:t>
            </a:r>
            <a:r>
              <a:rPr lang="en-US" sz="2400" dirty="0" err="1" smtClean="0"/>
              <a:t>deducti</a:t>
            </a:r>
            <a:r>
              <a:rPr lang="hr-HR" sz="2400" dirty="0" smtClean="0"/>
              <a:t>on</a:t>
            </a:r>
          </a:p>
          <a:p>
            <a:pPr lvl="1"/>
            <a:r>
              <a:rPr lang="hr-HR" sz="2400" dirty="0"/>
              <a:t>A</a:t>
            </a:r>
            <a:r>
              <a:rPr lang="en-US" sz="2400" dirty="0" err="1" smtClean="0"/>
              <a:t>nalyses</a:t>
            </a:r>
            <a:r>
              <a:rPr lang="en-US" sz="2400" dirty="0" smtClean="0"/>
              <a:t> and syntheses</a:t>
            </a:r>
          </a:p>
          <a:p>
            <a:pPr lvl="1"/>
            <a:r>
              <a:rPr lang="en-US" sz="2400" dirty="0" smtClean="0"/>
              <a:t>Heuristic approach</a:t>
            </a:r>
            <a:r>
              <a:rPr lang="hr-HR" sz="2400" dirty="0" smtClean="0"/>
              <a:t>, etc.</a:t>
            </a:r>
            <a:endParaRPr lang="en-US" sz="2400" dirty="0"/>
          </a:p>
          <a:p>
            <a:r>
              <a:rPr lang="hr-HR" sz="2400" dirty="0" smtClean="0"/>
              <a:t>Simulation m</a:t>
            </a:r>
            <a:r>
              <a:rPr lang="en-US" sz="2400" dirty="0" err="1" smtClean="0"/>
              <a:t>odelling</a:t>
            </a:r>
            <a:r>
              <a:rPr lang="en-US" sz="2400" dirty="0" smtClean="0"/>
              <a:t>, etc.</a:t>
            </a:r>
            <a:endParaRPr lang="en-US" sz="2400" dirty="0"/>
          </a:p>
          <a:p>
            <a:endParaRPr lang="en-US" sz="2400" dirty="0"/>
          </a:p>
          <a:p>
            <a:endParaRPr lang="en-US" sz="2400" dirty="0"/>
          </a:p>
        </p:txBody>
      </p:sp>
      <p:sp>
        <p:nvSpPr>
          <p:cNvPr id="9" name="Right Arrow 8"/>
          <p:cNvSpPr/>
          <p:nvPr/>
        </p:nvSpPr>
        <p:spPr>
          <a:xfrm>
            <a:off x="4247966" y="2130016"/>
            <a:ext cx="1008112" cy="216024"/>
          </a:xfrm>
          <a:prstGeom prst="rightArrow">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0" name="Right Arrow 9"/>
          <p:cNvSpPr/>
          <p:nvPr/>
        </p:nvSpPr>
        <p:spPr>
          <a:xfrm rot="1572530">
            <a:off x="4252084" y="2924576"/>
            <a:ext cx="1008112" cy="21602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327556" y="5660653"/>
            <a:ext cx="1008112" cy="216024"/>
          </a:xfrm>
          <a:prstGeom prst="rightArrow">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762692">
            <a:off x="4360094" y="4390273"/>
            <a:ext cx="1008112" cy="216024"/>
          </a:xfrm>
          <a:prstGeom prst="rightArrow">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677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The selection of methods</a:t>
            </a:r>
            <a:endParaRPr lang="en-US" dirty="0"/>
          </a:p>
        </p:txBody>
      </p:sp>
      <p:sp>
        <p:nvSpPr>
          <p:cNvPr id="3" name="Content Placeholder 2"/>
          <p:cNvSpPr>
            <a:spLocks noGrp="1"/>
          </p:cNvSpPr>
          <p:nvPr>
            <p:ph idx="1"/>
          </p:nvPr>
        </p:nvSpPr>
        <p:spPr/>
        <p:txBody>
          <a:bodyPr/>
          <a:lstStyle/>
          <a:p>
            <a:pPr marL="0" indent="0">
              <a:buNone/>
            </a:pPr>
            <a:r>
              <a:rPr lang="hr-HR" dirty="0" smtClean="0"/>
              <a:t>The selection of appropriate methods will depend on:</a:t>
            </a:r>
          </a:p>
          <a:p>
            <a:r>
              <a:rPr lang="hr-HR" dirty="0" smtClean="0"/>
              <a:t>How you define your hypotheses (if any),</a:t>
            </a:r>
          </a:p>
          <a:p>
            <a:r>
              <a:rPr lang="hr-HR" dirty="0" smtClean="0"/>
              <a:t>Data availability,</a:t>
            </a:r>
          </a:p>
          <a:p>
            <a:r>
              <a:rPr lang="hr-HR" dirty="0" smtClean="0"/>
              <a:t>Nature of data (type of variables)</a:t>
            </a:r>
          </a:p>
          <a:p>
            <a:r>
              <a:rPr lang="hr-HR" dirty="0" smtClean="0"/>
              <a:t>Available software tools</a:t>
            </a:r>
            <a:endParaRPr lang="en-US" dirty="0"/>
          </a:p>
        </p:txBody>
      </p:sp>
    </p:spTree>
    <p:extLst>
      <p:ext uri="{BB962C8B-B14F-4D97-AF65-F5344CB8AC3E}">
        <p14:creationId xmlns:p14="http://schemas.microsoft.com/office/powerpoint/2010/main" val="1582155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hr-HR" dirty="0" smtClean="0"/>
              <a:t>How to describe methods</a:t>
            </a:r>
          </a:p>
        </p:txBody>
      </p:sp>
      <p:sp>
        <p:nvSpPr>
          <p:cNvPr id="15363" name="Content Placeholder 2"/>
          <p:cNvSpPr>
            <a:spLocks noGrp="1"/>
          </p:cNvSpPr>
          <p:nvPr>
            <p:ph idx="1"/>
          </p:nvPr>
        </p:nvSpPr>
        <p:spPr>
          <a:xfrm>
            <a:off x="294928" y="1268761"/>
            <a:ext cx="8597552" cy="556295"/>
          </a:xfrm>
        </p:spPr>
        <p:txBody>
          <a:bodyPr>
            <a:noAutofit/>
          </a:bodyPr>
          <a:lstStyle/>
          <a:p>
            <a:pPr marL="0" indent="0">
              <a:buNone/>
              <a:defRPr/>
            </a:pPr>
            <a:r>
              <a:rPr lang="en-US" sz="2000" dirty="0"/>
              <a:t>The golden rule to writing a good methods section is to ask </a:t>
            </a:r>
            <a:r>
              <a:rPr lang="en-US" sz="2000" dirty="0" smtClean="0"/>
              <a:t>yourself</a:t>
            </a:r>
            <a:r>
              <a:rPr lang="hr-HR" sz="2000" dirty="0" smtClean="0"/>
              <a:t> a question:</a:t>
            </a:r>
            <a:r>
              <a:rPr lang="en-US" sz="2000" dirty="0" smtClean="0"/>
              <a:t> </a:t>
            </a:r>
            <a:endParaRPr lang="hr-HR" sz="2000" dirty="0" smtClean="0"/>
          </a:p>
          <a:p>
            <a:pPr marL="0" indent="0">
              <a:buNone/>
              <a:defRPr/>
            </a:pPr>
            <a:endParaRPr lang="hr-HR" sz="2000" dirty="0"/>
          </a:p>
          <a:p>
            <a:pPr>
              <a:defRPr/>
            </a:pPr>
            <a:endParaRPr lang="hr-HR" sz="2000" dirty="0"/>
          </a:p>
        </p:txBody>
      </p:sp>
      <p:sp>
        <p:nvSpPr>
          <p:cNvPr id="4" name="Content Placeholder 2"/>
          <p:cNvSpPr txBox="1">
            <a:spLocks/>
          </p:cNvSpPr>
          <p:nvPr/>
        </p:nvSpPr>
        <p:spPr bwMode="auto">
          <a:xfrm>
            <a:off x="-324544" y="1825056"/>
            <a:ext cx="9468544" cy="1080120"/>
          </a:xfrm>
          <a:prstGeom prst="rect">
            <a:avLst/>
          </a:prstGeom>
          <a:solidFill>
            <a:schemeClr val="bg2">
              <a:lumMod val="75000"/>
            </a:schemeClr>
          </a:solidFill>
          <a:ln>
            <a:noFill/>
          </a:ln>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charset="0"/>
              <a:buNone/>
              <a:defRPr/>
            </a:pPr>
            <a:r>
              <a:rPr lang="hr-HR" sz="2800" dirty="0" smtClean="0"/>
              <a:t>W</a:t>
            </a:r>
            <a:r>
              <a:rPr lang="en-US" sz="2800" dirty="0" smtClean="0"/>
              <a:t>het</a:t>
            </a:r>
            <a:r>
              <a:rPr lang="hr-HR" sz="2800" dirty="0" smtClean="0"/>
              <a:t>h</a:t>
            </a:r>
            <a:r>
              <a:rPr lang="en-US" sz="2800" dirty="0" err="1" smtClean="0"/>
              <a:t>er</a:t>
            </a:r>
            <a:r>
              <a:rPr lang="en-US" sz="2800" dirty="0" smtClean="0"/>
              <a:t> your reader could </a:t>
            </a:r>
            <a:r>
              <a:rPr lang="en-US" sz="2800" b="1" dirty="0" smtClean="0"/>
              <a:t>replicate</a:t>
            </a:r>
            <a:r>
              <a:rPr lang="en-US" sz="2800" dirty="0" smtClean="0"/>
              <a:t> your study </a:t>
            </a:r>
            <a:endParaRPr lang="hr-HR" sz="2800" dirty="0" smtClean="0"/>
          </a:p>
          <a:p>
            <a:pPr marL="0" indent="0" algn="ctr">
              <a:buFont typeface="Arial" charset="0"/>
              <a:buNone/>
              <a:defRPr/>
            </a:pPr>
            <a:r>
              <a:rPr lang="en-US" sz="2800" dirty="0" smtClean="0"/>
              <a:t>based on the information you provided</a:t>
            </a:r>
            <a:r>
              <a:rPr lang="hr-HR" sz="2800" dirty="0" smtClean="0"/>
              <a:t>?</a:t>
            </a:r>
            <a:r>
              <a:rPr lang="en-US" sz="2800" dirty="0" smtClean="0"/>
              <a:t> </a:t>
            </a:r>
            <a:endParaRPr lang="hr-HR" sz="2800" dirty="0" smtClean="0"/>
          </a:p>
        </p:txBody>
      </p:sp>
      <p:sp>
        <p:nvSpPr>
          <p:cNvPr id="2" name="TextBox 1"/>
          <p:cNvSpPr txBox="1"/>
          <p:nvPr/>
        </p:nvSpPr>
        <p:spPr>
          <a:xfrm>
            <a:off x="215008" y="3312594"/>
            <a:ext cx="8928992" cy="2554545"/>
          </a:xfrm>
          <a:prstGeom prst="rect">
            <a:avLst/>
          </a:prstGeom>
          <a:noFill/>
        </p:spPr>
        <p:txBody>
          <a:bodyPr wrap="square" rtlCol="0">
            <a:spAutoFit/>
          </a:bodyPr>
          <a:lstStyle/>
          <a:p>
            <a:pPr>
              <a:defRPr/>
            </a:pPr>
            <a:r>
              <a:rPr lang="hr-HR" sz="2000" dirty="0"/>
              <a:t>This section should </a:t>
            </a:r>
            <a:r>
              <a:rPr lang="en-US" sz="2000" dirty="0"/>
              <a:t>allow others to replicate and to evaluate what you </a:t>
            </a:r>
            <a:r>
              <a:rPr lang="en-US" sz="2000" dirty="0" smtClean="0"/>
              <a:t>did</a:t>
            </a:r>
            <a:r>
              <a:rPr lang="hr-HR" sz="2000" dirty="0" smtClean="0"/>
              <a:t> (</a:t>
            </a:r>
            <a:r>
              <a:rPr lang="hr-HR" sz="2000" dirty="0"/>
              <a:t>Swales, </a:t>
            </a:r>
            <a:r>
              <a:rPr lang="hr-HR" sz="2000" dirty="0" smtClean="0"/>
              <a:t>Feak, 1996).</a:t>
            </a:r>
            <a:endParaRPr lang="en-US" sz="2000" dirty="0"/>
          </a:p>
          <a:p>
            <a:pPr>
              <a:defRPr/>
            </a:pPr>
            <a:r>
              <a:rPr lang="hr-HR" sz="2000" dirty="0"/>
              <a:t>It is important to:</a:t>
            </a:r>
          </a:p>
          <a:p>
            <a:pPr marL="800100" lvl="1" indent="-342900">
              <a:buFont typeface="Arial" panose="020B0604020202020204" pitchFamily="34" charset="0"/>
              <a:buChar char="•"/>
              <a:defRPr/>
            </a:pPr>
            <a:r>
              <a:rPr lang="hr-HR" sz="2000" dirty="0"/>
              <a:t>Comment the reason for choosing those methods (are they applicable to data, are they more advanced than methods used in </a:t>
            </a:r>
            <a:r>
              <a:rPr lang="en-US" sz="2000" dirty="0"/>
              <a:t>previous studies</a:t>
            </a:r>
            <a:r>
              <a:rPr lang="hr-HR" sz="2000" dirty="0"/>
              <a:t>, ....)</a:t>
            </a:r>
            <a:endParaRPr lang="en-US" sz="2000" dirty="0"/>
          </a:p>
          <a:p>
            <a:pPr marL="800100" lvl="1" indent="-342900">
              <a:buFont typeface="Arial" panose="020B0604020202020204" pitchFamily="34" charset="0"/>
              <a:buChar char="•"/>
              <a:defRPr/>
            </a:pPr>
            <a:r>
              <a:rPr lang="hr-HR" sz="2000" dirty="0" smtClean="0"/>
              <a:t>S</a:t>
            </a:r>
            <a:r>
              <a:rPr lang="en-US" sz="2000" dirty="0" err="1"/>
              <a:t>tate</a:t>
            </a:r>
            <a:r>
              <a:rPr lang="en-US" sz="2000" dirty="0"/>
              <a:t> </a:t>
            </a:r>
            <a:r>
              <a:rPr lang="hr-HR" sz="2000" dirty="0"/>
              <a:t>the </a:t>
            </a:r>
            <a:r>
              <a:rPr lang="en-US" sz="2000" dirty="0"/>
              <a:t>study group,</a:t>
            </a:r>
            <a:endParaRPr lang="hr-HR" sz="2000" dirty="0"/>
          </a:p>
          <a:p>
            <a:pPr marL="800100" lvl="1" indent="-342900">
              <a:buFont typeface="Arial" panose="020B0604020202020204" pitchFamily="34" charset="0"/>
              <a:buChar char="•"/>
              <a:defRPr/>
            </a:pPr>
            <a:r>
              <a:rPr lang="hr-HR" sz="2000" dirty="0"/>
              <a:t>Describe study </a:t>
            </a:r>
            <a:r>
              <a:rPr lang="en-US" sz="2000" dirty="0"/>
              <a:t>design and methods </a:t>
            </a:r>
            <a:r>
              <a:rPr lang="en-US" sz="2000" dirty="0" smtClean="0"/>
              <a:t>used</a:t>
            </a:r>
            <a:r>
              <a:rPr lang="hr-HR"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P spid="4"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TotalTime>
  <Words>1917</Words>
  <Application>Microsoft Office PowerPoint</Application>
  <PresentationFormat>On-screen Show (4:3)</PresentationFormat>
  <Paragraphs>160</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Trebuchet MS</vt:lpstr>
      <vt:lpstr>Wingdings</vt:lpstr>
      <vt:lpstr>Wingdings 2</vt:lpstr>
      <vt:lpstr>Office Theme</vt:lpstr>
      <vt:lpstr>MoER course IMRaD approach  to writing scientific papers   part 2: Methods</vt:lpstr>
      <vt:lpstr>What will you learn here?</vt:lpstr>
      <vt:lpstr> Why are methods important? </vt:lpstr>
      <vt:lpstr>What is research VALIDITY?</vt:lpstr>
      <vt:lpstr>Which methods are appropriate for collecting data</vt:lpstr>
      <vt:lpstr>Which methods are appropriate for processing data</vt:lpstr>
      <vt:lpstr>Examples of methods</vt:lpstr>
      <vt:lpstr>The selection of methods</vt:lpstr>
      <vt:lpstr>How to describe methods</vt:lpstr>
      <vt:lpstr>Main challenge</vt:lpstr>
      <vt:lpstr>Structure of Methods section</vt:lpstr>
      <vt:lpstr>What Methods section should contain in case of interview</vt:lpstr>
      <vt:lpstr>What Methods section should contain in case of interview</vt:lpstr>
      <vt:lpstr>Examples of parts of Methods section</vt:lpstr>
      <vt:lpstr>Example of descriptive statistics in Methods section</vt:lpstr>
      <vt:lpstr>Examples of parts of Methods section</vt:lpstr>
      <vt:lpstr>Other examples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Mirta</dc:creator>
  <cp:lastModifiedBy>Marijana Zekić-Sušac</cp:lastModifiedBy>
  <cp:revision>62</cp:revision>
  <dcterms:created xsi:type="dcterms:W3CDTF">2011-11-28T10:27:33Z</dcterms:created>
  <dcterms:modified xsi:type="dcterms:W3CDTF">2017-01-13T15:31:13Z</dcterms:modified>
</cp:coreProperties>
</file>