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75" r:id="rId5"/>
    <p:sldId id="259" r:id="rId6"/>
    <p:sldId id="265" r:id="rId7"/>
    <p:sldId id="276" r:id="rId8"/>
    <p:sldId id="270" r:id="rId9"/>
    <p:sldId id="273" r:id="rId10"/>
  </p:sldIdLst>
  <p:sldSz cx="9144000" cy="6858000" type="screen4x3"/>
  <p:notesSz cx="6888163" cy="100203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86" y="-90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r>
              <a:rPr lang="hr-HR" smtClean="0"/>
              <a:t>TIJEK IZVOĐENJA NASTAVE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643899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r>
              <a:rPr lang="hr-HR" smtClean="0"/>
              <a:t>TIJEK IZVOĐENJA NASTAVE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5A5F4F5-DB1E-450A-AA13-76FFFBFA3DCA}" type="datetimeFigureOut">
              <a:rPr lang="hr-HR" smtClean="0"/>
              <a:t>31.1.2021.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F5A171E-25BE-460E-B8F9-DD024401D0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339774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zaglavlj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r-HR" smtClean="0"/>
              <a:t>TIJEK IZVOĐENJA NASTAVE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329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r-HR" smtClean="0"/>
              <a:t>TIJEK IZVOĐENJA NASTAVE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8131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F54FB-E94F-4CA3-BA68-104DF6DE669D}" type="datetimeFigureOut">
              <a:rPr lang="hr-HR" smtClean="0"/>
              <a:pPr/>
              <a:t>31.1.2021.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F617-10D0-4CB4-AAAC-9B9BE5B7AD3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F54FB-E94F-4CA3-BA68-104DF6DE669D}" type="datetimeFigureOut">
              <a:rPr lang="hr-HR" smtClean="0"/>
              <a:pPr/>
              <a:t>31.1.2021.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F617-10D0-4CB4-AAAC-9B9BE5B7AD3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F54FB-E94F-4CA3-BA68-104DF6DE669D}" type="datetimeFigureOut">
              <a:rPr lang="hr-HR" smtClean="0"/>
              <a:pPr/>
              <a:t>31.1.2021.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F617-10D0-4CB4-AAAC-9B9BE5B7AD3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F54FB-E94F-4CA3-BA68-104DF6DE669D}" type="datetimeFigureOut">
              <a:rPr lang="hr-HR" smtClean="0"/>
              <a:pPr/>
              <a:t>31.1.2021.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F617-10D0-4CB4-AAAC-9B9BE5B7AD3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F54FB-E94F-4CA3-BA68-104DF6DE669D}" type="datetimeFigureOut">
              <a:rPr lang="hr-HR" smtClean="0"/>
              <a:pPr/>
              <a:t>31.1.2021.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F617-10D0-4CB4-AAAC-9B9BE5B7AD3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F54FB-E94F-4CA3-BA68-104DF6DE669D}" type="datetimeFigureOut">
              <a:rPr lang="hr-HR" smtClean="0"/>
              <a:pPr/>
              <a:t>31.1.2021.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F617-10D0-4CB4-AAAC-9B9BE5B7AD3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F54FB-E94F-4CA3-BA68-104DF6DE669D}" type="datetimeFigureOut">
              <a:rPr lang="hr-HR" smtClean="0"/>
              <a:pPr/>
              <a:t>31.1.2021.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F617-10D0-4CB4-AAAC-9B9BE5B7AD3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F54FB-E94F-4CA3-BA68-104DF6DE669D}" type="datetimeFigureOut">
              <a:rPr lang="hr-HR" smtClean="0"/>
              <a:pPr/>
              <a:t>31.1.2021.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F617-10D0-4CB4-AAAC-9B9BE5B7AD3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F54FB-E94F-4CA3-BA68-104DF6DE669D}" type="datetimeFigureOut">
              <a:rPr lang="hr-HR" smtClean="0"/>
              <a:pPr/>
              <a:t>31.1.2021.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F617-10D0-4CB4-AAAC-9B9BE5B7AD3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F54FB-E94F-4CA3-BA68-104DF6DE669D}" type="datetimeFigureOut">
              <a:rPr lang="hr-HR" smtClean="0"/>
              <a:pPr/>
              <a:t>31.1.2021.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F617-10D0-4CB4-AAAC-9B9BE5B7AD3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F54FB-E94F-4CA3-BA68-104DF6DE669D}" type="datetimeFigureOut">
              <a:rPr lang="hr-HR" smtClean="0"/>
              <a:pPr/>
              <a:t>31.1.2021.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F617-10D0-4CB4-AAAC-9B9BE5B7AD3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F54FB-E94F-4CA3-BA68-104DF6DE669D}" type="datetimeFigureOut">
              <a:rPr lang="hr-HR" smtClean="0"/>
              <a:pPr/>
              <a:t>31.1.2021.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DF617-10D0-4CB4-AAAC-9B9BE5B7AD3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Linijska struktura algoritma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ZADACI</a:t>
            </a:r>
          </a:p>
          <a:p>
            <a:endParaRPr lang="hr-HR" dirty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611560" y="719567"/>
            <a:ext cx="5976664" cy="49685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Zadatak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hr-HR" sz="2800" dirty="0" smtClean="0">
                <a:latin typeface="Calibri" pitchFamily="34" charset="0"/>
                <a:cs typeface="Arial" pitchFamily="34" charset="0"/>
              </a:rPr>
              <a:t>Kolike su varijable x,y na izlazu ako  je na ulazu x=3, a y=4?</a:t>
            </a:r>
            <a:endParaRPr kumimoji="0" lang="hr-H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ulaz(x,y</a:t>
            </a: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x:=x-2*y;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y:=-y;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x:=x-y;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hr-HR" sz="2800" u="sng" dirty="0" smtClean="0">
                <a:latin typeface="Calibri" pitchFamily="34" charset="0"/>
                <a:cs typeface="Arial" pitchFamily="34" charset="0"/>
              </a:rPr>
              <a:t>izlaz(x,y</a:t>
            </a:r>
            <a:r>
              <a:rPr lang="hr-HR" sz="2800" dirty="0" smtClean="0">
                <a:latin typeface="Calibri" pitchFamily="34" charset="0"/>
                <a:cs typeface="Arial" pitchFamily="34" charset="0"/>
              </a:rPr>
              <a:t>);</a:t>
            </a:r>
            <a:endParaRPr kumimoji="0" lang="hr-H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hr-H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hr-H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hr-H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hr-H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2843808" y="2289938"/>
            <a:ext cx="20162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x=3     y=4</a:t>
            </a:r>
            <a:endParaRPr lang="hr-HR" sz="2000" dirty="0"/>
          </a:p>
          <a:p>
            <a:endParaRPr lang="hr-HR" sz="2000" dirty="0"/>
          </a:p>
          <a:p>
            <a:r>
              <a:rPr lang="hr-HR" sz="2000" dirty="0" smtClean="0"/>
              <a:t>x=3-2*4=-5</a:t>
            </a:r>
          </a:p>
          <a:p>
            <a:endParaRPr lang="hr-HR" sz="2000" dirty="0"/>
          </a:p>
          <a:p>
            <a:r>
              <a:rPr lang="hr-HR" sz="2000" dirty="0" smtClean="0"/>
              <a:t>y=-4</a:t>
            </a:r>
          </a:p>
          <a:p>
            <a:endParaRPr lang="hr-HR" sz="2000" dirty="0"/>
          </a:p>
          <a:p>
            <a:r>
              <a:rPr lang="hr-HR" sz="2000" dirty="0" smtClean="0"/>
              <a:t>x=-5-(-4)=-1</a:t>
            </a:r>
            <a:endParaRPr lang="hr-HR" sz="20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611560" y="5041788"/>
            <a:ext cx="3996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dirty="0" smtClean="0">
                <a:latin typeface="Calibri" pitchFamily="34" charset="0"/>
                <a:cs typeface="Arial" pitchFamily="34" charset="0"/>
              </a:rPr>
              <a:t>        </a:t>
            </a:r>
            <a:r>
              <a:rPr lang="hr-HR" dirty="0" err="1" smtClean="0">
                <a:latin typeface="Calibri" pitchFamily="34" charset="0"/>
                <a:cs typeface="Arial" pitchFamily="34" charset="0"/>
              </a:rPr>
              <a:t>Rj</a:t>
            </a:r>
            <a:r>
              <a:rPr lang="hr-HR" dirty="0" smtClean="0">
                <a:latin typeface="Calibri" pitchFamily="34" charset="0"/>
                <a:cs typeface="Arial" pitchFamily="34" charset="0"/>
              </a:rPr>
              <a:t>:    x=-1    </a:t>
            </a:r>
            <a:r>
              <a:rPr lang="hr-HR" dirty="0">
                <a:latin typeface="Calibri" pitchFamily="34" charset="0"/>
                <a:cs typeface="Arial" pitchFamily="34" charset="0"/>
              </a:rPr>
              <a:t>y</a:t>
            </a:r>
            <a:r>
              <a:rPr lang="hr-HR" dirty="0" smtClean="0">
                <a:latin typeface="Calibri" pitchFamily="34" charset="0"/>
                <a:cs typeface="Arial" pitchFamily="34" charset="0"/>
              </a:rPr>
              <a:t>=-4</a:t>
            </a:r>
            <a:endParaRPr lang="hr-HR" dirty="0">
              <a:latin typeface="Calibri" pitchFamily="34" charset="0"/>
              <a:cs typeface="Arial" pitchFamily="34" charset="0"/>
            </a:endParaRP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899592" y="5661248"/>
            <a:ext cx="7848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2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                             a=3   b=7    c=1</a:t>
            </a:r>
            <a:endParaRPr lang="hr-HR" sz="3200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  <a:p>
            <a:endParaRPr lang="hr-HR" dirty="0"/>
          </a:p>
        </p:txBody>
      </p:sp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374848" y="12555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r-HR" sz="3200" dirty="0" smtClean="0"/>
              <a:t>Zadatak : Kolika je vrijednost varijabli na izlazu?</a:t>
            </a:r>
            <a:endParaRPr lang="hr-HR" sz="3200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395536" y="1114812"/>
            <a:ext cx="2880320" cy="4525963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ts val="1000"/>
              </a:spcAft>
              <a:buNone/>
            </a:pPr>
            <a:r>
              <a:rPr lang="hr-HR" dirty="0">
                <a:latin typeface="Calibri" pitchFamily="34" charset="0"/>
                <a:cs typeface="Arial" pitchFamily="34" charset="0"/>
              </a:rPr>
              <a:t>a:=2;</a:t>
            </a:r>
          </a:p>
          <a:p>
            <a:pPr marL="0" lvl="0" indent="0" fontAlgn="base">
              <a:spcBef>
                <a:spcPct val="0"/>
              </a:spcBef>
              <a:spcAft>
                <a:spcPts val="1000"/>
              </a:spcAft>
              <a:buNone/>
            </a:pPr>
            <a:r>
              <a:rPr lang="hr-HR" dirty="0">
                <a:latin typeface="Calibri" pitchFamily="34" charset="0"/>
                <a:cs typeface="Arial" pitchFamily="34" charset="0"/>
              </a:rPr>
              <a:t>b:=4+10/a;</a:t>
            </a:r>
          </a:p>
          <a:p>
            <a:pPr marL="0" lvl="0" indent="0" fontAlgn="base">
              <a:spcBef>
                <a:spcPct val="0"/>
              </a:spcBef>
              <a:spcAft>
                <a:spcPts val="1000"/>
              </a:spcAft>
              <a:buNone/>
            </a:pPr>
            <a:r>
              <a:rPr lang="hr-HR" dirty="0">
                <a:latin typeface="Calibri" pitchFamily="34" charset="0"/>
                <a:cs typeface="Arial" pitchFamily="34" charset="0"/>
              </a:rPr>
              <a:t>c:=a+b;</a:t>
            </a:r>
          </a:p>
          <a:p>
            <a:pPr marL="0" lvl="0" indent="0" fontAlgn="base">
              <a:spcBef>
                <a:spcPct val="0"/>
              </a:spcBef>
              <a:spcAft>
                <a:spcPts val="1000"/>
              </a:spcAft>
              <a:buNone/>
            </a:pPr>
            <a:r>
              <a:rPr lang="hr-HR" dirty="0">
                <a:latin typeface="Calibri" pitchFamily="34" charset="0"/>
                <a:cs typeface="Arial" pitchFamily="34" charset="0"/>
              </a:rPr>
              <a:t>a:=a+1;</a:t>
            </a:r>
          </a:p>
          <a:p>
            <a:pPr marL="0" lvl="0" indent="0" fontAlgn="base">
              <a:spcBef>
                <a:spcPct val="0"/>
              </a:spcBef>
              <a:spcAft>
                <a:spcPts val="1000"/>
              </a:spcAft>
              <a:buNone/>
            </a:pPr>
            <a:r>
              <a:rPr lang="hr-HR" dirty="0">
                <a:latin typeface="Calibri" pitchFamily="34" charset="0"/>
                <a:cs typeface="Arial" pitchFamily="34" charset="0"/>
              </a:rPr>
              <a:t>b:=a*3-2;</a:t>
            </a:r>
          </a:p>
          <a:p>
            <a:pPr marL="0" lvl="0" indent="0" fontAlgn="base">
              <a:spcBef>
                <a:spcPct val="0"/>
              </a:spcBef>
              <a:spcAft>
                <a:spcPts val="1000"/>
              </a:spcAft>
              <a:buNone/>
            </a:pPr>
            <a:r>
              <a:rPr lang="hr-HR" dirty="0">
                <a:latin typeface="Calibri" pitchFamily="34" charset="0"/>
                <a:cs typeface="Arial" pitchFamily="34" charset="0"/>
              </a:rPr>
              <a:t>c:=c-a-b;</a:t>
            </a:r>
          </a:p>
          <a:p>
            <a:pPr marL="0" lvl="0" indent="0" fontAlgn="base">
              <a:spcBef>
                <a:spcPct val="0"/>
              </a:spcBef>
              <a:spcAft>
                <a:spcPts val="1000"/>
              </a:spcAft>
              <a:buNone/>
            </a:pPr>
            <a:r>
              <a:rPr lang="hr-HR" u="sng" dirty="0">
                <a:latin typeface="Calibri" pitchFamily="34" charset="0"/>
                <a:cs typeface="Arial" pitchFamily="34" charset="0"/>
              </a:rPr>
              <a:t>izlaz</a:t>
            </a:r>
            <a:r>
              <a:rPr lang="hr-HR" dirty="0">
                <a:latin typeface="Calibri" pitchFamily="34" charset="0"/>
                <a:cs typeface="Arial" pitchFamily="34" charset="0"/>
              </a:rPr>
              <a:t>(a,b,c);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7" name="Rezervirano mjesto sadržaja 5"/>
          <p:cNvSpPr txBox="1">
            <a:spLocks/>
          </p:cNvSpPr>
          <p:nvPr/>
        </p:nvSpPr>
        <p:spPr>
          <a:xfrm>
            <a:off x="5076056" y="1267211"/>
            <a:ext cx="37444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hr-HR" dirty="0" smtClean="0">
                <a:latin typeface="Calibri" pitchFamily="34" charset="0"/>
                <a:cs typeface="Arial" pitchFamily="34" charset="0"/>
              </a:rPr>
              <a:t>a=2</a:t>
            </a: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hr-HR" dirty="0" smtClean="0">
                <a:latin typeface="Calibri" pitchFamily="34" charset="0"/>
                <a:cs typeface="Arial" pitchFamily="34" charset="0"/>
              </a:rPr>
              <a:t>b=4+10/2=4+5=9</a:t>
            </a: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hr-HR" dirty="0" smtClean="0">
                <a:latin typeface="Calibri" pitchFamily="34" charset="0"/>
                <a:cs typeface="Arial" pitchFamily="34" charset="0"/>
              </a:rPr>
              <a:t>c=2+9=11</a:t>
            </a: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hr-HR" dirty="0" smtClean="0">
                <a:latin typeface="Calibri" pitchFamily="34" charset="0"/>
                <a:cs typeface="Arial" pitchFamily="34" charset="0"/>
              </a:rPr>
              <a:t>a=2+1=3</a:t>
            </a: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hr-HR" dirty="0" smtClean="0">
                <a:latin typeface="Calibri" pitchFamily="34" charset="0"/>
                <a:cs typeface="Arial" pitchFamily="34" charset="0"/>
              </a:rPr>
              <a:t>b=3*</a:t>
            </a:r>
            <a:r>
              <a:rPr lang="hr-HR" dirty="0" err="1" smtClean="0">
                <a:latin typeface="Calibri" pitchFamily="34" charset="0"/>
                <a:cs typeface="Arial" pitchFamily="34" charset="0"/>
              </a:rPr>
              <a:t>3</a:t>
            </a:r>
            <a:r>
              <a:rPr lang="hr-HR" dirty="0" smtClean="0">
                <a:latin typeface="Calibri" pitchFamily="34" charset="0"/>
                <a:cs typeface="Arial" pitchFamily="34" charset="0"/>
              </a:rPr>
              <a:t>-2=7</a:t>
            </a: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hr-HR" dirty="0" smtClean="0">
                <a:latin typeface="Calibri" pitchFamily="34" charset="0"/>
                <a:cs typeface="Arial" pitchFamily="34" charset="0"/>
              </a:rPr>
              <a:t>c=11-3-7=1</a:t>
            </a:r>
          </a:p>
          <a:p>
            <a:pPr marL="0" indent="0"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200" dirty="0" smtClean="0"/>
              <a:t>Zadatak : na ulazu x=5 , a y=7 . Izlaz ?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3034680" cy="4525963"/>
          </a:xfrm>
        </p:spPr>
        <p:txBody>
          <a:bodyPr/>
          <a:lstStyle/>
          <a:p>
            <a:pPr marL="0" indent="0">
              <a:buNone/>
            </a:pPr>
            <a:r>
              <a:rPr lang="hr-HR" u="sng" dirty="0" smtClean="0"/>
              <a:t>ulaz</a:t>
            </a:r>
            <a:r>
              <a:rPr lang="hr-HR" dirty="0" smtClean="0"/>
              <a:t>(x,y);</a:t>
            </a:r>
          </a:p>
          <a:p>
            <a:pPr marL="0" indent="0">
              <a:buNone/>
            </a:pPr>
            <a:r>
              <a:rPr lang="hr-HR" dirty="0" smtClean="0"/>
              <a:t>x:=21/y-3*x+5;</a:t>
            </a:r>
          </a:p>
          <a:p>
            <a:pPr marL="0" indent="0">
              <a:buNone/>
            </a:pPr>
            <a:r>
              <a:rPr lang="hr-HR" dirty="0" smtClean="0"/>
              <a:t>y:=x+y;</a:t>
            </a:r>
          </a:p>
          <a:p>
            <a:pPr marL="0" indent="0">
              <a:buNone/>
            </a:pPr>
            <a:r>
              <a:rPr lang="hr-HR" dirty="0" smtClean="0"/>
              <a:t>x:=x+y;</a:t>
            </a:r>
          </a:p>
          <a:p>
            <a:pPr marL="0" indent="0">
              <a:buNone/>
            </a:pPr>
            <a:r>
              <a:rPr lang="hr-HR" u="sng" dirty="0" smtClean="0"/>
              <a:t>izlaz</a:t>
            </a:r>
            <a:r>
              <a:rPr lang="hr-HR" dirty="0" smtClean="0"/>
              <a:t>(x,y);</a:t>
            </a:r>
            <a:endParaRPr lang="hr-HR" dirty="0"/>
          </a:p>
        </p:txBody>
      </p:sp>
      <p:sp>
        <p:nvSpPr>
          <p:cNvPr id="4" name="Rezervirano mjesto sadržaja 2"/>
          <p:cNvSpPr txBox="1">
            <a:spLocks/>
          </p:cNvSpPr>
          <p:nvPr/>
        </p:nvSpPr>
        <p:spPr>
          <a:xfrm>
            <a:off x="3779912" y="1556792"/>
            <a:ext cx="49685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 smtClean="0"/>
              <a:t>x:=5   y</a:t>
            </a:r>
            <a:r>
              <a:rPr lang="hr-HR" dirty="0"/>
              <a:t>:=7</a:t>
            </a:r>
          </a:p>
          <a:p>
            <a:pPr marL="0" indent="0">
              <a:buFont typeface="Arial" pitchFamily="34" charset="0"/>
              <a:buNone/>
            </a:pPr>
            <a:r>
              <a:rPr lang="hr-HR" dirty="0" smtClean="0"/>
              <a:t>x:=21/7-3*5+5=3-15+5=-7</a:t>
            </a:r>
          </a:p>
          <a:p>
            <a:pPr marL="0" indent="0">
              <a:buFont typeface="Arial" pitchFamily="34" charset="0"/>
              <a:buNone/>
            </a:pPr>
            <a:r>
              <a:rPr lang="hr-HR" dirty="0" smtClean="0"/>
              <a:t>y:=-7+7=0</a:t>
            </a:r>
          </a:p>
          <a:p>
            <a:pPr marL="0" indent="0">
              <a:buFont typeface="Arial" pitchFamily="34" charset="0"/>
              <a:buNone/>
            </a:pPr>
            <a:r>
              <a:rPr lang="hr-HR" dirty="0" smtClean="0"/>
              <a:t>x:=-7+0=-7</a:t>
            </a:r>
          </a:p>
          <a:p>
            <a:pPr marL="0" indent="0">
              <a:buFont typeface="Arial" pitchFamily="34" charset="0"/>
              <a:buNone/>
            </a:pPr>
            <a:endParaRPr lang="hr-HR" dirty="0" smtClean="0"/>
          </a:p>
          <a:p>
            <a:pPr marL="0" indent="0">
              <a:buFont typeface="Arial" pitchFamily="34" charset="0"/>
              <a:buNone/>
            </a:pPr>
            <a:r>
              <a:rPr lang="hr-HR" dirty="0" smtClean="0"/>
              <a:t>x=-7        y=0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2290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1447908"/>
            <a:ext cx="842493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 </a:t>
            </a:r>
            <a:r>
              <a:rPr lang="hr-HR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je logička varijabla. Njena vrijednost </a:t>
            </a:r>
            <a:endParaRPr lang="hr-HR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može </a:t>
            </a:r>
            <a:r>
              <a:rPr lang="hr-HR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biti „ISTINA” ILI „LAŽ</a:t>
            </a:r>
            <a:r>
              <a:rPr lang="hr-H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:= 2;</a:t>
            </a:r>
            <a:endParaRPr kumimoji="0" lang="hr-H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:= -2;</a:t>
            </a:r>
            <a:endParaRPr kumimoji="0" lang="hr-H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:= (a&gt;=</a:t>
            </a:r>
            <a:r>
              <a:rPr kumimoji="0" lang="hr-H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lang="hr-H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ILI</a:t>
            </a: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 a&lt; &gt;b) </a:t>
            </a:r>
            <a:r>
              <a:rPr kumimoji="0" lang="hr-H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NE(a=b);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r-H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0832" y="260648"/>
            <a:ext cx="8229600" cy="1143000"/>
          </a:xfrm>
        </p:spPr>
        <p:txBody>
          <a:bodyPr>
            <a:normAutofit fontScale="90000"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r-H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Zadatak :</a:t>
            </a:r>
            <a:br>
              <a:rPr kumimoji="0" lang="hr-H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hr-H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Koliki je x nakon izvršavanja sljedećih naredbi? </a:t>
            </a:r>
            <a:br>
              <a:rPr kumimoji="0" lang="hr-H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hr-HR" dirty="0"/>
          </a:p>
        </p:txBody>
      </p:sp>
      <p:sp>
        <p:nvSpPr>
          <p:cNvPr id="3" name="TekstniOkvir 2"/>
          <p:cNvSpPr txBox="1"/>
          <p:nvPr/>
        </p:nvSpPr>
        <p:spPr>
          <a:xfrm>
            <a:off x="258224" y="5027150"/>
            <a:ext cx="784887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x:= </a:t>
            </a:r>
            <a:r>
              <a:rPr lang="hr-H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hr-HR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hr-H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ILI </a:t>
            </a:r>
            <a:r>
              <a:rPr lang="hr-HR" sz="3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 </a:t>
            </a:r>
            <a:r>
              <a:rPr lang="hr-HR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 NE </a:t>
            </a:r>
            <a:r>
              <a:rPr lang="hr-HR" sz="3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</a:p>
          <a:p>
            <a:pPr lvl="0"/>
            <a:r>
              <a:rPr lang="hr-H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lang="hr-HR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:=</a:t>
            </a:r>
            <a:r>
              <a:rPr lang="hr-H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hr-H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ILI </a:t>
            </a:r>
            <a:r>
              <a:rPr lang="hr-H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 </a:t>
            </a:r>
            <a:r>
              <a:rPr lang="hr-H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I </a:t>
            </a:r>
            <a:r>
              <a:rPr lang="hr-HR" sz="3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endParaRPr lang="hr-HR" sz="3200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r>
              <a:rPr lang="hr-HR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x:=</a:t>
            </a:r>
            <a:r>
              <a:rPr lang="hr-H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hr-H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ILI </a:t>
            </a:r>
            <a:r>
              <a:rPr lang="hr-H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 </a:t>
            </a:r>
            <a:r>
              <a:rPr lang="hr-HR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=</a:t>
            </a:r>
            <a:r>
              <a:rPr lang="hr-HR" sz="3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      X= ISTINA</a:t>
            </a:r>
            <a:endParaRPr lang="hr-HR" sz="3200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hr-HR" sz="3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1835696" y="5517232"/>
            <a:ext cx="792088" cy="432048"/>
          </a:xfrm>
          <a:prstGeom prst="rect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6" name="Rezervirano mjesto sadržaja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539630576"/>
              </p:ext>
            </p:extLst>
          </p:nvPr>
        </p:nvGraphicFramePr>
        <p:xfrm>
          <a:off x="5868144" y="2846801"/>
          <a:ext cx="2880320" cy="1847482"/>
        </p:xfrm>
        <a:graphic>
          <a:graphicData uri="http://schemas.openxmlformats.org/drawingml/2006/table">
            <a:tbl>
              <a:tblPr/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34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r-HR" sz="1800" kern="12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  <a:cs typeface="+mn-cs"/>
                        </a:rPr>
                        <a:t>RB</a:t>
                      </a:r>
                    </a:p>
                  </a:txBody>
                  <a:tcPr marL="45452" marR="45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800" b="1" dirty="0">
                          <a:latin typeface="Verdana"/>
                          <a:ea typeface="Times New Roman"/>
                          <a:cs typeface="Arial"/>
                        </a:rPr>
                        <a:t>Operatori</a:t>
                      </a:r>
                      <a:endParaRPr lang="hr-HR" sz="1800" dirty="0">
                        <a:latin typeface="Times New Roman"/>
                        <a:ea typeface="Times New Roman"/>
                      </a:endParaRPr>
                    </a:p>
                  </a:txBody>
                  <a:tcPr marL="45452" marR="45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2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r-HR" sz="1800" kern="120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  <a:cs typeface="+mn-cs"/>
                        </a:rPr>
                        <a:t>1</a:t>
                      </a:r>
                    </a:p>
                  </a:txBody>
                  <a:tcPr marL="45452" marR="45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dirty="0">
                          <a:latin typeface="Courier New"/>
                          <a:ea typeface="Times New Roman"/>
                        </a:rPr>
                        <a:t>()</a:t>
                      </a:r>
                      <a:endParaRPr lang="hr-HR" sz="1800" dirty="0">
                        <a:latin typeface="Times New Roman"/>
                        <a:ea typeface="Times New Roman"/>
                      </a:endParaRPr>
                    </a:p>
                  </a:txBody>
                  <a:tcPr marL="45452" marR="45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2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r-HR" sz="1800" kern="120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  <a:cs typeface="+mn-cs"/>
                        </a:rPr>
                        <a:t>2</a:t>
                      </a:r>
                    </a:p>
                  </a:txBody>
                  <a:tcPr marL="45452" marR="45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dirty="0">
                          <a:latin typeface="Courier New"/>
                          <a:ea typeface="Times New Roman"/>
                        </a:rPr>
                        <a:t>NE</a:t>
                      </a:r>
                      <a:endParaRPr lang="hr-HR" sz="1800" dirty="0">
                        <a:latin typeface="Times New Roman"/>
                        <a:ea typeface="Times New Roman"/>
                      </a:endParaRPr>
                    </a:p>
                  </a:txBody>
                  <a:tcPr marL="45452" marR="45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2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r-HR" sz="1800" kern="12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  <a:cs typeface="+mn-cs"/>
                        </a:rPr>
                        <a:t>3</a:t>
                      </a:r>
                      <a:endParaRPr lang="hr-HR" sz="1800" kern="1200" dirty="0">
                        <a:solidFill>
                          <a:schemeClr val="tx1"/>
                        </a:solidFill>
                        <a:latin typeface="Courier New"/>
                        <a:ea typeface="Times New Roman"/>
                        <a:cs typeface="+mn-cs"/>
                      </a:endParaRPr>
                    </a:p>
                  </a:txBody>
                  <a:tcPr marL="45452" marR="45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latin typeface="Courier New"/>
                          <a:ea typeface="Times New Roman"/>
                        </a:rPr>
                        <a:t>I</a:t>
                      </a:r>
                      <a:endParaRPr lang="hr-HR" sz="1800" dirty="0">
                        <a:latin typeface="Times New Roman"/>
                        <a:ea typeface="Times New Roman"/>
                      </a:endParaRPr>
                    </a:p>
                  </a:txBody>
                  <a:tcPr marL="45452" marR="45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2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r-HR" sz="1800" kern="1200" dirty="0">
                          <a:solidFill>
                            <a:schemeClr val="tx1"/>
                          </a:solidFill>
                          <a:latin typeface="Courier New"/>
                          <a:ea typeface="Times New Roman"/>
                          <a:cs typeface="+mn-cs"/>
                        </a:rPr>
                        <a:t>4</a:t>
                      </a:r>
                      <a:endParaRPr lang="hr-HR" sz="1800" kern="1200" dirty="0">
                        <a:solidFill>
                          <a:schemeClr val="tx1"/>
                        </a:solidFill>
                        <a:latin typeface="Courier New"/>
                        <a:ea typeface="Times New Roman"/>
                        <a:cs typeface="+mn-cs"/>
                      </a:endParaRPr>
                    </a:p>
                  </a:txBody>
                  <a:tcPr marL="45452" marR="45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latin typeface="Courier New"/>
                          <a:ea typeface="Times New Roman"/>
                        </a:rPr>
                        <a:t>ILI</a:t>
                      </a:r>
                      <a:endParaRPr lang="hr-HR" sz="1800" dirty="0">
                        <a:latin typeface="Times New Roman"/>
                        <a:ea typeface="Times New Roman"/>
                      </a:endParaRPr>
                    </a:p>
                  </a:txBody>
                  <a:tcPr marL="45452" marR="454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 l="11637" t="45062" r="23452" b="33501"/>
          <a:stretch>
            <a:fillRect/>
          </a:stretch>
        </p:blipFill>
        <p:spPr bwMode="auto">
          <a:xfrm>
            <a:off x="179512" y="1052736"/>
            <a:ext cx="878497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Zadatak: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39552" y="4524082"/>
            <a:ext cx="784887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hr-HR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:= NE</a:t>
            </a:r>
            <a:r>
              <a:rPr lang="hr-HR" sz="3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hr-HR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I </a:t>
            </a:r>
            <a:r>
              <a:rPr lang="hr-HR" sz="3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 </a:t>
            </a:r>
            <a:r>
              <a:rPr lang="hr-HR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ILI NE </a:t>
            </a:r>
            <a:r>
              <a:rPr lang="hr-H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endParaRPr lang="hr-HR" sz="3200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r>
              <a:rPr lang="hr-HR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t:=</a:t>
            </a:r>
            <a:r>
              <a:rPr lang="hr-HR" sz="3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lang="hr-HR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I </a:t>
            </a:r>
            <a:r>
              <a:rPr lang="hr-H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 </a:t>
            </a:r>
            <a:r>
              <a:rPr lang="hr-HR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ILI </a:t>
            </a:r>
            <a:r>
              <a:rPr lang="hr-H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</a:p>
          <a:p>
            <a:pPr lvl="0"/>
            <a:r>
              <a:rPr lang="hr-HR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t:=</a:t>
            </a:r>
            <a:r>
              <a:rPr lang="hr-HR" sz="3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lang="hr-HR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hr-HR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ILI </a:t>
            </a:r>
            <a:r>
              <a:rPr lang="hr-HR" sz="3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0 </a:t>
            </a:r>
            <a:r>
              <a:rPr lang="hr-HR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=</a:t>
            </a:r>
            <a:r>
              <a:rPr lang="hr-HR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lang="hr-HR" sz="3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X= LAŽ</a:t>
            </a:r>
            <a:endParaRPr lang="hr-HR" sz="3200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hr-HR" sz="3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Zadatak: Kolika je vrijednost logičke varijable t i p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hr-HR" dirty="0"/>
              <a:t>x:=10;</a:t>
            </a:r>
          </a:p>
          <a:p>
            <a:pPr marL="0" indent="0">
              <a:buNone/>
            </a:pPr>
            <a:r>
              <a:rPr lang="hr-HR" dirty="0" smtClean="0"/>
              <a:t>y</a:t>
            </a:r>
            <a:r>
              <a:rPr lang="hr-HR" dirty="0"/>
              <a:t>:=5;</a:t>
            </a:r>
          </a:p>
          <a:p>
            <a:pPr marL="0" indent="0">
              <a:buNone/>
            </a:pPr>
            <a:r>
              <a:rPr lang="hr-HR" dirty="0" smtClean="0"/>
              <a:t>z:= </a:t>
            </a:r>
            <a:r>
              <a:rPr lang="hr-HR" dirty="0"/>
              <a:t>2</a:t>
            </a:r>
            <a:r>
              <a:rPr lang="hr-HR" dirty="0" smtClean="0"/>
              <a:t>;</a:t>
            </a:r>
          </a:p>
          <a:p>
            <a:pPr marL="0" indent="0">
              <a:buNone/>
            </a:pPr>
            <a:r>
              <a:rPr lang="hr-HR" dirty="0"/>
              <a:t>p:=(x&gt;=z) ILI NE(y&lt;&gt;8)I(y&lt;=z);</a:t>
            </a:r>
          </a:p>
          <a:p>
            <a:pPr marL="0" indent="0">
              <a:buNone/>
            </a:pPr>
            <a:r>
              <a:rPr lang="hr-HR" dirty="0" smtClean="0"/>
              <a:t>t:=NE </a:t>
            </a:r>
            <a:r>
              <a:rPr lang="hr-HR" dirty="0"/>
              <a:t>( NE (x&lt;y) ILI NE ( y&gt;z)) </a:t>
            </a:r>
            <a:r>
              <a:rPr lang="hr-HR" dirty="0" smtClean="0"/>
              <a:t>;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err="1" smtClean="0"/>
              <a:t>Rj</a:t>
            </a:r>
            <a:r>
              <a:rPr lang="hr-HR" dirty="0" smtClean="0"/>
              <a:t>:</a:t>
            </a:r>
          </a:p>
          <a:p>
            <a:pPr marL="0" indent="0">
              <a:buNone/>
            </a:pPr>
            <a:r>
              <a:rPr lang="hr-HR" dirty="0"/>
              <a:t>p</a:t>
            </a:r>
            <a:r>
              <a:rPr lang="hr-HR" dirty="0" smtClean="0"/>
              <a:t>:=1 </a:t>
            </a:r>
            <a:r>
              <a:rPr lang="hr-HR" dirty="0"/>
              <a:t>ILI </a:t>
            </a:r>
            <a:r>
              <a:rPr lang="hr-HR" dirty="0" smtClean="0">
                <a:solidFill>
                  <a:srgbClr val="FF0000"/>
                </a:solidFill>
              </a:rPr>
              <a:t>NE 1 </a:t>
            </a:r>
            <a:r>
              <a:rPr lang="hr-HR" dirty="0" smtClean="0"/>
              <a:t>I 0=1 ILI </a:t>
            </a:r>
            <a:r>
              <a:rPr lang="hr-HR" dirty="0" smtClean="0">
                <a:solidFill>
                  <a:srgbClr val="FF0000"/>
                </a:solidFill>
              </a:rPr>
              <a:t>0 I 1 =1 ILI 0 =1</a:t>
            </a:r>
            <a:endParaRPr lang="hr-H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dirty="0"/>
              <a:t>t:=NE ( </a:t>
            </a:r>
            <a:r>
              <a:rPr lang="hr-HR" dirty="0">
                <a:solidFill>
                  <a:srgbClr val="FF0000"/>
                </a:solidFill>
              </a:rPr>
              <a:t>NE </a:t>
            </a:r>
            <a:r>
              <a:rPr lang="hr-HR" dirty="0" smtClean="0">
                <a:solidFill>
                  <a:srgbClr val="FF0000"/>
                </a:solidFill>
              </a:rPr>
              <a:t> 0 </a:t>
            </a:r>
            <a:r>
              <a:rPr lang="hr-HR" dirty="0" smtClean="0"/>
              <a:t>ILI </a:t>
            </a:r>
            <a:r>
              <a:rPr lang="hr-HR" dirty="0">
                <a:solidFill>
                  <a:srgbClr val="FF0000"/>
                </a:solidFill>
              </a:rPr>
              <a:t>NE </a:t>
            </a:r>
            <a:r>
              <a:rPr lang="hr-HR" dirty="0" smtClean="0">
                <a:solidFill>
                  <a:srgbClr val="FF0000"/>
                </a:solidFill>
              </a:rPr>
              <a:t>1</a:t>
            </a:r>
            <a:r>
              <a:rPr lang="hr-HR" dirty="0" smtClean="0"/>
              <a:t>)= NE(1 ILI 0) =NE 1 =0</a:t>
            </a:r>
            <a:endParaRPr lang="hr-HR" dirty="0"/>
          </a:p>
          <a:p>
            <a:pPr marL="0" indent="0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05406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lum bright="-20000" contrast="20000"/>
          </a:blip>
          <a:srcRect l="10412" t="14161" r="8746" b="59973"/>
          <a:stretch/>
        </p:blipFill>
        <p:spPr bwMode="auto">
          <a:xfrm>
            <a:off x="107504" y="548680"/>
            <a:ext cx="885698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kstniOkvir 1"/>
          <p:cNvSpPr txBox="1"/>
          <p:nvPr/>
        </p:nvSpPr>
        <p:spPr>
          <a:xfrm>
            <a:off x="2627784" y="1268760"/>
            <a:ext cx="1728192" cy="1797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hr-HR" dirty="0" smtClean="0"/>
              <a:t>X=20</a:t>
            </a:r>
          </a:p>
          <a:p>
            <a:pPr>
              <a:lnSpc>
                <a:spcPts val="2700"/>
              </a:lnSpc>
            </a:pPr>
            <a:r>
              <a:rPr lang="hr-HR" dirty="0" smtClean="0"/>
              <a:t>Y=-5</a:t>
            </a:r>
          </a:p>
          <a:p>
            <a:pPr>
              <a:lnSpc>
                <a:spcPts val="2700"/>
              </a:lnSpc>
            </a:pPr>
            <a:r>
              <a:rPr lang="hr-HR" dirty="0" smtClean="0"/>
              <a:t>X=20-5=15</a:t>
            </a:r>
          </a:p>
          <a:p>
            <a:pPr>
              <a:lnSpc>
                <a:spcPts val="2700"/>
              </a:lnSpc>
            </a:pPr>
            <a:r>
              <a:rPr lang="hr-HR" dirty="0" smtClean="0"/>
              <a:t>Y=15+(-5)=10</a:t>
            </a:r>
          </a:p>
          <a:p>
            <a:pPr>
              <a:lnSpc>
                <a:spcPts val="2700"/>
              </a:lnSpc>
            </a:pPr>
            <a:r>
              <a:rPr lang="hr-HR" dirty="0" smtClean="0"/>
              <a:t>X=10+15=25</a:t>
            </a: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lum bright="-10000"/>
          </a:blip>
          <a:srcRect l="13722" t="14119" r="12029" b="57222"/>
          <a:stretch/>
        </p:blipFill>
        <p:spPr bwMode="auto">
          <a:xfrm>
            <a:off x="156600" y="3212976"/>
            <a:ext cx="902168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niOkvir 4"/>
          <p:cNvSpPr txBox="1"/>
          <p:nvPr/>
        </p:nvSpPr>
        <p:spPr>
          <a:xfrm>
            <a:off x="2483768" y="450912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A=</a:t>
            </a:r>
            <a:r>
              <a:rPr lang="hr-HR" dirty="0" err="1" smtClean="0"/>
              <a:t>round</a:t>
            </a:r>
            <a:r>
              <a:rPr lang="hr-HR" dirty="0" smtClean="0"/>
              <a:t>(5,8)..- </a:t>
            </a:r>
            <a:r>
              <a:rPr lang="hr-HR" dirty="0" err="1" smtClean="0"/>
              <a:t>trunc</a:t>
            </a:r>
            <a:r>
              <a:rPr lang="hr-HR" dirty="0" smtClean="0"/>
              <a:t>(5,8…))=6-5=1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 l="10001" t="47246" r="43327" b="18195"/>
          <a:stretch>
            <a:fillRect/>
          </a:stretch>
        </p:blipFill>
        <p:spPr bwMode="auto">
          <a:xfrm>
            <a:off x="276325" y="476672"/>
            <a:ext cx="824639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kstniOkvir 1"/>
          <p:cNvSpPr txBox="1"/>
          <p:nvPr/>
        </p:nvSpPr>
        <p:spPr>
          <a:xfrm>
            <a:off x="1907704" y="181346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0 ili 0 i 0 =laž</a:t>
            </a:r>
            <a:endParaRPr lang="hr-HR" dirty="0"/>
          </a:p>
        </p:txBody>
      </p:sp>
      <p:sp>
        <p:nvSpPr>
          <p:cNvPr id="3" name="TekstniOkvir 2"/>
          <p:cNvSpPr txBox="1"/>
          <p:nvPr/>
        </p:nvSpPr>
        <p:spPr>
          <a:xfrm>
            <a:off x="2627784" y="2730115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a</a:t>
            </a:r>
            <a:r>
              <a:rPr lang="hr-HR" sz="1200" dirty="0" smtClean="0"/>
              <a:t>=2</a:t>
            </a:r>
          </a:p>
          <a:p>
            <a:r>
              <a:rPr lang="hr-HR" sz="1200" dirty="0"/>
              <a:t>b</a:t>
            </a:r>
            <a:r>
              <a:rPr lang="hr-HR" sz="1200" dirty="0" smtClean="0"/>
              <a:t>=3</a:t>
            </a:r>
          </a:p>
          <a:p>
            <a:r>
              <a:rPr lang="hr-HR" sz="1200" dirty="0" smtClean="0"/>
              <a:t>a=2*3=6</a:t>
            </a:r>
          </a:p>
          <a:p>
            <a:r>
              <a:rPr lang="hr-HR" sz="1200" dirty="0" smtClean="0"/>
              <a:t>b=3*6=18</a:t>
            </a:r>
            <a:endParaRPr lang="hr-HR" sz="1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0823" t="63660" r="44172" b="18338"/>
          <a:stretch/>
        </p:blipFill>
        <p:spPr bwMode="auto">
          <a:xfrm>
            <a:off x="511088" y="4725144"/>
            <a:ext cx="777686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niOkvir 5"/>
          <p:cNvSpPr txBox="1"/>
          <p:nvPr/>
        </p:nvSpPr>
        <p:spPr>
          <a:xfrm>
            <a:off x="3743908" y="5157192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a</a:t>
            </a:r>
            <a:r>
              <a:rPr lang="hr-HR" sz="1200" dirty="0" smtClean="0"/>
              <a:t>=-32</a:t>
            </a:r>
            <a:endParaRPr lang="hr-HR" sz="1200" dirty="0" smtClean="0"/>
          </a:p>
          <a:p>
            <a:r>
              <a:rPr lang="hr-HR" sz="1200" dirty="0" smtClean="0"/>
              <a:t>b=8</a:t>
            </a:r>
          </a:p>
          <a:p>
            <a:r>
              <a:rPr lang="hr-HR" sz="1200" dirty="0" smtClean="0"/>
              <a:t>b=32/8+8mod 5=4+3=7</a:t>
            </a:r>
          </a:p>
          <a:p>
            <a:r>
              <a:rPr lang="hr-HR" sz="1200" dirty="0" smtClean="0"/>
              <a:t>a</a:t>
            </a:r>
            <a:r>
              <a:rPr lang="hr-HR" sz="1200" dirty="0" smtClean="0"/>
              <a:t>=-32  </a:t>
            </a:r>
            <a:r>
              <a:rPr lang="hr-HR" sz="1200" dirty="0" smtClean="0"/>
              <a:t>b=7</a:t>
            </a:r>
            <a:endParaRPr lang="hr-H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395</Words>
  <Application>Microsoft Office PowerPoint</Application>
  <PresentationFormat>Prikaz na zaslonu (4:3)</PresentationFormat>
  <Paragraphs>98</Paragraphs>
  <Slides>9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Times New Roman</vt:lpstr>
      <vt:lpstr>Verdana</vt:lpstr>
      <vt:lpstr>Office tema</vt:lpstr>
      <vt:lpstr>Linijska struktura algoritma </vt:lpstr>
      <vt:lpstr>PowerPoint prezentacija</vt:lpstr>
      <vt:lpstr>Zadatak : Kolika je vrijednost varijabli na izlazu?</vt:lpstr>
      <vt:lpstr>Zadatak : na ulazu x=5 , a y=7 . Izlaz ?</vt:lpstr>
      <vt:lpstr>Zadatak : Koliki je x nakon izvršavanja sljedećih naredbi?  </vt:lpstr>
      <vt:lpstr>Zadatak:</vt:lpstr>
      <vt:lpstr>Zadatak: Kolika je vrijednost logičke varijable t i p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Linijska struktura algoritma</dc:title>
  <dc:creator>Snježana</dc:creator>
  <cp:lastModifiedBy>Snježana Milinović</cp:lastModifiedBy>
  <cp:revision>44</cp:revision>
  <cp:lastPrinted>2015-01-22T17:56:14Z</cp:lastPrinted>
  <dcterms:created xsi:type="dcterms:W3CDTF">2012-03-21T18:09:48Z</dcterms:created>
  <dcterms:modified xsi:type="dcterms:W3CDTF">2021-01-31T08:38:56Z</dcterms:modified>
</cp:coreProperties>
</file>