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702" autoAdjust="0"/>
  </p:normalViewPr>
  <p:slideViewPr>
    <p:cSldViewPr snapToGrid="0" snapToObjects="1">
      <p:cViewPr varScale="1">
        <p:scale>
          <a:sx n="74" d="100"/>
          <a:sy n="74" d="100"/>
        </p:scale>
        <p:origin x="-16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CCF95-B7AA-224B-AF83-810F9CD7B0D7}" type="datetimeFigureOut">
              <a:rPr lang="en-US" smtClean="0"/>
              <a:t>25/04/21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61DC9-1490-FD4F-BAD0-CDA94A4AF1BB}" type="slidenum">
              <a:rPr lang="en-US" smtClean="0"/>
              <a:t>‹#›</a:t>
            </a:fld>
            <a:endParaRPr lang="en-US"/>
          </a:p>
        </p:txBody>
      </p:sp>
    </p:spTree>
    <p:extLst>
      <p:ext uri="{BB962C8B-B14F-4D97-AF65-F5344CB8AC3E}">
        <p14:creationId xmlns:p14="http://schemas.microsoft.com/office/powerpoint/2010/main" val="39685824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smtClean="0"/>
              <a:t>Akt</a:t>
            </a:r>
            <a:r>
              <a:rPr lang="ta-IN" baseline="0" dirty="0" smtClean="0"/>
              <a:t> je prikaz nagoga ljudskoga tijela i trajno se pojavljuje u povijesti umjetnosti.</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4</a:t>
            </a:fld>
            <a:endParaRPr lang="en-US"/>
          </a:p>
        </p:txBody>
      </p:sp>
    </p:spTree>
    <p:extLst>
      <p:ext uri="{BB962C8B-B14F-4D97-AF65-F5344CB8AC3E}">
        <p14:creationId xmlns:p14="http://schemas.microsoft.com/office/powerpoint/2010/main" val="68261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Ovaj dio priče o temama završavamo jednom</a:t>
            </a:r>
            <a:r>
              <a:rPr lang="ta-IN" baseline="0" dirty="0" smtClean="0"/>
              <a:t> čestom temom: </a:t>
            </a:r>
            <a:r>
              <a:rPr lang="ta-IN" b="1" baseline="0" dirty="0" smtClean="0"/>
              <a:t>prikazom prizora iz svakodnevnoga života</a:t>
            </a:r>
            <a:r>
              <a:rPr lang="ta-IN" baseline="0" dirty="0" smtClean="0"/>
              <a:t>. Ovakvi su prikazi posebice bili popularni u Nizozemskoj u 17. st. Na slici </a:t>
            </a:r>
            <a:r>
              <a:rPr lang="ta-IN" i="1" baseline="0" dirty="0" smtClean="0"/>
              <a:t>Mljekarica</a:t>
            </a:r>
            <a:r>
              <a:rPr lang="ta-IN" baseline="0" dirty="0" smtClean="0"/>
              <a:t> nizozemskog slikara Vermeera promatramo ženu u njezinom svakodnevnom poslu. Umjetnik bilježi kontemplativnu atmosferu i “tihu egzistenciju“ žena u svojim poslovima. </a:t>
            </a:r>
            <a:endParaRPr lang="ta-IN" baseline="0" dirty="0" smtClean="0"/>
          </a:p>
          <a:p>
            <a:r>
              <a:rPr lang="ta-IN" baseline="0" dirty="0" smtClean="0"/>
              <a:t>U ovu širu temu, </a:t>
            </a:r>
            <a:r>
              <a:rPr lang="ta-IN" b="1" baseline="0" dirty="0" smtClean="0"/>
              <a:t>žanr scenu ili prikaz iz svakodnevnog života </a:t>
            </a:r>
            <a:r>
              <a:rPr lang="ta-IN" baseline="0" dirty="0" smtClean="0"/>
              <a:t>su uklopljeni različiti </a:t>
            </a:r>
            <a:r>
              <a:rPr lang="ta-IN" b="1" baseline="0" dirty="0" smtClean="0"/>
              <a:t>pojedini motivi</a:t>
            </a:r>
            <a:r>
              <a:rPr lang="ta-IN" baseline="0" dirty="0" smtClean="0"/>
              <a:t>: mrtva priroda (na stolu), prikaz interijera sobe, portret žene.</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13</a:t>
            </a:fld>
            <a:endParaRPr lang="en-US"/>
          </a:p>
        </p:txBody>
      </p:sp>
    </p:spTree>
    <p:extLst>
      <p:ext uri="{BB962C8B-B14F-4D97-AF65-F5344CB8AC3E}">
        <p14:creationId xmlns:p14="http://schemas.microsoft.com/office/powerpoint/2010/main" val="753958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Promotrite ove likovne primjere i usporedite ih. </a:t>
            </a:r>
            <a:r>
              <a:rPr lang="hr-HR" dirty="0" smtClean="0"/>
              <a:t>Š</a:t>
            </a:r>
            <a:r>
              <a:rPr lang="ta-IN" dirty="0" smtClean="0"/>
              <a:t>to je prikazano, jesu li motivi jednaki? </a:t>
            </a:r>
            <a:r>
              <a:rPr lang="ta-IN" dirty="0" smtClean="0"/>
              <a:t>Zajednički</a:t>
            </a:r>
            <a:r>
              <a:rPr lang="ta-IN" baseline="0" dirty="0" smtClean="0"/>
              <a:t> sadržaj na </a:t>
            </a:r>
            <a:r>
              <a:rPr lang="ta-IN" baseline="0" dirty="0" smtClean="0"/>
              <a:t>oba primjera je </a:t>
            </a:r>
            <a:r>
              <a:rPr lang="ta-IN" b="1" baseline="0" dirty="0" smtClean="0"/>
              <a:t>prikaz prirode</a:t>
            </a:r>
            <a:r>
              <a:rPr lang="ta-IN" baseline="0" dirty="0" smtClean="0"/>
              <a:t>, a </a:t>
            </a:r>
            <a:r>
              <a:rPr lang="ta-IN" baseline="0" dirty="0" smtClean="0"/>
              <a:t>taj motiv u </a:t>
            </a:r>
            <a:r>
              <a:rPr lang="ta-IN" baseline="0" dirty="0" smtClean="0"/>
              <a:t>umjetnosti zovemo </a:t>
            </a:r>
            <a:r>
              <a:rPr lang="ta-IN" b="1" baseline="0" dirty="0" smtClean="0"/>
              <a:t>PEJZAŽ ili KRAJOLIK. </a:t>
            </a:r>
            <a:r>
              <a:rPr lang="ta-IN" b="0" baseline="0" dirty="0" smtClean="0"/>
              <a:t>Ovaj motiv </a:t>
            </a:r>
            <a:r>
              <a:rPr lang="ta-IN" b="0" baseline="0" dirty="0" smtClean="0"/>
              <a:t>se tek kasnije u umjetnosti pojavljuje kao </a:t>
            </a:r>
            <a:r>
              <a:rPr lang="ta-IN" b="0" baseline="0" dirty="0" smtClean="0"/>
              <a:t>samostalan motiv, </a:t>
            </a:r>
            <a:r>
              <a:rPr lang="ta-IN" b="0" baseline="0" dirty="0" smtClean="0"/>
              <a:t>zanimljivo je. Vrlo često je služio tek kao pozadina za neki vjerski ili mitološki prikaz. I na našem primjeru koji smo analizirali, </a:t>
            </a:r>
            <a:r>
              <a:rPr lang="ta-IN" b="0" i="1" baseline="0" dirty="0" smtClean="0"/>
              <a:t>Oltar Portinari </a:t>
            </a:r>
            <a:r>
              <a:rPr lang="ta-IN" b="0" baseline="0" dirty="0" smtClean="0"/>
              <a:t>Huga van der Goesa, mogli ste vidjeti krajolik u pozadini, i to pažljivo naslikan, ali on služi tek kao pozadina vjerskom prizoru, rođenju Krista u prvom planu. Kao </a:t>
            </a:r>
            <a:r>
              <a:rPr lang="ta-IN" b="0" baseline="0" dirty="0" smtClean="0"/>
              <a:t>samostalni motiv, </a:t>
            </a:r>
            <a:r>
              <a:rPr lang="ta-IN" b="0" baseline="0" dirty="0" smtClean="0"/>
              <a:t>na kojoj su figure ljudi ili životinja svedene na sporedne likove, postaje važan od 17. stoljeća, posebice u nizozemskom slikarstvu. Budući da se radilo o </a:t>
            </a:r>
            <a:r>
              <a:rPr lang="ta-IN" b="0" baseline="0" dirty="0" smtClean="0"/>
              <a:t>svjetovnom, nevjerskom motivu </a:t>
            </a:r>
            <a:r>
              <a:rPr lang="ta-IN" b="0" baseline="0" dirty="0" smtClean="0"/>
              <a:t>porast zanimanja za </a:t>
            </a:r>
            <a:r>
              <a:rPr lang="ta-IN" b="0" baseline="0" dirty="0" smtClean="0"/>
              <a:t>motiv krajolika vezujemo </a:t>
            </a:r>
            <a:r>
              <a:rPr lang="ta-IN" b="0" baseline="0" dirty="0" smtClean="0"/>
              <a:t>uz porast moći građanske klase, koji se primjerice u Nizozemskoj zbio upravo od 17. stoljeća. Bogati naručitelji tada su naručivali </a:t>
            </a:r>
            <a:r>
              <a:rPr lang="ta-IN" b="0" baseline="0" dirty="0" smtClean="0"/>
              <a:t>prikaze krajolika od slikara. U </a:t>
            </a:r>
            <a:r>
              <a:rPr lang="ta-IN" b="0" baseline="0" dirty="0" smtClean="0"/>
              <a:t>impresionizmu, slikarskom pravcu s kraja 19. st., o kojem ćemo učiti, </a:t>
            </a:r>
            <a:r>
              <a:rPr lang="ta-IN" b="0" baseline="0" dirty="0" smtClean="0"/>
              <a:t>krajolik postaje prevladavajući motiv. </a:t>
            </a:r>
            <a:r>
              <a:rPr lang="ta-IN" b="0" baseline="0" dirty="0" smtClean="0"/>
              <a:t>Tada su slikari i počeli slikati izravno u prirodi, prvi su put izašli iz ateljea i slikali u prirodnom okružju točno što bi vidjeli. Ta, danas sasvim uobičajena slikarska praksa, prvi put se dakle javlja tek u 19. st.</a:t>
            </a:r>
            <a:endParaRPr lang="en-US" b="1" dirty="0"/>
          </a:p>
        </p:txBody>
      </p:sp>
      <p:sp>
        <p:nvSpPr>
          <p:cNvPr id="4" name="Slide Number Placeholder 3"/>
          <p:cNvSpPr>
            <a:spLocks noGrp="1"/>
          </p:cNvSpPr>
          <p:nvPr>
            <p:ph type="sldNum" sz="quarter" idx="10"/>
          </p:nvPr>
        </p:nvSpPr>
        <p:spPr/>
        <p:txBody>
          <a:bodyPr/>
          <a:lstStyle/>
          <a:p>
            <a:fld id="{4D761DC9-1490-FD4F-BAD0-CDA94A4AF1BB}" type="slidenum">
              <a:rPr lang="en-US" smtClean="0"/>
              <a:t>15</a:t>
            </a:fld>
            <a:endParaRPr lang="en-US"/>
          </a:p>
        </p:txBody>
      </p:sp>
    </p:spTree>
    <p:extLst>
      <p:ext uri="{BB962C8B-B14F-4D97-AF65-F5344CB8AC3E}">
        <p14:creationId xmlns:p14="http://schemas.microsoft.com/office/powerpoint/2010/main" val="3517769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Naučimo</a:t>
            </a:r>
            <a:r>
              <a:rPr lang="ta-IN" baseline="0" dirty="0" smtClean="0"/>
              <a:t> i </a:t>
            </a:r>
            <a:r>
              <a:rPr lang="ta-IN" b="1" baseline="0" dirty="0" smtClean="0"/>
              <a:t>podvrste krajolika</a:t>
            </a:r>
            <a:r>
              <a:rPr lang="ta-IN" baseline="0" dirty="0" smtClean="0"/>
              <a:t>: prvi primjer s prethodnog slajda, Vermeerov </a:t>
            </a:r>
            <a:r>
              <a:rPr lang="ta-IN" i="1" baseline="0" dirty="0" smtClean="0"/>
              <a:t>Pogled na Delft</a:t>
            </a:r>
            <a:r>
              <a:rPr lang="ta-IN" baseline="0" dirty="0" smtClean="0"/>
              <a:t>,  predstavlja </a:t>
            </a:r>
            <a:r>
              <a:rPr lang="ta-IN" b="1" baseline="0" dirty="0" smtClean="0"/>
              <a:t>prikaz dijela grada</a:t>
            </a:r>
            <a:r>
              <a:rPr lang="ta-IN" baseline="0" dirty="0" smtClean="0"/>
              <a:t>, a tu temu nazivamo </a:t>
            </a:r>
            <a:r>
              <a:rPr lang="ta-IN" b="1" baseline="0" dirty="0" smtClean="0"/>
              <a:t>VEDUTA. </a:t>
            </a:r>
            <a:r>
              <a:rPr lang="ta-IN" b="0" baseline="0" dirty="0" smtClean="0"/>
              <a:t>Na vedutama se često vrlo vjerno prikazuju dijelovi grada, a mogu se prepoznati primjerice i ulice i trgovi. Ponekad su upravo vedute gradova ostale kao povijesno svjedočanstvo i dokument o izgledu nekog grada u prošlosti.</a:t>
            </a:r>
            <a:endParaRPr lang="en-US" b="1" dirty="0"/>
          </a:p>
        </p:txBody>
      </p:sp>
      <p:sp>
        <p:nvSpPr>
          <p:cNvPr id="4" name="Slide Number Placeholder 3"/>
          <p:cNvSpPr>
            <a:spLocks noGrp="1"/>
          </p:cNvSpPr>
          <p:nvPr>
            <p:ph type="sldNum" sz="quarter" idx="10"/>
          </p:nvPr>
        </p:nvSpPr>
        <p:spPr/>
        <p:txBody>
          <a:bodyPr/>
          <a:lstStyle/>
          <a:p>
            <a:fld id="{4D761DC9-1490-FD4F-BAD0-CDA94A4AF1BB}" type="slidenum">
              <a:rPr lang="en-US" smtClean="0"/>
              <a:t>16</a:t>
            </a:fld>
            <a:endParaRPr lang="en-US"/>
          </a:p>
        </p:txBody>
      </p:sp>
    </p:spTree>
    <p:extLst>
      <p:ext uri="{BB962C8B-B14F-4D97-AF65-F5344CB8AC3E}">
        <p14:creationId xmlns:p14="http://schemas.microsoft.com/office/powerpoint/2010/main" val="69307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Postoji još jedna podvrsta </a:t>
            </a:r>
            <a:r>
              <a:rPr lang="ta-IN" dirty="0" smtClean="0"/>
              <a:t>motiva </a:t>
            </a:r>
            <a:r>
              <a:rPr lang="ta-IN" dirty="0" smtClean="0"/>
              <a:t>krajolika: prikaz mora, obale s morem ili morske luke zovemo </a:t>
            </a:r>
            <a:r>
              <a:rPr lang="ta-IN" b="1" dirty="0" smtClean="0"/>
              <a:t>MARINA. </a:t>
            </a:r>
            <a:endParaRPr lang="en-US" b="1" dirty="0"/>
          </a:p>
        </p:txBody>
      </p:sp>
      <p:sp>
        <p:nvSpPr>
          <p:cNvPr id="4" name="Slide Number Placeholder 3"/>
          <p:cNvSpPr>
            <a:spLocks noGrp="1"/>
          </p:cNvSpPr>
          <p:nvPr>
            <p:ph type="sldNum" sz="quarter" idx="10"/>
          </p:nvPr>
        </p:nvSpPr>
        <p:spPr/>
        <p:txBody>
          <a:bodyPr/>
          <a:lstStyle/>
          <a:p>
            <a:fld id="{4D761DC9-1490-FD4F-BAD0-CDA94A4AF1BB}" type="slidenum">
              <a:rPr lang="en-US" smtClean="0"/>
              <a:t>17</a:t>
            </a:fld>
            <a:endParaRPr lang="en-US"/>
          </a:p>
        </p:txBody>
      </p:sp>
    </p:spTree>
    <p:extLst>
      <p:ext uri="{BB962C8B-B14F-4D97-AF65-F5344CB8AC3E}">
        <p14:creationId xmlns:p14="http://schemas.microsoft.com/office/powerpoint/2010/main" val="312377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Pogledajte</a:t>
            </a:r>
            <a:r>
              <a:rPr lang="ta-IN" baseline="0" dirty="0" smtClean="0"/>
              <a:t>  slike. </a:t>
            </a:r>
            <a:r>
              <a:rPr lang="ta-IN" baseline="0" dirty="0" smtClean="0"/>
              <a:t>U umjetnosti postoji </a:t>
            </a:r>
            <a:r>
              <a:rPr lang="ta-IN" b="1" baseline="0" dirty="0" smtClean="0"/>
              <a:t>šire </a:t>
            </a:r>
            <a:r>
              <a:rPr lang="ta-IN" b="1" baseline="0" dirty="0" smtClean="0"/>
              <a:t>određenje tema u umjetnosti</a:t>
            </a:r>
            <a:r>
              <a:rPr lang="ta-IN" baseline="0" dirty="0" smtClean="0"/>
              <a:t>, prema njihovu značenju. Ta je podjela veoma važna. Podjela ide ovako </a:t>
            </a:r>
            <a:r>
              <a:rPr lang="en-US" baseline="0" dirty="0" smtClean="0"/>
              <a:t>–</a:t>
            </a:r>
            <a:r>
              <a:rPr lang="ta-IN" baseline="0" dirty="0" smtClean="0"/>
              <a:t> usporedite sa slikama: pod brojem 1. fra </a:t>
            </a:r>
            <a:r>
              <a:rPr lang="ta-IN" baseline="0" dirty="0" smtClean="0"/>
              <a:t>Angelicovo </a:t>
            </a:r>
            <a:r>
              <a:rPr lang="ta-IN" i="1" baseline="0" dirty="0" smtClean="0"/>
              <a:t>Navještenje</a:t>
            </a:r>
            <a:r>
              <a:rPr lang="ta-IN" baseline="0" dirty="0" smtClean="0"/>
              <a:t> prikazuje </a:t>
            </a:r>
            <a:r>
              <a:rPr lang="ta-IN" b="1" baseline="0" dirty="0" smtClean="0"/>
              <a:t>VJERSKU ili RELIGIJSKU TEMU; </a:t>
            </a:r>
            <a:r>
              <a:rPr lang="ta-IN" baseline="0" dirty="0" smtClean="0"/>
              <a:t>pod brojem 2. Tizian slika </a:t>
            </a:r>
            <a:r>
              <a:rPr lang="ta-IN" b="1" baseline="0" dirty="0" smtClean="0"/>
              <a:t>MITOLOŠKU TEMU; </a:t>
            </a:r>
            <a:r>
              <a:rPr lang="ta-IN" baseline="0" dirty="0" smtClean="0"/>
              <a:t>pod brojem 3. </a:t>
            </a:r>
            <a:r>
              <a:rPr lang="hr-HR" sz="1200" dirty="0" smtClean="0">
                <a:latin typeface="Arial"/>
                <a:cs typeface="Arial"/>
              </a:rPr>
              <a:t>Théodore Géricault</a:t>
            </a:r>
            <a:r>
              <a:rPr lang="ta-IN" sz="1200" baseline="0" dirty="0" smtClean="0">
                <a:latin typeface="Arial"/>
                <a:cs typeface="Arial"/>
              </a:rPr>
              <a:t> prikazuje </a:t>
            </a:r>
            <a:r>
              <a:rPr lang="ta-IN" sz="1200" b="1" baseline="0" dirty="0" smtClean="0">
                <a:latin typeface="Arial"/>
                <a:cs typeface="Arial"/>
              </a:rPr>
              <a:t>POVIJESNU TEMU, </a:t>
            </a:r>
            <a:r>
              <a:rPr lang="ta-IN" sz="1200" baseline="0" dirty="0" smtClean="0">
                <a:latin typeface="Arial"/>
                <a:cs typeface="Arial"/>
              </a:rPr>
              <a:t>a pod brojem 4. Johannes Vermeer </a:t>
            </a:r>
            <a:r>
              <a:rPr lang="ta-IN" sz="1200" b="1" baseline="0" dirty="0" smtClean="0">
                <a:latin typeface="Arial"/>
                <a:cs typeface="Arial"/>
              </a:rPr>
              <a:t>ŽANR-TEMU</a:t>
            </a:r>
            <a:r>
              <a:rPr lang="ta-IN" sz="1200" b="0" baseline="0" dirty="0" smtClean="0">
                <a:latin typeface="Arial"/>
                <a:cs typeface="Arial"/>
              </a:rPr>
              <a:t> (ovu smo temu već spomenuli ranije, ali je ponavljamo). </a:t>
            </a:r>
            <a:r>
              <a:rPr lang="ta-IN" sz="1200" baseline="0" dirty="0" smtClean="0">
                <a:latin typeface="Arial"/>
                <a:cs typeface="Arial"/>
              </a:rPr>
              <a:t>Na sljedećim slajdovima ćemo ih objasniti.</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18</a:t>
            </a:fld>
            <a:endParaRPr lang="en-US"/>
          </a:p>
        </p:txBody>
      </p:sp>
    </p:spTree>
    <p:extLst>
      <p:ext uri="{BB962C8B-B14F-4D97-AF65-F5344CB8AC3E}">
        <p14:creationId xmlns:p14="http://schemas.microsoft.com/office/powerpoint/2010/main" val="9656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smtClean="0"/>
              <a:t>Vjerska</a:t>
            </a:r>
            <a:r>
              <a:rPr lang="ta-IN" b="1" baseline="0" dirty="0" smtClean="0"/>
              <a:t> tema </a:t>
            </a:r>
            <a:r>
              <a:rPr lang="ta-IN" baseline="0" dirty="0" smtClean="0"/>
              <a:t>prikazuje neki vjerski sadržaj. Na tim prikazima često možete vidjeti određene atribute tj. simbole kojima se sveci i vjerski likovi izdvajaju od drugih figura. Tako ćete oko glave svetaca često vidjeti kružni motiv koji zovemo AUREOLA, a anđeli se prepoznaju po svojim krilima. Na ovim slikama možemo prepoznati neke motive koje smo dosad spominjali, </a:t>
            </a:r>
            <a:r>
              <a:rPr lang="ta-IN" b="1" baseline="0" dirty="0" smtClean="0"/>
              <a:t>u sklopu vjerske teme</a:t>
            </a:r>
            <a:r>
              <a:rPr lang="ta-IN" baseline="0" dirty="0" smtClean="0"/>
              <a:t>. Tako na prikazu </a:t>
            </a:r>
            <a:r>
              <a:rPr lang="ta-IN" i="1" baseline="0" dirty="0" smtClean="0"/>
              <a:t>Navještenja</a:t>
            </a:r>
            <a:r>
              <a:rPr lang="ta-IN" baseline="0" dirty="0" smtClean="0"/>
              <a:t> i </a:t>
            </a:r>
            <a:r>
              <a:rPr lang="ta-IN" i="1" baseline="0" dirty="0" smtClean="0"/>
              <a:t>Podizanja križa </a:t>
            </a:r>
            <a:r>
              <a:rPr lang="ta-IN" baseline="0" dirty="0" smtClean="0"/>
              <a:t>možete u pozadini vidjeti </a:t>
            </a:r>
            <a:r>
              <a:rPr lang="ta-IN" b="1" baseline="0" dirty="0" smtClean="0"/>
              <a:t>krajolik</a:t>
            </a:r>
            <a:r>
              <a:rPr lang="ta-IN" baseline="0" dirty="0" smtClean="0"/>
              <a:t>, a na slici </a:t>
            </a:r>
            <a:r>
              <a:rPr lang="ta-IN" i="1" baseline="0" dirty="0" smtClean="0"/>
              <a:t>Podizanja križa </a:t>
            </a:r>
            <a:r>
              <a:rPr lang="ta-IN" baseline="0" dirty="0" smtClean="0"/>
              <a:t>još i </a:t>
            </a:r>
            <a:r>
              <a:rPr lang="ta-IN" b="1" baseline="0" dirty="0" smtClean="0"/>
              <a:t>poluaktove</a:t>
            </a:r>
            <a:r>
              <a:rPr lang="ta-IN" baseline="0" dirty="0" smtClean="0"/>
              <a:t> (prikaz gornjeg dijela nagog tijela). </a:t>
            </a:r>
            <a:r>
              <a:rPr lang="ta-IN" b="1" baseline="0" dirty="0" smtClean="0"/>
              <a:t>Zaključimo: vjerska tema prikazuje vjerski sadržaj, najčešće preuzet iz Biblije te prenosi neku vjersku poruku. Ova je tema dominirala kao tema u umjetnosti od ranog srednjeg vijeka do 19. st.</a:t>
            </a:r>
            <a:endParaRPr lang="en-US" b="1" dirty="0"/>
          </a:p>
        </p:txBody>
      </p:sp>
      <p:sp>
        <p:nvSpPr>
          <p:cNvPr id="4" name="Slide Number Placeholder 3"/>
          <p:cNvSpPr>
            <a:spLocks noGrp="1"/>
          </p:cNvSpPr>
          <p:nvPr>
            <p:ph type="sldNum" sz="quarter" idx="10"/>
          </p:nvPr>
        </p:nvSpPr>
        <p:spPr/>
        <p:txBody>
          <a:bodyPr/>
          <a:lstStyle/>
          <a:p>
            <a:fld id="{4D761DC9-1490-FD4F-BAD0-CDA94A4AF1BB}" type="slidenum">
              <a:rPr lang="en-US" smtClean="0"/>
              <a:t>19</a:t>
            </a:fld>
            <a:endParaRPr lang="en-US"/>
          </a:p>
        </p:txBody>
      </p:sp>
    </p:spTree>
    <p:extLst>
      <p:ext uri="{BB962C8B-B14F-4D97-AF65-F5344CB8AC3E}">
        <p14:creationId xmlns:p14="http://schemas.microsoft.com/office/powerpoint/2010/main" val="28295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smtClean="0"/>
              <a:t>Mitološke teme </a:t>
            </a:r>
            <a:r>
              <a:rPr lang="ta-IN" dirty="0" smtClean="0"/>
              <a:t>u umjetnosti preuzete</a:t>
            </a:r>
            <a:r>
              <a:rPr lang="ta-IN" baseline="0" dirty="0" smtClean="0"/>
              <a:t> su iz mitoloških priča. Postoje različite mitologije, poput egipatske, grčke, rimske, staroslavenske i umjetnici su crpili iz njih. Ipak, ponajviše su mitoloških tema preuzimali iz </a:t>
            </a:r>
            <a:r>
              <a:rPr lang="ta-IN" b="1" baseline="0" dirty="0" smtClean="0"/>
              <a:t>antičke</a:t>
            </a:r>
            <a:r>
              <a:rPr lang="ta-IN" baseline="0" dirty="0" smtClean="0"/>
              <a:t>, dakle, </a:t>
            </a:r>
            <a:r>
              <a:rPr lang="ta-IN" b="1" baseline="0" dirty="0" smtClean="0"/>
              <a:t>grčke i rimske mitologije</a:t>
            </a:r>
            <a:r>
              <a:rPr lang="ta-IN" b="0" baseline="0" dirty="0" smtClean="0"/>
              <a:t>, posebice u doba umjetničkih razdoblja </a:t>
            </a:r>
            <a:r>
              <a:rPr lang="ta-IN" b="1" baseline="0" dirty="0" smtClean="0"/>
              <a:t>renesanse</a:t>
            </a:r>
            <a:r>
              <a:rPr lang="ta-IN" b="0" baseline="0" dirty="0" smtClean="0"/>
              <a:t> (15 i 16. st.) te </a:t>
            </a:r>
            <a:r>
              <a:rPr lang="ta-IN" b="1" baseline="0" dirty="0" smtClean="0"/>
              <a:t>baroka </a:t>
            </a:r>
            <a:r>
              <a:rPr lang="ta-IN" b="0" baseline="0" dirty="0" smtClean="0"/>
              <a:t>(17. i dio 18. st.). Na obje mitološke teme prikazane na primjerima vidite i jedan već spominjani motiv, ovdje u sklopu mitoloških tema: nago ljudsko tijelo, tj. </a:t>
            </a:r>
            <a:r>
              <a:rPr lang="ta-IN" b="1" baseline="0" dirty="0" smtClean="0"/>
              <a:t>akt. </a:t>
            </a:r>
            <a:r>
              <a:rPr lang="ta-IN" b="0" baseline="0" dirty="0" smtClean="0"/>
              <a:t>Također, na Tizianovoj slici </a:t>
            </a:r>
            <a:r>
              <a:rPr lang="ta-IN" b="0" i="1" baseline="0" dirty="0" smtClean="0"/>
              <a:t>Danaja</a:t>
            </a:r>
            <a:r>
              <a:rPr lang="ta-IN" b="0" baseline="0" dirty="0" smtClean="0"/>
              <a:t> vidite i nagog dječaka s krilima, koje nazivamo </a:t>
            </a:r>
            <a:r>
              <a:rPr lang="ta-IN" b="0" i="1" baseline="0" dirty="0" smtClean="0"/>
              <a:t>putto</a:t>
            </a:r>
            <a:r>
              <a:rPr lang="ta-IN" b="0" baseline="0" dirty="0" smtClean="0"/>
              <a:t>. Putti nisu anđeli, nego bića iz antičke mitologije, ali se prikazuju vrlo slično kao i anđeli. </a:t>
            </a:r>
          </a:p>
          <a:p>
            <a:r>
              <a:rPr lang="ta-IN" b="0" baseline="0" dirty="0" smtClean="0"/>
              <a:t>Zanimljivo je da su umjetnici u prošlosti </a:t>
            </a:r>
            <a:r>
              <a:rPr lang="ta-IN" b="1" baseline="0" dirty="0" smtClean="0"/>
              <a:t>često koristili mitološke teme </a:t>
            </a:r>
            <a:r>
              <a:rPr lang="ta-IN" b="0" baseline="0" dirty="0" smtClean="0"/>
              <a:t>da bi pod njihovom krinkom prikazivali naga ljudska tijela, jer to u sklopu ove šire tematike nije bilo zazorno. </a:t>
            </a:r>
          </a:p>
          <a:p>
            <a:r>
              <a:rPr lang="ta-IN" b="0" baseline="0" dirty="0" smtClean="0"/>
              <a:t>U pozadini pak opet možete vidjeti </a:t>
            </a:r>
            <a:r>
              <a:rPr lang="ta-IN" b="1" baseline="0" dirty="0" smtClean="0"/>
              <a:t>krajolik</a:t>
            </a:r>
            <a:r>
              <a:rPr lang="ta-IN" b="0" baseline="0" dirty="0" smtClean="0"/>
              <a:t>. </a:t>
            </a:r>
          </a:p>
          <a:p>
            <a:endParaRPr lang="en-US" b="1" dirty="0"/>
          </a:p>
        </p:txBody>
      </p:sp>
      <p:sp>
        <p:nvSpPr>
          <p:cNvPr id="4" name="Slide Number Placeholder 3"/>
          <p:cNvSpPr>
            <a:spLocks noGrp="1"/>
          </p:cNvSpPr>
          <p:nvPr>
            <p:ph type="sldNum" sz="quarter" idx="10"/>
          </p:nvPr>
        </p:nvSpPr>
        <p:spPr/>
        <p:txBody>
          <a:bodyPr/>
          <a:lstStyle/>
          <a:p>
            <a:fld id="{4D761DC9-1490-FD4F-BAD0-CDA94A4AF1BB}" type="slidenum">
              <a:rPr lang="en-US" smtClean="0"/>
              <a:t>20</a:t>
            </a:fld>
            <a:endParaRPr lang="en-US"/>
          </a:p>
        </p:txBody>
      </p:sp>
    </p:spTree>
    <p:extLst>
      <p:ext uri="{BB962C8B-B14F-4D97-AF65-F5344CB8AC3E}">
        <p14:creationId xmlns:p14="http://schemas.microsoft.com/office/powerpoint/2010/main" val="86501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a-IN" sz="1200" b="1" dirty="0" smtClean="0">
                <a:latin typeface="Arial"/>
                <a:cs typeface="Arial"/>
              </a:rPr>
              <a:t>Povijesna</a:t>
            </a:r>
            <a:r>
              <a:rPr lang="ta-IN" sz="1200" b="1" baseline="0" dirty="0" smtClean="0">
                <a:latin typeface="Arial"/>
                <a:cs typeface="Arial"/>
              </a:rPr>
              <a:t> tema prikazuje neki povijesni događaj koji se zaista dogodio. </a:t>
            </a:r>
            <a:r>
              <a:rPr lang="ta-IN" sz="1200" baseline="0" dirty="0" smtClean="0">
                <a:latin typeface="Arial"/>
                <a:cs typeface="Arial"/>
              </a:rPr>
              <a:t>Na ovoj slavnoj i monumentalnoj slici (velika je gotovo 5 x 7 m!) francuski slikar </a:t>
            </a:r>
            <a:r>
              <a:rPr lang="hr-HR" dirty="0" smtClean="0">
                <a:latin typeface="Arial"/>
                <a:cs typeface="Arial"/>
              </a:rPr>
              <a:t>Géricault</a:t>
            </a:r>
            <a:r>
              <a:rPr lang="ta-IN" dirty="0" smtClean="0">
                <a:latin typeface="Arial"/>
                <a:cs typeface="Arial"/>
              </a:rPr>
              <a:t> prikazao je događaj koji je potresao</a:t>
            </a:r>
            <a:r>
              <a:rPr lang="ta-IN" baseline="0" dirty="0" smtClean="0">
                <a:latin typeface="Arial"/>
                <a:cs typeface="Arial"/>
              </a:rPr>
              <a:t> francusku javnost. 2. srpnja 1816. francuski je brod Meduza doživio brodolom, a od 150 putnika, spasilo se njih 15-ak na improviziranoj splavi. Izvještaji su govorili i o kanibalizmu, da bi se preživjelo. Potresan prizor pokazuje trenutak u kojem očajni ljudi uočavaju potencijalno spasonosni brod u daljini (spasili su se). Da bi što vjernije prikazao događaj, </a:t>
            </a:r>
            <a:r>
              <a:rPr lang="hr-HR" dirty="0" smtClean="0">
                <a:latin typeface="Arial"/>
                <a:cs typeface="Arial"/>
              </a:rPr>
              <a:t>Géricault</a:t>
            </a:r>
            <a:r>
              <a:rPr lang="ta-IN" dirty="0" smtClean="0">
                <a:latin typeface="Arial"/>
                <a:cs typeface="Arial"/>
              </a:rPr>
              <a:t> je napravio intervjue i portretirao preživjele. Stoga</a:t>
            </a:r>
            <a:r>
              <a:rPr lang="ta-IN" baseline="0" dirty="0" smtClean="0">
                <a:latin typeface="Arial"/>
                <a:cs typeface="Arial"/>
              </a:rPr>
              <a:t> na ovoj povijesnoj temi možemo prepoznati manje motive: </a:t>
            </a:r>
            <a:r>
              <a:rPr lang="ta-IN" b="1" baseline="0" dirty="0" smtClean="0">
                <a:latin typeface="Arial"/>
                <a:cs typeface="Arial"/>
              </a:rPr>
              <a:t>portrete, aktove </a:t>
            </a:r>
            <a:r>
              <a:rPr lang="ta-IN" baseline="0" dirty="0" smtClean="0">
                <a:latin typeface="Arial"/>
                <a:cs typeface="Arial"/>
              </a:rPr>
              <a:t>i u pozadini prikaz </a:t>
            </a:r>
            <a:r>
              <a:rPr lang="ta-IN" b="1" baseline="0" dirty="0" smtClean="0">
                <a:latin typeface="Arial"/>
                <a:cs typeface="Arial"/>
              </a:rPr>
              <a:t>marine</a:t>
            </a:r>
            <a:r>
              <a:rPr lang="ta-IN" baseline="0" dirty="0" smtClean="0">
                <a:latin typeface="Arial"/>
                <a:cs typeface="Arial"/>
              </a:rPr>
              <a:t>. </a:t>
            </a:r>
          </a:p>
          <a:p>
            <a:pPr marL="0" marR="0" indent="0" algn="l" defTabSz="457200" rtl="0" eaLnBrk="1" fontAlgn="auto" latinLnBrk="0" hangingPunct="1">
              <a:lnSpc>
                <a:spcPct val="100000"/>
              </a:lnSpc>
              <a:spcBef>
                <a:spcPts val="0"/>
              </a:spcBef>
              <a:spcAft>
                <a:spcPts val="0"/>
              </a:spcAft>
              <a:buClrTx/>
              <a:buSzTx/>
              <a:buFontTx/>
              <a:buNone/>
              <a:tabLst/>
              <a:defRPr/>
            </a:pPr>
            <a:r>
              <a:rPr lang="ta-IN" sz="1200" baseline="0" dirty="0" smtClean="0">
                <a:latin typeface="Arial"/>
                <a:cs typeface="Arial"/>
              </a:rPr>
              <a:t>Umjetnici koji slikaju povijesne teme inspirirani su pravim povijesnim događajima. </a:t>
            </a:r>
          </a:p>
          <a:p>
            <a:pPr marL="0" marR="0" indent="0" algn="l" defTabSz="457200" rtl="0" eaLnBrk="1" fontAlgn="auto" latinLnBrk="0" hangingPunct="1">
              <a:lnSpc>
                <a:spcPct val="100000"/>
              </a:lnSpc>
              <a:spcBef>
                <a:spcPts val="0"/>
              </a:spcBef>
              <a:spcAft>
                <a:spcPts val="0"/>
              </a:spcAft>
              <a:buClrTx/>
              <a:buSzTx/>
              <a:buFontTx/>
              <a:buNone/>
              <a:tabLst/>
              <a:defRPr/>
            </a:pPr>
            <a:r>
              <a:rPr lang="ta-IN" sz="1200" baseline="0" dirty="0" smtClean="0">
                <a:latin typeface="Arial"/>
                <a:cs typeface="Arial"/>
              </a:rPr>
              <a:t>Ova je slika i kompozicijski iznimno zanimljiva, tako da ćemo je sigurno analizirati </a:t>
            </a:r>
            <a:r>
              <a:rPr lang="en-US" sz="1200" baseline="0" dirty="0" smtClean="0">
                <a:latin typeface="Arial"/>
                <a:cs typeface="Arial"/>
                <a:sym typeface="Wingdings"/>
              </a:rPr>
              <a:t></a:t>
            </a:r>
            <a:endParaRPr lang="en-US" sz="12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21</a:t>
            </a:fld>
            <a:endParaRPr lang="en-US"/>
          </a:p>
        </p:txBody>
      </p:sp>
    </p:spTree>
    <p:extLst>
      <p:ext uri="{BB962C8B-B14F-4D97-AF65-F5344CB8AC3E}">
        <p14:creationId xmlns:p14="http://schemas.microsoft.com/office/powerpoint/2010/main" val="125613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Ovu širu temu prikaza svakodnevnog života nazivamo </a:t>
            </a:r>
            <a:r>
              <a:rPr lang="ta-IN" b="1" dirty="0" smtClean="0"/>
              <a:t>ŽANR-TEMA </a:t>
            </a:r>
            <a:r>
              <a:rPr lang="ta-IN" dirty="0" smtClean="0"/>
              <a:t>(prema franc.</a:t>
            </a:r>
            <a:r>
              <a:rPr lang="ta-IN" baseline="0" dirty="0" smtClean="0"/>
              <a:t> </a:t>
            </a:r>
            <a:r>
              <a:rPr lang="ta-IN" i="1" baseline="0" dirty="0" smtClean="0"/>
              <a:t>genre</a:t>
            </a:r>
            <a:r>
              <a:rPr lang="ta-IN" i="0" baseline="0" dirty="0" smtClean="0"/>
              <a:t>). Na slikama sa žanr-tematikom možemo vidjeti prizore zabava, tržnica, razgovora,  svakodnevnog rada običnog čovjeka, itd. Na oba prikaza žanr-teme možete vidjeti i već spomenut motiv </a:t>
            </a:r>
            <a:r>
              <a:rPr lang="ta-IN" b="1" i="0" baseline="0" dirty="0" smtClean="0"/>
              <a:t>interijera</a:t>
            </a:r>
            <a:r>
              <a:rPr lang="ta-IN" i="0" baseline="0" dirty="0" smtClean="0"/>
              <a:t>. </a:t>
            </a:r>
            <a:r>
              <a:rPr lang="en-US" i="0" baseline="0" dirty="0" smtClean="0"/>
              <a:t>D</a:t>
            </a:r>
            <a:r>
              <a:rPr lang="ta-IN" i="0" baseline="0" dirty="0" smtClean="0"/>
              <a:t>akle, na ovim slikama koje prikazuju motiv iz svakodnevnog života, vidimo kao </a:t>
            </a:r>
            <a:r>
              <a:rPr lang="ta-IN" i="0" baseline="0" dirty="0" smtClean="0"/>
              <a:t>motive </a:t>
            </a:r>
            <a:r>
              <a:rPr lang="ta-IN" i="0" baseline="0" dirty="0" smtClean="0"/>
              <a:t>prikaz </a:t>
            </a:r>
            <a:r>
              <a:rPr lang="ta-IN" b="1" i="0" baseline="0" dirty="0" smtClean="0"/>
              <a:t>interijera</a:t>
            </a:r>
            <a:r>
              <a:rPr lang="ta-IN" b="0" i="0" baseline="0" dirty="0" smtClean="0"/>
              <a:t>, </a:t>
            </a:r>
            <a:r>
              <a:rPr lang="ta-IN" b="1" i="0" baseline="0" dirty="0" smtClean="0"/>
              <a:t>portreta i mrtve prirode.</a:t>
            </a:r>
            <a:endParaRPr lang="ta-IN" b="1" i="0" baseline="0" dirty="0" smtClean="0"/>
          </a:p>
          <a:p>
            <a:r>
              <a:rPr lang="ta-IN" i="0" baseline="0" dirty="0" smtClean="0"/>
              <a:t>Ova je tema, kako smo već spominjali na ranijem slajdu, bilo osobito česta u protestantskoj Nizozemskoj jer su protestanti zabranili vjersko slikarstvo (duhovno i Bog se ne mogu likovno prikazati, oni su duhovna bića). Stoga su se ljudi u želji za umjetnošću odlučili za nevjerske, svjetovne teme, poput žanr-tema ili </a:t>
            </a:r>
            <a:r>
              <a:rPr lang="ta-IN" i="0" baseline="0" dirty="0" smtClean="0"/>
              <a:t>motiva krajolika</a:t>
            </a:r>
            <a:r>
              <a:rPr lang="ta-IN" i="0" baseline="0" dirty="0" smtClean="0"/>
              <a:t>.</a:t>
            </a:r>
          </a:p>
          <a:p>
            <a:endParaRPr lang="ta-IN" i="0" baseline="0" dirty="0" smtClean="0"/>
          </a:p>
          <a:p>
            <a:r>
              <a:rPr lang="ta-IN" i="0" baseline="0" dirty="0" smtClean="0"/>
              <a:t>Kao zadatak, molim vas da riješite zanimljivu vježbu na poveznici: </a:t>
            </a:r>
            <a:r>
              <a:rPr lang="sv-SE" i="0" baseline="0" dirty="0" err="1" smtClean="0"/>
              <a:t>https</a:t>
            </a:r>
            <a:r>
              <a:rPr lang="sv-SE" i="0" baseline="0" dirty="0" smtClean="0"/>
              <a:t>://</a:t>
            </a:r>
            <a:r>
              <a:rPr lang="sv-SE" i="0" baseline="0" dirty="0" err="1" smtClean="0"/>
              <a:t>learningapps.org</a:t>
            </a:r>
            <a:r>
              <a:rPr lang="sv-SE" i="0" baseline="0" dirty="0" smtClean="0"/>
              <a:t>/</a:t>
            </a:r>
            <a:r>
              <a:rPr lang="sv-SE" i="0" baseline="0" dirty="0" err="1" smtClean="0"/>
              <a:t>watch?v</a:t>
            </a:r>
            <a:r>
              <a:rPr lang="sv-SE" i="0" baseline="0" dirty="0" smtClean="0"/>
              <a:t>=p7dpo9fg220</a:t>
            </a:r>
            <a:endParaRPr lang="ta-IN" i="0" baseline="0" dirty="0" smtClean="0"/>
          </a:p>
          <a:p>
            <a:endParaRPr lang="en-US" i="1" dirty="0"/>
          </a:p>
        </p:txBody>
      </p:sp>
      <p:sp>
        <p:nvSpPr>
          <p:cNvPr id="4" name="Slide Number Placeholder 3"/>
          <p:cNvSpPr>
            <a:spLocks noGrp="1"/>
          </p:cNvSpPr>
          <p:nvPr>
            <p:ph type="sldNum" sz="quarter" idx="10"/>
          </p:nvPr>
        </p:nvSpPr>
        <p:spPr/>
        <p:txBody>
          <a:bodyPr/>
          <a:lstStyle/>
          <a:p>
            <a:fld id="{4D761DC9-1490-FD4F-BAD0-CDA94A4AF1BB}" type="slidenum">
              <a:rPr lang="en-US" smtClean="0"/>
              <a:t>22</a:t>
            </a:fld>
            <a:endParaRPr lang="en-US"/>
          </a:p>
        </p:txBody>
      </p:sp>
    </p:spTree>
    <p:extLst>
      <p:ext uri="{BB962C8B-B14F-4D97-AF65-F5344CB8AC3E}">
        <p14:creationId xmlns:p14="http://schemas.microsoft.com/office/powerpoint/2010/main" val="273428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Ova slika ima u sebi nekoliko manjih motiva (3</a:t>
            </a:r>
            <a:r>
              <a:rPr lang="ta-IN" baseline="0" dirty="0" smtClean="0"/>
              <a:t> ukupno) koje smo obrađivali u prošloj lekciji (sve je u ovoj prezentaciji) i jednu okvirnu, širu temu, koju smo danas spominjali. </a:t>
            </a:r>
          </a:p>
          <a:p>
            <a:r>
              <a:rPr lang="ta-IN" baseline="0" dirty="0" smtClean="0"/>
              <a:t>Probajte ih odrediti, slijedeći prezentaciju. </a:t>
            </a:r>
          </a:p>
          <a:p>
            <a:endParaRPr lang="ta-IN" baseline="0" dirty="0" smtClean="0"/>
          </a:p>
          <a:p>
            <a:r>
              <a:rPr lang="ta-IN" baseline="0" dirty="0" smtClean="0"/>
              <a:t>Pošaljite mi odgovore na Teams, do sljedećeg sata. Budući da je zadatak zaista lagan, možete i odmah to riješiti.</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23</a:t>
            </a:fld>
            <a:endParaRPr lang="en-US"/>
          </a:p>
        </p:txBody>
      </p:sp>
    </p:spTree>
    <p:extLst>
      <p:ext uri="{BB962C8B-B14F-4D97-AF65-F5344CB8AC3E}">
        <p14:creationId xmlns:p14="http://schemas.microsoft.com/office/powerpoint/2010/main" val="221086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smtClean="0"/>
              <a:t>P</a:t>
            </a:r>
            <a:r>
              <a:rPr lang="en-US" b="1" dirty="0" smtClean="0"/>
              <a:t>o</a:t>
            </a:r>
            <a:r>
              <a:rPr lang="ta-IN" b="1" dirty="0" smtClean="0"/>
              <a:t>rtret je prikaz određene osobe, </a:t>
            </a:r>
            <a:r>
              <a:rPr lang="ta-IN" dirty="0" smtClean="0"/>
              <a:t>prenošenje njezinih fizičkih obilježja. Ali ne samo to, portreti</a:t>
            </a:r>
            <a:r>
              <a:rPr lang="ta-IN" baseline="0" dirty="0" smtClean="0"/>
              <a:t> jako često bilježe emocionalno i psihičko stanje osobe, njezinu osobnost. Poznati </a:t>
            </a:r>
            <a:r>
              <a:rPr lang="ta-IN" b="1" baseline="0" dirty="0" smtClean="0"/>
              <a:t>fajumski portreti </a:t>
            </a:r>
            <a:r>
              <a:rPr lang="ta-IN" baseline="0" dirty="0" smtClean="0"/>
              <a:t>dio su kulture pokapanja u oazi Fajum u Egiptu, od 1. do 4. stoljeća. Zajednica ljudi, uglavnom grčkih naseljenika, na tom je prostoru preuzela egipatske običaje pokapanja te su na svoje mumije stavljali portrete pokojnika, najčešće iz doba mladosti. Ti su portreti inače za života ljudi stajali u njihovim kućama. Unatoč individualiziranim crtama lica i osobnosti kojom zrače, velike tamne oči su svima iste </a:t>
            </a:r>
            <a:r>
              <a:rPr lang="en-US" baseline="0" dirty="0" smtClean="0"/>
              <a:t>–</a:t>
            </a:r>
            <a:r>
              <a:rPr lang="ta-IN" baseline="0" dirty="0" smtClean="0"/>
              <a:t> najvjerojatnije jer su se smatrale vezom s onostranim (“oči su ogledalo duše“). Ovi su portreti posebni i po tehnici kojom su slikani: zovemo je </a:t>
            </a:r>
            <a:r>
              <a:rPr lang="ta-IN" b="1" baseline="0" dirty="0" smtClean="0"/>
              <a:t>enkaustika. </a:t>
            </a:r>
            <a:r>
              <a:rPr lang="ta-IN" baseline="0" dirty="0" smtClean="0"/>
              <a:t>To je tehnika u kojoj je pigment (boja u prahu) otopljen u vosku. Djela slikana u ovoj tehnici izrazito su dugotrajna i zadržavaju živost kroz stoljeća, kao što vidimo i na ovom primjeru.</a:t>
            </a:r>
          </a:p>
          <a:p>
            <a:endParaRPr lang="ta-IN" baseline="0" dirty="0" smtClean="0"/>
          </a:p>
          <a:p>
            <a:r>
              <a:rPr lang="ta-IN" baseline="0" dirty="0" smtClean="0"/>
              <a:t>Prema gornjoj podjeli (prema veličini prikazanog dijela tijela) </a:t>
            </a:r>
            <a:r>
              <a:rPr lang="en-US" baseline="0" dirty="0" smtClean="0"/>
              <a:t>–</a:t>
            </a:r>
            <a:r>
              <a:rPr lang="ta-IN" baseline="0" dirty="0" smtClean="0"/>
              <a:t> u koji tip portreta spada portret ovog dječaka?</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5</a:t>
            </a:fld>
            <a:endParaRPr lang="en-US"/>
          </a:p>
        </p:txBody>
      </p:sp>
    </p:spTree>
    <p:extLst>
      <p:ext uri="{BB962C8B-B14F-4D97-AF65-F5344CB8AC3E}">
        <p14:creationId xmlns:p14="http://schemas.microsoft.com/office/powerpoint/2010/main" val="1946965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Ponavljam, </a:t>
            </a:r>
            <a:r>
              <a:rPr lang="ta-IN" dirty="0" smtClean="0"/>
              <a:t>motive</a:t>
            </a:r>
            <a:r>
              <a:rPr lang="ta-IN" baseline="0" dirty="0" smtClean="0"/>
              <a:t> i </a:t>
            </a:r>
            <a:r>
              <a:rPr lang="ta-IN" dirty="0" smtClean="0"/>
              <a:t>teme </a:t>
            </a:r>
            <a:r>
              <a:rPr lang="ta-IN" dirty="0" smtClean="0"/>
              <a:t>smo obrađivali u prošloj lekciji, ali sve</a:t>
            </a:r>
            <a:r>
              <a:rPr lang="ta-IN" baseline="0" dirty="0" smtClean="0"/>
              <a:t> </a:t>
            </a:r>
            <a:r>
              <a:rPr lang="ta-IN" dirty="0" smtClean="0"/>
              <a:t>je u</a:t>
            </a:r>
            <a:r>
              <a:rPr lang="ta-IN" baseline="0" dirty="0" smtClean="0"/>
              <a:t> ovoj prezentaciji </a:t>
            </a:r>
            <a:r>
              <a:rPr lang="ta-IN" dirty="0" smtClean="0"/>
              <a:t>objedinjeno. Prema onom što smo učili posljednji</a:t>
            </a:r>
            <a:r>
              <a:rPr lang="ta-IN" baseline="0" dirty="0" smtClean="0"/>
              <a:t> sat u prvom polugodištu (prvi dio prezentacije), odredite koji se </a:t>
            </a:r>
            <a:r>
              <a:rPr lang="ta-IN" baseline="0" dirty="0" smtClean="0"/>
              <a:t>motivi mogu prepoznati na ovoj slici</a:t>
            </a:r>
            <a:r>
              <a:rPr lang="ta-IN" baseline="0" smtClean="0"/>
              <a:t>. </a:t>
            </a:r>
          </a:p>
          <a:p>
            <a:endParaRPr lang="ta-I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ta-IN" baseline="0" dirty="0" smtClean="0"/>
              <a:t>Pošaljite mi odgovore na Teams, do sljedećeg sata. Budući da su zadaci zaista zaista lagani, možete i odmah to riješiti.</a:t>
            </a:r>
            <a:endParaRPr lang="en-US" dirty="0" smtClean="0"/>
          </a:p>
          <a:p>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24</a:t>
            </a:fld>
            <a:endParaRPr lang="en-US"/>
          </a:p>
        </p:txBody>
      </p:sp>
    </p:spTree>
    <p:extLst>
      <p:ext uri="{BB962C8B-B14F-4D97-AF65-F5344CB8AC3E}">
        <p14:creationId xmlns:p14="http://schemas.microsoft.com/office/powerpoint/2010/main" val="152685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Po čemu se razlikuju ova dva portreta? Prema vrsti razlikujemo: </a:t>
            </a:r>
            <a:r>
              <a:rPr lang="ta-IN" b="1" dirty="0" smtClean="0"/>
              <a:t>pojedinačni, dvostruki, grupni ili skupni portret i autoportret </a:t>
            </a:r>
            <a:r>
              <a:rPr lang="ta-IN" dirty="0" smtClean="0"/>
              <a:t>(vidi slj.slajd). </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6</a:t>
            </a:fld>
            <a:endParaRPr lang="en-US"/>
          </a:p>
        </p:txBody>
      </p:sp>
    </p:spTree>
    <p:extLst>
      <p:ext uri="{BB962C8B-B14F-4D97-AF65-F5344CB8AC3E}">
        <p14:creationId xmlns:p14="http://schemas.microsoft.com/office/powerpoint/2010/main" val="2670321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Prikazi grupnih ili skupnih portreta prikazuju portrete skupine povezanih ljudi, primjerice jedne obitelji ili voditelja</a:t>
            </a:r>
            <a:r>
              <a:rPr lang="ta-IN" baseline="0" dirty="0" smtClean="0"/>
              <a:t> </a:t>
            </a:r>
            <a:r>
              <a:rPr lang="ta-IN" dirty="0" smtClean="0"/>
              <a:t>dobrotvornih ustanova,</a:t>
            </a:r>
            <a:r>
              <a:rPr lang="ta-IN" baseline="0" dirty="0" smtClean="0"/>
              <a:t> kao ovdje: vidimo </a:t>
            </a:r>
            <a:r>
              <a:rPr lang="ta-IN" dirty="0" smtClean="0"/>
              <a:t>primjer</a:t>
            </a:r>
            <a:r>
              <a:rPr lang="ta-IN" baseline="0" dirty="0" smtClean="0"/>
              <a:t> zajedničkog portreta upraviteljica jedne ubožnice u Nizozemskoj u 17. st.</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7</a:t>
            </a:fld>
            <a:endParaRPr lang="en-US"/>
          </a:p>
        </p:txBody>
      </p:sp>
    </p:spTree>
    <p:extLst>
      <p:ext uri="{BB962C8B-B14F-4D97-AF65-F5344CB8AC3E}">
        <p14:creationId xmlns:p14="http://schemas.microsoft.com/office/powerpoint/2010/main" val="79418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Posebno treba izdvojiti </a:t>
            </a:r>
            <a:r>
              <a:rPr lang="ta-IN" b="1" dirty="0" smtClean="0"/>
              <a:t>autoportret. </a:t>
            </a:r>
            <a:r>
              <a:rPr lang="ta-IN" dirty="0" smtClean="0"/>
              <a:t>Umjetnik na njima prikazuje samoga sebe,</a:t>
            </a:r>
            <a:r>
              <a:rPr lang="ta-IN" baseline="0" dirty="0" smtClean="0"/>
              <a:t> često na vrlo osoban način. Tako na njima često možemo vidjeti obilježja njih samih, osobnost, psihičko stanje, emocije. Umjetnici se ponekad na autoportretima i “ogoljuju“, pokazuju svoju osobnost svijetu. </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8</a:t>
            </a:fld>
            <a:endParaRPr lang="en-US"/>
          </a:p>
        </p:txBody>
      </p:sp>
    </p:spTree>
    <p:extLst>
      <p:ext uri="{BB962C8B-B14F-4D97-AF65-F5344CB8AC3E}">
        <p14:creationId xmlns:p14="http://schemas.microsoft.com/office/powerpoint/2010/main" val="743474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a:t>
            </a:r>
            <a:r>
              <a:rPr lang="en-US" dirty="0" smtClean="0"/>
              <a:t>o</a:t>
            </a:r>
            <a:r>
              <a:rPr lang="ta-IN" dirty="0" smtClean="0"/>
              <a:t>gledajte</a:t>
            </a:r>
            <a:r>
              <a:rPr lang="ta-IN" baseline="0" dirty="0" smtClean="0"/>
              <a:t> primjere i usporedite ih. Što je prikazano? Kakav je položaj glave u odnosu na vas kao promatrača?</a:t>
            </a:r>
          </a:p>
          <a:p>
            <a:endParaRPr lang="ta-IN" baseline="0" dirty="0" smtClean="0"/>
          </a:p>
          <a:p>
            <a:r>
              <a:rPr lang="ta-IN" u="sng" baseline="0" dirty="0" smtClean="0"/>
              <a:t>1. zadatak</a:t>
            </a:r>
            <a:r>
              <a:rPr lang="ta-IN" baseline="0" dirty="0" smtClean="0"/>
              <a:t>: povežite ponuđene pojmove s prikazima: </a:t>
            </a:r>
            <a:r>
              <a:rPr lang="ta-IN" b="1" baseline="0" dirty="0" smtClean="0"/>
              <a:t>profil, poluprofil, tri četvrtine profila, lice gledano sprijeda </a:t>
            </a:r>
            <a:r>
              <a:rPr lang="ta-IN" baseline="0" dirty="0" smtClean="0"/>
              <a:t>(</a:t>
            </a:r>
            <a:r>
              <a:rPr lang="ta-IN" i="1" baseline="0" dirty="0" smtClean="0"/>
              <a:t>en face </a:t>
            </a:r>
            <a:r>
              <a:rPr lang="en-US" baseline="0" dirty="0" smtClean="0"/>
              <a:t>–</a:t>
            </a:r>
            <a:r>
              <a:rPr lang="ta-IN" baseline="0" dirty="0" smtClean="0"/>
              <a:t> čita se “an fas“). Skicirajte si i zapišite u bilježnicu definiciju položaja vlastitim riječima. </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9</a:t>
            </a:fld>
            <a:endParaRPr lang="en-US"/>
          </a:p>
        </p:txBody>
      </p:sp>
    </p:spTree>
    <p:extLst>
      <p:ext uri="{BB962C8B-B14F-4D97-AF65-F5344CB8AC3E}">
        <p14:creationId xmlns:p14="http://schemas.microsoft.com/office/powerpoint/2010/main" val="149271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Prikazi životinja se pojavljuju na stijenama još u paleolitiku,</a:t>
            </a:r>
            <a:r>
              <a:rPr lang="ta-IN" baseline="0" dirty="0" smtClean="0"/>
              <a:t> stoga ih smatramo </a:t>
            </a:r>
            <a:r>
              <a:rPr lang="ta-IN" b="1" baseline="0" dirty="0" smtClean="0"/>
              <a:t>prvim slikarskim motivima u povijesti. </a:t>
            </a:r>
            <a:r>
              <a:rPr lang="ta-IN" baseline="0" dirty="0" smtClean="0"/>
              <a:t>Prapovijesni je čovjek slikao životinje u sklopu svojih magijskih rituala, prizivanja sreće u </a:t>
            </a:r>
            <a:r>
              <a:rPr lang="ta-IN" baseline="0" dirty="0" smtClean="0"/>
              <a:t>lovu i kao dio velikog štovanja prema životinjama. </a:t>
            </a:r>
            <a:r>
              <a:rPr lang="ta-IN" baseline="0" dirty="0" smtClean="0"/>
              <a:t>Slikali su ono što im je bilo presudno za opstanak.</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10</a:t>
            </a:fld>
            <a:endParaRPr lang="en-US"/>
          </a:p>
        </p:txBody>
      </p:sp>
    </p:spTree>
    <p:extLst>
      <p:ext uri="{BB962C8B-B14F-4D97-AF65-F5344CB8AC3E}">
        <p14:creationId xmlns:p14="http://schemas.microsoft.com/office/powerpoint/2010/main" val="152508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Mrtva priroda</a:t>
            </a:r>
            <a:r>
              <a:rPr lang="ta-IN" baseline="0" dirty="0" smtClean="0"/>
              <a:t> može prikazivati plodove prirode, primjerice </a:t>
            </a:r>
            <a:r>
              <a:rPr lang="ta-IN" baseline="0" dirty="0" smtClean="0"/>
              <a:t>cvijeće, voće i povrće.. </a:t>
            </a:r>
            <a:r>
              <a:rPr lang="ta-IN" baseline="0" dirty="0" smtClean="0"/>
              <a:t>Potom može prikazivati i uporabne predmete koje koristimo u svakodnevnom životu, recimo vaze, boce, zdjele, knjige,... Često umjetnici slikaju kombinaciju ova dva motiva da bi stvorili </a:t>
            </a:r>
            <a:r>
              <a:rPr lang="ta-IN" baseline="0" dirty="0" smtClean="0"/>
              <a:t>motiv </a:t>
            </a:r>
            <a:r>
              <a:rPr lang="ta-IN" baseline="0" dirty="0" smtClean="0"/>
              <a:t>mrtve prirode. Često je ovaj motiv simbolički koristio kao prikaz obilja i bogatstva, zahvalnosti prirodi ili nekog spokoja. </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11</a:t>
            </a:fld>
            <a:endParaRPr lang="en-US"/>
          </a:p>
        </p:txBody>
      </p:sp>
    </p:spTree>
    <p:extLst>
      <p:ext uri="{BB962C8B-B14F-4D97-AF65-F5344CB8AC3E}">
        <p14:creationId xmlns:p14="http://schemas.microsoft.com/office/powerpoint/2010/main" val="287691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Često se radi o prikazima unutrašnjosti doma ili crkve i slično. </a:t>
            </a:r>
            <a:r>
              <a:rPr lang="ta-IN" dirty="0" smtClean="0"/>
              <a:t>Ovaj</a:t>
            </a:r>
            <a:r>
              <a:rPr lang="ta-IN" baseline="0" dirty="0" smtClean="0"/>
              <a:t> je motiv </a:t>
            </a:r>
            <a:r>
              <a:rPr lang="ta-IN" dirty="0" smtClean="0"/>
              <a:t>povezan</a:t>
            </a:r>
            <a:r>
              <a:rPr lang="ta-IN" baseline="0" dirty="0" smtClean="0"/>
              <a:t> </a:t>
            </a:r>
            <a:r>
              <a:rPr lang="ta-IN" baseline="0" dirty="0" smtClean="0"/>
              <a:t>sa sljedećom </a:t>
            </a:r>
            <a:r>
              <a:rPr lang="ta-IN" b="1" baseline="0" dirty="0" smtClean="0"/>
              <a:t>temom</a:t>
            </a:r>
            <a:r>
              <a:rPr lang="ta-IN" baseline="0" dirty="0" smtClean="0"/>
              <a:t>: ŽANR SCENOM.</a:t>
            </a:r>
            <a:endParaRPr lang="en-US" dirty="0"/>
          </a:p>
        </p:txBody>
      </p:sp>
      <p:sp>
        <p:nvSpPr>
          <p:cNvPr id="4" name="Slide Number Placeholder 3"/>
          <p:cNvSpPr>
            <a:spLocks noGrp="1"/>
          </p:cNvSpPr>
          <p:nvPr>
            <p:ph type="sldNum" sz="quarter" idx="10"/>
          </p:nvPr>
        </p:nvSpPr>
        <p:spPr/>
        <p:txBody>
          <a:bodyPr/>
          <a:lstStyle/>
          <a:p>
            <a:fld id="{4D761DC9-1490-FD4F-BAD0-CDA94A4AF1BB}" type="slidenum">
              <a:rPr lang="en-US" smtClean="0"/>
              <a:t>12</a:t>
            </a:fld>
            <a:endParaRPr lang="en-US"/>
          </a:p>
        </p:txBody>
      </p:sp>
    </p:spTree>
    <p:extLst>
      <p:ext uri="{BB962C8B-B14F-4D97-AF65-F5344CB8AC3E}">
        <p14:creationId xmlns:p14="http://schemas.microsoft.com/office/powerpoint/2010/main" val="40748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2484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39435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8668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B8F6F560-C775-9241-8BB4-5DD67C6BDAA2}"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21456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B8F6F560-C775-9241-8BB4-5DD67C6BDAA2}" type="datetimeFigureOut">
              <a:rPr lang="en-US" smtClean="0"/>
              <a:t>25/04/21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45586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B8F6F560-C775-9241-8BB4-5DD67C6BDAA2}" type="datetimeFigureOut">
              <a:rPr lang="en-US" smtClean="0"/>
              <a:t>25/04/21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70575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B8F6F560-C775-9241-8BB4-5DD67C6BDAA2}" type="datetimeFigureOut">
              <a:rPr lang="en-US" smtClean="0"/>
              <a:t>25/04/21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186061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2"/>
          <p:cNvSpPr>
            <a:spLocks noGrp="1"/>
          </p:cNvSpPr>
          <p:nvPr>
            <p:ph type="dt" sz="half" idx="10"/>
          </p:nvPr>
        </p:nvSpPr>
        <p:spPr/>
        <p:txBody>
          <a:bodyPr/>
          <a:lstStyle/>
          <a:p>
            <a:fld id="{B8F6F560-C775-9241-8BB4-5DD67C6BDAA2}" type="datetimeFigureOut">
              <a:rPr lang="en-US" smtClean="0"/>
              <a:t>25/04/21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41130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6F560-C775-9241-8BB4-5DD67C6BDAA2}" type="datetimeFigureOut">
              <a:rPr lang="en-US" smtClean="0"/>
              <a:t>25/04/21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271791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25/04/21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534622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a-IN"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B8F6F560-C775-9241-8BB4-5DD67C6BDAA2}" type="datetimeFigureOut">
              <a:rPr lang="en-US" smtClean="0"/>
              <a:t>25/04/21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4430D4-2A41-8F4B-A0C9-F049E14C3100}" type="slidenum">
              <a:rPr lang="en-US" smtClean="0"/>
              <a:t>‹#›</a:t>
            </a:fld>
            <a:endParaRPr lang="en-US"/>
          </a:p>
        </p:txBody>
      </p:sp>
    </p:spTree>
    <p:extLst>
      <p:ext uri="{BB962C8B-B14F-4D97-AF65-F5344CB8AC3E}">
        <p14:creationId xmlns:p14="http://schemas.microsoft.com/office/powerpoint/2010/main" val="3396312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a-I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6F560-C775-9241-8BB4-5DD67C6BDAA2}" type="datetimeFigureOut">
              <a:rPr lang="en-US" smtClean="0"/>
              <a:t>25/04/21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430D4-2A41-8F4B-A0C9-F049E14C3100}" type="slidenum">
              <a:rPr lang="en-US" smtClean="0"/>
              <a:t>‹#›</a:t>
            </a:fld>
            <a:endParaRPr lang="en-US"/>
          </a:p>
        </p:txBody>
      </p:sp>
    </p:spTree>
    <p:extLst>
      <p:ext uri="{BB962C8B-B14F-4D97-AF65-F5344CB8AC3E}">
        <p14:creationId xmlns:p14="http://schemas.microsoft.com/office/powerpoint/2010/main" val="407033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arningapps.org/watch?v=psxarzuon2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arningapps.org/watch?v=p9d63ibia2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4495" y="2559422"/>
            <a:ext cx="6056942" cy="523220"/>
          </a:xfrm>
          <a:prstGeom prst="rect">
            <a:avLst/>
          </a:prstGeom>
          <a:noFill/>
        </p:spPr>
        <p:txBody>
          <a:bodyPr wrap="none" rtlCol="0">
            <a:spAutoFit/>
          </a:bodyPr>
          <a:lstStyle/>
          <a:p>
            <a:r>
              <a:rPr lang="ta-IN" sz="2800" b="1" dirty="0" smtClean="0">
                <a:latin typeface="Arial"/>
                <a:cs typeface="Arial"/>
              </a:rPr>
              <a:t>VRSTE TEMA U UMJETNOSTI 1 i 2</a:t>
            </a:r>
            <a:endParaRPr lang="en-US" sz="2800" b="1" dirty="0">
              <a:latin typeface="Arial"/>
              <a:cs typeface="Arial"/>
            </a:endParaRPr>
          </a:p>
        </p:txBody>
      </p:sp>
    </p:spTree>
    <p:extLst>
      <p:ext uri="{BB962C8B-B14F-4D97-AF65-F5344CB8AC3E}">
        <p14:creationId xmlns:p14="http://schemas.microsoft.com/office/powerpoint/2010/main" val="2702391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sonte_Magdaleniense_polícrom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33535"/>
            <a:ext cx="4865318" cy="3249880"/>
          </a:xfrm>
          <a:prstGeom prst="rect">
            <a:avLst/>
          </a:prstGeom>
        </p:spPr>
      </p:pic>
      <p:pic>
        <p:nvPicPr>
          <p:cNvPr id="5" name="Picture 4" descr="927px-Albrecht_Dürer_-_Hare,_1502_-_Google_Art_Proje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5318" y="0"/>
            <a:ext cx="4376788" cy="4834769"/>
          </a:xfrm>
          <a:prstGeom prst="rect">
            <a:avLst/>
          </a:prstGeom>
        </p:spPr>
      </p:pic>
      <p:sp>
        <p:nvSpPr>
          <p:cNvPr id="6" name="TextBox 5"/>
          <p:cNvSpPr txBox="1"/>
          <p:nvPr/>
        </p:nvSpPr>
        <p:spPr>
          <a:xfrm>
            <a:off x="5532686" y="5101125"/>
            <a:ext cx="2921704" cy="369332"/>
          </a:xfrm>
          <a:prstGeom prst="rect">
            <a:avLst/>
          </a:prstGeom>
          <a:noFill/>
        </p:spPr>
        <p:txBody>
          <a:bodyPr wrap="none" rtlCol="0">
            <a:spAutoFit/>
          </a:bodyPr>
          <a:lstStyle/>
          <a:p>
            <a:r>
              <a:rPr lang="ta-IN" dirty="0" smtClean="0">
                <a:latin typeface="Arial"/>
                <a:cs typeface="Arial"/>
              </a:rPr>
              <a:t>Albrecht Durer: </a:t>
            </a:r>
            <a:r>
              <a:rPr lang="ta-IN" i="1" dirty="0" smtClean="0">
                <a:latin typeface="Arial"/>
                <a:cs typeface="Arial"/>
              </a:rPr>
              <a:t>Zec</a:t>
            </a:r>
            <a:r>
              <a:rPr lang="ta-IN" dirty="0" smtClean="0">
                <a:latin typeface="Arial"/>
                <a:cs typeface="Arial"/>
              </a:rPr>
              <a:t>, 1502</a:t>
            </a:r>
            <a:r>
              <a:rPr lang="ta-IN" dirty="0" smtClean="0"/>
              <a:t>. </a:t>
            </a:r>
            <a:endParaRPr lang="en-US" dirty="0"/>
          </a:p>
        </p:txBody>
      </p:sp>
      <p:sp>
        <p:nvSpPr>
          <p:cNvPr id="7" name="TextBox 6"/>
          <p:cNvSpPr txBox="1"/>
          <p:nvPr/>
        </p:nvSpPr>
        <p:spPr>
          <a:xfrm>
            <a:off x="5037543" y="5682258"/>
            <a:ext cx="3056970" cy="923330"/>
          </a:xfrm>
          <a:prstGeom prst="rect">
            <a:avLst/>
          </a:prstGeom>
          <a:noFill/>
        </p:spPr>
        <p:txBody>
          <a:bodyPr wrap="square" rtlCol="0">
            <a:spAutoFit/>
          </a:bodyPr>
          <a:lstStyle/>
          <a:p>
            <a:r>
              <a:rPr lang="ta-IN" dirty="0" smtClean="0">
                <a:latin typeface="Arial"/>
                <a:cs typeface="Arial"/>
              </a:rPr>
              <a:t>Spilja Altamira: prikazi životinja </a:t>
            </a:r>
            <a:r>
              <a:rPr lang="en-US" dirty="0" smtClean="0">
                <a:latin typeface="Arial"/>
                <a:cs typeface="Arial"/>
              </a:rPr>
              <a:t>–</a:t>
            </a:r>
            <a:r>
              <a:rPr lang="ta-IN" dirty="0" smtClean="0">
                <a:latin typeface="Arial"/>
                <a:cs typeface="Arial"/>
              </a:rPr>
              <a:t> bizona</a:t>
            </a:r>
            <a:r>
              <a:rPr lang="ta-IN" dirty="0">
                <a:latin typeface="Arial"/>
                <a:cs typeface="Arial"/>
              </a:rPr>
              <a:t> </a:t>
            </a:r>
            <a:r>
              <a:rPr lang="ta-IN" dirty="0" smtClean="0">
                <a:latin typeface="Arial"/>
                <a:cs typeface="Arial"/>
              </a:rPr>
              <a:t>-  doba paleolitika</a:t>
            </a:r>
            <a:endParaRPr lang="en-US" dirty="0">
              <a:latin typeface="Arial"/>
              <a:cs typeface="Arial"/>
            </a:endParaRPr>
          </a:p>
        </p:txBody>
      </p:sp>
      <p:sp>
        <p:nvSpPr>
          <p:cNvPr id="8" name="TextBox 7"/>
          <p:cNvSpPr txBox="1"/>
          <p:nvPr/>
        </p:nvSpPr>
        <p:spPr>
          <a:xfrm>
            <a:off x="344447" y="602665"/>
            <a:ext cx="3853505" cy="2246769"/>
          </a:xfrm>
          <a:prstGeom prst="rect">
            <a:avLst/>
          </a:prstGeom>
          <a:noFill/>
        </p:spPr>
        <p:txBody>
          <a:bodyPr wrap="square" rtlCol="0">
            <a:spAutoFit/>
          </a:bodyPr>
          <a:lstStyle/>
          <a:p>
            <a:r>
              <a:rPr lang="ta-IN" sz="2000" b="1" dirty="0" smtClean="0">
                <a:latin typeface="Arial"/>
                <a:cs typeface="Arial"/>
              </a:rPr>
              <a:t>ANIMALISTIČKI MOTIV</a:t>
            </a:r>
          </a:p>
          <a:p>
            <a:endParaRPr lang="ta-IN" sz="2000" dirty="0">
              <a:latin typeface="Arial"/>
              <a:cs typeface="Arial"/>
            </a:endParaRPr>
          </a:p>
          <a:p>
            <a:pPr marL="285750" indent="-285750">
              <a:buFont typeface="Arial"/>
              <a:buChar char="•"/>
            </a:pPr>
            <a:r>
              <a:rPr lang="ta-IN" sz="2000" dirty="0">
                <a:latin typeface="Arial"/>
                <a:cs typeface="Arial"/>
              </a:rPr>
              <a:t>p</a:t>
            </a:r>
            <a:r>
              <a:rPr lang="ta-IN" sz="2000" dirty="0" smtClean="0">
                <a:latin typeface="Arial"/>
                <a:cs typeface="Arial"/>
              </a:rPr>
              <a:t>rikazi živih životinja</a:t>
            </a:r>
          </a:p>
          <a:p>
            <a:pPr marL="285750" indent="-285750">
              <a:buFont typeface="Arial"/>
              <a:buChar char="•"/>
            </a:pPr>
            <a:endParaRPr lang="ta-IN" sz="2000" dirty="0" smtClean="0">
              <a:latin typeface="Arial"/>
              <a:cs typeface="Arial"/>
            </a:endParaRPr>
          </a:p>
          <a:p>
            <a:pPr marL="285750" indent="-285750">
              <a:buFont typeface="Arial"/>
              <a:buChar char="•"/>
            </a:pPr>
            <a:r>
              <a:rPr lang="ta-IN" sz="2000" dirty="0" smtClean="0">
                <a:latin typeface="Arial"/>
                <a:cs typeface="Arial"/>
              </a:rPr>
              <a:t>potječu iz paleolitika </a:t>
            </a:r>
            <a:r>
              <a:rPr lang="en-US" sz="2000" dirty="0" smtClean="0">
                <a:latin typeface="Arial"/>
                <a:cs typeface="Arial"/>
              </a:rPr>
              <a:t>–</a:t>
            </a:r>
            <a:r>
              <a:rPr lang="ta-IN" sz="2000" dirty="0" smtClean="0">
                <a:latin typeface="Arial"/>
                <a:cs typeface="Arial"/>
              </a:rPr>
              <a:t> životinje su prvi umjetnički motiv u povijesti</a:t>
            </a:r>
            <a:endParaRPr lang="en-US" sz="2000" dirty="0">
              <a:latin typeface="Arial"/>
              <a:cs typeface="Arial"/>
            </a:endParaRPr>
          </a:p>
        </p:txBody>
      </p:sp>
    </p:spTree>
    <p:extLst>
      <p:ext uri="{BB962C8B-B14F-4D97-AF65-F5344CB8AC3E}">
        <p14:creationId xmlns:p14="http://schemas.microsoft.com/office/powerpoint/2010/main" val="148865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raham_Brueghel_-_Fruit_Still-Life_-_WGA35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8181"/>
            <a:ext cx="5138140" cy="4189057"/>
          </a:xfrm>
          <a:prstGeom prst="rect">
            <a:avLst/>
          </a:prstGeom>
        </p:spPr>
      </p:pic>
      <p:sp>
        <p:nvSpPr>
          <p:cNvPr id="5" name="TextBox 4"/>
          <p:cNvSpPr txBox="1"/>
          <p:nvPr/>
        </p:nvSpPr>
        <p:spPr>
          <a:xfrm>
            <a:off x="258335" y="301331"/>
            <a:ext cx="4499344" cy="1015663"/>
          </a:xfrm>
          <a:prstGeom prst="rect">
            <a:avLst/>
          </a:prstGeom>
          <a:noFill/>
        </p:spPr>
        <p:txBody>
          <a:bodyPr wrap="square" rtlCol="0">
            <a:spAutoFit/>
          </a:bodyPr>
          <a:lstStyle/>
          <a:p>
            <a:r>
              <a:rPr lang="ta-IN" sz="2000" b="1" dirty="0" smtClean="0">
                <a:latin typeface="Arial"/>
                <a:cs typeface="Arial"/>
              </a:rPr>
              <a:t>MRTVA PRIRODA </a:t>
            </a:r>
            <a:r>
              <a:rPr lang="ta-IN" sz="2000" dirty="0" smtClean="0">
                <a:latin typeface="Arial"/>
                <a:cs typeface="Arial"/>
              </a:rPr>
              <a:t>je prikaz elemenata iz prirode ili onih koje je načinio čovjek </a:t>
            </a:r>
            <a:endParaRPr lang="en-US" sz="2000" dirty="0">
              <a:latin typeface="Arial"/>
              <a:cs typeface="Arial"/>
            </a:endParaRPr>
          </a:p>
        </p:txBody>
      </p:sp>
      <p:sp>
        <p:nvSpPr>
          <p:cNvPr id="6" name="TextBox 5"/>
          <p:cNvSpPr txBox="1"/>
          <p:nvPr/>
        </p:nvSpPr>
        <p:spPr>
          <a:xfrm>
            <a:off x="150696" y="6076549"/>
            <a:ext cx="4606983" cy="646331"/>
          </a:xfrm>
          <a:prstGeom prst="rect">
            <a:avLst/>
          </a:prstGeom>
          <a:noFill/>
        </p:spPr>
        <p:txBody>
          <a:bodyPr wrap="square" rtlCol="0">
            <a:spAutoFit/>
          </a:bodyPr>
          <a:lstStyle/>
          <a:p>
            <a:r>
              <a:rPr lang="ta-IN" dirty="0" smtClean="0">
                <a:latin typeface="Arial"/>
                <a:cs typeface="Arial"/>
              </a:rPr>
              <a:t>Abraham Breughel: </a:t>
            </a:r>
            <a:r>
              <a:rPr lang="ta-IN" i="1" dirty="0" smtClean="0">
                <a:latin typeface="Arial"/>
                <a:cs typeface="Arial"/>
              </a:rPr>
              <a:t>Mrtva priroda s voćem, </a:t>
            </a:r>
            <a:r>
              <a:rPr lang="ta-IN" dirty="0" smtClean="0">
                <a:latin typeface="Arial"/>
                <a:cs typeface="Arial"/>
              </a:rPr>
              <a:t>1670-e </a:t>
            </a:r>
            <a:endParaRPr lang="en-US" dirty="0">
              <a:latin typeface="Arial"/>
              <a:cs typeface="Arial"/>
            </a:endParaRPr>
          </a:p>
        </p:txBody>
      </p:sp>
      <p:pic>
        <p:nvPicPr>
          <p:cNvPr id="7" name="Picture 6" descr="Cezan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141" y="1862830"/>
            <a:ext cx="4005860" cy="3180683"/>
          </a:xfrm>
          <a:prstGeom prst="rect">
            <a:avLst/>
          </a:prstGeom>
        </p:spPr>
      </p:pic>
      <p:sp>
        <p:nvSpPr>
          <p:cNvPr id="8" name="TextBox 7"/>
          <p:cNvSpPr txBox="1"/>
          <p:nvPr/>
        </p:nvSpPr>
        <p:spPr>
          <a:xfrm>
            <a:off x="6070885" y="5337886"/>
            <a:ext cx="2023628" cy="923330"/>
          </a:xfrm>
          <a:prstGeom prst="rect">
            <a:avLst/>
          </a:prstGeom>
          <a:noFill/>
        </p:spPr>
        <p:txBody>
          <a:bodyPr wrap="square" rtlCol="0">
            <a:spAutoFit/>
          </a:bodyPr>
          <a:lstStyle/>
          <a:p>
            <a:r>
              <a:rPr lang="ta-IN" dirty="0" smtClean="0">
                <a:latin typeface="Arial"/>
                <a:cs typeface="Arial"/>
              </a:rPr>
              <a:t>Paul Cezanne: </a:t>
            </a:r>
            <a:r>
              <a:rPr lang="ta-IN" i="1" dirty="0" smtClean="0">
                <a:latin typeface="Arial"/>
                <a:cs typeface="Arial"/>
              </a:rPr>
              <a:t>Mrtva priroda</a:t>
            </a:r>
            <a:r>
              <a:rPr lang="ta-IN" dirty="0" smtClean="0">
                <a:latin typeface="Arial"/>
                <a:cs typeface="Arial"/>
              </a:rPr>
              <a:t>, 1890.</a:t>
            </a:r>
            <a:endParaRPr lang="en-US" dirty="0">
              <a:latin typeface="Arial"/>
              <a:cs typeface="Arial"/>
            </a:endParaRPr>
          </a:p>
        </p:txBody>
      </p:sp>
    </p:spTree>
    <p:extLst>
      <p:ext uri="{BB962C8B-B14F-4D97-AF65-F5344CB8AC3E}">
        <p14:creationId xmlns:p14="http://schemas.microsoft.com/office/powerpoint/2010/main" val="245417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n Gog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5999"/>
            <a:ext cx="6945331" cy="5502005"/>
          </a:xfrm>
          <a:prstGeom prst="rect">
            <a:avLst/>
          </a:prstGeom>
        </p:spPr>
      </p:pic>
      <p:sp>
        <p:nvSpPr>
          <p:cNvPr id="5" name="TextBox 4"/>
          <p:cNvSpPr txBox="1"/>
          <p:nvPr/>
        </p:nvSpPr>
        <p:spPr>
          <a:xfrm>
            <a:off x="7168811" y="4670649"/>
            <a:ext cx="1975190" cy="923330"/>
          </a:xfrm>
          <a:prstGeom prst="rect">
            <a:avLst/>
          </a:prstGeom>
          <a:noFill/>
        </p:spPr>
        <p:txBody>
          <a:bodyPr wrap="square" rtlCol="0">
            <a:spAutoFit/>
          </a:bodyPr>
          <a:lstStyle/>
          <a:p>
            <a:r>
              <a:rPr lang="ta-IN" dirty="0" smtClean="0">
                <a:latin typeface="Arial"/>
                <a:cs typeface="Arial"/>
              </a:rPr>
              <a:t>Vincent van Gogh: </a:t>
            </a:r>
            <a:r>
              <a:rPr lang="ta-IN" i="1" dirty="0" smtClean="0">
                <a:latin typeface="Arial"/>
                <a:cs typeface="Arial"/>
              </a:rPr>
              <a:t>Soba u Arlesu</a:t>
            </a:r>
            <a:r>
              <a:rPr lang="ta-IN" dirty="0" smtClean="0">
                <a:latin typeface="Arial"/>
                <a:cs typeface="Arial"/>
              </a:rPr>
              <a:t>, 1889.</a:t>
            </a:r>
            <a:endParaRPr lang="en-US" dirty="0">
              <a:latin typeface="Arial"/>
              <a:cs typeface="Arial"/>
            </a:endParaRPr>
          </a:p>
        </p:txBody>
      </p:sp>
      <p:sp>
        <p:nvSpPr>
          <p:cNvPr id="6" name="TextBox 5"/>
          <p:cNvSpPr txBox="1"/>
          <p:nvPr/>
        </p:nvSpPr>
        <p:spPr>
          <a:xfrm>
            <a:off x="236808" y="430476"/>
            <a:ext cx="4903005" cy="400110"/>
          </a:xfrm>
          <a:prstGeom prst="rect">
            <a:avLst/>
          </a:prstGeom>
          <a:noFill/>
        </p:spPr>
        <p:txBody>
          <a:bodyPr wrap="none" rtlCol="0">
            <a:spAutoFit/>
          </a:bodyPr>
          <a:lstStyle/>
          <a:p>
            <a:r>
              <a:rPr lang="ta-IN" sz="2000" dirty="0" smtClean="0">
                <a:latin typeface="Arial"/>
                <a:cs typeface="Arial"/>
              </a:rPr>
              <a:t>INTERIJER </a:t>
            </a:r>
            <a:r>
              <a:rPr lang="en-US" sz="2000" dirty="0" smtClean="0">
                <a:latin typeface="Arial"/>
                <a:cs typeface="Arial"/>
              </a:rPr>
              <a:t>–</a:t>
            </a:r>
            <a:r>
              <a:rPr lang="ta-IN" sz="2000" dirty="0" smtClean="0">
                <a:latin typeface="Arial"/>
                <a:cs typeface="Arial"/>
              </a:rPr>
              <a:t> prikaz unutrašnjeg prostora </a:t>
            </a:r>
            <a:endParaRPr lang="en-US" sz="2000" dirty="0">
              <a:latin typeface="Arial"/>
              <a:cs typeface="Arial"/>
            </a:endParaRPr>
          </a:p>
        </p:txBody>
      </p:sp>
    </p:spTree>
    <p:extLst>
      <p:ext uri="{BB962C8B-B14F-4D97-AF65-F5344CB8AC3E}">
        <p14:creationId xmlns:p14="http://schemas.microsoft.com/office/powerpoint/2010/main" val="22522485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9863" y="6155792"/>
            <a:ext cx="4200677" cy="369332"/>
          </a:xfrm>
          <a:prstGeom prst="rect">
            <a:avLst/>
          </a:prstGeom>
          <a:noFill/>
        </p:spPr>
        <p:txBody>
          <a:bodyPr wrap="none" rtlCol="0">
            <a:spAutoFit/>
          </a:bodyPr>
          <a:lstStyle/>
          <a:p>
            <a:r>
              <a:rPr lang="ta-IN" dirty="0" smtClean="0">
                <a:latin typeface="Arial"/>
                <a:cs typeface="Arial"/>
              </a:rPr>
              <a:t>Johannes Vermeer: Mljekarica, 1657-8.</a:t>
            </a:r>
            <a:endParaRPr lang="en-US" dirty="0">
              <a:latin typeface="Arial"/>
              <a:cs typeface="Arial"/>
            </a:endParaRPr>
          </a:p>
        </p:txBody>
      </p:sp>
      <p:pic>
        <p:nvPicPr>
          <p:cNvPr id="6" name="Picture 5" descr="Johannes_Vermeer_-_Mljekari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239033" cy="5875980"/>
          </a:xfrm>
          <a:prstGeom prst="rect">
            <a:avLst/>
          </a:prstGeom>
        </p:spPr>
      </p:pic>
      <p:sp>
        <p:nvSpPr>
          <p:cNvPr id="7" name="TextBox 6"/>
          <p:cNvSpPr txBox="1"/>
          <p:nvPr/>
        </p:nvSpPr>
        <p:spPr>
          <a:xfrm>
            <a:off x="5532685" y="774855"/>
            <a:ext cx="3396035" cy="707886"/>
          </a:xfrm>
          <a:prstGeom prst="rect">
            <a:avLst/>
          </a:prstGeom>
          <a:noFill/>
        </p:spPr>
        <p:txBody>
          <a:bodyPr wrap="square" rtlCol="0">
            <a:spAutoFit/>
          </a:bodyPr>
          <a:lstStyle/>
          <a:p>
            <a:r>
              <a:rPr lang="ta-IN" sz="2000" b="1" dirty="0" smtClean="0">
                <a:latin typeface="Arial"/>
                <a:cs typeface="Arial"/>
              </a:rPr>
              <a:t>ŽANR SCENA  </a:t>
            </a:r>
            <a:r>
              <a:rPr lang="ta-IN" sz="2000" dirty="0" smtClean="0">
                <a:latin typeface="Arial"/>
                <a:cs typeface="Arial"/>
              </a:rPr>
              <a:t>je scena iz svakodnevnog života</a:t>
            </a:r>
            <a:endParaRPr lang="en-US" sz="2000" dirty="0">
              <a:latin typeface="Arial"/>
              <a:cs typeface="Arial"/>
            </a:endParaRPr>
          </a:p>
        </p:txBody>
      </p:sp>
    </p:spTree>
    <p:extLst>
      <p:ext uri="{BB962C8B-B14F-4D97-AF65-F5344CB8AC3E}">
        <p14:creationId xmlns:p14="http://schemas.microsoft.com/office/powerpoint/2010/main" val="21204794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368" y="1234292"/>
            <a:ext cx="8229600" cy="4525963"/>
          </a:xfrm>
        </p:spPr>
        <p:txBody>
          <a:bodyPr/>
          <a:lstStyle/>
          <a:p>
            <a:pPr marL="0" indent="0">
              <a:buNone/>
            </a:pPr>
            <a:r>
              <a:rPr lang="ta-IN" sz="2800" dirty="0" smtClean="0">
                <a:latin typeface="Arial"/>
                <a:cs typeface="Arial"/>
              </a:rPr>
              <a:t>Nastavit ćemo s krajolicima i ostalim temama.</a:t>
            </a:r>
          </a:p>
          <a:p>
            <a:pPr marL="0" indent="0">
              <a:buNone/>
            </a:pPr>
            <a:endParaRPr lang="ta-IN" sz="2800" dirty="0">
              <a:latin typeface="Arial"/>
              <a:cs typeface="Arial"/>
            </a:endParaRPr>
          </a:p>
          <a:p>
            <a:pPr marL="0" indent="0">
              <a:buNone/>
            </a:pPr>
            <a:endParaRPr lang="ta-IN" sz="2800" dirty="0" smtClean="0">
              <a:latin typeface="Arial"/>
              <a:cs typeface="Arial"/>
            </a:endParaRPr>
          </a:p>
          <a:p>
            <a:pPr marL="0" indent="0">
              <a:buNone/>
            </a:pPr>
            <a:r>
              <a:rPr lang="ta-IN" sz="2800" u="sng" dirty="0" smtClean="0">
                <a:latin typeface="Arial"/>
                <a:cs typeface="Arial"/>
                <a:sym typeface="Wingdings"/>
              </a:rPr>
              <a:t>2. zadatak</a:t>
            </a:r>
            <a:r>
              <a:rPr lang="ta-IN" sz="2800" dirty="0" smtClean="0">
                <a:latin typeface="Arial"/>
                <a:cs typeface="Arial"/>
                <a:sym typeface="Wingdings"/>
              </a:rPr>
              <a:t>: pokušajte riješiti vježbu na linku, kao uvod, jer nismo sve još radili:</a:t>
            </a:r>
          </a:p>
          <a:p>
            <a:pPr marL="0" indent="0">
              <a:buNone/>
            </a:pPr>
            <a:r>
              <a:rPr lang="pl-PL" dirty="0">
                <a:sym typeface="Wingdings"/>
                <a:hlinkClick r:id="rId2"/>
              </a:rPr>
              <a:t>https://learningapps.org/watch?v=</a:t>
            </a:r>
            <a:r>
              <a:rPr lang="pl-PL" dirty="0" smtClean="0">
                <a:sym typeface="Wingdings"/>
                <a:hlinkClick r:id="rId2"/>
              </a:rPr>
              <a:t>psxarzuon20</a:t>
            </a:r>
            <a:endParaRPr lang="ta-IN" dirty="0" smtClean="0">
              <a:sym typeface="Wingdings"/>
            </a:endParaRPr>
          </a:p>
          <a:p>
            <a:pPr marL="0" indent="0">
              <a:buNone/>
            </a:pPr>
            <a:endParaRPr lang="ta-IN" dirty="0" smtClean="0">
              <a:sym typeface="Wingdings"/>
            </a:endParaRPr>
          </a:p>
          <a:p>
            <a:pPr marL="0" indent="0">
              <a:buNone/>
            </a:pPr>
            <a:r>
              <a:rPr lang="ta-IN" sz="2800" dirty="0" smtClean="0">
                <a:latin typeface="Arial"/>
                <a:cs typeface="Arial"/>
              </a:rPr>
              <a:t>I zapamtite što više ovih djela </a:t>
            </a:r>
            <a:r>
              <a:rPr lang="en-US" dirty="0" smtClean="0">
                <a:sym typeface="Wingdings"/>
              </a:rPr>
              <a:t></a:t>
            </a:r>
            <a:endParaRPr lang="ta-IN" dirty="0" smtClean="0"/>
          </a:p>
        </p:txBody>
      </p:sp>
    </p:spTree>
    <p:extLst>
      <p:ext uri="{BB962C8B-B14F-4D97-AF65-F5344CB8AC3E}">
        <p14:creationId xmlns:p14="http://schemas.microsoft.com/office/powerpoint/2010/main" val="3736124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9730" y="473946"/>
            <a:ext cx="3969168" cy="369332"/>
          </a:xfrm>
          <a:prstGeom prst="rect">
            <a:avLst/>
          </a:prstGeom>
          <a:noFill/>
        </p:spPr>
        <p:txBody>
          <a:bodyPr wrap="none" rtlCol="0">
            <a:spAutoFit/>
          </a:bodyPr>
          <a:lstStyle/>
          <a:p>
            <a:r>
              <a:rPr lang="ta-IN" dirty="0" smtClean="0">
                <a:latin typeface="Arial"/>
                <a:cs typeface="Arial"/>
              </a:rPr>
              <a:t>Nastavljamo  s temama u umjetnosti: </a:t>
            </a:r>
            <a:endParaRPr lang="en-US" dirty="0">
              <a:latin typeface="Arial"/>
              <a:cs typeface="Arial"/>
            </a:endParaRPr>
          </a:p>
        </p:txBody>
      </p:sp>
      <p:pic>
        <p:nvPicPr>
          <p:cNvPr id="3" name="Picture 2" descr="4. Vermeer-view-of-delf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6672"/>
            <a:ext cx="4416796" cy="3665121"/>
          </a:xfrm>
          <a:prstGeom prst="rect">
            <a:avLst/>
          </a:prstGeom>
        </p:spPr>
      </p:pic>
      <p:sp>
        <p:nvSpPr>
          <p:cNvPr id="5" name="TextBox 4"/>
          <p:cNvSpPr txBox="1"/>
          <p:nvPr/>
        </p:nvSpPr>
        <p:spPr>
          <a:xfrm>
            <a:off x="208518" y="5478817"/>
            <a:ext cx="3715417" cy="646331"/>
          </a:xfrm>
          <a:prstGeom prst="rect">
            <a:avLst/>
          </a:prstGeom>
          <a:noFill/>
        </p:spPr>
        <p:txBody>
          <a:bodyPr wrap="square" rtlCol="0">
            <a:spAutoFit/>
          </a:bodyPr>
          <a:lstStyle/>
          <a:p>
            <a:r>
              <a:rPr lang="ta-IN" dirty="0" smtClean="0">
                <a:latin typeface="Arial"/>
                <a:cs typeface="Arial"/>
              </a:rPr>
              <a:t>Johannes Vermeer: Pogled na Delft, 1660-61.</a:t>
            </a:r>
            <a:endParaRPr lang="en-US" dirty="0">
              <a:latin typeface="Arial"/>
              <a:cs typeface="Arial"/>
            </a:endParaRPr>
          </a:p>
        </p:txBody>
      </p:sp>
      <p:pic>
        <p:nvPicPr>
          <p:cNvPr id="7" name="Picture 6" descr="Théodore_Rousseau_-_Oak_Grove,_Apremont_-_WGA2016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457" y="2142236"/>
            <a:ext cx="4344304" cy="2654098"/>
          </a:xfrm>
          <a:prstGeom prst="rect">
            <a:avLst/>
          </a:prstGeom>
        </p:spPr>
      </p:pic>
      <p:sp>
        <p:nvSpPr>
          <p:cNvPr id="9" name="TextBox 8"/>
          <p:cNvSpPr txBox="1"/>
          <p:nvPr/>
        </p:nvSpPr>
        <p:spPr>
          <a:xfrm>
            <a:off x="5080229" y="5558980"/>
            <a:ext cx="3645229" cy="646331"/>
          </a:xfrm>
          <a:prstGeom prst="rect">
            <a:avLst/>
          </a:prstGeom>
          <a:noFill/>
        </p:spPr>
        <p:txBody>
          <a:bodyPr wrap="square" rtlCol="0">
            <a:spAutoFit/>
          </a:bodyPr>
          <a:lstStyle/>
          <a:p>
            <a:r>
              <a:rPr lang="ta-IN" dirty="0" smtClean="0">
                <a:latin typeface="Arial"/>
                <a:cs typeface="Arial"/>
              </a:rPr>
              <a:t>Theodore Rousseau: Hrastov gaj, 1855.</a:t>
            </a:r>
            <a:endParaRPr lang="en-US" dirty="0">
              <a:latin typeface="Arial"/>
              <a:cs typeface="Arial"/>
            </a:endParaRPr>
          </a:p>
        </p:txBody>
      </p:sp>
    </p:spTree>
    <p:extLst>
      <p:ext uri="{BB962C8B-B14F-4D97-AF65-F5344CB8AC3E}">
        <p14:creationId xmlns:p14="http://schemas.microsoft.com/office/powerpoint/2010/main" val="29450181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 Vermeer-view-of-delf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040"/>
            <a:ext cx="6862148" cy="5694309"/>
          </a:xfrm>
          <a:prstGeom prst="rect">
            <a:avLst/>
          </a:prstGeom>
        </p:spPr>
      </p:pic>
      <p:sp>
        <p:nvSpPr>
          <p:cNvPr id="5" name="TextBox 4"/>
          <p:cNvSpPr txBox="1"/>
          <p:nvPr/>
        </p:nvSpPr>
        <p:spPr>
          <a:xfrm>
            <a:off x="7336397" y="1497670"/>
            <a:ext cx="1223412" cy="400110"/>
          </a:xfrm>
          <a:prstGeom prst="rect">
            <a:avLst/>
          </a:prstGeom>
          <a:noFill/>
        </p:spPr>
        <p:txBody>
          <a:bodyPr wrap="none" rtlCol="0">
            <a:spAutoFit/>
          </a:bodyPr>
          <a:lstStyle/>
          <a:p>
            <a:r>
              <a:rPr lang="ta-IN" sz="2000" b="1" dirty="0" smtClean="0">
                <a:latin typeface="Arial"/>
                <a:cs typeface="Arial"/>
              </a:rPr>
              <a:t>VEDUTA</a:t>
            </a:r>
            <a:endParaRPr lang="en-US" sz="2000" b="1" dirty="0">
              <a:latin typeface="Arial"/>
              <a:cs typeface="Arial"/>
            </a:endParaRPr>
          </a:p>
        </p:txBody>
      </p:sp>
      <p:sp>
        <p:nvSpPr>
          <p:cNvPr id="6" name="TextBox 5"/>
          <p:cNvSpPr txBox="1"/>
          <p:nvPr/>
        </p:nvSpPr>
        <p:spPr>
          <a:xfrm>
            <a:off x="265387" y="6028594"/>
            <a:ext cx="4868490" cy="369332"/>
          </a:xfrm>
          <a:prstGeom prst="rect">
            <a:avLst/>
          </a:prstGeom>
          <a:noFill/>
        </p:spPr>
        <p:txBody>
          <a:bodyPr wrap="none" rtlCol="0">
            <a:spAutoFit/>
          </a:bodyPr>
          <a:lstStyle/>
          <a:p>
            <a:r>
              <a:rPr lang="ta-IN" dirty="0">
                <a:latin typeface="Arial"/>
                <a:cs typeface="Arial"/>
              </a:rPr>
              <a:t>Johannes Vermeer: Pogled na Delft, 1660-</a:t>
            </a:r>
            <a:r>
              <a:rPr lang="ta-IN" dirty="0" smtClean="0">
                <a:latin typeface="Arial"/>
                <a:cs typeface="Arial"/>
              </a:rPr>
              <a:t>61.</a:t>
            </a:r>
            <a:endParaRPr lang="en-US" dirty="0">
              <a:latin typeface="Arial"/>
              <a:cs typeface="Arial"/>
            </a:endParaRPr>
          </a:p>
        </p:txBody>
      </p:sp>
    </p:spTree>
    <p:extLst>
      <p:ext uri="{BB962C8B-B14F-4D97-AF65-F5344CB8AC3E}">
        <p14:creationId xmlns:p14="http://schemas.microsoft.com/office/powerpoint/2010/main" val="5639975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nci Klement Crnčić Bona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38811" cy="5864976"/>
          </a:xfrm>
          <a:prstGeom prst="rect">
            <a:avLst/>
          </a:prstGeom>
        </p:spPr>
      </p:pic>
      <p:sp>
        <p:nvSpPr>
          <p:cNvPr id="5" name="TextBox 4"/>
          <p:cNvSpPr txBox="1"/>
          <p:nvPr/>
        </p:nvSpPr>
        <p:spPr>
          <a:xfrm>
            <a:off x="227474" y="6199215"/>
            <a:ext cx="4110733" cy="369332"/>
          </a:xfrm>
          <a:prstGeom prst="rect">
            <a:avLst/>
          </a:prstGeom>
          <a:noFill/>
        </p:spPr>
        <p:txBody>
          <a:bodyPr wrap="none" rtlCol="0">
            <a:spAutoFit/>
          </a:bodyPr>
          <a:lstStyle/>
          <a:p>
            <a:r>
              <a:rPr lang="hr-HR" dirty="0">
                <a:latin typeface="Arial"/>
                <a:cs typeface="Arial"/>
              </a:rPr>
              <a:t>Menci Klement </a:t>
            </a:r>
            <a:r>
              <a:rPr lang="hr-HR" dirty="0" smtClean="0">
                <a:latin typeface="Arial"/>
                <a:cs typeface="Arial"/>
              </a:rPr>
              <a:t>Crnčić</a:t>
            </a:r>
            <a:r>
              <a:rPr lang="ta-IN" dirty="0" smtClean="0">
                <a:latin typeface="Arial"/>
                <a:cs typeface="Arial"/>
              </a:rPr>
              <a:t>: </a:t>
            </a:r>
            <a:r>
              <a:rPr lang="hr-HR" dirty="0" smtClean="0">
                <a:latin typeface="Arial"/>
                <a:cs typeface="Arial"/>
              </a:rPr>
              <a:t> Bonaca</a:t>
            </a:r>
            <a:r>
              <a:rPr lang="ta-IN" dirty="0" smtClean="0">
                <a:latin typeface="Arial"/>
                <a:cs typeface="Arial"/>
              </a:rPr>
              <a:t>, 1906.</a:t>
            </a:r>
            <a:endParaRPr lang="en-US" dirty="0">
              <a:latin typeface="Arial"/>
              <a:cs typeface="Arial"/>
            </a:endParaRPr>
          </a:p>
        </p:txBody>
      </p:sp>
      <p:sp>
        <p:nvSpPr>
          <p:cNvPr id="6" name="TextBox 5"/>
          <p:cNvSpPr txBox="1"/>
          <p:nvPr/>
        </p:nvSpPr>
        <p:spPr>
          <a:xfrm>
            <a:off x="6653623" y="6199215"/>
            <a:ext cx="1200945" cy="400110"/>
          </a:xfrm>
          <a:prstGeom prst="rect">
            <a:avLst/>
          </a:prstGeom>
          <a:noFill/>
        </p:spPr>
        <p:txBody>
          <a:bodyPr wrap="none" rtlCol="0">
            <a:spAutoFit/>
          </a:bodyPr>
          <a:lstStyle/>
          <a:p>
            <a:r>
              <a:rPr lang="ta-IN" sz="2000" b="1" dirty="0" smtClean="0">
                <a:latin typeface="Arial"/>
                <a:cs typeface="Arial"/>
              </a:rPr>
              <a:t>MARINA</a:t>
            </a:r>
            <a:endParaRPr lang="en-US" sz="2000" b="1" dirty="0">
              <a:latin typeface="Arial"/>
              <a:cs typeface="Arial"/>
            </a:endParaRPr>
          </a:p>
        </p:txBody>
      </p:sp>
    </p:spTree>
    <p:extLst>
      <p:ext uri="{BB962C8B-B14F-4D97-AF65-F5344CB8AC3E}">
        <p14:creationId xmlns:p14="http://schemas.microsoft.com/office/powerpoint/2010/main" val="34756343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a Angelico - navještenj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326668" cy="3053907"/>
          </a:xfrm>
          <a:prstGeom prst="rect">
            <a:avLst/>
          </a:prstGeom>
        </p:spPr>
      </p:pic>
      <p:sp>
        <p:nvSpPr>
          <p:cNvPr id="5" name="TextBox 4"/>
          <p:cNvSpPr txBox="1"/>
          <p:nvPr/>
        </p:nvSpPr>
        <p:spPr>
          <a:xfrm>
            <a:off x="284343" y="3109085"/>
            <a:ext cx="3078900" cy="307777"/>
          </a:xfrm>
          <a:prstGeom prst="rect">
            <a:avLst/>
          </a:prstGeom>
          <a:noFill/>
        </p:spPr>
        <p:txBody>
          <a:bodyPr wrap="none" rtlCol="0">
            <a:spAutoFit/>
          </a:bodyPr>
          <a:lstStyle/>
          <a:p>
            <a:r>
              <a:rPr lang="ta-IN" sz="1400" dirty="0" smtClean="0">
                <a:latin typeface="Arial"/>
                <a:cs typeface="Arial"/>
              </a:rPr>
              <a:t>1. Fra Angelico: Navještenje, 1442-3</a:t>
            </a:r>
            <a:endParaRPr lang="en-US" sz="1400" dirty="0">
              <a:latin typeface="Arial"/>
              <a:cs typeface="Arial"/>
            </a:endParaRPr>
          </a:p>
        </p:txBody>
      </p:sp>
      <p:pic>
        <p:nvPicPr>
          <p:cNvPr id="6" name="Picture 5" descr="Tizian_0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0522" y="0"/>
            <a:ext cx="4443477" cy="3110434"/>
          </a:xfrm>
          <a:prstGeom prst="rect">
            <a:avLst/>
          </a:prstGeom>
        </p:spPr>
      </p:pic>
      <p:sp>
        <p:nvSpPr>
          <p:cNvPr id="7" name="TextBox 6"/>
          <p:cNvSpPr txBox="1"/>
          <p:nvPr/>
        </p:nvSpPr>
        <p:spPr>
          <a:xfrm>
            <a:off x="5573124" y="3184917"/>
            <a:ext cx="2071025" cy="307777"/>
          </a:xfrm>
          <a:prstGeom prst="rect">
            <a:avLst/>
          </a:prstGeom>
          <a:noFill/>
        </p:spPr>
        <p:txBody>
          <a:bodyPr wrap="none" rtlCol="0">
            <a:spAutoFit/>
          </a:bodyPr>
          <a:lstStyle/>
          <a:p>
            <a:r>
              <a:rPr lang="ta-IN" sz="1400" dirty="0" smtClean="0">
                <a:latin typeface="Arial"/>
                <a:cs typeface="Arial"/>
              </a:rPr>
              <a:t>2. Tizian: Danaja, 1544.</a:t>
            </a:r>
            <a:endParaRPr lang="en-US" sz="1400" dirty="0">
              <a:latin typeface="Arial"/>
              <a:cs typeface="Arial"/>
            </a:endParaRPr>
          </a:p>
        </p:txBody>
      </p:sp>
      <p:pic>
        <p:nvPicPr>
          <p:cNvPr id="8" name="Picture 7" descr="GÉRICAULT_-_La_Balsa_de_la_Medusa_(Museo_del_Louvre,_1818-1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03697"/>
            <a:ext cx="4326667" cy="2954302"/>
          </a:xfrm>
          <a:prstGeom prst="rect">
            <a:avLst/>
          </a:prstGeom>
        </p:spPr>
      </p:pic>
      <p:sp>
        <p:nvSpPr>
          <p:cNvPr id="9" name="TextBox 8"/>
          <p:cNvSpPr txBox="1"/>
          <p:nvPr/>
        </p:nvSpPr>
        <p:spPr>
          <a:xfrm>
            <a:off x="151653" y="3564073"/>
            <a:ext cx="3704385" cy="584776"/>
          </a:xfrm>
          <a:prstGeom prst="rect">
            <a:avLst/>
          </a:prstGeom>
          <a:noFill/>
        </p:spPr>
        <p:txBody>
          <a:bodyPr wrap="none" rtlCol="0">
            <a:spAutoFit/>
          </a:bodyPr>
          <a:lstStyle/>
          <a:p>
            <a:r>
              <a:rPr lang="ta-IN" sz="1400" dirty="0" smtClean="0">
                <a:latin typeface="Arial"/>
                <a:cs typeface="Arial"/>
              </a:rPr>
              <a:t>3. </a:t>
            </a:r>
            <a:r>
              <a:rPr lang="hr-HR" sz="1400" dirty="0" smtClean="0">
                <a:latin typeface="Arial"/>
                <a:cs typeface="Arial"/>
              </a:rPr>
              <a:t>Théodore Géricault</a:t>
            </a:r>
            <a:r>
              <a:rPr lang="ta-IN" sz="1400" dirty="0" smtClean="0">
                <a:latin typeface="Arial"/>
                <a:cs typeface="Arial"/>
              </a:rPr>
              <a:t>: Splav Meduze, 1819.</a:t>
            </a:r>
            <a:endParaRPr lang="en-US" sz="1400" dirty="0">
              <a:latin typeface="Arial"/>
              <a:cs typeface="Arial"/>
            </a:endParaRPr>
          </a:p>
          <a:p>
            <a:endParaRPr lang="en-US" dirty="0"/>
          </a:p>
        </p:txBody>
      </p:sp>
      <p:pic>
        <p:nvPicPr>
          <p:cNvPr id="10" name="Picture 9" descr="Johannes_Vermeer_-_Mljekaric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2417" y="3722245"/>
            <a:ext cx="2831582" cy="3175838"/>
          </a:xfrm>
          <a:prstGeom prst="rect">
            <a:avLst/>
          </a:prstGeom>
        </p:spPr>
      </p:pic>
      <p:sp>
        <p:nvSpPr>
          <p:cNvPr id="11" name="TextBox 10"/>
          <p:cNvSpPr txBox="1"/>
          <p:nvPr/>
        </p:nvSpPr>
        <p:spPr>
          <a:xfrm>
            <a:off x="5082586" y="4341346"/>
            <a:ext cx="1172959" cy="954107"/>
          </a:xfrm>
          <a:prstGeom prst="rect">
            <a:avLst/>
          </a:prstGeom>
          <a:noFill/>
        </p:spPr>
        <p:txBody>
          <a:bodyPr wrap="square" rtlCol="0">
            <a:spAutoFit/>
          </a:bodyPr>
          <a:lstStyle/>
          <a:p>
            <a:r>
              <a:rPr lang="ta-IN" sz="1400" dirty="0" smtClean="0">
                <a:latin typeface="Arial"/>
                <a:cs typeface="Arial"/>
              </a:rPr>
              <a:t>4. Johannes </a:t>
            </a:r>
            <a:r>
              <a:rPr lang="ta-IN" sz="1400" dirty="0">
                <a:latin typeface="Arial"/>
                <a:cs typeface="Arial"/>
              </a:rPr>
              <a:t>Vermeer: Mljekarica, 1657-8.</a:t>
            </a:r>
            <a:endParaRPr lang="en-US" sz="1400" dirty="0">
              <a:latin typeface="Arial"/>
              <a:cs typeface="Arial"/>
            </a:endParaRPr>
          </a:p>
        </p:txBody>
      </p:sp>
    </p:spTree>
    <p:extLst>
      <p:ext uri="{BB962C8B-B14F-4D97-AF65-F5344CB8AC3E}">
        <p14:creationId xmlns:p14="http://schemas.microsoft.com/office/powerpoint/2010/main" val="34545704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a Angelico - navještenj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4326668" cy="3053907"/>
          </a:xfrm>
          <a:prstGeom prst="rect">
            <a:avLst/>
          </a:prstGeom>
        </p:spPr>
      </p:pic>
      <p:sp>
        <p:nvSpPr>
          <p:cNvPr id="5" name="TextBox 4"/>
          <p:cNvSpPr txBox="1"/>
          <p:nvPr/>
        </p:nvSpPr>
        <p:spPr>
          <a:xfrm>
            <a:off x="360168" y="3298663"/>
            <a:ext cx="3649181" cy="646331"/>
          </a:xfrm>
          <a:prstGeom prst="rect">
            <a:avLst/>
          </a:prstGeom>
          <a:noFill/>
        </p:spPr>
        <p:txBody>
          <a:bodyPr wrap="none" rtlCol="0">
            <a:spAutoFit/>
          </a:bodyPr>
          <a:lstStyle/>
          <a:p>
            <a:r>
              <a:rPr lang="ta-IN" dirty="0">
                <a:latin typeface="Arial"/>
                <a:cs typeface="Arial"/>
              </a:rPr>
              <a:t>Fra Angelico: Navještenje, 1442-3</a:t>
            </a:r>
            <a:endParaRPr lang="en-US" dirty="0">
              <a:latin typeface="Arial"/>
              <a:cs typeface="Arial"/>
            </a:endParaRPr>
          </a:p>
          <a:p>
            <a:endParaRPr lang="en-US" dirty="0"/>
          </a:p>
        </p:txBody>
      </p:sp>
      <p:sp>
        <p:nvSpPr>
          <p:cNvPr id="6" name="TextBox 5"/>
          <p:cNvSpPr txBox="1"/>
          <p:nvPr/>
        </p:nvSpPr>
        <p:spPr>
          <a:xfrm>
            <a:off x="5724772" y="473946"/>
            <a:ext cx="2175020" cy="400110"/>
          </a:xfrm>
          <a:prstGeom prst="rect">
            <a:avLst/>
          </a:prstGeom>
          <a:noFill/>
        </p:spPr>
        <p:txBody>
          <a:bodyPr wrap="none" rtlCol="0">
            <a:spAutoFit/>
          </a:bodyPr>
          <a:lstStyle/>
          <a:p>
            <a:r>
              <a:rPr lang="ta-IN" sz="2000" b="1" dirty="0" smtClean="0">
                <a:latin typeface="Arial"/>
                <a:cs typeface="Arial"/>
              </a:rPr>
              <a:t>VJERSKA TEMA</a:t>
            </a:r>
            <a:endParaRPr lang="en-US" sz="2000" b="1" dirty="0">
              <a:latin typeface="Arial"/>
              <a:cs typeface="Arial"/>
            </a:endParaRPr>
          </a:p>
        </p:txBody>
      </p:sp>
      <p:pic>
        <p:nvPicPr>
          <p:cNvPr id="7" name="Picture 6" descr="ruben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720" y="1240546"/>
            <a:ext cx="4615279" cy="5617454"/>
          </a:xfrm>
          <a:prstGeom prst="rect">
            <a:avLst/>
          </a:prstGeom>
        </p:spPr>
      </p:pic>
      <p:sp>
        <p:nvSpPr>
          <p:cNvPr id="8" name="TextBox 7"/>
          <p:cNvSpPr txBox="1"/>
          <p:nvPr/>
        </p:nvSpPr>
        <p:spPr>
          <a:xfrm>
            <a:off x="454948" y="6161299"/>
            <a:ext cx="3910446" cy="338554"/>
          </a:xfrm>
          <a:prstGeom prst="rect">
            <a:avLst/>
          </a:prstGeom>
          <a:noFill/>
        </p:spPr>
        <p:txBody>
          <a:bodyPr wrap="none" rtlCol="0">
            <a:spAutoFit/>
          </a:bodyPr>
          <a:lstStyle/>
          <a:p>
            <a:r>
              <a:rPr lang="ta-IN" sz="1600" dirty="0" smtClean="0">
                <a:latin typeface="Arial"/>
                <a:cs typeface="Arial"/>
              </a:rPr>
              <a:t>Pieter Rubens: Podizanje križa, 1610-11.</a:t>
            </a:r>
            <a:endParaRPr lang="en-US" sz="1600" dirty="0">
              <a:latin typeface="Arial"/>
              <a:cs typeface="Arial"/>
            </a:endParaRPr>
          </a:p>
        </p:txBody>
      </p:sp>
    </p:spTree>
    <p:extLst>
      <p:ext uri="{BB962C8B-B14F-4D97-AF65-F5344CB8AC3E}">
        <p14:creationId xmlns:p14="http://schemas.microsoft.com/office/powerpoint/2010/main" val="9174460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337" y="1019921"/>
            <a:ext cx="7580718" cy="4524315"/>
          </a:xfrm>
          <a:prstGeom prst="rect">
            <a:avLst/>
          </a:prstGeom>
          <a:noFill/>
        </p:spPr>
        <p:txBody>
          <a:bodyPr wrap="square" rtlCol="0">
            <a:spAutoFit/>
          </a:bodyPr>
          <a:lstStyle/>
          <a:p>
            <a:r>
              <a:rPr lang="ta-IN" sz="2400" dirty="0" smtClean="0">
                <a:latin typeface="Arial"/>
                <a:cs typeface="Arial"/>
              </a:rPr>
              <a:t>Danas ćemo se baviti vrstama </a:t>
            </a:r>
            <a:r>
              <a:rPr lang="ta-IN" sz="2400" b="1" dirty="0" smtClean="0">
                <a:latin typeface="Arial"/>
                <a:cs typeface="Arial"/>
              </a:rPr>
              <a:t>motiva i tema </a:t>
            </a:r>
            <a:r>
              <a:rPr lang="ta-IN" sz="2400" b="1" dirty="0" smtClean="0">
                <a:latin typeface="Arial"/>
                <a:cs typeface="Arial"/>
              </a:rPr>
              <a:t>u umjetnosti. </a:t>
            </a:r>
            <a:r>
              <a:rPr lang="ta-IN" sz="2400" dirty="0" smtClean="0">
                <a:latin typeface="Arial"/>
                <a:cs typeface="Arial"/>
              </a:rPr>
              <a:t>Naučit ćemo raspoznavati teme i motive u umjetnostima.</a:t>
            </a:r>
          </a:p>
          <a:p>
            <a:endParaRPr lang="ta-IN" sz="2400" dirty="0">
              <a:latin typeface="Arial"/>
              <a:cs typeface="Arial"/>
            </a:endParaRPr>
          </a:p>
          <a:p>
            <a:r>
              <a:rPr lang="ta-IN" sz="2400" b="1" dirty="0" smtClean="0">
                <a:latin typeface="Arial"/>
                <a:cs typeface="Arial"/>
              </a:rPr>
              <a:t>Tematski sadržaj </a:t>
            </a:r>
            <a:r>
              <a:rPr lang="ta-IN" sz="2400" dirty="0" smtClean="0">
                <a:latin typeface="Arial"/>
                <a:cs typeface="Arial"/>
              </a:rPr>
              <a:t>je sve </a:t>
            </a:r>
            <a:r>
              <a:rPr lang="ta-IN" sz="2400" b="1" dirty="0" smtClean="0">
                <a:latin typeface="Arial"/>
                <a:cs typeface="Arial"/>
              </a:rPr>
              <a:t>ono što je u likovnom djelu prikazano.</a:t>
            </a:r>
          </a:p>
          <a:p>
            <a:endParaRPr lang="ta-IN" sz="2400" dirty="0" smtClean="0">
              <a:latin typeface="Arial"/>
              <a:cs typeface="Arial"/>
            </a:endParaRPr>
          </a:p>
          <a:p>
            <a:r>
              <a:rPr lang="ta-IN" sz="2400" b="1" dirty="0" smtClean="0">
                <a:latin typeface="Arial"/>
                <a:cs typeface="Arial"/>
              </a:rPr>
              <a:t>Likovni sadržaj </a:t>
            </a:r>
            <a:r>
              <a:rPr lang="ta-IN" sz="2400" dirty="0" smtClean="0">
                <a:latin typeface="Arial"/>
                <a:cs typeface="Arial"/>
              </a:rPr>
              <a:t>su elementi forme (boja, linija, plohe, način prikaza prostora, način slikanja volumena, perspektive, itd. - sve ono što smo dosad analizirali).</a:t>
            </a:r>
          </a:p>
          <a:p>
            <a:endParaRPr lang="ta-IN" sz="2400" dirty="0">
              <a:latin typeface="Arial"/>
              <a:cs typeface="Arial"/>
            </a:endParaRPr>
          </a:p>
          <a:p>
            <a:r>
              <a:rPr lang="ta-IN" sz="2400" dirty="0" smtClean="0">
                <a:latin typeface="Arial"/>
                <a:cs typeface="Arial"/>
              </a:rPr>
              <a:t>M</a:t>
            </a:r>
            <a:r>
              <a:rPr lang="en-US" sz="2400" dirty="0" smtClean="0">
                <a:latin typeface="Arial"/>
                <a:cs typeface="Arial"/>
              </a:rPr>
              <a:t>o</a:t>
            </a:r>
            <a:r>
              <a:rPr lang="ta-IN" sz="2400" dirty="0" smtClean="0">
                <a:latin typeface="Arial"/>
                <a:cs typeface="Arial"/>
              </a:rPr>
              <a:t>tivima i temama </a:t>
            </a:r>
            <a:r>
              <a:rPr lang="ta-IN" sz="2400" dirty="0" smtClean="0">
                <a:latin typeface="Arial"/>
                <a:cs typeface="Arial"/>
              </a:rPr>
              <a:t>se još nismo posebno bavili. </a:t>
            </a:r>
            <a:endParaRPr lang="en-US" sz="2400" dirty="0">
              <a:latin typeface="Arial"/>
              <a:cs typeface="Arial"/>
            </a:endParaRPr>
          </a:p>
        </p:txBody>
      </p:sp>
    </p:spTree>
    <p:extLst>
      <p:ext uri="{BB962C8B-B14F-4D97-AF65-F5344CB8AC3E}">
        <p14:creationId xmlns:p14="http://schemas.microsoft.com/office/powerpoint/2010/main" val="2511761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zian_0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43477" cy="3110434"/>
          </a:xfrm>
          <a:prstGeom prst="rect">
            <a:avLst/>
          </a:prstGeom>
        </p:spPr>
      </p:pic>
      <p:sp>
        <p:nvSpPr>
          <p:cNvPr id="5" name="TextBox 4"/>
          <p:cNvSpPr txBox="1"/>
          <p:nvPr/>
        </p:nvSpPr>
        <p:spPr>
          <a:xfrm>
            <a:off x="246435" y="3336581"/>
            <a:ext cx="2357511" cy="369332"/>
          </a:xfrm>
          <a:prstGeom prst="rect">
            <a:avLst/>
          </a:prstGeom>
          <a:noFill/>
        </p:spPr>
        <p:txBody>
          <a:bodyPr wrap="none" rtlCol="0">
            <a:spAutoFit/>
          </a:bodyPr>
          <a:lstStyle/>
          <a:p>
            <a:r>
              <a:rPr lang="ta-IN" dirty="0">
                <a:latin typeface="Arial"/>
                <a:cs typeface="Arial"/>
              </a:rPr>
              <a:t>Tizian: Danaja, </a:t>
            </a:r>
            <a:r>
              <a:rPr lang="ta-IN" dirty="0" smtClean="0">
                <a:latin typeface="Arial"/>
                <a:cs typeface="Arial"/>
              </a:rPr>
              <a:t>1544.</a:t>
            </a:r>
            <a:endParaRPr lang="en-US" dirty="0"/>
          </a:p>
        </p:txBody>
      </p:sp>
      <p:pic>
        <p:nvPicPr>
          <p:cNvPr id="6" name="Picture 5" descr="Luca_Giordano_-_The_Rape_of_Europa_-_WGA900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285" y="3156552"/>
            <a:ext cx="5371715" cy="3701448"/>
          </a:xfrm>
          <a:prstGeom prst="rect">
            <a:avLst/>
          </a:prstGeom>
        </p:spPr>
      </p:pic>
      <p:sp>
        <p:nvSpPr>
          <p:cNvPr id="7" name="TextBox 6"/>
          <p:cNvSpPr txBox="1"/>
          <p:nvPr/>
        </p:nvSpPr>
        <p:spPr>
          <a:xfrm>
            <a:off x="6293460" y="2224747"/>
            <a:ext cx="2528284" cy="646331"/>
          </a:xfrm>
          <a:prstGeom prst="rect">
            <a:avLst/>
          </a:prstGeom>
          <a:noFill/>
        </p:spPr>
        <p:txBody>
          <a:bodyPr wrap="square" rtlCol="0">
            <a:spAutoFit/>
          </a:bodyPr>
          <a:lstStyle/>
          <a:p>
            <a:r>
              <a:rPr lang="ta-IN" dirty="0" smtClean="0">
                <a:latin typeface="Arial"/>
                <a:cs typeface="Arial"/>
              </a:rPr>
              <a:t>Luca Giordano, Otmica Europe, 1675-77.</a:t>
            </a:r>
            <a:endParaRPr lang="en-US" dirty="0">
              <a:latin typeface="Arial"/>
              <a:cs typeface="Arial"/>
            </a:endParaRPr>
          </a:p>
        </p:txBody>
      </p:sp>
      <p:sp>
        <p:nvSpPr>
          <p:cNvPr id="8" name="TextBox 7"/>
          <p:cNvSpPr txBox="1"/>
          <p:nvPr/>
        </p:nvSpPr>
        <p:spPr>
          <a:xfrm>
            <a:off x="5421468" y="625609"/>
            <a:ext cx="2497624" cy="400110"/>
          </a:xfrm>
          <a:prstGeom prst="rect">
            <a:avLst/>
          </a:prstGeom>
          <a:noFill/>
        </p:spPr>
        <p:txBody>
          <a:bodyPr wrap="none" rtlCol="0">
            <a:spAutoFit/>
          </a:bodyPr>
          <a:lstStyle/>
          <a:p>
            <a:r>
              <a:rPr lang="ta-IN" sz="2000" b="1" dirty="0" smtClean="0">
                <a:latin typeface="Arial"/>
                <a:cs typeface="Arial"/>
              </a:rPr>
              <a:t>MITOLOŠKA TEMA</a:t>
            </a:r>
            <a:endParaRPr lang="en-US" sz="2000" b="1" dirty="0">
              <a:latin typeface="Arial"/>
              <a:cs typeface="Arial"/>
            </a:endParaRPr>
          </a:p>
        </p:txBody>
      </p:sp>
    </p:spTree>
    <p:extLst>
      <p:ext uri="{BB962C8B-B14F-4D97-AF65-F5344CB8AC3E}">
        <p14:creationId xmlns:p14="http://schemas.microsoft.com/office/powerpoint/2010/main" val="183517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RICAULT_-_La_Balsa_de_la_Medusa_(Museo_del_Louvre,_1818-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18" y="272204"/>
            <a:ext cx="6881103" cy="4698503"/>
          </a:xfrm>
          <a:prstGeom prst="rect">
            <a:avLst/>
          </a:prstGeom>
        </p:spPr>
      </p:pic>
      <p:sp>
        <p:nvSpPr>
          <p:cNvPr id="5" name="TextBox 4"/>
          <p:cNvSpPr txBox="1"/>
          <p:nvPr/>
        </p:nvSpPr>
        <p:spPr>
          <a:xfrm>
            <a:off x="7260228" y="1137471"/>
            <a:ext cx="1633781" cy="707886"/>
          </a:xfrm>
          <a:prstGeom prst="rect">
            <a:avLst/>
          </a:prstGeom>
          <a:noFill/>
        </p:spPr>
        <p:txBody>
          <a:bodyPr wrap="none" rtlCol="0">
            <a:spAutoFit/>
          </a:bodyPr>
          <a:lstStyle/>
          <a:p>
            <a:r>
              <a:rPr lang="ta-IN" sz="2000" b="1" dirty="0" smtClean="0">
                <a:latin typeface="Arial"/>
                <a:cs typeface="Arial"/>
              </a:rPr>
              <a:t>POVIJESNA </a:t>
            </a:r>
          </a:p>
          <a:p>
            <a:r>
              <a:rPr lang="ta-IN" sz="2000" b="1" dirty="0" smtClean="0">
                <a:latin typeface="Arial"/>
                <a:cs typeface="Arial"/>
              </a:rPr>
              <a:t>TEMA</a:t>
            </a:r>
            <a:endParaRPr lang="en-US" sz="2000" b="1" dirty="0">
              <a:latin typeface="Arial"/>
              <a:cs typeface="Arial"/>
            </a:endParaRPr>
          </a:p>
        </p:txBody>
      </p:sp>
      <p:sp>
        <p:nvSpPr>
          <p:cNvPr id="6" name="TextBox 5"/>
          <p:cNvSpPr txBox="1"/>
          <p:nvPr/>
        </p:nvSpPr>
        <p:spPr>
          <a:xfrm>
            <a:off x="379124" y="5478817"/>
            <a:ext cx="4457545" cy="646331"/>
          </a:xfrm>
          <a:prstGeom prst="rect">
            <a:avLst/>
          </a:prstGeom>
          <a:noFill/>
        </p:spPr>
        <p:txBody>
          <a:bodyPr wrap="none" rtlCol="0">
            <a:spAutoFit/>
          </a:bodyPr>
          <a:lstStyle/>
          <a:p>
            <a:r>
              <a:rPr lang="hr-HR" dirty="0">
                <a:latin typeface="Arial"/>
                <a:cs typeface="Arial"/>
              </a:rPr>
              <a:t>Théodore Géricault</a:t>
            </a:r>
            <a:r>
              <a:rPr lang="ta-IN" dirty="0">
                <a:latin typeface="Arial"/>
                <a:cs typeface="Arial"/>
              </a:rPr>
              <a:t>: Splav </a:t>
            </a:r>
            <a:r>
              <a:rPr lang="ta-IN" i="1" dirty="0">
                <a:latin typeface="Arial"/>
                <a:cs typeface="Arial"/>
              </a:rPr>
              <a:t>Meduze</a:t>
            </a:r>
            <a:r>
              <a:rPr lang="ta-IN" dirty="0">
                <a:latin typeface="Arial"/>
                <a:cs typeface="Arial"/>
              </a:rPr>
              <a:t>, 1819.</a:t>
            </a:r>
            <a:endParaRPr lang="en-US" dirty="0">
              <a:latin typeface="Arial"/>
              <a:cs typeface="Arial"/>
            </a:endParaRPr>
          </a:p>
          <a:p>
            <a:endParaRPr lang="en-US" dirty="0"/>
          </a:p>
        </p:txBody>
      </p:sp>
    </p:spTree>
    <p:extLst>
      <p:ext uri="{BB962C8B-B14F-4D97-AF65-F5344CB8AC3E}">
        <p14:creationId xmlns:p14="http://schemas.microsoft.com/office/powerpoint/2010/main" val="1848812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eter_Bruegel_the_Elder_-_Peasant_Wedding_-_Google_Art_Project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548" y="3069610"/>
            <a:ext cx="5485452" cy="3788390"/>
          </a:xfrm>
          <a:prstGeom prst="rect">
            <a:avLst/>
          </a:prstGeom>
        </p:spPr>
      </p:pic>
      <p:pic>
        <p:nvPicPr>
          <p:cNvPr id="5" name="Picture 4" descr="Johannes_Vermeer_-_Mljekaric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658548" cy="4103344"/>
          </a:xfrm>
          <a:prstGeom prst="rect">
            <a:avLst/>
          </a:prstGeom>
        </p:spPr>
      </p:pic>
      <p:sp>
        <p:nvSpPr>
          <p:cNvPr id="6" name="TextBox 5"/>
          <p:cNvSpPr txBox="1"/>
          <p:nvPr/>
        </p:nvSpPr>
        <p:spPr>
          <a:xfrm>
            <a:off x="4208277" y="549777"/>
            <a:ext cx="4246190" cy="707886"/>
          </a:xfrm>
          <a:prstGeom prst="rect">
            <a:avLst/>
          </a:prstGeom>
          <a:noFill/>
        </p:spPr>
        <p:txBody>
          <a:bodyPr wrap="square" rtlCol="0">
            <a:spAutoFit/>
          </a:bodyPr>
          <a:lstStyle/>
          <a:p>
            <a:r>
              <a:rPr lang="ta-IN" sz="2000" b="1" dirty="0" smtClean="0">
                <a:latin typeface="Arial"/>
                <a:cs typeface="Arial"/>
              </a:rPr>
              <a:t>ŽANR-TEMA </a:t>
            </a:r>
            <a:r>
              <a:rPr lang="en-US" sz="2000" b="1" dirty="0" smtClean="0">
                <a:latin typeface="Arial"/>
                <a:cs typeface="Arial"/>
              </a:rPr>
              <a:t>–</a:t>
            </a:r>
            <a:r>
              <a:rPr lang="ta-IN" sz="2000" b="1" dirty="0" smtClean="0">
                <a:latin typeface="Arial"/>
                <a:cs typeface="Arial"/>
              </a:rPr>
              <a:t> prikazuje </a:t>
            </a:r>
            <a:r>
              <a:rPr lang="ta-IN" sz="2000" b="1" dirty="0" smtClean="0">
                <a:latin typeface="Arial"/>
                <a:cs typeface="Arial"/>
              </a:rPr>
              <a:t>temu</a:t>
            </a:r>
            <a:r>
              <a:rPr lang="ta-IN" sz="2000" b="1" dirty="0" smtClean="0">
                <a:latin typeface="Arial"/>
                <a:cs typeface="Arial"/>
              </a:rPr>
              <a:t> </a:t>
            </a:r>
            <a:r>
              <a:rPr lang="ta-IN" sz="2000" b="1" dirty="0" smtClean="0">
                <a:latin typeface="Arial"/>
                <a:cs typeface="Arial"/>
              </a:rPr>
              <a:t>iz svakodnevnog života </a:t>
            </a:r>
            <a:endParaRPr lang="en-US" sz="2000" b="1" dirty="0">
              <a:latin typeface="Arial"/>
              <a:cs typeface="Arial"/>
            </a:endParaRPr>
          </a:p>
        </p:txBody>
      </p:sp>
      <p:sp>
        <p:nvSpPr>
          <p:cNvPr id="7" name="TextBox 6"/>
          <p:cNvSpPr txBox="1"/>
          <p:nvPr/>
        </p:nvSpPr>
        <p:spPr>
          <a:xfrm>
            <a:off x="454946" y="4379261"/>
            <a:ext cx="2009358" cy="1200329"/>
          </a:xfrm>
          <a:prstGeom prst="rect">
            <a:avLst/>
          </a:prstGeom>
          <a:noFill/>
        </p:spPr>
        <p:txBody>
          <a:bodyPr wrap="square" rtlCol="0">
            <a:spAutoFit/>
          </a:bodyPr>
          <a:lstStyle/>
          <a:p>
            <a:r>
              <a:rPr lang="ta-IN" dirty="0">
                <a:latin typeface="Arial"/>
                <a:cs typeface="Arial"/>
              </a:rPr>
              <a:t>Johannes Vermeer: </a:t>
            </a:r>
            <a:r>
              <a:rPr lang="ta-IN" i="1" dirty="0">
                <a:latin typeface="Arial"/>
                <a:cs typeface="Arial"/>
              </a:rPr>
              <a:t>Mljekarica</a:t>
            </a:r>
            <a:r>
              <a:rPr lang="ta-IN" dirty="0">
                <a:latin typeface="Arial"/>
                <a:cs typeface="Arial"/>
              </a:rPr>
              <a:t>, 1657</a:t>
            </a:r>
            <a:r>
              <a:rPr lang="ta-IN" dirty="0" smtClean="0">
                <a:latin typeface="Arial"/>
                <a:cs typeface="Arial"/>
              </a:rPr>
              <a:t>-8.</a:t>
            </a:r>
            <a:endParaRPr lang="en-US" dirty="0"/>
          </a:p>
        </p:txBody>
      </p:sp>
      <p:sp>
        <p:nvSpPr>
          <p:cNvPr id="8" name="TextBox 7"/>
          <p:cNvSpPr txBox="1"/>
          <p:nvPr/>
        </p:nvSpPr>
        <p:spPr>
          <a:xfrm>
            <a:off x="5857469" y="2161196"/>
            <a:ext cx="3165686" cy="646331"/>
          </a:xfrm>
          <a:prstGeom prst="rect">
            <a:avLst/>
          </a:prstGeom>
          <a:noFill/>
        </p:spPr>
        <p:txBody>
          <a:bodyPr wrap="square" rtlCol="0">
            <a:spAutoFit/>
          </a:bodyPr>
          <a:lstStyle/>
          <a:p>
            <a:r>
              <a:rPr lang="ta-IN" dirty="0" smtClean="0">
                <a:latin typeface="Arial"/>
                <a:cs typeface="Arial"/>
              </a:rPr>
              <a:t>Pieter Brueghel stariji: </a:t>
            </a:r>
            <a:r>
              <a:rPr lang="ta-IN" i="1" dirty="0" smtClean="0">
                <a:latin typeface="Arial"/>
                <a:cs typeface="Arial"/>
              </a:rPr>
              <a:t>Seoska svadba</a:t>
            </a:r>
            <a:r>
              <a:rPr lang="ta-IN" dirty="0" smtClean="0">
                <a:latin typeface="Arial"/>
                <a:cs typeface="Arial"/>
              </a:rPr>
              <a:t>, 1567. </a:t>
            </a:r>
            <a:endParaRPr lang="en-US" dirty="0">
              <a:latin typeface="Arial"/>
              <a:cs typeface="Arial"/>
            </a:endParaRPr>
          </a:p>
        </p:txBody>
      </p:sp>
    </p:spTree>
    <p:extLst>
      <p:ext uri="{BB962C8B-B14F-4D97-AF65-F5344CB8AC3E}">
        <p14:creationId xmlns:p14="http://schemas.microsoft.com/office/powerpoint/2010/main" val="131187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ohannes_Vermeer_-_Mljekaric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114604" cy="6858000"/>
          </a:xfrm>
          <a:prstGeom prst="rect">
            <a:avLst/>
          </a:prstGeom>
        </p:spPr>
      </p:pic>
      <p:sp>
        <p:nvSpPr>
          <p:cNvPr id="5" name="Rectangle 4"/>
          <p:cNvSpPr/>
          <p:nvPr/>
        </p:nvSpPr>
        <p:spPr>
          <a:xfrm>
            <a:off x="6531637" y="6031140"/>
            <a:ext cx="3029396" cy="646331"/>
          </a:xfrm>
          <a:prstGeom prst="rect">
            <a:avLst/>
          </a:prstGeom>
        </p:spPr>
        <p:txBody>
          <a:bodyPr wrap="square">
            <a:spAutoFit/>
          </a:bodyPr>
          <a:lstStyle/>
          <a:p>
            <a:r>
              <a:rPr lang="ta-IN" dirty="0">
                <a:latin typeface="Arial"/>
                <a:cs typeface="Arial"/>
              </a:rPr>
              <a:t>Johannes Vermeer: </a:t>
            </a:r>
            <a:r>
              <a:rPr lang="ta-IN" i="1" dirty="0">
                <a:latin typeface="Arial"/>
                <a:cs typeface="Arial"/>
              </a:rPr>
              <a:t>Mljekarica</a:t>
            </a:r>
            <a:r>
              <a:rPr lang="ta-IN" dirty="0">
                <a:latin typeface="Arial"/>
                <a:cs typeface="Arial"/>
              </a:rPr>
              <a:t>, 1657-8.</a:t>
            </a:r>
            <a:endParaRPr lang="en-US" dirty="0"/>
          </a:p>
        </p:txBody>
      </p:sp>
      <p:sp>
        <p:nvSpPr>
          <p:cNvPr id="6" name="TextBox 5"/>
          <p:cNvSpPr txBox="1"/>
          <p:nvPr/>
        </p:nvSpPr>
        <p:spPr>
          <a:xfrm>
            <a:off x="6407198" y="436029"/>
            <a:ext cx="2736801" cy="2554545"/>
          </a:xfrm>
          <a:prstGeom prst="rect">
            <a:avLst/>
          </a:prstGeom>
          <a:noFill/>
        </p:spPr>
        <p:txBody>
          <a:bodyPr wrap="square" rtlCol="0">
            <a:spAutoFit/>
          </a:bodyPr>
          <a:lstStyle/>
          <a:p>
            <a:r>
              <a:rPr lang="ta-IN" sz="2000" dirty="0" smtClean="0">
                <a:latin typeface="Arial"/>
                <a:cs typeface="Arial"/>
              </a:rPr>
              <a:t>1. </a:t>
            </a:r>
            <a:r>
              <a:rPr lang="ta-IN" sz="2000" dirty="0">
                <a:latin typeface="Arial"/>
                <a:cs typeface="Arial"/>
              </a:rPr>
              <a:t>z</a:t>
            </a:r>
            <a:r>
              <a:rPr lang="ta-IN" sz="2000" dirty="0" smtClean="0">
                <a:latin typeface="Arial"/>
                <a:cs typeface="Arial"/>
              </a:rPr>
              <a:t>adatak : </a:t>
            </a:r>
            <a:r>
              <a:rPr lang="ta-IN" sz="2000" dirty="0">
                <a:latin typeface="Arial"/>
                <a:cs typeface="Arial"/>
              </a:rPr>
              <a:t>pogledajte </a:t>
            </a:r>
            <a:r>
              <a:rPr lang="ta-IN" sz="2000" dirty="0" smtClean="0">
                <a:latin typeface="Arial"/>
                <a:cs typeface="Arial"/>
              </a:rPr>
              <a:t>sliku i zapišite: a) koje sve motive  prepoznajete? </a:t>
            </a:r>
          </a:p>
          <a:p>
            <a:r>
              <a:rPr lang="ta-IN" sz="2000" dirty="0" smtClean="0">
                <a:latin typeface="Arial"/>
                <a:cs typeface="Arial"/>
              </a:rPr>
              <a:t>b) </a:t>
            </a:r>
            <a:r>
              <a:rPr lang="ta-IN" sz="2000" dirty="0">
                <a:latin typeface="Arial"/>
                <a:cs typeface="Arial"/>
              </a:rPr>
              <a:t>k</a:t>
            </a:r>
            <a:r>
              <a:rPr lang="ta-IN" sz="2000" dirty="0" smtClean="0">
                <a:latin typeface="Arial"/>
                <a:cs typeface="Arial"/>
              </a:rPr>
              <a:t>ojoj široj temi, koju smo obradili u ovoj današnjoj lekciji, pripada ova slika? </a:t>
            </a:r>
            <a:endParaRPr lang="en-US" sz="2000" dirty="0">
              <a:latin typeface="Arial"/>
              <a:cs typeface="Arial"/>
            </a:endParaRPr>
          </a:p>
        </p:txBody>
      </p:sp>
    </p:spTree>
    <p:extLst>
      <p:ext uri="{BB962C8B-B14F-4D97-AF65-F5344CB8AC3E}">
        <p14:creationId xmlns:p14="http://schemas.microsoft.com/office/powerpoint/2010/main" val="2940565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rcimboldo_Vegetables_upsidedo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2" y="0"/>
            <a:ext cx="5163593" cy="6863910"/>
          </a:xfrm>
          <a:prstGeom prst="rect">
            <a:avLst/>
          </a:prstGeom>
        </p:spPr>
      </p:pic>
      <p:sp>
        <p:nvSpPr>
          <p:cNvPr id="5" name="TextBox 4"/>
          <p:cNvSpPr txBox="1"/>
          <p:nvPr/>
        </p:nvSpPr>
        <p:spPr>
          <a:xfrm>
            <a:off x="5308412" y="5850772"/>
            <a:ext cx="3835588" cy="707886"/>
          </a:xfrm>
          <a:prstGeom prst="rect">
            <a:avLst/>
          </a:prstGeom>
          <a:noFill/>
        </p:spPr>
        <p:txBody>
          <a:bodyPr wrap="square" rtlCol="0">
            <a:spAutoFit/>
          </a:bodyPr>
          <a:lstStyle/>
          <a:p>
            <a:r>
              <a:rPr lang="ta-IN" sz="2000" dirty="0" smtClean="0">
                <a:latin typeface="Arial"/>
                <a:cs typeface="Arial"/>
              </a:rPr>
              <a:t>Giuseppe Arcimboldo: </a:t>
            </a:r>
            <a:r>
              <a:rPr lang="ta-IN" sz="2000" i="1" dirty="0" smtClean="0">
                <a:latin typeface="Arial"/>
                <a:cs typeface="Arial"/>
              </a:rPr>
              <a:t>Vrtlar</a:t>
            </a:r>
            <a:r>
              <a:rPr lang="ta-IN" sz="2000" dirty="0" smtClean="0">
                <a:latin typeface="Arial"/>
                <a:cs typeface="Arial"/>
              </a:rPr>
              <a:t>, 1587-90.</a:t>
            </a:r>
            <a:endParaRPr lang="en-US" sz="2000" dirty="0">
              <a:latin typeface="Arial"/>
              <a:cs typeface="Arial"/>
            </a:endParaRPr>
          </a:p>
        </p:txBody>
      </p:sp>
      <p:sp>
        <p:nvSpPr>
          <p:cNvPr id="6" name="TextBox 5"/>
          <p:cNvSpPr txBox="1"/>
          <p:nvPr/>
        </p:nvSpPr>
        <p:spPr>
          <a:xfrm>
            <a:off x="5766388" y="770385"/>
            <a:ext cx="2560528" cy="3477875"/>
          </a:xfrm>
          <a:prstGeom prst="rect">
            <a:avLst/>
          </a:prstGeom>
          <a:noFill/>
        </p:spPr>
        <p:txBody>
          <a:bodyPr wrap="square" rtlCol="0">
            <a:spAutoFit/>
          </a:bodyPr>
          <a:lstStyle/>
          <a:p>
            <a:r>
              <a:rPr lang="ta-IN" sz="2000" dirty="0" smtClean="0">
                <a:latin typeface="Arial"/>
                <a:cs typeface="Arial"/>
              </a:rPr>
              <a:t>2. zadatak: na ovoj duhovitoj i zanimljivoj slici,  kao i u prethodnom zadatku, odredite koji je </a:t>
            </a:r>
            <a:r>
              <a:rPr lang="ta-IN" sz="2000" b="1" dirty="0" smtClean="0">
                <a:latin typeface="Arial"/>
                <a:cs typeface="Arial"/>
              </a:rPr>
              <a:t>motiv ove </a:t>
            </a:r>
            <a:r>
              <a:rPr lang="ta-IN" sz="2000" b="1" dirty="0" smtClean="0">
                <a:latin typeface="Arial"/>
                <a:cs typeface="Arial"/>
              </a:rPr>
              <a:t>slike.</a:t>
            </a:r>
          </a:p>
          <a:p>
            <a:r>
              <a:rPr lang="ta-IN" sz="2000" dirty="0" smtClean="0">
                <a:latin typeface="Arial"/>
                <a:cs typeface="Arial"/>
              </a:rPr>
              <a:t>Potom okrenite sliku naopako i otkrijte koji se drugi </a:t>
            </a:r>
            <a:r>
              <a:rPr lang="ta-IN" sz="2000" b="1" dirty="0" smtClean="0">
                <a:latin typeface="Arial"/>
                <a:cs typeface="Arial"/>
              </a:rPr>
              <a:t>motiv </a:t>
            </a:r>
            <a:r>
              <a:rPr lang="ta-IN" sz="2000" dirty="0" smtClean="0">
                <a:latin typeface="Arial"/>
                <a:cs typeface="Arial"/>
              </a:rPr>
              <a:t>krije </a:t>
            </a:r>
            <a:r>
              <a:rPr lang="ta-IN" sz="2000" dirty="0" smtClean="0">
                <a:latin typeface="Arial"/>
                <a:cs typeface="Arial"/>
              </a:rPr>
              <a:t>u njoj.</a:t>
            </a:r>
            <a:endParaRPr lang="en-US" sz="2000" dirty="0">
              <a:latin typeface="Arial"/>
              <a:cs typeface="Arial"/>
            </a:endParaRPr>
          </a:p>
        </p:txBody>
      </p:sp>
    </p:spTree>
    <p:extLst>
      <p:ext uri="{BB962C8B-B14F-4D97-AF65-F5344CB8AC3E}">
        <p14:creationId xmlns:p14="http://schemas.microsoft.com/office/powerpoint/2010/main" val="4484819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9616" y="1193114"/>
            <a:ext cx="6714900" cy="1754326"/>
          </a:xfrm>
          <a:prstGeom prst="rect">
            <a:avLst/>
          </a:prstGeom>
          <a:noFill/>
        </p:spPr>
        <p:txBody>
          <a:bodyPr wrap="square" rtlCol="0">
            <a:spAutoFit/>
          </a:bodyPr>
          <a:lstStyle/>
          <a:p>
            <a:r>
              <a:rPr lang="ta-IN" sz="2400" dirty="0" smtClean="0">
                <a:latin typeface="Arial"/>
                <a:cs typeface="Arial"/>
              </a:rPr>
              <a:t>Za početak,  na linku </a:t>
            </a:r>
            <a:r>
              <a:rPr lang="is-IS" sz="2400" dirty="0">
                <a:latin typeface="Arial"/>
                <a:cs typeface="Arial"/>
                <a:hlinkClick r:id="rId2"/>
              </a:rPr>
              <a:t>https://learningapps.org/watch?v=</a:t>
            </a:r>
            <a:r>
              <a:rPr lang="is-IS" sz="2400" dirty="0" smtClean="0">
                <a:latin typeface="Arial"/>
                <a:cs typeface="Arial"/>
                <a:hlinkClick r:id="rId2"/>
              </a:rPr>
              <a:t>p9d63ibia20</a:t>
            </a:r>
            <a:endParaRPr lang="ta-IN" sz="2400" dirty="0" smtClean="0">
              <a:latin typeface="Arial"/>
              <a:cs typeface="Arial"/>
            </a:endParaRPr>
          </a:p>
          <a:p>
            <a:r>
              <a:rPr lang="ta-IN" sz="2400" dirty="0" smtClean="0">
                <a:latin typeface="Arial"/>
                <a:cs typeface="Arial"/>
              </a:rPr>
              <a:t> - povežite djela koja imaju jednaku temu.</a:t>
            </a:r>
          </a:p>
          <a:p>
            <a:endParaRPr lang="ta-IN" dirty="0"/>
          </a:p>
          <a:p>
            <a:r>
              <a:rPr lang="ta-IN" dirty="0" smtClean="0"/>
              <a:t>  </a:t>
            </a:r>
            <a:endParaRPr lang="en-US" dirty="0"/>
          </a:p>
        </p:txBody>
      </p:sp>
      <p:sp>
        <p:nvSpPr>
          <p:cNvPr id="2" name="TextBox 1"/>
          <p:cNvSpPr txBox="1"/>
          <p:nvPr/>
        </p:nvSpPr>
        <p:spPr>
          <a:xfrm>
            <a:off x="769616" y="2947439"/>
            <a:ext cx="6954082" cy="2246769"/>
          </a:xfrm>
          <a:prstGeom prst="rect">
            <a:avLst/>
          </a:prstGeom>
          <a:noFill/>
        </p:spPr>
        <p:txBody>
          <a:bodyPr wrap="square" rtlCol="0">
            <a:spAutoFit/>
          </a:bodyPr>
          <a:lstStyle/>
          <a:p>
            <a:r>
              <a:rPr lang="ta-IN" sz="2000" dirty="0" smtClean="0">
                <a:latin typeface="Arial"/>
                <a:cs typeface="Arial"/>
              </a:rPr>
              <a:t>Dakle, likovni motiv je ono </a:t>
            </a:r>
            <a:r>
              <a:rPr lang="ta-IN" sz="2000" b="1" dirty="0" smtClean="0">
                <a:latin typeface="Arial"/>
                <a:cs typeface="Arial"/>
              </a:rPr>
              <a:t>što</a:t>
            </a:r>
            <a:r>
              <a:rPr lang="ta-IN" sz="2000" dirty="0" smtClean="0">
                <a:latin typeface="Arial"/>
                <a:cs typeface="Arial"/>
              </a:rPr>
              <a:t> je u djelu prikazano. Postoji razlika između </a:t>
            </a:r>
            <a:r>
              <a:rPr lang="ta-IN" sz="2000" b="1" dirty="0" smtClean="0">
                <a:latin typeface="Arial"/>
                <a:cs typeface="Arial"/>
              </a:rPr>
              <a:t>motiva</a:t>
            </a:r>
            <a:r>
              <a:rPr lang="ta-IN" sz="2000" dirty="0" smtClean="0">
                <a:latin typeface="Arial"/>
                <a:cs typeface="Arial"/>
              </a:rPr>
              <a:t> i </a:t>
            </a:r>
            <a:r>
              <a:rPr lang="ta-IN" sz="2000" b="1" dirty="0" smtClean="0">
                <a:latin typeface="Arial"/>
                <a:cs typeface="Arial"/>
              </a:rPr>
              <a:t>tema</a:t>
            </a:r>
            <a:r>
              <a:rPr lang="ta-IN" sz="2000" dirty="0" smtClean="0">
                <a:latin typeface="Arial"/>
                <a:cs typeface="Arial"/>
              </a:rPr>
              <a:t>: motiv je uža tema, primjerice portret, akt ili krajolik, a tema je uklapanje pojedinih motiva u širu temu. Primjerice, u </a:t>
            </a:r>
            <a:r>
              <a:rPr lang="ta-IN" sz="2000" b="1" dirty="0" smtClean="0">
                <a:latin typeface="Arial"/>
                <a:cs typeface="Arial"/>
              </a:rPr>
              <a:t>vjerskoj temi </a:t>
            </a:r>
            <a:r>
              <a:rPr lang="ta-IN" sz="2000" dirty="0" smtClean="0">
                <a:latin typeface="Arial"/>
                <a:cs typeface="Arial"/>
              </a:rPr>
              <a:t>možemo imati portrete likova, a u pozadini može biti krajolik. </a:t>
            </a:r>
          </a:p>
          <a:p>
            <a:endParaRPr lang="ta-IN" sz="2000" dirty="0" smtClean="0">
              <a:latin typeface="Arial"/>
              <a:cs typeface="Arial"/>
            </a:endParaRPr>
          </a:p>
          <a:p>
            <a:r>
              <a:rPr lang="ta-IN" sz="2000" dirty="0" smtClean="0">
                <a:latin typeface="Arial"/>
                <a:cs typeface="Arial"/>
              </a:rPr>
              <a:t>Molim vas da pročitate prezentaciju (bilješke!) i provjerite to.</a:t>
            </a:r>
            <a:endParaRPr lang="en-US" sz="2000" dirty="0">
              <a:latin typeface="Arial"/>
              <a:cs typeface="Arial"/>
            </a:endParaRPr>
          </a:p>
        </p:txBody>
      </p:sp>
    </p:spTree>
    <p:extLst>
      <p:ext uri="{BB962C8B-B14F-4D97-AF65-F5344CB8AC3E}">
        <p14:creationId xmlns:p14="http://schemas.microsoft.com/office/powerpoint/2010/main" val="196626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ryphore_Pompéi_augGP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90108" cy="6042586"/>
          </a:xfrm>
          <a:prstGeom prst="rect">
            <a:avLst/>
          </a:prstGeom>
        </p:spPr>
      </p:pic>
      <p:sp>
        <p:nvSpPr>
          <p:cNvPr id="5" name="TextBox 4"/>
          <p:cNvSpPr txBox="1"/>
          <p:nvPr/>
        </p:nvSpPr>
        <p:spPr>
          <a:xfrm>
            <a:off x="134683" y="6254227"/>
            <a:ext cx="2955782" cy="369332"/>
          </a:xfrm>
          <a:prstGeom prst="rect">
            <a:avLst/>
          </a:prstGeom>
          <a:noFill/>
        </p:spPr>
        <p:txBody>
          <a:bodyPr wrap="none" rtlCol="0">
            <a:spAutoFit/>
          </a:bodyPr>
          <a:lstStyle/>
          <a:p>
            <a:r>
              <a:rPr lang="ta-IN" dirty="0" smtClean="0">
                <a:latin typeface="Arial"/>
                <a:cs typeface="Arial"/>
              </a:rPr>
              <a:t>Poliklet: </a:t>
            </a:r>
            <a:r>
              <a:rPr lang="ta-IN" i="1" dirty="0" smtClean="0">
                <a:latin typeface="Arial"/>
                <a:cs typeface="Arial"/>
              </a:rPr>
              <a:t>Dorifor</a:t>
            </a:r>
            <a:r>
              <a:rPr lang="ta-IN" dirty="0" smtClean="0">
                <a:latin typeface="Arial"/>
                <a:cs typeface="Arial"/>
              </a:rPr>
              <a:t>, 5.st.pr.n.e.</a:t>
            </a:r>
            <a:endParaRPr lang="en-US" dirty="0">
              <a:latin typeface="Arial"/>
              <a:cs typeface="Arial"/>
            </a:endParaRPr>
          </a:p>
        </p:txBody>
      </p:sp>
      <p:pic>
        <p:nvPicPr>
          <p:cNvPr id="6" name="Picture 5" descr="Ženski_akt,_190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1744" y="-1"/>
            <a:ext cx="4122256" cy="6021669"/>
          </a:xfrm>
          <a:prstGeom prst="rect">
            <a:avLst/>
          </a:prstGeom>
        </p:spPr>
      </p:pic>
      <p:sp>
        <p:nvSpPr>
          <p:cNvPr id="7" name="TextBox 6"/>
          <p:cNvSpPr txBox="1"/>
          <p:nvPr/>
        </p:nvSpPr>
        <p:spPr>
          <a:xfrm>
            <a:off x="5541235" y="6388933"/>
            <a:ext cx="3315105" cy="369332"/>
          </a:xfrm>
          <a:prstGeom prst="rect">
            <a:avLst/>
          </a:prstGeom>
          <a:noFill/>
        </p:spPr>
        <p:txBody>
          <a:bodyPr wrap="none" rtlCol="0">
            <a:spAutoFit/>
          </a:bodyPr>
          <a:lstStyle/>
          <a:p>
            <a:r>
              <a:rPr lang="ta-IN" dirty="0" smtClean="0">
                <a:latin typeface="Arial"/>
                <a:cs typeface="Arial"/>
              </a:rPr>
              <a:t>Josip  Račić: Ženski akt, 1905. </a:t>
            </a:r>
            <a:endParaRPr lang="en-US" dirty="0">
              <a:latin typeface="Arial"/>
              <a:cs typeface="Arial"/>
            </a:endParaRPr>
          </a:p>
        </p:txBody>
      </p:sp>
      <p:sp>
        <p:nvSpPr>
          <p:cNvPr id="8" name="TextBox 7"/>
          <p:cNvSpPr txBox="1"/>
          <p:nvPr/>
        </p:nvSpPr>
        <p:spPr>
          <a:xfrm>
            <a:off x="3725851" y="1686616"/>
            <a:ext cx="1000504" cy="461665"/>
          </a:xfrm>
          <a:prstGeom prst="rect">
            <a:avLst/>
          </a:prstGeom>
          <a:noFill/>
        </p:spPr>
        <p:txBody>
          <a:bodyPr wrap="square" rtlCol="0">
            <a:spAutoFit/>
          </a:bodyPr>
          <a:lstStyle/>
          <a:p>
            <a:r>
              <a:rPr lang="ta-IN" sz="2400" b="1" dirty="0" smtClean="0">
                <a:latin typeface="Arial"/>
                <a:cs typeface="Arial"/>
              </a:rPr>
              <a:t>AKT</a:t>
            </a:r>
            <a:endParaRPr lang="en-US" sz="2400" b="1" dirty="0">
              <a:latin typeface="Arial"/>
              <a:cs typeface="Arial"/>
            </a:endParaRPr>
          </a:p>
        </p:txBody>
      </p:sp>
      <p:sp>
        <p:nvSpPr>
          <p:cNvPr id="2" name="TextBox 1"/>
          <p:cNvSpPr txBox="1"/>
          <p:nvPr/>
        </p:nvSpPr>
        <p:spPr>
          <a:xfrm>
            <a:off x="3381261" y="223094"/>
            <a:ext cx="1693755" cy="646331"/>
          </a:xfrm>
          <a:prstGeom prst="rect">
            <a:avLst/>
          </a:prstGeom>
          <a:noFill/>
        </p:spPr>
        <p:txBody>
          <a:bodyPr wrap="none" rtlCol="0">
            <a:spAutoFit/>
          </a:bodyPr>
          <a:lstStyle/>
          <a:p>
            <a:r>
              <a:rPr lang="ta-IN" b="1" dirty="0" smtClean="0">
                <a:solidFill>
                  <a:srgbClr val="FF0000"/>
                </a:solidFill>
                <a:latin typeface="Arial"/>
                <a:cs typeface="Arial"/>
              </a:rPr>
              <a:t>MOTIVI U </a:t>
            </a:r>
          </a:p>
          <a:p>
            <a:r>
              <a:rPr lang="ta-IN" b="1" dirty="0" smtClean="0">
                <a:solidFill>
                  <a:srgbClr val="FF0000"/>
                </a:solidFill>
                <a:latin typeface="Arial"/>
                <a:cs typeface="Arial"/>
              </a:rPr>
              <a:t>UMJETNOSTI</a:t>
            </a:r>
            <a:endParaRPr lang="en-US" b="1" dirty="0">
              <a:solidFill>
                <a:srgbClr val="FF0000"/>
              </a:solidFill>
              <a:latin typeface="Arial"/>
              <a:cs typeface="Arial"/>
            </a:endParaRPr>
          </a:p>
        </p:txBody>
      </p:sp>
    </p:spTree>
    <p:extLst>
      <p:ext uri="{BB962C8B-B14F-4D97-AF65-F5344CB8AC3E}">
        <p14:creationId xmlns:p14="http://schemas.microsoft.com/office/powerpoint/2010/main" val="749344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jum - dječa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70" y="-45522"/>
            <a:ext cx="3398001" cy="6965902"/>
          </a:xfrm>
          <a:prstGeom prst="rect">
            <a:avLst/>
          </a:prstGeom>
        </p:spPr>
      </p:pic>
      <p:sp>
        <p:nvSpPr>
          <p:cNvPr id="6" name="TextBox 5"/>
          <p:cNvSpPr txBox="1"/>
          <p:nvPr/>
        </p:nvSpPr>
        <p:spPr>
          <a:xfrm>
            <a:off x="5445033" y="442607"/>
            <a:ext cx="1646605" cy="461665"/>
          </a:xfrm>
          <a:prstGeom prst="rect">
            <a:avLst/>
          </a:prstGeom>
          <a:noFill/>
        </p:spPr>
        <p:txBody>
          <a:bodyPr wrap="none" rtlCol="0">
            <a:spAutoFit/>
          </a:bodyPr>
          <a:lstStyle/>
          <a:p>
            <a:r>
              <a:rPr lang="ta-IN" sz="2400" b="1" dirty="0" smtClean="0">
                <a:latin typeface="Arial"/>
                <a:cs typeface="Arial"/>
              </a:rPr>
              <a:t>PORTRET</a:t>
            </a:r>
            <a:endParaRPr lang="en-US" sz="2400" b="1" dirty="0">
              <a:latin typeface="Arial"/>
              <a:cs typeface="Arial"/>
            </a:endParaRPr>
          </a:p>
        </p:txBody>
      </p:sp>
      <p:sp>
        <p:nvSpPr>
          <p:cNvPr id="8" name="TextBox 7"/>
          <p:cNvSpPr txBox="1"/>
          <p:nvPr/>
        </p:nvSpPr>
        <p:spPr>
          <a:xfrm>
            <a:off x="4059724" y="5349769"/>
            <a:ext cx="4559975" cy="707886"/>
          </a:xfrm>
          <a:prstGeom prst="rect">
            <a:avLst/>
          </a:prstGeom>
          <a:noFill/>
        </p:spPr>
        <p:txBody>
          <a:bodyPr wrap="square" rtlCol="0">
            <a:spAutoFit/>
          </a:bodyPr>
          <a:lstStyle/>
          <a:p>
            <a:r>
              <a:rPr lang="ta-IN" sz="2000" dirty="0" smtClean="0">
                <a:latin typeface="Arial"/>
                <a:cs typeface="Arial"/>
              </a:rPr>
              <a:t>Jedan od znamenitih fajumskih portreta, 1- 4. st. </a:t>
            </a:r>
            <a:r>
              <a:rPr lang="ta-IN" sz="2000" dirty="0">
                <a:latin typeface="Arial"/>
                <a:cs typeface="Arial"/>
              </a:rPr>
              <a:t>p</a:t>
            </a:r>
            <a:r>
              <a:rPr lang="ta-IN" sz="2000" dirty="0" smtClean="0">
                <a:latin typeface="Arial"/>
                <a:cs typeface="Arial"/>
              </a:rPr>
              <a:t>r.n.e</a:t>
            </a:r>
            <a:r>
              <a:rPr lang="ta-IN" dirty="0" smtClean="0"/>
              <a:t>.</a:t>
            </a:r>
            <a:endParaRPr lang="en-US" dirty="0"/>
          </a:p>
        </p:txBody>
      </p:sp>
      <p:sp>
        <p:nvSpPr>
          <p:cNvPr id="9" name="TextBox 8"/>
          <p:cNvSpPr txBox="1"/>
          <p:nvPr/>
        </p:nvSpPr>
        <p:spPr>
          <a:xfrm>
            <a:off x="4463773" y="1693452"/>
            <a:ext cx="2935569" cy="1938992"/>
          </a:xfrm>
          <a:prstGeom prst="rect">
            <a:avLst/>
          </a:prstGeom>
          <a:noFill/>
        </p:spPr>
        <p:txBody>
          <a:bodyPr wrap="none" rtlCol="0">
            <a:spAutoFit/>
          </a:bodyPr>
          <a:lstStyle/>
          <a:p>
            <a:r>
              <a:rPr lang="ta-IN" sz="2000" dirty="0" smtClean="0">
                <a:latin typeface="Arial"/>
                <a:cs typeface="Arial"/>
              </a:rPr>
              <a:t>Portret može prikazivati:</a:t>
            </a:r>
          </a:p>
          <a:p>
            <a:endParaRPr lang="ta-IN" sz="2000" dirty="0" smtClean="0">
              <a:latin typeface="Arial"/>
              <a:cs typeface="Arial"/>
            </a:endParaRPr>
          </a:p>
          <a:p>
            <a:pPr marL="285750" indent="-285750">
              <a:buFont typeface="Arial"/>
              <a:buChar char="•"/>
            </a:pPr>
            <a:r>
              <a:rPr lang="ta-IN" sz="2000" dirty="0">
                <a:latin typeface="Arial"/>
                <a:cs typeface="Arial"/>
              </a:rPr>
              <a:t>l</a:t>
            </a:r>
            <a:r>
              <a:rPr lang="ta-IN" sz="2000" dirty="0" smtClean="0">
                <a:latin typeface="Arial"/>
                <a:cs typeface="Arial"/>
              </a:rPr>
              <a:t>ice</a:t>
            </a:r>
          </a:p>
          <a:p>
            <a:pPr marL="285750" indent="-285750">
              <a:buFont typeface="Arial"/>
              <a:buChar char="•"/>
            </a:pPr>
            <a:r>
              <a:rPr lang="ta-IN" sz="2000" dirty="0">
                <a:latin typeface="Arial"/>
                <a:cs typeface="Arial"/>
              </a:rPr>
              <a:t>p</a:t>
            </a:r>
            <a:r>
              <a:rPr lang="ta-IN" sz="2000" dirty="0" smtClean="0">
                <a:latin typeface="Arial"/>
                <a:cs typeface="Arial"/>
              </a:rPr>
              <a:t>oprsje</a:t>
            </a:r>
          </a:p>
          <a:p>
            <a:pPr marL="285750" indent="-285750">
              <a:buFont typeface="Arial"/>
              <a:buChar char="•"/>
            </a:pPr>
            <a:r>
              <a:rPr lang="ta-IN" sz="2000" dirty="0">
                <a:latin typeface="Arial"/>
                <a:cs typeface="Arial"/>
              </a:rPr>
              <a:t>p</a:t>
            </a:r>
            <a:r>
              <a:rPr lang="ta-IN" sz="2000" dirty="0" smtClean="0">
                <a:latin typeface="Arial"/>
                <a:cs typeface="Arial"/>
              </a:rPr>
              <a:t>olovicu figure</a:t>
            </a:r>
          </a:p>
          <a:p>
            <a:pPr marL="285750" indent="-285750">
              <a:buFont typeface="Arial"/>
              <a:buChar char="•"/>
            </a:pPr>
            <a:r>
              <a:rPr lang="ta-IN" sz="2000" dirty="0">
                <a:latin typeface="Arial"/>
                <a:cs typeface="Arial"/>
              </a:rPr>
              <a:t>c</a:t>
            </a:r>
            <a:r>
              <a:rPr lang="ta-IN" sz="2000" dirty="0" smtClean="0">
                <a:latin typeface="Arial"/>
                <a:cs typeface="Arial"/>
              </a:rPr>
              <a:t>ijelu figuru</a:t>
            </a:r>
            <a:endParaRPr lang="en-US" sz="2000" dirty="0">
              <a:latin typeface="Arial"/>
              <a:cs typeface="Arial"/>
            </a:endParaRPr>
          </a:p>
        </p:txBody>
      </p:sp>
    </p:spTree>
    <p:extLst>
      <p:ext uri="{BB962C8B-B14F-4D97-AF65-F5344CB8AC3E}">
        <p14:creationId xmlns:p14="http://schemas.microsoft.com/office/powerpoint/2010/main" val="341908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rmeer - biserna - Meisje_met_de_par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80717" cy="5243720"/>
          </a:xfrm>
          <a:prstGeom prst="rect">
            <a:avLst/>
          </a:prstGeom>
        </p:spPr>
      </p:pic>
      <p:pic>
        <p:nvPicPr>
          <p:cNvPr id="5" name="Picture 4" descr="Eyck_-_Arnolfini_Portrai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206" y="0"/>
            <a:ext cx="4364793" cy="5975331"/>
          </a:xfrm>
          <a:prstGeom prst="rect">
            <a:avLst/>
          </a:prstGeom>
        </p:spPr>
      </p:pic>
      <p:sp>
        <p:nvSpPr>
          <p:cNvPr id="6" name="TextBox 5"/>
          <p:cNvSpPr txBox="1"/>
          <p:nvPr/>
        </p:nvSpPr>
        <p:spPr>
          <a:xfrm>
            <a:off x="301391" y="5423981"/>
            <a:ext cx="1698464" cy="369332"/>
          </a:xfrm>
          <a:prstGeom prst="rect">
            <a:avLst/>
          </a:prstGeom>
          <a:noFill/>
        </p:spPr>
        <p:txBody>
          <a:bodyPr wrap="none" rtlCol="0">
            <a:spAutoFit/>
          </a:bodyPr>
          <a:lstStyle/>
          <a:p>
            <a:r>
              <a:rPr lang="en-US" b="1" dirty="0" smtClean="0">
                <a:latin typeface="Arial"/>
                <a:cs typeface="Arial"/>
              </a:rPr>
              <a:t>V</a:t>
            </a:r>
            <a:r>
              <a:rPr lang="ta-IN" b="1" dirty="0" smtClean="0">
                <a:latin typeface="Arial"/>
                <a:cs typeface="Arial"/>
              </a:rPr>
              <a:t>rste portreta</a:t>
            </a:r>
            <a:endParaRPr lang="en-US" b="1" dirty="0">
              <a:latin typeface="Arial"/>
              <a:cs typeface="Arial"/>
            </a:endParaRPr>
          </a:p>
        </p:txBody>
      </p:sp>
      <p:sp>
        <p:nvSpPr>
          <p:cNvPr id="7" name="TextBox 6"/>
          <p:cNvSpPr txBox="1"/>
          <p:nvPr/>
        </p:nvSpPr>
        <p:spPr>
          <a:xfrm>
            <a:off x="246960" y="5919024"/>
            <a:ext cx="3250722" cy="646331"/>
          </a:xfrm>
          <a:prstGeom prst="rect">
            <a:avLst/>
          </a:prstGeom>
          <a:noFill/>
        </p:spPr>
        <p:txBody>
          <a:bodyPr wrap="square" rtlCol="0">
            <a:spAutoFit/>
          </a:bodyPr>
          <a:lstStyle/>
          <a:p>
            <a:r>
              <a:rPr lang="ta-IN" dirty="0" smtClean="0">
                <a:latin typeface="Arial"/>
                <a:cs typeface="Arial"/>
              </a:rPr>
              <a:t>Vermeer: </a:t>
            </a:r>
            <a:r>
              <a:rPr lang="ta-IN" i="1" dirty="0" smtClean="0">
                <a:latin typeface="Arial"/>
                <a:cs typeface="Arial"/>
              </a:rPr>
              <a:t>Djevojka s bisernom naušnicom</a:t>
            </a:r>
            <a:r>
              <a:rPr lang="ta-IN" dirty="0" smtClean="0">
                <a:latin typeface="Arial"/>
                <a:cs typeface="Arial"/>
              </a:rPr>
              <a:t>, 1665</a:t>
            </a:r>
            <a:r>
              <a:rPr lang="ta-IN" dirty="0" smtClean="0"/>
              <a:t>.</a:t>
            </a:r>
            <a:endParaRPr lang="en-US" dirty="0"/>
          </a:p>
        </p:txBody>
      </p:sp>
      <p:sp>
        <p:nvSpPr>
          <p:cNvPr id="8" name="TextBox 7"/>
          <p:cNvSpPr txBox="1"/>
          <p:nvPr/>
        </p:nvSpPr>
        <p:spPr>
          <a:xfrm>
            <a:off x="4693094" y="6241883"/>
            <a:ext cx="4461589" cy="369332"/>
          </a:xfrm>
          <a:prstGeom prst="rect">
            <a:avLst/>
          </a:prstGeom>
          <a:noFill/>
        </p:spPr>
        <p:txBody>
          <a:bodyPr wrap="none" rtlCol="0">
            <a:spAutoFit/>
          </a:bodyPr>
          <a:lstStyle/>
          <a:p>
            <a:r>
              <a:rPr lang="ta-IN" dirty="0" smtClean="0">
                <a:latin typeface="Arial"/>
                <a:cs typeface="Arial"/>
              </a:rPr>
              <a:t>Jan van Eyck: </a:t>
            </a:r>
            <a:r>
              <a:rPr lang="ta-IN" i="1" dirty="0" smtClean="0">
                <a:latin typeface="Arial"/>
                <a:cs typeface="Arial"/>
              </a:rPr>
              <a:t>P</a:t>
            </a:r>
            <a:r>
              <a:rPr lang="en-US" i="1" dirty="0" smtClean="0">
                <a:latin typeface="Arial"/>
                <a:cs typeface="Arial"/>
              </a:rPr>
              <a:t>o</a:t>
            </a:r>
            <a:r>
              <a:rPr lang="ta-IN" i="1" dirty="0" smtClean="0">
                <a:latin typeface="Arial"/>
                <a:cs typeface="Arial"/>
              </a:rPr>
              <a:t>rtret Arnolfinijevih</a:t>
            </a:r>
            <a:r>
              <a:rPr lang="ta-IN" dirty="0" smtClean="0">
                <a:latin typeface="Arial"/>
                <a:cs typeface="Arial"/>
              </a:rPr>
              <a:t>, 1434</a:t>
            </a:r>
            <a:r>
              <a:rPr lang="ta-IN" dirty="0" smtClean="0"/>
              <a:t>.</a:t>
            </a:r>
            <a:endParaRPr lang="en-US" dirty="0"/>
          </a:p>
        </p:txBody>
      </p:sp>
    </p:spTree>
    <p:extLst>
      <p:ext uri="{BB962C8B-B14F-4D97-AF65-F5344CB8AC3E}">
        <p14:creationId xmlns:p14="http://schemas.microsoft.com/office/powerpoint/2010/main" val="242045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ls_-_De_regentessen_van_het_oudemannenhu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512496" cy="5802685"/>
          </a:xfrm>
          <a:prstGeom prst="rect">
            <a:avLst/>
          </a:prstGeom>
        </p:spPr>
      </p:pic>
      <p:sp>
        <p:nvSpPr>
          <p:cNvPr id="5" name="TextBox 4"/>
          <p:cNvSpPr txBox="1"/>
          <p:nvPr/>
        </p:nvSpPr>
        <p:spPr>
          <a:xfrm>
            <a:off x="193752" y="6371029"/>
            <a:ext cx="5637406" cy="369332"/>
          </a:xfrm>
          <a:prstGeom prst="rect">
            <a:avLst/>
          </a:prstGeom>
          <a:noFill/>
        </p:spPr>
        <p:txBody>
          <a:bodyPr wrap="none" rtlCol="0">
            <a:spAutoFit/>
          </a:bodyPr>
          <a:lstStyle/>
          <a:p>
            <a:r>
              <a:rPr lang="ta-IN" dirty="0" smtClean="0">
                <a:latin typeface="Arial"/>
                <a:cs typeface="Arial"/>
              </a:rPr>
              <a:t>Frans Hals: Upraviteljice ubožnice u Haarlemu, 1665.</a:t>
            </a:r>
            <a:endParaRPr lang="en-US" dirty="0">
              <a:latin typeface="Arial"/>
              <a:cs typeface="Arial"/>
            </a:endParaRPr>
          </a:p>
        </p:txBody>
      </p:sp>
      <p:sp>
        <p:nvSpPr>
          <p:cNvPr id="6" name="TextBox 5"/>
          <p:cNvSpPr txBox="1"/>
          <p:nvPr/>
        </p:nvSpPr>
        <p:spPr>
          <a:xfrm>
            <a:off x="193752" y="5928076"/>
            <a:ext cx="2249334" cy="369332"/>
          </a:xfrm>
          <a:prstGeom prst="rect">
            <a:avLst/>
          </a:prstGeom>
          <a:noFill/>
        </p:spPr>
        <p:txBody>
          <a:bodyPr wrap="none" rtlCol="0">
            <a:spAutoFit/>
          </a:bodyPr>
          <a:lstStyle/>
          <a:p>
            <a:r>
              <a:rPr lang="ta-IN" b="1" dirty="0" smtClean="0">
                <a:latin typeface="Arial"/>
                <a:cs typeface="Arial"/>
              </a:rPr>
              <a:t>GRUPNI PORTRET</a:t>
            </a:r>
            <a:endParaRPr lang="en-US" b="1" dirty="0">
              <a:latin typeface="Arial"/>
              <a:cs typeface="Arial"/>
            </a:endParaRPr>
          </a:p>
        </p:txBody>
      </p:sp>
    </p:spTree>
    <p:extLst>
      <p:ext uri="{BB962C8B-B14F-4D97-AF65-F5344CB8AC3E}">
        <p14:creationId xmlns:p14="http://schemas.microsoft.com/office/powerpoint/2010/main" val="290416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brandt_Self-portrait_(Kenwo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7" y="0"/>
            <a:ext cx="5691287" cy="6858000"/>
          </a:xfrm>
          <a:prstGeom prst="rect">
            <a:avLst/>
          </a:prstGeom>
        </p:spPr>
      </p:pic>
      <p:sp>
        <p:nvSpPr>
          <p:cNvPr id="5" name="TextBox 4"/>
          <p:cNvSpPr txBox="1"/>
          <p:nvPr/>
        </p:nvSpPr>
        <p:spPr>
          <a:xfrm>
            <a:off x="6167397" y="1033139"/>
            <a:ext cx="2506265" cy="461665"/>
          </a:xfrm>
          <a:prstGeom prst="rect">
            <a:avLst/>
          </a:prstGeom>
          <a:noFill/>
        </p:spPr>
        <p:txBody>
          <a:bodyPr wrap="none" rtlCol="0">
            <a:spAutoFit/>
          </a:bodyPr>
          <a:lstStyle/>
          <a:p>
            <a:r>
              <a:rPr lang="ta-IN" sz="2400" b="1" dirty="0" smtClean="0">
                <a:latin typeface="Arial"/>
                <a:cs typeface="Arial"/>
              </a:rPr>
              <a:t>AUTOPORTRET</a:t>
            </a:r>
            <a:endParaRPr lang="en-US" sz="2400" b="1" dirty="0">
              <a:latin typeface="Arial"/>
              <a:cs typeface="Arial"/>
            </a:endParaRPr>
          </a:p>
        </p:txBody>
      </p:sp>
      <p:sp>
        <p:nvSpPr>
          <p:cNvPr id="6" name="TextBox 5"/>
          <p:cNvSpPr txBox="1"/>
          <p:nvPr/>
        </p:nvSpPr>
        <p:spPr>
          <a:xfrm>
            <a:off x="5683381" y="5617694"/>
            <a:ext cx="3530585" cy="707886"/>
          </a:xfrm>
          <a:prstGeom prst="rect">
            <a:avLst/>
          </a:prstGeom>
          <a:noFill/>
        </p:spPr>
        <p:txBody>
          <a:bodyPr wrap="square" rtlCol="0">
            <a:spAutoFit/>
          </a:bodyPr>
          <a:lstStyle/>
          <a:p>
            <a:r>
              <a:rPr lang="ta-IN" sz="2000" dirty="0" smtClean="0">
                <a:latin typeface="Arial"/>
                <a:cs typeface="Arial"/>
              </a:rPr>
              <a:t>Rembrandt: </a:t>
            </a:r>
            <a:r>
              <a:rPr lang="ta-IN" sz="2000" i="1" dirty="0" smtClean="0">
                <a:latin typeface="Arial"/>
                <a:cs typeface="Arial"/>
              </a:rPr>
              <a:t>Autoportret s dva kruga</a:t>
            </a:r>
            <a:r>
              <a:rPr lang="ta-IN" sz="2000" dirty="0" smtClean="0">
                <a:latin typeface="Arial"/>
                <a:cs typeface="Arial"/>
              </a:rPr>
              <a:t>, 1665-9</a:t>
            </a:r>
            <a:r>
              <a:rPr lang="ta-IN" dirty="0" smtClean="0"/>
              <a:t>..</a:t>
            </a:r>
            <a:endParaRPr lang="en-US" dirty="0"/>
          </a:p>
        </p:txBody>
      </p:sp>
    </p:spTree>
    <p:extLst>
      <p:ext uri="{BB962C8B-B14F-4D97-AF65-F5344CB8AC3E}">
        <p14:creationId xmlns:p14="http://schemas.microsoft.com/office/powerpoint/2010/main" val="344750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thony_Van_Dyck_-_Charles_I_(1600-49)_-_Google_Art_Proje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6191"/>
            <a:ext cx="5050421" cy="4232104"/>
          </a:xfrm>
          <a:prstGeom prst="rect">
            <a:avLst/>
          </a:prstGeom>
        </p:spPr>
      </p:pic>
      <p:sp>
        <p:nvSpPr>
          <p:cNvPr id="5" name="TextBox 4"/>
          <p:cNvSpPr txBox="1"/>
          <p:nvPr/>
        </p:nvSpPr>
        <p:spPr>
          <a:xfrm>
            <a:off x="215281" y="5531600"/>
            <a:ext cx="4090312" cy="646331"/>
          </a:xfrm>
          <a:prstGeom prst="rect">
            <a:avLst/>
          </a:prstGeom>
          <a:noFill/>
        </p:spPr>
        <p:txBody>
          <a:bodyPr wrap="square" rtlCol="0">
            <a:spAutoFit/>
          </a:bodyPr>
          <a:lstStyle/>
          <a:p>
            <a:r>
              <a:rPr lang="ta-IN" dirty="0" smtClean="0">
                <a:latin typeface="Arial"/>
                <a:cs typeface="Arial"/>
              </a:rPr>
              <a:t>Van Dyck: </a:t>
            </a:r>
            <a:r>
              <a:rPr lang="ta-IN" i="1" dirty="0" smtClean="0">
                <a:latin typeface="Arial"/>
                <a:cs typeface="Arial"/>
              </a:rPr>
              <a:t>P</a:t>
            </a:r>
            <a:r>
              <a:rPr lang="en-US" i="1" dirty="0" smtClean="0">
                <a:latin typeface="Arial"/>
                <a:cs typeface="Arial"/>
              </a:rPr>
              <a:t>o</a:t>
            </a:r>
            <a:r>
              <a:rPr lang="ta-IN" i="1" dirty="0" smtClean="0">
                <a:latin typeface="Arial"/>
                <a:cs typeface="Arial"/>
              </a:rPr>
              <a:t>rtret Karla I. u 3 položaja</a:t>
            </a:r>
            <a:r>
              <a:rPr lang="ta-IN" dirty="0" smtClean="0">
                <a:latin typeface="Arial"/>
                <a:cs typeface="Arial"/>
              </a:rPr>
              <a:t>, 1635-6.</a:t>
            </a:r>
            <a:endParaRPr lang="en-US" dirty="0">
              <a:latin typeface="Arial"/>
              <a:cs typeface="Arial"/>
            </a:endParaRPr>
          </a:p>
        </p:txBody>
      </p:sp>
      <p:pic>
        <p:nvPicPr>
          <p:cNvPr id="6" name="Picture 5" descr="Rembrandt_Self-portrait_(Kenwoo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536" y="774855"/>
            <a:ext cx="3726464" cy="4490389"/>
          </a:xfrm>
          <a:prstGeom prst="rect">
            <a:avLst/>
          </a:prstGeom>
        </p:spPr>
      </p:pic>
      <p:sp>
        <p:nvSpPr>
          <p:cNvPr id="7" name="TextBox 6"/>
          <p:cNvSpPr txBox="1"/>
          <p:nvPr/>
        </p:nvSpPr>
        <p:spPr>
          <a:xfrm>
            <a:off x="5661853" y="5574646"/>
            <a:ext cx="2949330" cy="646331"/>
          </a:xfrm>
          <a:prstGeom prst="rect">
            <a:avLst/>
          </a:prstGeom>
          <a:noFill/>
        </p:spPr>
        <p:txBody>
          <a:bodyPr wrap="square" rtlCol="0">
            <a:spAutoFit/>
          </a:bodyPr>
          <a:lstStyle/>
          <a:p>
            <a:r>
              <a:rPr lang="ta-IN" dirty="0">
                <a:latin typeface="Arial"/>
                <a:cs typeface="Arial"/>
              </a:rPr>
              <a:t>Rembrandt: </a:t>
            </a:r>
            <a:r>
              <a:rPr lang="ta-IN" i="1" dirty="0">
                <a:latin typeface="Arial"/>
                <a:cs typeface="Arial"/>
              </a:rPr>
              <a:t>Autoportret s dva kruga</a:t>
            </a:r>
            <a:r>
              <a:rPr lang="ta-IN" dirty="0">
                <a:latin typeface="Arial"/>
                <a:cs typeface="Arial"/>
              </a:rPr>
              <a:t>, 1665-9</a:t>
            </a:r>
            <a:r>
              <a:rPr lang="ta-IN" dirty="0"/>
              <a:t>.</a:t>
            </a:r>
            <a:endParaRPr lang="en-US" dirty="0"/>
          </a:p>
        </p:txBody>
      </p:sp>
      <p:sp>
        <p:nvSpPr>
          <p:cNvPr id="8" name="TextBox 7"/>
          <p:cNvSpPr txBox="1"/>
          <p:nvPr/>
        </p:nvSpPr>
        <p:spPr>
          <a:xfrm>
            <a:off x="236808" y="190284"/>
            <a:ext cx="5012848" cy="369332"/>
          </a:xfrm>
          <a:prstGeom prst="rect">
            <a:avLst/>
          </a:prstGeom>
          <a:noFill/>
        </p:spPr>
        <p:txBody>
          <a:bodyPr wrap="none" rtlCol="0">
            <a:spAutoFit/>
          </a:bodyPr>
          <a:lstStyle/>
          <a:p>
            <a:r>
              <a:rPr lang="ta-IN" dirty="0" smtClean="0">
                <a:latin typeface="Arial"/>
                <a:cs typeface="Arial"/>
              </a:rPr>
              <a:t>Vrste portreta u odnosu </a:t>
            </a:r>
            <a:r>
              <a:rPr lang="ta-IN" b="1" dirty="0" smtClean="0">
                <a:latin typeface="Arial"/>
                <a:cs typeface="Arial"/>
              </a:rPr>
              <a:t>prema položaju glave</a:t>
            </a:r>
            <a:endParaRPr lang="en-US" b="1" dirty="0">
              <a:latin typeface="Arial"/>
              <a:cs typeface="Arial"/>
            </a:endParaRPr>
          </a:p>
        </p:txBody>
      </p:sp>
    </p:spTree>
    <p:extLst>
      <p:ext uri="{BB962C8B-B14F-4D97-AF65-F5344CB8AC3E}">
        <p14:creationId xmlns:p14="http://schemas.microsoft.com/office/powerpoint/2010/main" val="2349758796"/>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6479</TotalTime>
  <Words>2521</Words>
  <Application>Microsoft Macintosh PowerPoint</Application>
  <PresentationFormat>On-screen Show (4:3)</PresentationFormat>
  <Paragraphs>145</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Nela</dc:creator>
  <cp:lastModifiedBy>Nela</cp:lastModifiedBy>
  <cp:revision>56</cp:revision>
  <dcterms:created xsi:type="dcterms:W3CDTF">2020-12-18T07:48:51Z</dcterms:created>
  <dcterms:modified xsi:type="dcterms:W3CDTF">2021-04-25T15:02:24Z</dcterms:modified>
</cp:coreProperties>
</file>