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  <p:sldId id="263" r:id="rId9"/>
    <p:sldId id="264" r:id="rId10"/>
    <p:sldId id="260" r:id="rId11"/>
    <p:sldId id="268" r:id="rId12"/>
    <p:sldId id="267" r:id="rId13"/>
    <p:sldId id="269" r:id="rId14"/>
    <p:sldId id="270" r:id="rId1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69A843-42A8-4D06-AB5F-789EC5235378}" v="152" dt="2021-05-23T19:19:38.1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agan Klement" userId="280f6850-0896-4572-b9f3-d679c62a34ca" providerId="ADAL" clId="{6CC6DC99-1021-4BDB-BDAE-9C1C105F3064}"/>
    <pc:docChg chg="addSld modSld">
      <pc:chgData name="Dragan Klement" userId="280f6850-0896-4572-b9f3-d679c62a34ca" providerId="ADAL" clId="{6CC6DC99-1021-4BDB-BDAE-9C1C105F3064}" dt="2020-05-11T22:37:32.261" v="9"/>
      <pc:docMkLst>
        <pc:docMk/>
      </pc:docMkLst>
      <pc:sldChg chg="add">
        <pc:chgData name="Dragan Klement" userId="280f6850-0896-4572-b9f3-d679c62a34ca" providerId="ADAL" clId="{6CC6DC99-1021-4BDB-BDAE-9C1C105F3064}" dt="2020-05-11T22:30:50.660" v="0"/>
        <pc:sldMkLst>
          <pc:docMk/>
          <pc:sldMk cId="0" sldId="257"/>
        </pc:sldMkLst>
      </pc:sldChg>
      <pc:sldChg chg="add">
        <pc:chgData name="Dragan Klement" userId="280f6850-0896-4572-b9f3-d679c62a34ca" providerId="ADAL" clId="{6CC6DC99-1021-4BDB-BDAE-9C1C105F3064}" dt="2020-05-11T22:32:43.335" v="2"/>
        <pc:sldMkLst>
          <pc:docMk/>
          <pc:sldMk cId="0" sldId="258"/>
        </pc:sldMkLst>
      </pc:sldChg>
      <pc:sldChg chg="add">
        <pc:chgData name="Dragan Klement" userId="280f6850-0896-4572-b9f3-d679c62a34ca" providerId="ADAL" clId="{6CC6DC99-1021-4BDB-BDAE-9C1C105F3064}" dt="2020-05-11T22:31:43.742" v="1"/>
        <pc:sldMkLst>
          <pc:docMk/>
          <pc:sldMk cId="0" sldId="259"/>
        </pc:sldMkLst>
      </pc:sldChg>
      <pc:sldChg chg="add">
        <pc:chgData name="Dragan Klement" userId="280f6850-0896-4572-b9f3-d679c62a34ca" providerId="ADAL" clId="{6CC6DC99-1021-4BDB-BDAE-9C1C105F3064}" dt="2020-05-11T22:34:37.812" v="5"/>
        <pc:sldMkLst>
          <pc:docMk/>
          <pc:sldMk cId="0" sldId="260"/>
        </pc:sldMkLst>
      </pc:sldChg>
      <pc:sldChg chg="add">
        <pc:chgData name="Dragan Klement" userId="280f6850-0896-4572-b9f3-d679c62a34ca" providerId="ADAL" clId="{6CC6DC99-1021-4BDB-BDAE-9C1C105F3064}" dt="2020-05-11T22:33:25.740" v="3"/>
        <pc:sldMkLst>
          <pc:docMk/>
          <pc:sldMk cId="0" sldId="263"/>
        </pc:sldMkLst>
      </pc:sldChg>
      <pc:sldChg chg="add">
        <pc:chgData name="Dragan Klement" userId="280f6850-0896-4572-b9f3-d679c62a34ca" providerId="ADAL" clId="{6CC6DC99-1021-4BDB-BDAE-9C1C105F3064}" dt="2020-05-11T22:34:19.574" v="4"/>
        <pc:sldMkLst>
          <pc:docMk/>
          <pc:sldMk cId="0" sldId="264"/>
        </pc:sldMkLst>
      </pc:sldChg>
      <pc:sldChg chg="add">
        <pc:chgData name="Dragan Klement" userId="280f6850-0896-4572-b9f3-d679c62a34ca" providerId="ADAL" clId="{6CC6DC99-1021-4BDB-BDAE-9C1C105F3064}" dt="2020-05-11T22:36:12.525" v="7"/>
        <pc:sldMkLst>
          <pc:docMk/>
          <pc:sldMk cId="0" sldId="267"/>
        </pc:sldMkLst>
      </pc:sldChg>
      <pc:sldChg chg="add">
        <pc:chgData name="Dragan Klement" userId="280f6850-0896-4572-b9f3-d679c62a34ca" providerId="ADAL" clId="{6CC6DC99-1021-4BDB-BDAE-9C1C105F3064}" dt="2020-05-11T22:35:13.525" v="6"/>
        <pc:sldMkLst>
          <pc:docMk/>
          <pc:sldMk cId="0" sldId="268"/>
        </pc:sldMkLst>
      </pc:sldChg>
      <pc:sldChg chg="add">
        <pc:chgData name="Dragan Klement" userId="280f6850-0896-4572-b9f3-d679c62a34ca" providerId="ADAL" clId="{6CC6DC99-1021-4BDB-BDAE-9C1C105F3064}" dt="2020-05-11T22:37:09.109" v="8"/>
        <pc:sldMkLst>
          <pc:docMk/>
          <pc:sldMk cId="0" sldId="269"/>
        </pc:sldMkLst>
      </pc:sldChg>
      <pc:sldChg chg="add">
        <pc:chgData name="Dragan Klement" userId="280f6850-0896-4572-b9f3-d679c62a34ca" providerId="ADAL" clId="{6CC6DC99-1021-4BDB-BDAE-9C1C105F3064}" dt="2020-05-11T22:37:32.261" v="9"/>
        <pc:sldMkLst>
          <pc:docMk/>
          <pc:sldMk cId="0" sldId="270"/>
        </pc:sldMkLst>
      </pc:sldChg>
    </pc:docChg>
  </pc:docChgLst>
  <pc:docChgLst>
    <pc:chgData name="Dragan" userId="280f6850-0896-4572-b9f3-d679c62a34ca" providerId="ADAL" clId="{6669A843-42A8-4D06-AB5F-789EC5235378}"/>
    <pc:docChg chg="modSld">
      <pc:chgData name="Dragan" userId="280f6850-0896-4572-b9f3-d679c62a34ca" providerId="ADAL" clId="{6669A843-42A8-4D06-AB5F-789EC5235378}" dt="2021-05-23T19:19:38.166" v="152" actId="1076"/>
      <pc:docMkLst>
        <pc:docMk/>
      </pc:docMkLst>
      <pc:sldChg chg="modSp mod">
        <pc:chgData name="Dragan" userId="280f6850-0896-4572-b9f3-d679c62a34ca" providerId="ADAL" clId="{6669A843-42A8-4D06-AB5F-789EC5235378}" dt="2021-05-23T19:17:40.159" v="74" actId="1076"/>
        <pc:sldMkLst>
          <pc:docMk/>
          <pc:sldMk cId="0" sldId="258"/>
        </pc:sldMkLst>
        <pc:spChg chg="mod">
          <ac:chgData name="Dragan" userId="280f6850-0896-4572-b9f3-d679c62a34ca" providerId="ADAL" clId="{6669A843-42A8-4D06-AB5F-789EC5235378}" dt="2021-05-23T19:17:32.649" v="73" actId="1076"/>
          <ac:spMkLst>
            <pc:docMk/>
            <pc:sldMk cId="0" sldId="258"/>
            <ac:spMk id="5154" creationId="{B4539359-730C-48C0-A677-878E5F9C7A97}"/>
          </ac:spMkLst>
        </pc:spChg>
        <pc:spChg chg="mod">
          <ac:chgData name="Dragan" userId="280f6850-0896-4572-b9f3-d679c62a34ca" providerId="ADAL" clId="{6669A843-42A8-4D06-AB5F-789EC5235378}" dt="2021-05-23T19:17:40.159" v="74" actId="1076"/>
          <ac:spMkLst>
            <pc:docMk/>
            <pc:sldMk cId="0" sldId="258"/>
            <ac:spMk id="5155" creationId="{618DDF58-7784-42D9-A426-4D551AA164EC}"/>
          </ac:spMkLst>
        </pc:spChg>
        <pc:graphicFrameChg chg="mod">
          <ac:chgData name="Dragan" userId="280f6850-0896-4572-b9f3-d679c62a34ca" providerId="ADAL" clId="{6669A843-42A8-4D06-AB5F-789EC5235378}" dt="2021-05-23T19:17:21.249" v="72" actId="1076"/>
          <ac:graphicFrameMkLst>
            <pc:docMk/>
            <pc:sldMk cId="0" sldId="258"/>
            <ac:graphicFrameMk id="5134" creationId="{06CB3E53-CF9F-4F03-B7E2-AC2C0864ACAD}"/>
          </ac:graphicFrameMkLst>
        </pc:graphicFrameChg>
      </pc:sldChg>
      <pc:sldChg chg="modSp">
        <pc:chgData name="Dragan" userId="280f6850-0896-4572-b9f3-d679c62a34ca" providerId="ADAL" clId="{6669A843-42A8-4D06-AB5F-789EC5235378}" dt="2021-05-23T19:19:38.166" v="152" actId="1076"/>
        <pc:sldMkLst>
          <pc:docMk/>
          <pc:sldMk cId="0" sldId="264"/>
        </pc:sldMkLst>
        <pc:spChg chg="mod">
          <ac:chgData name="Dragan" userId="280f6850-0896-4572-b9f3-d679c62a34ca" providerId="ADAL" clId="{6669A843-42A8-4D06-AB5F-789EC5235378}" dt="2021-05-23T19:19:38.166" v="152" actId="1076"/>
          <ac:spMkLst>
            <pc:docMk/>
            <pc:sldMk cId="0" sldId="264"/>
            <ac:spMk id="6156" creationId="{F79046C1-4FCC-457E-918D-F22CAB000C3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5BA9AB-026A-4717-8E27-8B14698A7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D575805-54AD-438F-99ED-5BEDC52FB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6ED50CD-345C-4044-8267-8D4E94A70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E790ADD-6920-4863-BE19-2307F2A7B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9ED8B58-BAF1-4CA8-B8C8-2612F990D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699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294F3F-71EE-4CE1-9912-CDF58D84C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CB8F647-49E7-419D-8DB1-C159E02D8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84BD968-9123-4D39-AAD3-418B2AE8C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E193E78-7E60-4056-B226-791B6EC55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9190BEA-29AF-4104-A756-F03ECEF9B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8116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5DE642D0-7944-4E62-8214-1AD284848B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B987BDE-3142-4DED-8BEC-510904EDBD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53C8B82-4141-4AEF-8585-5532AA3E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146E8B9-E98B-44BF-89C2-C8D00D1CD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2E69F9C-752F-4C72-96E8-D05683186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476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8A709D-7CC2-4C7A-993A-34AF891FB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D2129F0-E856-4543-93FF-C4848368E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9D52BBC-7D3C-4AA1-AC7C-70254BF55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BD9C8E0-84DC-48D6-A642-7786D5565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E1E4B32-9CDA-4696-9879-B0C74F3C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8505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90F2AF-180E-45B4-BEE6-F8A887206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62DAF0F-5C28-4630-AF87-DD3972822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E92222A-7CE8-4C3C-BBC9-50327858B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BDE2777-D2FA-4ADB-9DF3-236A04A80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D36FB3E-51DC-4CDB-AF04-B81712126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3796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9DA494-A345-46DD-BFDD-019EC6EC2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3DF7B70-82C1-45CD-B2F0-E7174D050F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33F57CF-AE94-43A2-8969-CD3EFB6E5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0608337-5C36-406A-A1BF-F0041655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06D2A40-8281-4C97-AA37-9AC5001C2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32880E3-31F5-4692-A805-D267B527D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0960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E66D3B-8A84-41CD-9C5B-DA1CC1DF6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2413001-6837-4A42-86DD-1BD6938BF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BB29F47-F65A-4060-A6CE-EC028FEF1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FCB05FC3-257E-4531-80D1-D39C7A3388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C15045FE-2573-404E-83C1-49E4868FDA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4CDDECD3-439D-46AA-8B37-A199758E8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947ED505-54F1-4ED3-87BB-37E193024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F825C2A6-25E0-468C-87C8-AE0FFC765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813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A47748-922F-4893-9CAC-171B1BB79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58BAE2F4-432D-4BC8-ACD1-E7FDA284F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26912EA-C980-4AF9-971A-5DEDBE590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EDFD4E07-D8D7-4B7C-8FBA-B3AB1BD9A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423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670B4795-8A6D-47A9-871C-49E3DB424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5F8CA2C5-F342-447A-8A1D-A2BF88CDB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D8F6B634-D153-42F2-8A7D-415A664A7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0904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31E8FC-A544-457F-B3CF-B37A98B53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77CEBF7-F89C-462F-991B-CE0C90D56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D195FBAF-A8B1-4F6D-AF9F-8B0551873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09DCEED-B5DF-4994-812A-F553110A5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239C4FD-646F-4FB4-B04E-0C97D7261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76B2878-48DE-4DAA-BE40-849B28575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066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9B3DB8-E353-48A3-AA75-FB63D44F6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18BBBD38-F58E-465D-9F61-843961F316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0E53370-EB82-4B2E-892E-82BCAA1536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8502A44-5D30-4998-A027-DF86FA203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4E0FF53-FB82-4371-ADB0-8C96F6D43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9CB9E49-1411-4183-8258-726AC3AE5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7208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30A9326C-3893-4777-AE1D-B1924F5AE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731337F-D0F1-4D52-84F3-8F1E0A041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E8B5C30-E49B-404A-8737-57184CD3F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B7D4B-925A-4181-9791-87578DEDF091}" type="datetimeFigureOut">
              <a:rPr lang="hr-HR" smtClean="0"/>
              <a:t>23.5.2021.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0564A0A-B549-437E-A901-FB43B4532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35D9F20-C1FF-4417-9918-2199120DFF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02C56-5BCC-4DA6-AC59-9CDFE1C08D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396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2.bin"/><Relationship Id="rId3" Type="http://schemas.openxmlformats.org/officeDocument/2006/relationships/image" Target="../media/image14.wmf"/><Relationship Id="rId21" Type="http://schemas.openxmlformats.org/officeDocument/2006/relationships/image" Target="../media/image23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2" Type="http://schemas.openxmlformats.org/officeDocument/2006/relationships/oleObject" Target="../embeddings/oleObject14.bin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5.bin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23" Type="http://schemas.openxmlformats.org/officeDocument/2006/relationships/image" Target="../media/image24.wmf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22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20.bin"/><Relationship Id="rId22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546ECC-A5A9-4B2A-968F-84D7AE7D33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PRIMJERI ZADATAKA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E627B4B-78F9-4183-A433-4598D682FA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RADIOAKTIVNOST I NUKLEARNE REAKCIJE</a:t>
            </a:r>
          </a:p>
        </p:txBody>
      </p:sp>
    </p:spTree>
    <p:extLst>
      <p:ext uri="{BB962C8B-B14F-4D97-AF65-F5344CB8AC3E}">
        <p14:creationId xmlns:p14="http://schemas.microsoft.com/office/powerpoint/2010/main" val="223566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>
            <a:extLst>
              <a:ext uri="{FF2B5EF4-FFF2-40B4-BE49-F238E27FC236}">
                <a16:creationId xmlns:a16="http://schemas.microsoft.com/office/drawing/2014/main" id="{5781BADF-2689-4ED5-88B5-C74B48957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7386" y="159178"/>
            <a:ext cx="812645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hr-HR" altLang="sr-Latn-RS" sz="2400" b="1"/>
              <a:t>Zadatak 1: </a:t>
            </a:r>
            <a:r>
              <a:rPr lang="hr-HR" altLang="sr-Latn-RS" sz="2400"/>
              <a:t>Izračunajte energiju koja se oslobodi fuzijom jezgara </a:t>
            </a:r>
          </a:p>
          <a:p>
            <a:pPr algn="just"/>
            <a:r>
              <a:rPr lang="hr-HR" altLang="sr-Latn-RS" sz="2400" i="1" baseline="30000"/>
              <a:t>2</a:t>
            </a:r>
            <a:r>
              <a:rPr lang="hr-HR" altLang="sr-Latn-RS" sz="2400" i="1"/>
              <a:t>H</a:t>
            </a:r>
            <a:r>
              <a:rPr lang="hr-HR" altLang="sr-Latn-RS" sz="2400"/>
              <a:t> i </a:t>
            </a:r>
            <a:r>
              <a:rPr lang="hr-HR" altLang="sr-Latn-RS" sz="2400" i="1" baseline="30000"/>
              <a:t>3</a:t>
            </a:r>
            <a:r>
              <a:rPr lang="hr-HR" altLang="sr-Latn-RS" sz="2400" i="1"/>
              <a:t>H</a:t>
            </a:r>
            <a:r>
              <a:rPr lang="hr-HR" altLang="sr-Latn-RS" sz="2400"/>
              <a:t> u jezgru </a:t>
            </a:r>
            <a:r>
              <a:rPr lang="hr-HR" altLang="sr-Latn-RS" sz="2400" i="1" baseline="30000"/>
              <a:t>4</a:t>
            </a:r>
            <a:r>
              <a:rPr lang="hr-HR" altLang="sr-Latn-RS" sz="2400" i="1"/>
              <a:t>He</a:t>
            </a:r>
            <a:r>
              <a:rPr lang="hr-HR" altLang="sr-Latn-RS" sz="2400"/>
              <a:t> prema: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C1DEDFED-CE0B-4C14-A76E-D3CE53F79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2443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5126" name="Object 6">
            <a:extLst>
              <a:ext uri="{FF2B5EF4-FFF2-40B4-BE49-F238E27FC236}">
                <a16:creationId xmlns:a16="http://schemas.microsoft.com/office/drawing/2014/main" id="{8B4BAA03-DE8B-4FE0-AE98-A2549EE7C9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3975" y="1028700"/>
          <a:ext cx="295275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300" imgH="241300" progId="Equation.3">
                  <p:embed/>
                </p:oleObj>
              </mc:Choice>
              <mc:Fallback>
                <p:oleObj name="Equation" r:id="rId2" imgW="1384300" imgH="241300" progId="Equation.3">
                  <p:embed/>
                  <p:pic>
                    <p:nvPicPr>
                      <p:cNvPr id="5126" name="Object 6">
                        <a:extLst>
                          <a:ext uri="{FF2B5EF4-FFF2-40B4-BE49-F238E27FC236}">
                            <a16:creationId xmlns:a16="http://schemas.microsoft.com/office/drawing/2014/main" id="{8B4BAA03-DE8B-4FE0-AE98-A2549EE7C9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1028700"/>
                        <a:ext cx="2952750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Rectangle 7">
            <a:extLst>
              <a:ext uri="{FF2B5EF4-FFF2-40B4-BE49-F238E27FC236}">
                <a16:creationId xmlns:a16="http://schemas.microsoft.com/office/drawing/2014/main" id="{84DFB5FC-06D1-4AF8-B8B9-F07F863A7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102" y="1458269"/>
            <a:ext cx="61873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hr-HR" altLang="sr-Latn-RS" sz="2400"/>
              <a:t>Kolika se energija oslobodi pri nastanku 1 g </a:t>
            </a:r>
            <a:r>
              <a:rPr lang="hr-HR" altLang="sr-Latn-RS" sz="2400" i="1" baseline="30000"/>
              <a:t>4</a:t>
            </a:r>
            <a:r>
              <a:rPr lang="hr-HR" altLang="sr-Latn-RS" sz="2400" i="1"/>
              <a:t>He</a:t>
            </a:r>
            <a:r>
              <a:rPr lang="hr-HR" altLang="sr-Latn-RS" sz="2400"/>
              <a:t>?</a:t>
            </a:r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7110400E-9D3E-494E-9C67-A6891F81C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4821" y="2921944"/>
            <a:ext cx="13548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hr-HR" altLang="sr-Latn-RS" sz="2400" b="1"/>
              <a:t>Rješenje:</a:t>
            </a:r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2791ECDA-93B0-4CDF-9E3A-8360E78B4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351125"/>
            <a:ext cx="55435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m(</a:t>
            </a:r>
            <a:r>
              <a:rPr lang="hr-HR" altLang="sr-Latn-RS" sz="2400" i="1" baseline="30000">
                <a:latin typeface="Times New Roman" panose="02020603050405020304" pitchFamily="18" charset="0"/>
              </a:rPr>
              <a:t>2</a:t>
            </a:r>
            <a:r>
              <a:rPr lang="hr-HR" altLang="sr-Latn-RS" sz="2400" i="1">
                <a:latin typeface="Times New Roman" panose="02020603050405020304" pitchFamily="18" charset="0"/>
              </a:rPr>
              <a:t>H) = </a:t>
            </a:r>
            <a:r>
              <a:rPr lang="hr-HR" altLang="sr-Latn-RS" sz="2400">
                <a:latin typeface="Times New Roman" panose="02020603050405020304" pitchFamily="18" charset="0"/>
              </a:rPr>
              <a:t>2,01410 u       </a:t>
            </a:r>
            <a:r>
              <a:rPr lang="hr-HR" altLang="sr-Latn-RS" sz="2400" i="1">
                <a:latin typeface="Times New Roman" panose="02020603050405020304" pitchFamily="18" charset="0"/>
              </a:rPr>
              <a:t>m(</a:t>
            </a:r>
            <a:r>
              <a:rPr lang="hr-HR" altLang="sr-Latn-RS" sz="2400" i="1" baseline="30000">
                <a:latin typeface="Times New Roman" panose="02020603050405020304" pitchFamily="18" charset="0"/>
              </a:rPr>
              <a:t>3</a:t>
            </a:r>
            <a:r>
              <a:rPr lang="hr-HR" altLang="sr-Latn-RS" sz="2400" i="1">
                <a:latin typeface="Times New Roman" panose="02020603050405020304" pitchFamily="18" charset="0"/>
              </a:rPr>
              <a:t>H) = </a:t>
            </a:r>
            <a:r>
              <a:rPr lang="hr-HR" altLang="sr-Latn-RS" sz="2400">
                <a:latin typeface="Times New Roman" panose="02020603050405020304" pitchFamily="18" charset="0"/>
              </a:rPr>
              <a:t>3,01605 u</a:t>
            </a:r>
          </a:p>
          <a:p>
            <a:r>
              <a:rPr lang="hr-HR" altLang="sr-Latn-RS" sz="2400" i="1">
                <a:latin typeface="Times New Roman" panose="02020603050405020304" pitchFamily="18" charset="0"/>
              </a:rPr>
              <a:t>m (</a:t>
            </a:r>
            <a:r>
              <a:rPr lang="hr-HR" altLang="sr-Latn-RS" sz="2400" i="1" baseline="30000">
                <a:latin typeface="Times New Roman" panose="02020603050405020304" pitchFamily="18" charset="0"/>
              </a:rPr>
              <a:t>4</a:t>
            </a:r>
            <a:r>
              <a:rPr lang="hr-HR" altLang="sr-Latn-RS" sz="2400" i="1">
                <a:latin typeface="Times New Roman" panose="02020603050405020304" pitchFamily="18" charset="0"/>
              </a:rPr>
              <a:t>He) = </a:t>
            </a:r>
            <a:r>
              <a:rPr lang="hr-HR" altLang="sr-Latn-RS" sz="2400">
                <a:latin typeface="Times New Roman" panose="02020603050405020304" pitchFamily="18" charset="0"/>
              </a:rPr>
              <a:t>4,00260 u    </a:t>
            </a:r>
            <a:r>
              <a:rPr lang="hr-HR" altLang="sr-Latn-RS" sz="2400" i="1">
                <a:latin typeface="Times New Roman" panose="02020603050405020304" pitchFamily="18" charset="0"/>
              </a:rPr>
              <a:t>m(n) = </a:t>
            </a:r>
            <a:r>
              <a:rPr lang="hr-HR" altLang="sr-Latn-RS" sz="2400">
                <a:latin typeface="Times New Roman" panose="02020603050405020304" pitchFamily="18" charset="0"/>
              </a:rPr>
              <a:t>1,00866 u</a:t>
            </a:r>
          </a:p>
          <a:p>
            <a:r>
              <a:rPr lang="hr-HR" altLang="sr-Latn-RS" sz="2400" i="1">
                <a:latin typeface="Times New Roman" panose="02020603050405020304" pitchFamily="18" charset="0"/>
              </a:rPr>
              <a:t>m = </a:t>
            </a:r>
            <a:r>
              <a:rPr lang="hr-HR" altLang="sr-Latn-RS" sz="2400">
                <a:latin typeface="Times New Roman" panose="02020603050405020304" pitchFamily="18" charset="0"/>
              </a:rPr>
              <a:t>1 g</a:t>
            </a:r>
            <a:r>
              <a:rPr lang="hr-HR" altLang="sr-Latn-RS" sz="2400" i="1">
                <a:latin typeface="Times New Roman" panose="02020603050405020304" pitchFamily="18" charset="0"/>
              </a:rPr>
              <a:t>                         M = </a:t>
            </a:r>
            <a:r>
              <a:rPr lang="hr-HR" altLang="sr-Latn-RS" sz="2400">
                <a:latin typeface="Times New Roman" panose="02020603050405020304" pitchFamily="18" charset="0"/>
              </a:rPr>
              <a:t>4 g mol</a:t>
            </a:r>
            <a:r>
              <a:rPr lang="hr-HR" altLang="sr-Latn-RS" sz="2400" baseline="30000">
                <a:latin typeface="Times New Roman" panose="02020603050405020304" pitchFamily="18" charset="0"/>
              </a:rPr>
              <a:t>-1 </a:t>
            </a:r>
          </a:p>
        </p:txBody>
      </p:sp>
      <p:sp>
        <p:nvSpPr>
          <p:cNvPr id="5130" name="Line 10">
            <a:extLst>
              <a:ext uri="{FF2B5EF4-FFF2-40B4-BE49-F238E27FC236}">
                <a16:creationId xmlns:a16="http://schemas.microsoft.com/office/drawing/2014/main" id="{6FEE2351-CFA6-4E6F-B544-6976C3FEB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2313" y="4941888"/>
            <a:ext cx="532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F164A0E3-90EB-4E2E-A722-B35944155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4916488"/>
            <a:ext cx="5200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hr-HR" altLang="sr-Latn-RS" sz="2400" i="1">
                <a:latin typeface="Times New Roman" panose="02020603050405020304" pitchFamily="18" charset="0"/>
              </a:rPr>
              <a:t>m = m(</a:t>
            </a:r>
            <a:r>
              <a:rPr lang="hr-HR" altLang="sr-Latn-RS" sz="2400" i="1" baseline="3000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H) + m(</a:t>
            </a:r>
            <a:r>
              <a:rPr lang="hr-HR" altLang="sr-Latn-RS" sz="2400" i="1" baseline="30000">
                <a:latin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H) – (m (</a:t>
            </a:r>
            <a:r>
              <a:rPr lang="hr-HR" altLang="sr-Latn-RS" sz="2400" i="1" baseline="30000">
                <a:latin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He) + m(n))</a:t>
            </a:r>
          </a:p>
        </p:txBody>
      </p:sp>
      <p:sp>
        <p:nvSpPr>
          <p:cNvPr id="5132" name="Rectangle 12">
            <a:extLst>
              <a:ext uri="{FF2B5EF4-FFF2-40B4-BE49-F238E27FC236}">
                <a16:creationId xmlns:a16="http://schemas.microsoft.com/office/drawing/2014/main" id="{73F5B991-5577-4ABC-BBC2-C7F27244F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1" y="5516563"/>
            <a:ext cx="6575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</a:rPr>
              <a:t>2,01410 u + 3,01605 u – (4,00260 u + 1,00866 u) </a:t>
            </a:r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ACC5F647-0C23-4207-94B3-E78ACD100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9" y="6021388"/>
            <a:ext cx="2320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hr-HR" altLang="sr-Latn-RS" sz="2400" i="1">
                <a:latin typeface="Times New Roman" panose="02020603050405020304" pitchFamily="18" charset="0"/>
              </a:rPr>
              <a:t>m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0,01889 u 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F1B6282C-2AE2-4BEB-813E-B708F435E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6" y="1774737"/>
            <a:ext cx="846327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/>
              <a:t>Koliko bi nafte moralo izgorjeti da se oslobodi toliki iznos energije, </a:t>
            </a:r>
          </a:p>
          <a:p>
            <a:r>
              <a:rPr lang="hr-HR" altLang="sr-Latn-RS" sz="2400"/>
              <a:t>ako je specifična toplina izgaranja nafte (količina topline koja se </a:t>
            </a:r>
          </a:p>
          <a:p>
            <a:r>
              <a:rPr lang="hr-HR" altLang="sr-Latn-RS" sz="2400"/>
              <a:t>oslobodi izgaranjem kilograma nafte) </a:t>
            </a:r>
            <a:r>
              <a:rPr lang="hr-HR" altLang="sr-Latn-RS" sz="2400" i="1"/>
              <a:t>q = </a:t>
            </a:r>
            <a:r>
              <a:rPr lang="hr-HR" altLang="sr-Latn-RS" sz="2400"/>
              <a:t>46 MJ kg</a:t>
            </a:r>
            <a:r>
              <a:rPr lang="hr-HR" altLang="sr-Latn-RS" sz="2400" baseline="30000"/>
              <a:t>-1</a:t>
            </a:r>
            <a:r>
              <a:rPr lang="hr-HR" altLang="sr-Latn-RS" sz="2400"/>
              <a:t>?</a:t>
            </a:r>
          </a:p>
        </p:txBody>
      </p:sp>
      <p:sp>
        <p:nvSpPr>
          <p:cNvPr id="5135" name="Rectangle 15">
            <a:extLst>
              <a:ext uri="{FF2B5EF4-FFF2-40B4-BE49-F238E27FC236}">
                <a16:creationId xmlns:a16="http://schemas.microsoft.com/office/drawing/2014/main" id="{B53E2867-32BB-4007-9F04-143DB3CEC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437063"/>
            <a:ext cx="2246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hr-HR" altLang="sr-Latn-RS" sz="2400" i="1">
                <a:latin typeface="Times New Roman" panose="02020603050405020304" pitchFamily="18" charset="0"/>
              </a:rPr>
              <a:t>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46 MJ kg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 </a:t>
            </a:r>
          </a:p>
        </p:txBody>
      </p:sp>
      <p:sp>
        <p:nvSpPr>
          <p:cNvPr id="5136" name="Rectangle 16">
            <a:extLst>
              <a:ext uri="{FF2B5EF4-FFF2-40B4-BE49-F238E27FC236}">
                <a16:creationId xmlns:a16="http://schemas.microsoft.com/office/drawing/2014/main" id="{1522AC2F-8451-4D72-96CF-7EF7D03D5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8113" y="4484688"/>
            <a:ext cx="207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4610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6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J kg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7" grpId="0"/>
      <p:bldP spid="5128" grpId="0"/>
      <p:bldP spid="5129" grpId="0"/>
      <p:bldP spid="5131" grpId="0"/>
      <p:bldP spid="5132" grpId="0"/>
      <p:bldP spid="5133" grpId="0"/>
      <p:bldP spid="5134" grpId="0"/>
      <p:bldP spid="5135" grpId="0"/>
      <p:bldP spid="51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>
            <a:extLst>
              <a:ext uri="{FF2B5EF4-FFF2-40B4-BE49-F238E27FC236}">
                <a16:creationId xmlns:a16="http://schemas.microsoft.com/office/drawing/2014/main" id="{A72268C1-068E-4732-9AB6-18FF08FA9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4" y="402645"/>
            <a:ext cx="3318537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1</a:t>
            </a:r>
            <a:r>
              <a:rPr lang="hr-HR" altLang="sr-Latn-RS" sz="2400" i="1">
                <a:latin typeface="Times New Roman" panose="02020603050405020304" pitchFamily="18" charset="0"/>
              </a:rPr>
              <a:t> = 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hr-HR" altLang="sr-Latn-RS" sz="2400" i="1">
                <a:latin typeface="Times New Roman" panose="02020603050405020304" pitchFamily="18" charset="0"/>
              </a:rPr>
              <a:t>mc</a:t>
            </a:r>
            <a:r>
              <a:rPr lang="hr-HR" altLang="sr-Latn-RS" sz="2400" i="1" baseline="3000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0,01889 u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hr-HR" altLang="sr-Latn-RS" sz="2400" i="1" baseline="3000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hr-HR" altLang="sr-Latn-RS" sz="240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114E943-CFD7-4D42-97FA-13150006D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1" y="1014413"/>
            <a:ext cx="2130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1</a:t>
            </a:r>
            <a:r>
              <a:rPr lang="en-GB" altLang="sr-Latn-RS" sz="2400" i="1">
                <a:latin typeface="Times New Roman" panose="02020603050405020304" pitchFamily="18" charset="0"/>
              </a:rPr>
              <a:t> = </a:t>
            </a:r>
            <a:r>
              <a:rPr lang="en-GB" altLang="sr-Latn-RS" sz="2400">
                <a:latin typeface="Times New Roman" panose="02020603050405020304" pitchFamily="18" charset="0"/>
              </a:rPr>
              <a:t>1</a:t>
            </a:r>
            <a:r>
              <a:rPr lang="hr-HR" altLang="sr-Latn-RS" sz="2400">
                <a:latin typeface="Times New Roman" panose="02020603050405020304" pitchFamily="18" charset="0"/>
              </a:rPr>
              <a:t>7</a:t>
            </a:r>
            <a:r>
              <a:rPr lang="en-GB" altLang="sr-Latn-RS" sz="2400">
                <a:latin typeface="Times New Roman" panose="02020603050405020304" pitchFamily="18" charset="0"/>
              </a:rPr>
              <a:t>,</a:t>
            </a:r>
            <a:r>
              <a:rPr lang="hr-HR" altLang="sr-Latn-RS" sz="2400">
                <a:latin typeface="Times New Roman" panose="02020603050405020304" pitchFamily="18" charset="0"/>
              </a:rPr>
              <a:t>6</a:t>
            </a:r>
            <a:r>
              <a:rPr lang="en-GB" altLang="sr-Latn-RS" sz="2400">
                <a:latin typeface="Times New Roman" panose="02020603050405020304" pitchFamily="18" charset="0"/>
              </a:rPr>
              <a:t> </a:t>
            </a:r>
            <a:r>
              <a:rPr lang="hr-HR" altLang="sr-Latn-RS" sz="2400">
                <a:latin typeface="Times New Roman" panose="02020603050405020304" pitchFamily="18" charset="0"/>
              </a:rPr>
              <a:t>MeV</a:t>
            </a:r>
            <a:r>
              <a:rPr lang="en-GB" altLang="sr-Latn-RS"/>
              <a:t> </a:t>
            </a:r>
          </a:p>
        </p:txBody>
      </p:sp>
      <p:sp>
        <p:nvSpPr>
          <p:cNvPr id="6152" name="Rectangle 8">
            <a:extLst>
              <a:ext uri="{FF2B5EF4-FFF2-40B4-BE49-F238E27FC236}">
                <a16:creationId xmlns:a16="http://schemas.microsoft.com/office/drawing/2014/main" id="{AE423540-9397-4C8E-8339-763792F39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2670175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E = NE</a:t>
            </a:r>
            <a:endParaRPr lang="hr-HR" altLang="sr-Latn-RS" sz="24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153" name="Rectangle 9">
            <a:extLst>
              <a:ext uri="{FF2B5EF4-FFF2-40B4-BE49-F238E27FC236}">
                <a16:creationId xmlns:a16="http://schemas.microsoft.com/office/drawing/2014/main" id="{38191855-5D61-43C0-B8A5-32CD51861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3606800"/>
            <a:ext cx="196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E =</a:t>
            </a:r>
            <a:r>
              <a:rPr lang="hr-HR" altLang="sr-Latn-RS" sz="2400">
                <a:latin typeface="Times New Roman" panose="02020603050405020304" pitchFamily="18" charset="0"/>
              </a:rPr>
              <a:t> 4,2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11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J </a:t>
            </a:r>
          </a:p>
        </p:txBody>
      </p:sp>
      <p:sp>
        <p:nvSpPr>
          <p:cNvPr id="6154" name="Rectangle 10">
            <a:extLst>
              <a:ext uri="{FF2B5EF4-FFF2-40B4-BE49-F238E27FC236}">
                <a16:creationId xmlns:a16="http://schemas.microsoft.com/office/drawing/2014/main" id="{2AF3B237-154C-4A86-A166-0E60A30E9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3851" y="435983"/>
            <a:ext cx="2967479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/>
          <a:p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= 0,01889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931,5 MeV</a:t>
            </a:r>
            <a:endParaRPr lang="hr-HR" altLang="sr-Latn-RS" sz="240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7F674E27-64C1-4ECB-901B-582C90DD49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95551" y="1589088"/>
          <a:ext cx="158432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393480" progId="Equation.3">
                  <p:embed/>
                </p:oleObj>
              </mc:Choice>
              <mc:Fallback>
                <p:oleObj name="Equation" r:id="rId2" imgW="711000" imgH="393480" progId="Equation.3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7F674E27-64C1-4ECB-901B-582C90DD49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1" y="1589088"/>
                        <a:ext cx="158432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8CA06F41-C2D9-4D55-B1E6-E10EF68394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7175" y="1589089"/>
          <a:ext cx="3829050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419040" progId="Equation.3">
                  <p:embed/>
                </p:oleObj>
              </mc:Choice>
              <mc:Fallback>
                <p:oleObj name="Equation" r:id="rId4" imgW="1752480" imgH="419040" progId="Equation.3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8CA06F41-C2D9-4D55-B1E6-E10EF68394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1589089"/>
                        <a:ext cx="3829050" cy="915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7" name="Rectangle 13">
            <a:extLst>
              <a:ext uri="{FF2B5EF4-FFF2-40B4-BE49-F238E27FC236}">
                <a16:creationId xmlns:a16="http://schemas.microsoft.com/office/drawing/2014/main" id="{E3E72721-12E0-4174-8910-BC1D445EE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4789" y="1806575"/>
            <a:ext cx="2198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sr-Latn-RS" sz="2400" i="1">
                <a:latin typeface="Times New Roman" panose="02020603050405020304" pitchFamily="18" charset="0"/>
              </a:rPr>
              <a:t>= </a:t>
            </a:r>
            <a:r>
              <a:rPr lang="en-GB" altLang="sr-Latn-RS" sz="2400">
                <a:latin typeface="Times New Roman" panose="02020603050405020304" pitchFamily="18" charset="0"/>
              </a:rPr>
              <a:t>1,</a:t>
            </a:r>
            <a:r>
              <a:rPr lang="hr-HR" altLang="sr-Latn-RS" sz="2400">
                <a:latin typeface="Times New Roman" panose="02020603050405020304" pitchFamily="18" charset="0"/>
              </a:rPr>
              <a:t>5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23</a:t>
            </a:r>
            <a:r>
              <a:rPr lang="en-GB" altLang="sr-Latn-RS" sz="2400">
                <a:latin typeface="Times New Roman" panose="02020603050405020304" pitchFamily="18" charset="0"/>
              </a:rPr>
              <a:t> </a:t>
            </a:r>
            <a:r>
              <a:rPr lang="hr-HR" altLang="sr-Latn-RS" sz="2400">
                <a:latin typeface="Times New Roman" panose="02020603050405020304" pitchFamily="18" charset="0"/>
              </a:rPr>
              <a:t>MeV</a:t>
            </a:r>
            <a:r>
              <a:rPr lang="en-GB" altLang="sr-Latn-RS"/>
              <a:t> </a:t>
            </a:r>
          </a:p>
        </p:txBody>
      </p:sp>
      <p:sp>
        <p:nvSpPr>
          <p:cNvPr id="6158" name="Rectangle 14">
            <a:extLst>
              <a:ext uri="{FF2B5EF4-FFF2-40B4-BE49-F238E27FC236}">
                <a16:creationId xmlns:a16="http://schemas.microsoft.com/office/drawing/2014/main" id="{46C37233-6A6C-4484-932F-A96C20582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6" y="3101975"/>
            <a:ext cx="3311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lang="en-GB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2,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64 </a:t>
            </a:r>
            <a:r>
              <a:rPr lang="hr-HR" altLang="sr-Latn-RS" sz="2400">
                <a:latin typeface="Times New Roman" panose="02020603050405020304" pitchFamily="18" charset="0"/>
              </a:rPr>
              <a:t> 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24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 1,6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-13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J</a:t>
            </a:r>
          </a:p>
        </p:txBody>
      </p:sp>
      <p:sp>
        <p:nvSpPr>
          <p:cNvPr id="6159" name="Rectangle 15">
            <a:extLst>
              <a:ext uri="{FF2B5EF4-FFF2-40B4-BE49-F238E27FC236}">
                <a16:creationId xmlns:a16="http://schemas.microsoft.com/office/drawing/2014/main" id="{52CD2940-496A-4B19-88AB-260FF04B1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9" y="2670175"/>
            <a:ext cx="2878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</a:rPr>
              <a:t>1,5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23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 </a:t>
            </a:r>
            <a:r>
              <a:rPr lang="en-GB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GB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6</a:t>
            </a:r>
            <a:r>
              <a:rPr lang="en-GB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MeV</a:t>
            </a:r>
          </a:p>
        </p:txBody>
      </p:sp>
      <p:sp>
        <p:nvSpPr>
          <p:cNvPr id="6160" name="Rectangle 16">
            <a:extLst>
              <a:ext uri="{FF2B5EF4-FFF2-40B4-BE49-F238E27FC236}">
                <a16:creationId xmlns:a16="http://schemas.microsoft.com/office/drawing/2014/main" id="{818ADA66-D86B-4E0B-BBFD-00754ABA8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6" y="2670175"/>
            <a:ext cx="2519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= 2,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64 </a:t>
            </a:r>
            <a:r>
              <a:rPr lang="hr-HR" altLang="sr-Latn-RS" sz="2400">
                <a:latin typeface="Times New Roman" panose="02020603050405020304" pitchFamily="18" charset="0"/>
              </a:rPr>
              <a:t> 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24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MeV </a:t>
            </a:r>
          </a:p>
        </p:txBody>
      </p:sp>
      <p:sp>
        <p:nvSpPr>
          <p:cNvPr id="6161" name="Rectangle 17">
            <a:extLst>
              <a:ext uri="{FF2B5EF4-FFF2-40B4-BE49-F238E27FC236}">
                <a16:creationId xmlns:a16="http://schemas.microsoft.com/office/drawing/2014/main" id="{65A32A6D-ECED-45A0-9D92-076EE7B9F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7138" y="4568825"/>
            <a:ext cx="1517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E =</a:t>
            </a:r>
            <a:r>
              <a:rPr lang="hr-HR" altLang="sr-Latn-RS" sz="2400">
                <a:latin typeface="Times New Roman" panose="02020603050405020304" pitchFamily="18" charset="0"/>
              </a:rPr>
              <a:t> </a:t>
            </a:r>
            <a:r>
              <a:rPr lang="hr-HR" altLang="sr-Latn-RS" sz="2400" i="1">
                <a:latin typeface="Times New Roman" panose="02020603050405020304" pitchFamily="18" charset="0"/>
              </a:rPr>
              <a:t>qm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graphicFrame>
        <p:nvGraphicFramePr>
          <p:cNvPr id="6163" name="Object 19">
            <a:extLst>
              <a:ext uri="{FF2B5EF4-FFF2-40B4-BE49-F238E27FC236}">
                <a16:creationId xmlns:a16="http://schemas.microsoft.com/office/drawing/2014/main" id="{88E09165-7647-4012-B394-28123B39A9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8576" y="5283200"/>
          <a:ext cx="93662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4240" imgH="419040" progId="Equation.3">
                  <p:embed/>
                </p:oleObj>
              </mc:Choice>
              <mc:Fallback>
                <p:oleObj name="Equation" r:id="rId6" imgW="444240" imgH="419040" progId="Equation.3">
                  <p:embed/>
                  <p:pic>
                    <p:nvPicPr>
                      <p:cNvPr id="6163" name="Object 19">
                        <a:extLst>
                          <a:ext uri="{FF2B5EF4-FFF2-40B4-BE49-F238E27FC236}">
                            <a16:creationId xmlns:a16="http://schemas.microsoft.com/office/drawing/2014/main" id="{88E09165-7647-4012-B394-28123B39A9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576" y="5283200"/>
                        <a:ext cx="936625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>
            <a:extLst>
              <a:ext uri="{FF2B5EF4-FFF2-40B4-BE49-F238E27FC236}">
                <a16:creationId xmlns:a16="http://schemas.microsoft.com/office/drawing/2014/main" id="{B7D7B0FF-8C4E-43E9-8AB2-874D377765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1" y="5289550"/>
          <a:ext cx="180022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444240" progId="Equation.3">
                  <p:embed/>
                </p:oleObj>
              </mc:Choice>
              <mc:Fallback>
                <p:oleObj name="Equation" r:id="rId8" imgW="952200" imgH="444240" progId="Equation.3">
                  <p:embed/>
                  <p:pic>
                    <p:nvPicPr>
                      <p:cNvPr id="6164" name="Object 20">
                        <a:extLst>
                          <a:ext uri="{FF2B5EF4-FFF2-40B4-BE49-F238E27FC236}">
                            <a16:creationId xmlns:a16="http://schemas.microsoft.com/office/drawing/2014/main" id="{B7D7B0FF-8C4E-43E9-8AB2-874D377765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1" y="5289550"/>
                        <a:ext cx="1800225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5" name="Rectangle 21">
            <a:extLst>
              <a:ext uri="{FF2B5EF4-FFF2-40B4-BE49-F238E27FC236}">
                <a16:creationId xmlns:a16="http://schemas.microsoft.com/office/drawing/2014/main" id="{4337D8C9-E01E-4300-8DB3-945AEB984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3988" y="5492750"/>
            <a:ext cx="18716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 =</a:t>
            </a:r>
            <a:r>
              <a:rPr lang="hr-HR" altLang="sr-Latn-RS" sz="2400">
                <a:latin typeface="Times New Roman" panose="02020603050405020304" pitchFamily="18" charset="0"/>
              </a:rPr>
              <a:t> 9130 kg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6166" name="Rectangle 22">
            <a:extLst>
              <a:ext uri="{FF2B5EF4-FFF2-40B4-BE49-F238E27FC236}">
                <a16:creationId xmlns:a16="http://schemas.microsoft.com/office/drawing/2014/main" id="{DDE28322-62F3-44F7-BFAC-AEAE9C5AE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7088" y="549275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m 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hr-HR" altLang="sr-Latn-RS" sz="2400">
                <a:latin typeface="Times New Roman" panose="02020603050405020304" pitchFamily="18" charset="0"/>
              </a:rPr>
              <a:t> 9 t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/>
      <p:bldP spid="6152" grpId="0"/>
      <p:bldP spid="6153" grpId="0"/>
      <p:bldP spid="6154" grpId="0"/>
      <p:bldP spid="6157" grpId="0"/>
      <p:bldP spid="6158" grpId="0"/>
      <p:bldP spid="6159" grpId="0"/>
      <p:bldP spid="6160" grpId="0"/>
      <p:bldP spid="6161" grpId="0"/>
      <p:bldP spid="6165" grpId="0"/>
      <p:bldP spid="61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:a16="http://schemas.microsoft.com/office/drawing/2014/main" id="{495100DB-B0A7-415A-A2DA-96B29202E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684" y="251808"/>
            <a:ext cx="804047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hr-HR" altLang="sr-Latn-RS" sz="2400" b="1"/>
              <a:t>Primjer: </a:t>
            </a:r>
            <a:r>
              <a:rPr lang="hr-HR" altLang="sr-Latn-RS" sz="2400"/>
              <a:t>Koliko je star arheološki uzorak organskog podrijetla u </a:t>
            </a:r>
          </a:p>
          <a:p>
            <a:pPr algn="just"/>
            <a:r>
              <a:rPr lang="hr-HR" altLang="sr-Latn-RS" sz="2400"/>
              <a:t>kojemu aktivnost ugljika </a:t>
            </a:r>
            <a:r>
              <a:rPr lang="hr-HR" altLang="sr-Latn-RS" sz="2400" baseline="30000"/>
              <a:t>14</a:t>
            </a:r>
            <a:r>
              <a:rPr lang="hr-HR" altLang="sr-Latn-RS" sz="2400"/>
              <a:t>C  iznosi 170 Bq kg</a:t>
            </a:r>
            <a:r>
              <a:rPr lang="hr-HR" altLang="sr-Latn-RS" sz="2400" baseline="30000"/>
              <a:t>-1</a:t>
            </a:r>
            <a:r>
              <a:rPr lang="hr-HR" altLang="sr-Latn-RS" sz="2400"/>
              <a:t>, ako je ta </a:t>
            </a:r>
          </a:p>
          <a:p>
            <a:pPr algn="just"/>
            <a:r>
              <a:rPr lang="hr-HR" altLang="sr-Latn-RS" sz="2400"/>
              <a:t>aktivnost u živom organizmu 250 Bq kg</a:t>
            </a:r>
            <a:r>
              <a:rPr lang="hr-HR" altLang="sr-Latn-RS" sz="2400" baseline="30000"/>
              <a:t>-1</a:t>
            </a:r>
            <a:r>
              <a:rPr lang="hr-HR" altLang="sr-Latn-RS" sz="2400"/>
              <a:t>. Vrijeme poluraspada </a:t>
            </a:r>
          </a:p>
          <a:p>
            <a:pPr algn="just"/>
            <a:r>
              <a:rPr lang="hr-HR" altLang="sr-Latn-RS" sz="2400"/>
              <a:t>ugljika </a:t>
            </a:r>
            <a:r>
              <a:rPr lang="hr-HR" altLang="sr-Latn-RS" sz="2400" baseline="30000"/>
              <a:t>14</a:t>
            </a:r>
            <a:r>
              <a:rPr lang="hr-HR" altLang="sr-Latn-RS" sz="2400"/>
              <a:t>C  je 5730 god..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FA1B6E9-322B-4FD9-8E35-70A10BC6A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7333" y="1913882"/>
            <a:ext cx="13548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hr-HR" altLang="sr-Latn-RS" sz="2400" b="1"/>
              <a:t>Rješenje:</a:t>
            </a:r>
            <a:endParaRPr lang="hr-HR" altLang="sr-Latn-RS" sz="2400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D10B0BD5-24ED-4FB9-857D-F1AE1CCCF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276475"/>
            <a:ext cx="221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a = </a:t>
            </a:r>
            <a:r>
              <a:rPr lang="hr-HR" altLang="sr-Latn-RS" sz="2400">
                <a:latin typeface="Times New Roman" panose="02020603050405020304" pitchFamily="18" charset="0"/>
              </a:rPr>
              <a:t>170</a:t>
            </a:r>
            <a:r>
              <a:rPr lang="hr-HR" altLang="sr-Latn-RS" sz="2400" i="1">
                <a:latin typeface="Times New Roman" panose="02020603050405020304" pitchFamily="18" charset="0"/>
              </a:rPr>
              <a:t> </a:t>
            </a:r>
            <a:r>
              <a:rPr lang="hr-HR" altLang="sr-Latn-RS" sz="2400">
                <a:latin typeface="Times New Roman" panose="02020603050405020304" pitchFamily="18" charset="0"/>
              </a:rPr>
              <a:t>Bq kg</a:t>
            </a:r>
            <a:r>
              <a:rPr lang="hr-HR" altLang="sr-Latn-RS" sz="2400" baseline="30000">
                <a:latin typeface="Times New Roman" panose="02020603050405020304" pitchFamily="18" charset="0"/>
              </a:rPr>
              <a:t>-1</a:t>
            </a:r>
            <a:r>
              <a:rPr lang="hr-HR" altLang="sr-Latn-RS" sz="2400"/>
              <a:t> 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720D44D7-7D58-46E5-A849-EE79F25FE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636838"/>
            <a:ext cx="2320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a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o</a:t>
            </a:r>
            <a:r>
              <a:rPr lang="hr-HR" altLang="sr-Latn-RS" sz="2400" i="1">
                <a:latin typeface="Times New Roman" panose="02020603050405020304" pitchFamily="18" charset="0"/>
              </a:rPr>
              <a:t> = </a:t>
            </a:r>
            <a:r>
              <a:rPr lang="hr-HR" altLang="sr-Latn-RS" sz="2400">
                <a:latin typeface="Times New Roman" panose="02020603050405020304" pitchFamily="18" charset="0"/>
              </a:rPr>
              <a:t>250</a:t>
            </a:r>
            <a:r>
              <a:rPr lang="hr-HR" altLang="sr-Latn-RS" sz="2400" i="1">
                <a:latin typeface="Times New Roman" panose="02020603050405020304" pitchFamily="18" charset="0"/>
              </a:rPr>
              <a:t> </a:t>
            </a:r>
            <a:r>
              <a:rPr lang="hr-HR" altLang="sr-Latn-RS" sz="2400">
                <a:latin typeface="Times New Roman" panose="02020603050405020304" pitchFamily="18" charset="0"/>
              </a:rPr>
              <a:t>Bq kg</a:t>
            </a:r>
            <a:r>
              <a:rPr lang="hr-HR" altLang="sr-Latn-RS" sz="2400" baseline="30000">
                <a:latin typeface="Times New Roman" panose="02020603050405020304" pitchFamily="18" charset="0"/>
              </a:rPr>
              <a:t>-1</a:t>
            </a:r>
            <a:r>
              <a:rPr lang="hr-HR" altLang="sr-Latn-RS" sz="2400"/>
              <a:t> 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585FE0FB-2CD9-4094-9C78-4C251D0E2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997200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T = </a:t>
            </a:r>
            <a:r>
              <a:rPr lang="hr-HR" altLang="sr-Latn-RS" sz="2400">
                <a:latin typeface="Times New Roman" panose="02020603050405020304" pitchFamily="18" charset="0"/>
              </a:rPr>
              <a:t>5730</a:t>
            </a:r>
            <a:r>
              <a:rPr lang="hr-HR" altLang="sr-Latn-RS" sz="2400" i="1">
                <a:latin typeface="Times New Roman" panose="02020603050405020304" pitchFamily="18" charset="0"/>
              </a:rPr>
              <a:t> </a:t>
            </a:r>
            <a:r>
              <a:rPr lang="hr-HR" altLang="sr-Latn-RS" sz="2400">
                <a:latin typeface="Times New Roman" panose="02020603050405020304" pitchFamily="18" charset="0"/>
              </a:rPr>
              <a:t>god.</a:t>
            </a:r>
            <a:r>
              <a:rPr lang="hr-HR" altLang="sr-Latn-RS" sz="2400"/>
              <a:t> </a:t>
            </a:r>
          </a:p>
        </p:txBody>
      </p:sp>
      <p:sp>
        <p:nvSpPr>
          <p:cNvPr id="4105" name="Line 9">
            <a:extLst>
              <a:ext uri="{FF2B5EF4-FFF2-40B4-BE49-F238E27FC236}">
                <a16:creationId xmlns:a16="http://schemas.microsoft.com/office/drawing/2014/main" id="{D3553C87-1C0A-41BF-B35E-E447939FB58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3429000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graphicFrame>
        <p:nvGraphicFramePr>
          <p:cNvPr id="4106" name="Object 10">
            <a:extLst>
              <a:ext uri="{FF2B5EF4-FFF2-40B4-BE49-F238E27FC236}">
                <a16:creationId xmlns:a16="http://schemas.microsoft.com/office/drawing/2014/main" id="{83D2398D-0B18-45A0-A511-E4B9337D03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9876" y="3789363"/>
          <a:ext cx="1223963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419" imgH="355446" progId="Equation.3">
                  <p:embed/>
                </p:oleObj>
              </mc:Choice>
              <mc:Fallback>
                <p:oleObj name="Equation" r:id="rId2" imgW="647419" imgH="355446" progId="Equation.3">
                  <p:embed/>
                  <p:pic>
                    <p:nvPicPr>
                      <p:cNvPr id="4106" name="Object 10">
                        <a:extLst>
                          <a:ext uri="{FF2B5EF4-FFF2-40B4-BE49-F238E27FC236}">
                            <a16:creationId xmlns:a16="http://schemas.microsoft.com/office/drawing/2014/main" id="{83D2398D-0B18-45A0-A511-E4B9337D03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6" y="3789363"/>
                        <a:ext cx="1223963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Rectangle 12">
            <a:extLst>
              <a:ext uri="{FF2B5EF4-FFF2-40B4-BE49-F238E27FC236}">
                <a16:creationId xmlns:a16="http://schemas.microsoft.com/office/drawing/2014/main" id="{74B03F8A-5E0A-49EA-8704-85DB5FFB7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3500438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t = ?</a:t>
            </a:r>
            <a:r>
              <a:rPr lang="hr-HR" altLang="sr-Latn-RS" sz="2400"/>
              <a:t> </a:t>
            </a:r>
          </a:p>
        </p:txBody>
      </p:sp>
      <p:sp>
        <p:nvSpPr>
          <p:cNvPr id="4110" name="Rectangle 14">
            <a:extLst>
              <a:ext uri="{FF2B5EF4-FFF2-40B4-BE49-F238E27FC236}">
                <a16:creationId xmlns:a16="http://schemas.microsoft.com/office/drawing/2014/main" id="{AE06043D-0CC6-415F-9B51-FF4B9CA3D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4111" name="Object 15">
            <a:extLst>
              <a:ext uri="{FF2B5EF4-FFF2-40B4-BE49-F238E27FC236}">
                <a16:creationId xmlns:a16="http://schemas.microsoft.com/office/drawing/2014/main" id="{F4053DDA-608D-4BA1-B978-85C460AC8A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08664" y="3789364"/>
          <a:ext cx="2592387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393480" progId="Equation.3">
                  <p:embed/>
                </p:oleObj>
              </mc:Choice>
              <mc:Fallback>
                <p:oleObj name="Equation" r:id="rId4" imgW="1409400" imgH="393480" progId="Equation.3">
                  <p:embed/>
                  <p:pic>
                    <p:nvPicPr>
                      <p:cNvPr id="4111" name="Object 15">
                        <a:extLst>
                          <a:ext uri="{FF2B5EF4-FFF2-40B4-BE49-F238E27FC236}">
                            <a16:creationId xmlns:a16="http://schemas.microsoft.com/office/drawing/2014/main" id="{F4053DDA-608D-4BA1-B978-85C460AC8A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664" y="3789364"/>
                        <a:ext cx="2592387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>
            <a:extLst>
              <a:ext uri="{FF2B5EF4-FFF2-40B4-BE49-F238E27FC236}">
                <a16:creationId xmlns:a16="http://schemas.microsoft.com/office/drawing/2014/main" id="{3100BB77-5E93-42F4-BFEF-B797CEB752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2526" y="4789488"/>
          <a:ext cx="223361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419040" progId="Equation.3">
                  <p:embed/>
                </p:oleObj>
              </mc:Choice>
              <mc:Fallback>
                <p:oleObj name="Equation" r:id="rId6" imgW="1168200" imgH="419040" progId="Equation.3">
                  <p:embed/>
                  <p:pic>
                    <p:nvPicPr>
                      <p:cNvPr id="4112" name="Object 16">
                        <a:extLst>
                          <a:ext uri="{FF2B5EF4-FFF2-40B4-BE49-F238E27FC236}">
                            <a16:creationId xmlns:a16="http://schemas.microsoft.com/office/drawing/2014/main" id="{3100BB77-5E93-42F4-BFEF-B797CEB752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526" y="4789488"/>
                        <a:ext cx="2233613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>
            <a:extLst>
              <a:ext uri="{FF2B5EF4-FFF2-40B4-BE49-F238E27FC236}">
                <a16:creationId xmlns:a16="http://schemas.microsoft.com/office/drawing/2014/main" id="{FE3E6951-CFAA-4EA9-AFF2-A7A0CA09B9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6139" y="4765676"/>
          <a:ext cx="5113337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800" imgH="444240" progId="Equation.3">
                  <p:embed/>
                </p:oleObj>
              </mc:Choice>
              <mc:Fallback>
                <p:oleObj name="Equation" r:id="rId8" imgW="2755800" imgH="444240" progId="Equation.3">
                  <p:embed/>
                  <p:pic>
                    <p:nvPicPr>
                      <p:cNvPr id="4113" name="Object 17">
                        <a:extLst>
                          <a:ext uri="{FF2B5EF4-FFF2-40B4-BE49-F238E27FC236}">
                            <a16:creationId xmlns:a16="http://schemas.microsoft.com/office/drawing/2014/main" id="{FE3E6951-CFAA-4EA9-AFF2-A7A0CA09B9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9" y="4765676"/>
                        <a:ext cx="5113337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4" name="Rectangle 18">
            <a:extLst>
              <a:ext uri="{FF2B5EF4-FFF2-40B4-BE49-F238E27FC236}">
                <a16:creationId xmlns:a16="http://schemas.microsoft.com/office/drawing/2014/main" id="{178300A5-1D73-4801-966D-84DE02925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5734050"/>
            <a:ext cx="193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t = </a:t>
            </a:r>
            <a:r>
              <a:rPr lang="hr-HR" altLang="sr-Latn-RS" sz="2400">
                <a:latin typeface="Times New Roman" panose="02020603050405020304" pitchFamily="18" charset="0"/>
              </a:rPr>
              <a:t>3188 god.</a:t>
            </a:r>
            <a:r>
              <a:rPr lang="hr-HR" altLang="sr-Latn-RS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  <p:bldP spid="4102" grpId="0"/>
      <p:bldP spid="4103" grpId="0"/>
      <p:bldP spid="4104" grpId="0"/>
      <p:bldP spid="4108" grpId="0"/>
      <p:bldP spid="41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>
            <a:extLst>
              <a:ext uri="{FF2B5EF4-FFF2-40B4-BE49-F238E27FC236}">
                <a16:creationId xmlns:a16="http://schemas.microsoft.com/office/drawing/2014/main" id="{ACDECB0A-9294-48FE-8342-EE58AB794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081" y="251808"/>
            <a:ext cx="80169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hr-HR" altLang="sr-Latn-RS" sz="2400" b="1"/>
              <a:t>Primjer: </a:t>
            </a:r>
            <a:r>
              <a:rPr lang="hr-HR" altLang="sr-Latn-RS" sz="2400"/>
              <a:t>Koncentracija atoma urana </a:t>
            </a:r>
            <a:r>
              <a:rPr lang="hr-HR" altLang="sr-Latn-RS" sz="2400" baseline="30000"/>
              <a:t>238</a:t>
            </a:r>
            <a:r>
              <a:rPr lang="hr-HR" altLang="sr-Latn-RS" sz="2400"/>
              <a:t>U u uzorku neke </a:t>
            </a:r>
          </a:p>
          <a:p>
            <a:pPr algn="just"/>
            <a:r>
              <a:rPr lang="hr-HR" altLang="sr-Latn-RS" sz="2400"/>
              <a:t>uranove rude veća je 2,785 puta od koncentracije atoma olova </a:t>
            </a:r>
          </a:p>
          <a:p>
            <a:pPr algn="just"/>
            <a:r>
              <a:rPr lang="hr-HR" altLang="sr-Latn-RS" sz="2400" baseline="30000"/>
              <a:t>206</a:t>
            </a:r>
            <a:r>
              <a:rPr lang="hr-HR" altLang="sr-Latn-RS" sz="2400"/>
              <a:t>Pb. Koliko je stara ruda ako je vrijeme poluraspada </a:t>
            </a:r>
            <a:r>
              <a:rPr lang="hr-HR" altLang="sr-Latn-RS" sz="2400" baseline="30000"/>
              <a:t>238</a:t>
            </a:r>
            <a:r>
              <a:rPr lang="hr-HR" altLang="sr-Latn-RS" sz="2400"/>
              <a:t>U  </a:t>
            </a:r>
          </a:p>
          <a:p>
            <a:pPr algn="just"/>
            <a:r>
              <a:rPr lang="hr-HR" altLang="sr-Latn-RS" sz="2400"/>
              <a:t>4,49</a:t>
            </a:r>
            <a:r>
              <a:rPr lang="hr-HR" altLang="sr-Latn-RS" sz="2400">
                <a:sym typeface="Symbol" panose="05050102010706020507" pitchFamily="18" charset="2"/>
              </a:rPr>
              <a:t></a:t>
            </a:r>
            <a:r>
              <a:rPr lang="hr-HR" altLang="sr-Latn-RS" sz="2400"/>
              <a:t>10</a:t>
            </a:r>
            <a:r>
              <a:rPr lang="hr-HR" altLang="sr-Latn-RS" sz="2400" baseline="30000">
                <a:sym typeface="Symbol" panose="05050102010706020507" pitchFamily="18" charset="2"/>
              </a:rPr>
              <a:t>9</a:t>
            </a:r>
            <a:r>
              <a:rPr lang="hr-HR" altLang="sr-Latn-RS" sz="2400">
                <a:sym typeface="Symbol" panose="05050102010706020507" pitchFamily="18" charset="2"/>
              </a:rPr>
              <a:t> god.? 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58E03BE3-ACA5-4635-800A-4C985CCAA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7333" y="1913882"/>
            <a:ext cx="13548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hr-HR" altLang="sr-Latn-RS" sz="2400" b="1"/>
              <a:t>Rješenje:</a:t>
            </a:r>
            <a:endParaRPr lang="hr-HR" altLang="sr-Latn-RS" sz="2400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0EBFCCC-71A2-464E-B23A-B7EDD7F06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2276475"/>
            <a:ext cx="208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N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U</a:t>
            </a:r>
            <a:r>
              <a:rPr lang="hr-HR" altLang="sr-Latn-RS" sz="2400" i="1">
                <a:latin typeface="Times New Roman" panose="02020603050405020304" pitchFamily="18" charset="0"/>
              </a:rPr>
              <a:t> = </a:t>
            </a:r>
            <a:r>
              <a:rPr lang="hr-HR" altLang="sr-Latn-RS" sz="2400">
                <a:latin typeface="Times New Roman" panose="02020603050405020304" pitchFamily="18" charset="0"/>
              </a:rPr>
              <a:t>2,785 </a:t>
            </a:r>
            <a:r>
              <a:rPr lang="hr-HR" altLang="sr-Latn-RS" sz="2400" i="1">
                <a:latin typeface="Times New Roman" panose="02020603050405020304" pitchFamily="18" charset="0"/>
              </a:rPr>
              <a:t>N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Pb</a:t>
            </a:r>
            <a:endParaRPr lang="hr-HR" altLang="sr-Latn-RS" sz="2400"/>
          </a:p>
        </p:txBody>
      </p:sp>
      <p:sp>
        <p:nvSpPr>
          <p:cNvPr id="6152" name="Rectangle 8">
            <a:extLst>
              <a:ext uri="{FF2B5EF4-FFF2-40B4-BE49-F238E27FC236}">
                <a16:creationId xmlns:a16="http://schemas.microsoft.com/office/drawing/2014/main" id="{A94C3B3E-729B-4B06-B40B-7D331E0A5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708275"/>
            <a:ext cx="242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T = </a:t>
            </a:r>
            <a:r>
              <a:rPr lang="hr-HR" altLang="sr-Latn-RS" sz="2400">
                <a:latin typeface="Times New Roman" panose="02020603050405020304" pitchFamily="18" charset="0"/>
              </a:rPr>
              <a:t>4,49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9</a:t>
            </a:r>
            <a:r>
              <a:rPr lang="hr-HR" altLang="sr-Latn-RS" sz="2400" i="1">
                <a:latin typeface="Times New Roman" panose="02020603050405020304" pitchFamily="18" charset="0"/>
              </a:rPr>
              <a:t> </a:t>
            </a:r>
            <a:r>
              <a:rPr lang="hr-HR" altLang="sr-Latn-RS" sz="2400">
                <a:latin typeface="Times New Roman" panose="02020603050405020304" pitchFamily="18" charset="0"/>
              </a:rPr>
              <a:t>god.</a:t>
            </a:r>
            <a:r>
              <a:rPr lang="hr-HR" altLang="sr-Latn-RS" sz="2400"/>
              <a:t> </a:t>
            </a:r>
          </a:p>
        </p:txBody>
      </p:sp>
      <p:sp>
        <p:nvSpPr>
          <p:cNvPr id="6153" name="Line 9">
            <a:extLst>
              <a:ext uri="{FF2B5EF4-FFF2-40B4-BE49-F238E27FC236}">
                <a16:creationId xmlns:a16="http://schemas.microsoft.com/office/drawing/2014/main" id="{FFE0FA7B-929A-42DA-ACA5-74385E2C59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0" y="3141663"/>
            <a:ext cx="2160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4" name="Rectangle 10">
            <a:extLst>
              <a:ext uri="{FF2B5EF4-FFF2-40B4-BE49-F238E27FC236}">
                <a16:creationId xmlns:a16="http://schemas.microsoft.com/office/drawing/2014/main" id="{6A27CA10-C73F-4953-B606-253AEE053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3213100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t = ?</a:t>
            </a:r>
            <a:r>
              <a:rPr lang="hr-HR" altLang="sr-Latn-RS" sz="2400"/>
              <a:t> </a:t>
            </a:r>
          </a:p>
        </p:txBody>
      </p:sp>
      <p:sp>
        <p:nvSpPr>
          <p:cNvPr id="6156" name="Rectangle 12">
            <a:extLst>
              <a:ext uri="{FF2B5EF4-FFF2-40B4-BE49-F238E27FC236}">
                <a16:creationId xmlns:a16="http://schemas.microsoft.com/office/drawing/2014/main" id="{78665164-2A23-4A40-B8D8-9723F6CA7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681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37EED16C-1882-4FD3-9EC7-36A0EBBF7D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7575" y="2133601"/>
          <a:ext cx="165735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614" imgH="355446" progId="Equation.3">
                  <p:embed/>
                </p:oleObj>
              </mc:Choice>
              <mc:Fallback>
                <p:oleObj name="Equation" r:id="rId2" imgW="888614" imgH="355446" progId="Equation.3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37EED16C-1882-4FD3-9EC7-36A0EBBF7D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5" y="2133601"/>
                        <a:ext cx="1657350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Rectangle 14">
            <a:extLst>
              <a:ext uri="{FF2B5EF4-FFF2-40B4-BE49-F238E27FC236}">
                <a16:creationId xmlns:a16="http://schemas.microsoft.com/office/drawing/2014/main" id="{DDF2DF0B-C3DC-429D-81C8-D491B061D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19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6159" name="Object 15">
            <a:extLst>
              <a:ext uri="{FF2B5EF4-FFF2-40B4-BE49-F238E27FC236}">
                <a16:creationId xmlns:a16="http://schemas.microsoft.com/office/drawing/2014/main" id="{13715866-C5E5-4C58-BA85-0C8F9F2121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72263" y="2820989"/>
          <a:ext cx="18732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342720" progId="Equation.3">
                  <p:embed/>
                </p:oleObj>
              </mc:Choice>
              <mc:Fallback>
                <p:oleObj name="Equation" r:id="rId4" imgW="1015920" imgH="342720" progId="Equation.3">
                  <p:embed/>
                  <p:pic>
                    <p:nvPicPr>
                      <p:cNvPr id="6159" name="Object 15">
                        <a:extLst>
                          <a:ext uri="{FF2B5EF4-FFF2-40B4-BE49-F238E27FC236}">
                            <a16:creationId xmlns:a16="http://schemas.microsoft.com/office/drawing/2014/main" id="{13715866-C5E5-4C58-BA85-0C8F9F2121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263" y="2820989"/>
                        <a:ext cx="187325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>
            <a:extLst>
              <a:ext uri="{FF2B5EF4-FFF2-40B4-BE49-F238E27FC236}">
                <a16:creationId xmlns:a16="http://schemas.microsoft.com/office/drawing/2014/main" id="{9A25FE7F-0232-4F97-8F0E-19314479CF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43926" y="2781300"/>
          <a:ext cx="180022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482400" progId="Equation.3">
                  <p:embed/>
                </p:oleObj>
              </mc:Choice>
              <mc:Fallback>
                <p:oleObj name="Equation" r:id="rId6" imgW="965160" imgH="482400" progId="Equation.3">
                  <p:embed/>
                  <p:pic>
                    <p:nvPicPr>
                      <p:cNvPr id="6160" name="Object 16">
                        <a:extLst>
                          <a:ext uri="{FF2B5EF4-FFF2-40B4-BE49-F238E27FC236}">
                            <a16:creationId xmlns:a16="http://schemas.microsoft.com/office/drawing/2014/main" id="{9A25FE7F-0232-4F97-8F0E-19314479CF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3926" y="2781300"/>
                        <a:ext cx="1800225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Rectangle 17">
            <a:extLst>
              <a:ext uri="{FF2B5EF4-FFF2-40B4-BE49-F238E27FC236}">
                <a16:creationId xmlns:a16="http://schemas.microsoft.com/office/drawing/2014/main" id="{5CDE630E-8F69-4C63-ACA9-A110CF784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2965450"/>
            <a:ext cx="2000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N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Pb </a:t>
            </a:r>
            <a:r>
              <a:rPr lang="hr-HR" altLang="sr-Latn-RS" sz="2400" i="1">
                <a:latin typeface="Times New Roman" panose="02020603050405020304" pitchFamily="18" charset="0"/>
              </a:rPr>
              <a:t>= N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Uo</a:t>
            </a:r>
            <a:r>
              <a:rPr lang="hr-HR" altLang="sr-Latn-RS" sz="2400" i="1">
                <a:latin typeface="Times New Roman" panose="02020603050405020304" pitchFamily="18" charset="0"/>
              </a:rPr>
              <a:t> - N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U</a:t>
            </a:r>
            <a:endParaRPr lang="hr-HR" altLang="sr-Latn-RS" sz="2400"/>
          </a:p>
        </p:txBody>
      </p:sp>
      <p:graphicFrame>
        <p:nvGraphicFramePr>
          <p:cNvPr id="6163" name="Object 19">
            <a:extLst>
              <a:ext uri="{FF2B5EF4-FFF2-40B4-BE49-F238E27FC236}">
                <a16:creationId xmlns:a16="http://schemas.microsoft.com/office/drawing/2014/main" id="{A97A2F72-5A1A-4AD5-A49F-1319FCD219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1675" y="3716339"/>
          <a:ext cx="36004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800" imgH="508000" progId="Equation.3">
                  <p:embed/>
                </p:oleObj>
              </mc:Choice>
              <mc:Fallback>
                <p:oleObj name="Equation" r:id="rId8" imgW="1955800" imgH="508000" progId="Equation.3">
                  <p:embed/>
                  <p:pic>
                    <p:nvPicPr>
                      <p:cNvPr id="6163" name="Object 19">
                        <a:extLst>
                          <a:ext uri="{FF2B5EF4-FFF2-40B4-BE49-F238E27FC236}">
                            <a16:creationId xmlns:a16="http://schemas.microsoft.com/office/drawing/2014/main" id="{A97A2F72-5A1A-4AD5-A49F-1319FCD219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3716339"/>
                        <a:ext cx="3600450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7" name="Object 23">
            <a:extLst>
              <a:ext uri="{FF2B5EF4-FFF2-40B4-BE49-F238E27FC236}">
                <a16:creationId xmlns:a16="http://schemas.microsoft.com/office/drawing/2014/main" id="{406659C7-9244-4204-AACD-03BDBFAAB4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4" y="4875213"/>
          <a:ext cx="3024187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419040" progId="Equation.3">
                  <p:embed/>
                </p:oleObj>
              </mc:Choice>
              <mc:Fallback>
                <p:oleObj name="Equation" r:id="rId10" imgW="1612800" imgH="419040" progId="Equation.3">
                  <p:embed/>
                  <p:pic>
                    <p:nvPicPr>
                      <p:cNvPr id="6167" name="Object 23">
                        <a:extLst>
                          <a:ext uri="{FF2B5EF4-FFF2-40B4-BE49-F238E27FC236}">
                            <a16:creationId xmlns:a16="http://schemas.microsoft.com/office/drawing/2014/main" id="{406659C7-9244-4204-AACD-03BDBFAAB4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4" y="4875213"/>
                        <a:ext cx="3024187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1" name="Object 27">
            <a:extLst>
              <a:ext uri="{FF2B5EF4-FFF2-40B4-BE49-F238E27FC236}">
                <a16:creationId xmlns:a16="http://schemas.microsoft.com/office/drawing/2014/main" id="{B48477EE-6E42-418B-BAA6-A1E11D4067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2400" y="4868863"/>
          <a:ext cx="44640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98600" imgH="419040" progId="Equation.3">
                  <p:embed/>
                </p:oleObj>
              </mc:Choice>
              <mc:Fallback>
                <p:oleObj name="Equation" r:id="rId12" imgW="2298600" imgH="419040" progId="Equation.3">
                  <p:embed/>
                  <p:pic>
                    <p:nvPicPr>
                      <p:cNvPr id="6171" name="Object 27">
                        <a:extLst>
                          <a:ext uri="{FF2B5EF4-FFF2-40B4-BE49-F238E27FC236}">
                            <a16:creationId xmlns:a16="http://schemas.microsoft.com/office/drawing/2014/main" id="{B48477EE-6E42-418B-BAA6-A1E11D406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868863"/>
                        <a:ext cx="446405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3" name="Rectangle 29">
            <a:extLst>
              <a:ext uri="{FF2B5EF4-FFF2-40B4-BE49-F238E27FC236}">
                <a16:creationId xmlns:a16="http://schemas.microsoft.com/office/drawing/2014/main" id="{A18D0942-1196-49CF-AF80-E84371F17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375" y="5805488"/>
            <a:ext cx="193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t = </a:t>
            </a:r>
            <a:r>
              <a:rPr lang="hr-HR" altLang="sr-Latn-RS" sz="2400">
                <a:latin typeface="Times New Roman" panose="02020603050405020304" pitchFamily="18" charset="0"/>
              </a:rPr>
              <a:t>2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9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god.</a:t>
            </a:r>
            <a:r>
              <a:rPr lang="hr-HR" altLang="sr-Latn-RS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/>
      <p:bldP spid="6150" grpId="0"/>
      <p:bldP spid="6152" grpId="0"/>
      <p:bldP spid="6154" grpId="0"/>
      <p:bldP spid="6161" grpId="0"/>
      <p:bldP spid="61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57" name="Group 37">
            <a:extLst>
              <a:ext uri="{FF2B5EF4-FFF2-40B4-BE49-F238E27FC236}">
                <a16:creationId xmlns:a16="http://schemas.microsoft.com/office/drawing/2014/main" id="{23EC864F-A1A1-4A96-B7EB-24F70DE2ACD5}"/>
              </a:ext>
            </a:extLst>
          </p:cNvPr>
          <p:cNvGrpSpPr>
            <a:grpSpLocks/>
          </p:cNvGrpSpPr>
          <p:nvPr/>
        </p:nvGrpSpPr>
        <p:grpSpPr bwMode="auto">
          <a:xfrm>
            <a:off x="2233614" y="406401"/>
            <a:ext cx="7515225" cy="825499"/>
            <a:chOff x="447" y="256"/>
            <a:chExt cx="4734" cy="520"/>
          </a:xfrm>
        </p:grpSpPr>
        <p:sp>
          <p:nvSpPr>
            <p:cNvPr id="5125" name="Rectangle 5">
              <a:extLst>
                <a:ext uri="{FF2B5EF4-FFF2-40B4-BE49-F238E27FC236}">
                  <a16:creationId xmlns:a16="http://schemas.microsoft.com/office/drawing/2014/main" id="{645C7F12-4464-4E80-BE1E-5CE0237D3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" y="256"/>
              <a:ext cx="4734" cy="4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bIns="0" anchor="ctr">
              <a:spAutoFit/>
            </a:bodyPr>
            <a:lstStyle/>
            <a:p>
              <a:pPr algn="just"/>
              <a:r>
                <a:rPr lang="hr-HR" altLang="sr-Latn-RS" sz="2400" b="1">
                  <a:cs typeface="Times New Roman" panose="02020603050405020304" pitchFamily="18" charset="0"/>
                </a:rPr>
                <a:t>Primjer 1: </a:t>
              </a:r>
              <a:r>
                <a:rPr lang="hr-HR" altLang="sr-Latn-RS" sz="2400">
                  <a:cs typeface="Times New Roman" panose="02020603050405020304" pitchFamily="18" charset="0"/>
                </a:rPr>
                <a:t>Koju najmanju energiju mora imati </a:t>
              </a:r>
              <a:r>
                <a:rPr lang="hr-HR" altLang="sr-Latn-RS" sz="2400" i="1">
                  <a:cs typeface="Times New Roman" panose="02020603050405020304" pitchFamily="18" charset="0"/>
                  <a:sym typeface="Symbol" panose="05050102010706020507" pitchFamily="18" charset="2"/>
                </a:rPr>
                <a:t></a:t>
              </a:r>
              <a:r>
                <a:rPr lang="hr-HR" altLang="sr-Latn-RS" sz="2400">
                  <a:cs typeface="Times New Roman" panose="02020603050405020304" pitchFamily="18" charset="0"/>
                </a:rPr>
                <a:t> kvant da bi </a:t>
              </a:r>
            </a:p>
            <a:p>
              <a:pPr algn="just"/>
              <a:r>
                <a:rPr lang="hr-HR" altLang="sr-Latn-RS" sz="2400">
                  <a:cs typeface="Times New Roman" panose="02020603050405020304" pitchFamily="18" charset="0"/>
                </a:rPr>
                <a:t>izazvao (</a:t>
              </a:r>
              <a:r>
                <a:rPr lang="hr-HR" altLang="sr-Latn-RS" sz="2400" i="1">
                  <a:cs typeface="Times New Roman" panose="02020603050405020304" pitchFamily="18" charset="0"/>
                  <a:sym typeface="Symbol" panose="05050102010706020507" pitchFamily="18" charset="2"/>
                </a:rPr>
                <a:t></a:t>
              </a:r>
              <a:r>
                <a:rPr lang="hr-HR" altLang="sr-Latn-RS" sz="2400" i="1">
                  <a:cs typeface="Times New Roman" panose="02020603050405020304" pitchFamily="18" charset="0"/>
                </a:rPr>
                <a:t>,n</a:t>
              </a:r>
              <a:r>
                <a:rPr lang="hr-HR" altLang="sr-Latn-RS" sz="2400">
                  <a:cs typeface="Times New Roman" panose="02020603050405020304" pitchFamily="18" charset="0"/>
                  <a:sym typeface="Symbol" panose="05050102010706020507" pitchFamily="18" charset="2"/>
                </a:rPr>
                <a:t>) reakciju na          ? </a:t>
              </a:r>
              <a:endParaRPr lang="hr-HR" altLang="sr-Latn-RS" sz="2400" i="1"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graphicFrame>
          <p:nvGraphicFramePr>
            <p:cNvPr id="5124" name="Object 4">
              <a:extLst>
                <a:ext uri="{FF2B5EF4-FFF2-40B4-BE49-F238E27FC236}">
                  <a16:creationId xmlns:a16="http://schemas.microsoft.com/office/drawing/2014/main" id="{8B24A0CC-4870-44A3-9C30-0F835D4CD1A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26" y="482"/>
            <a:ext cx="453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55446" imgH="228501" progId="Equation.3">
                    <p:embed/>
                  </p:oleObj>
                </mc:Choice>
                <mc:Fallback>
                  <p:oleObj name="Equation" r:id="rId2" imgW="355446" imgH="228501" progId="Equation.3">
                    <p:embed/>
                    <p:pic>
                      <p:nvPicPr>
                        <p:cNvPr id="5124" name="Object 4">
                          <a:extLst>
                            <a:ext uri="{FF2B5EF4-FFF2-40B4-BE49-F238E27FC236}">
                              <a16:creationId xmlns:a16="http://schemas.microsoft.com/office/drawing/2014/main" id="{8B24A0CC-4870-44A3-9C30-0F835D4CD1A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6" y="482"/>
                          <a:ext cx="453" cy="2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28" name="Rectangle 8">
            <a:extLst>
              <a:ext uri="{FF2B5EF4-FFF2-40B4-BE49-F238E27FC236}">
                <a16:creationId xmlns:a16="http://schemas.microsoft.com/office/drawing/2014/main" id="{4960A633-83ED-4BEC-BBCA-C4D2A6707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5127" name="Object 7">
            <a:extLst>
              <a:ext uri="{FF2B5EF4-FFF2-40B4-BE49-F238E27FC236}">
                <a16:creationId xmlns:a16="http://schemas.microsoft.com/office/drawing/2014/main" id="{CDFAB066-3DC7-491A-B2B9-8CF7E20F4A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9650" y="2224088"/>
          <a:ext cx="25923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228600" progId="Equation.3">
                  <p:embed/>
                </p:oleObj>
              </mc:Choice>
              <mc:Fallback>
                <p:oleObj name="Equation" r:id="rId4" imgW="1143000" imgH="228600" progId="Equation.3">
                  <p:embed/>
                  <p:pic>
                    <p:nvPicPr>
                      <p:cNvPr id="5127" name="Object 7">
                        <a:extLst>
                          <a:ext uri="{FF2B5EF4-FFF2-40B4-BE49-F238E27FC236}">
                            <a16:creationId xmlns:a16="http://schemas.microsoft.com/office/drawing/2014/main" id="{CDFAB066-3DC7-491A-B2B9-8CF7E20F4A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2224088"/>
                        <a:ext cx="25923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Rectangle 9">
            <a:extLst>
              <a:ext uri="{FF2B5EF4-FFF2-40B4-BE49-F238E27FC236}">
                <a16:creationId xmlns:a16="http://schemas.microsoft.com/office/drawing/2014/main" id="{107C1BAE-DB7F-4747-B82B-0612C5A2F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4413" y="2943225"/>
            <a:ext cx="1935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hr-HR" altLang="sr-Latn-RS" sz="2400">
                <a:latin typeface="Times New Roman" panose="02020603050405020304" pitchFamily="18" charset="0"/>
              </a:rPr>
              <a:t>0 + 12 = </a:t>
            </a:r>
            <a:r>
              <a:rPr lang="hr-HR" altLang="sr-Latn-RS" sz="2400" i="1">
                <a:latin typeface="Times New Roman" panose="02020603050405020304" pitchFamily="18" charset="0"/>
              </a:rPr>
              <a:t>Z</a:t>
            </a:r>
            <a:r>
              <a:rPr lang="hr-HR" altLang="sr-Latn-RS" sz="2400">
                <a:latin typeface="Times New Roman" panose="02020603050405020304" pitchFamily="18" charset="0"/>
              </a:rPr>
              <a:t> + 0</a:t>
            </a:r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CD72C1F2-32FB-4762-B3EF-DA4967DEF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4726" y="3375025"/>
            <a:ext cx="982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hr-HR" altLang="sr-Latn-RS" sz="2400" i="1">
                <a:latin typeface="Times New Roman" panose="02020603050405020304" pitchFamily="18" charset="0"/>
              </a:rPr>
              <a:t>Z</a:t>
            </a:r>
            <a:r>
              <a:rPr lang="hr-HR" altLang="sr-Latn-RS" sz="2400">
                <a:latin typeface="Times New Roman" panose="02020603050405020304" pitchFamily="18" charset="0"/>
              </a:rPr>
              <a:t> = 12</a:t>
            </a:r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4F6D4822-D38C-42F0-81AC-062FA0C05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926" y="3879850"/>
            <a:ext cx="1985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hr-HR" altLang="sr-Latn-RS" sz="2400">
                <a:latin typeface="Times New Roman" panose="02020603050405020304" pitchFamily="18" charset="0"/>
              </a:rPr>
              <a:t>0 + 24 = </a:t>
            </a:r>
            <a:r>
              <a:rPr lang="hr-HR" altLang="sr-Latn-RS" sz="2400" i="1">
                <a:latin typeface="Times New Roman" panose="02020603050405020304" pitchFamily="18" charset="0"/>
              </a:rPr>
              <a:t>A + </a:t>
            </a:r>
            <a:r>
              <a:rPr lang="hr-HR" altLang="sr-Latn-RS" sz="2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132" name="Rectangle 12">
            <a:extLst>
              <a:ext uri="{FF2B5EF4-FFF2-40B4-BE49-F238E27FC236}">
                <a16:creationId xmlns:a16="http://schemas.microsoft.com/office/drawing/2014/main" id="{0C663D4D-7925-40F3-AA05-9B253A906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5200" y="4456113"/>
            <a:ext cx="998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hr-HR" altLang="sr-Latn-RS" sz="2400" i="1">
                <a:latin typeface="Times New Roman" panose="02020603050405020304" pitchFamily="18" charset="0"/>
              </a:rPr>
              <a:t>A</a:t>
            </a:r>
            <a:r>
              <a:rPr lang="hr-HR" altLang="sr-Latn-RS" sz="2400">
                <a:latin typeface="Times New Roman" panose="02020603050405020304" pitchFamily="18" charset="0"/>
              </a:rPr>
              <a:t> = 23</a:t>
            </a:r>
          </a:p>
        </p:txBody>
      </p:sp>
      <p:sp>
        <p:nvSpPr>
          <p:cNvPr id="5135" name="Rectangle 15">
            <a:extLst>
              <a:ext uri="{FF2B5EF4-FFF2-40B4-BE49-F238E27FC236}">
                <a16:creationId xmlns:a16="http://schemas.microsoft.com/office/drawing/2014/main" id="{FF4C5A6B-B001-4E55-81D7-2C6562C3C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5134" name="Object 14">
            <a:extLst>
              <a:ext uri="{FF2B5EF4-FFF2-40B4-BE49-F238E27FC236}">
                <a16:creationId xmlns:a16="http://schemas.microsoft.com/office/drawing/2014/main" id="{06CB3E53-CF9F-4F03-B7E2-AC2C0864AC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858509"/>
              </p:ext>
            </p:extLst>
          </p:nvPr>
        </p:nvGraphicFramePr>
        <p:xfrm>
          <a:off x="5882481" y="1658621"/>
          <a:ext cx="28797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600" imgH="228600" progId="Equation.3">
                  <p:embed/>
                </p:oleObj>
              </mc:Choice>
              <mc:Fallback>
                <p:oleObj name="Equation" r:id="rId6" imgW="1244600" imgH="228600" progId="Equation.3">
                  <p:embed/>
                  <p:pic>
                    <p:nvPicPr>
                      <p:cNvPr id="5134" name="Object 14">
                        <a:extLst>
                          <a:ext uri="{FF2B5EF4-FFF2-40B4-BE49-F238E27FC236}">
                            <a16:creationId xmlns:a16="http://schemas.microsoft.com/office/drawing/2014/main" id="{06CB3E53-CF9F-4F03-B7E2-AC2C0864AC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481" y="1658621"/>
                        <a:ext cx="2879725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4" name="Rectangle 24">
            <a:extLst>
              <a:ext uri="{FF2B5EF4-FFF2-40B4-BE49-F238E27FC236}">
                <a16:creationId xmlns:a16="http://schemas.microsoft.com/office/drawing/2014/main" id="{F89DA65D-1FCF-4DDE-88FB-454A04CE1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sp>
        <p:nvSpPr>
          <p:cNvPr id="5146" name="Rectangle 26">
            <a:extLst>
              <a:ext uri="{FF2B5EF4-FFF2-40B4-BE49-F238E27FC236}">
                <a16:creationId xmlns:a16="http://schemas.microsoft.com/office/drawing/2014/main" id="{FCF7C6F1-B8BC-4308-B44F-1D6874E06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sp>
        <p:nvSpPr>
          <p:cNvPr id="5148" name="Rectangle 28">
            <a:extLst>
              <a:ext uri="{FF2B5EF4-FFF2-40B4-BE49-F238E27FC236}">
                <a16:creationId xmlns:a16="http://schemas.microsoft.com/office/drawing/2014/main" id="{AF8887BF-D3B3-405B-BBBA-0948EED1E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sp>
        <p:nvSpPr>
          <p:cNvPr id="5150" name="Rectangle 30">
            <a:extLst>
              <a:ext uri="{FF2B5EF4-FFF2-40B4-BE49-F238E27FC236}">
                <a16:creationId xmlns:a16="http://schemas.microsoft.com/office/drawing/2014/main" id="{2A3E48F7-BD24-4714-9488-05A565EFC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sp>
        <p:nvSpPr>
          <p:cNvPr id="5151" name="Rectangle 31">
            <a:extLst>
              <a:ext uri="{FF2B5EF4-FFF2-40B4-BE49-F238E27FC236}">
                <a16:creationId xmlns:a16="http://schemas.microsoft.com/office/drawing/2014/main" id="{5881AC55-5A67-4BD4-A5BB-DBEF22714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9113" y="4797425"/>
            <a:ext cx="5986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hr-HR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hr-HR" altLang="sr-Latn-RS" sz="2400" i="1">
                <a:latin typeface="Times New Roman" panose="02020603050405020304" pitchFamily="18" charset="0"/>
              </a:rPr>
              <a:t>  =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(22,98754 u + 1,00866 u - 23,97874 u)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hr-HR" altLang="sr-Latn-RS" sz="2400" i="1" baseline="3000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5153" name="Rectangle 33">
            <a:extLst>
              <a:ext uri="{FF2B5EF4-FFF2-40B4-BE49-F238E27FC236}">
                <a16:creationId xmlns:a16="http://schemas.microsoft.com/office/drawing/2014/main" id="{5B52075E-2497-44B7-A3B9-D0A504431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5949950"/>
            <a:ext cx="2166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hr-HR" altLang="sr-Latn-RS" sz="2400" i="1">
                <a:latin typeface="Times New Roman" panose="02020603050405020304" pitchFamily="18" charset="0"/>
              </a:rPr>
              <a:t> =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16,3 MeV </a:t>
            </a:r>
          </a:p>
        </p:txBody>
      </p:sp>
      <p:sp>
        <p:nvSpPr>
          <p:cNvPr id="5154" name="Rectangle 34">
            <a:extLst>
              <a:ext uri="{FF2B5EF4-FFF2-40B4-BE49-F238E27FC236}">
                <a16:creationId xmlns:a16="http://schemas.microsoft.com/office/drawing/2014/main" id="{B4539359-730C-48C0-A677-878E5F9C7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1694" y="2310982"/>
            <a:ext cx="609506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hr-HR" altLang="sr-Latn-RS" sz="2400" i="1" dirty="0">
                <a:latin typeface="Times New Roman" panose="02020603050405020304" pitchFamily="18" charset="0"/>
              </a:rPr>
              <a:t>E</a:t>
            </a:r>
            <a:r>
              <a:rPr lang="hr-HR" altLang="sr-Latn-RS" sz="2400" i="1" baseline="-25000" dirty="0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 + m</a:t>
            </a:r>
            <a:r>
              <a:rPr lang="hr-HR" altLang="sr-Latn-RS" sz="2400" i="1" baseline="-25000" dirty="0">
                <a:latin typeface="Times New Roman" panose="02020603050405020304" pitchFamily="18" charset="0"/>
                <a:sym typeface="Symbol" panose="05050102010706020507" pitchFamily="18" charset="2"/>
              </a:rPr>
              <a:t>Mg24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hr-HR" altLang="sr-Latn-RS" sz="2400" i="1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 = m</a:t>
            </a:r>
            <a:r>
              <a:rPr lang="hr-HR" altLang="sr-Latn-RS" sz="2400" i="1" baseline="-25000" dirty="0">
                <a:latin typeface="Times New Roman" panose="02020603050405020304" pitchFamily="18" charset="0"/>
                <a:sym typeface="Symbol" panose="05050102010706020507" pitchFamily="18" charset="2"/>
              </a:rPr>
              <a:t>Mg23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hr-HR" altLang="sr-Latn-RS" sz="2400" i="1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+ m</a:t>
            </a:r>
            <a:r>
              <a:rPr lang="hr-HR" altLang="sr-Latn-RS" sz="2400" i="1" baseline="-25000" dirty="0">
                <a:latin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hr-HR" altLang="sr-Latn-RS" sz="2400" i="1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 energija prije reakcije jednaka je energiji poslije reakcije</a:t>
            </a:r>
            <a:r>
              <a:rPr lang="hr-HR" altLang="sr-Latn-RS" sz="2400" i="1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  </a:t>
            </a:r>
            <a:endParaRPr lang="hr-HR" altLang="sr-Latn-RS" sz="2400" i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5155" name="Rectangle 35">
            <a:extLst>
              <a:ext uri="{FF2B5EF4-FFF2-40B4-BE49-F238E27FC236}">
                <a16:creationId xmlns:a16="http://schemas.microsoft.com/office/drawing/2014/main" id="{618DDF58-7784-42D9-A426-4D551AA16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88" y="3499366"/>
            <a:ext cx="3578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hr-HR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 = (m</a:t>
            </a:r>
            <a:r>
              <a:rPr lang="hr-HR" altLang="sr-Latn-RS" sz="24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Mg23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 + m</a:t>
            </a:r>
            <a:r>
              <a:rPr lang="hr-HR" altLang="sr-Latn-RS" sz="24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 - m</a:t>
            </a:r>
            <a:r>
              <a:rPr lang="hr-HR" altLang="sr-Latn-RS" sz="24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Mg24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)c</a:t>
            </a:r>
            <a:r>
              <a:rPr lang="hr-HR" altLang="sr-Latn-RS" sz="2400" i="1" baseline="3000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hr-HR" altLang="sr-Latn-RS" sz="2400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5156" name="Rectangle 36">
            <a:extLst>
              <a:ext uri="{FF2B5EF4-FFF2-40B4-BE49-F238E27FC236}">
                <a16:creationId xmlns:a16="http://schemas.microsoft.com/office/drawing/2014/main" id="{DD22330F-96D9-42ED-A665-A7605E96C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410644"/>
            <a:ext cx="13548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b="1"/>
              <a:t>Rješenje:</a:t>
            </a:r>
            <a:endParaRPr lang="hr-HR" altLang="sr-Latn-RS" b="1"/>
          </a:p>
        </p:txBody>
      </p:sp>
      <p:sp>
        <p:nvSpPr>
          <p:cNvPr id="5158" name="Rectangle 38">
            <a:extLst>
              <a:ext uri="{FF2B5EF4-FFF2-40B4-BE49-F238E27FC236}">
                <a16:creationId xmlns:a16="http://schemas.microsoft.com/office/drawing/2014/main" id="{3BE2BEEF-59D5-4C96-8576-2E18FD527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9814" y="5300663"/>
            <a:ext cx="4702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0,01746 u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hr-HR" altLang="sr-Latn-RS" sz="2400" i="1" baseline="3000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= 0,01746</a:t>
            </a:r>
            <a:r>
              <a:rPr lang="hr-HR" altLang="sr-Latn-RS" sz="2400">
                <a:latin typeface="Times New Roman" panose="02020603050405020304" pitchFamily="18" charset="0"/>
              </a:rPr>
              <a:t>931,5 MeV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/>
      <p:bldP spid="5130" grpId="0"/>
      <p:bldP spid="5131" grpId="0"/>
      <p:bldP spid="5132" grpId="0"/>
      <p:bldP spid="5151" grpId="0"/>
      <p:bldP spid="5153" grpId="0"/>
      <p:bldP spid="5154" grpId="0"/>
      <p:bldP spid="5155" grpId="0"/>
      <p:bldP spid="5156" grpId="0"/>
      <p:bldP spid="51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>
            <a:extLst>
              <a:ext uri="{FF2B5EF4-FFF2-40B4-BE49-F238E27FC236}">
                <a16:creationId xmlns:a16="http://schemas.microsoft.com/office/drawing/2014/main" id="{47225590-1124-472B-ABA7-FD15914F2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379413"/>
            <a:ext cx="6472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2400" b="1"/>
              <a:t>Zadatak 1:</a:t>
            </a:r>
            <a:r>
              <a:rPr lang="hr-HR" altLang="sr-Latn-RS" sz="2400"/>
              <a:t> Odredite </a:t>
            </a:r>
            <a:r>
              <a:rPr lang="hr-HR" altLang="sr-Latn-RS" sz="2400" i="1">
                <a:latin typeface="Times New Roman" panose="02020603050405020304" pitchFamily="18" charset="0"/>
              </a:rPr>
              <a:t>X</a:t>
            </a:r>
            <a:r>
              <a:rPr lang="hr-HR" altLang="sr-Latn-RS" sz="2400"/>
              <a:t> u sljedećim reakcijama:</a:t>
            </a:r>
          </a:p>
        </p:txBody>
      </p:sp>
      <p:graphicFrame>
        <p:nvGraphicFramePr>
          <p:cNvPr id="11269" name="Object 5">
            <a:extLst>
              <a:ext uri="{FF2B5EF4-FFF2-40B4-BE49-F238E27FC236}">
                <a16:creationId xmlns:a16="http://schemas.microsoft.com/office/drawing/2014/main" id="{47D06D8E-0759-49FD-A4DB-C022347824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1088" y="1052514"/>
          <a:ext cx="273685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600" imgH="228600" progId="Equation.3">
                  <p:embed/>
                </p:oleObj>
              </mc:Choice>
              <mc:Fallback>
                <p:oleObj name="Equation" r:id="rId2" imgW="1117600" imgH="228600" progId="Equation.3">
                  <p:embed/>
                  <p:pic>
                    <p:nvPicPr>
                      <p:cNvPr id="11269" name="Object 5">
                        <a:extLst>
                          <a:ext uri="{FF2B5EF4-FFF2-40B4-BE49-F238E27FC236}">
                            <a16:creationId xmlns:a16="http://schemas.microsoft.com/office/drawing/2014/main" id="{47D06D8E-0759-49FD-A4DB-C022347824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1052514"/>
                        <a:ext cx="2736850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7">
            <a:extLst>
              <a:ext uri="{FF2B5EF4-FFF2-40B4-BE49-F238E27FC236}">
                <a16:creationId xmlns:a16="http://schemas.microsoft.com/office/drawing/2014/main" id="{EDF64026-88BA-4CAB-9FEA-D520376B7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1052513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/>
              <a:t>a)</a:t>
            </a:r>
          </a:p>
        </p:txBody>
      </p:sp>
      <p:graphicFrame>
        <p:nvGraphicFramePr>
          <p:cNvPr id="11273" name="Object 9">
            <a:extLst>
              <a:ext uri="{FF2B5EF4-FFF2-40B4-BE49-F238E27FC236}">
                <a16:creationId xmlns:a16="http://schemas.microsoft.com/office/drawing/2014/main" id="{93A6CE62-810C-4CD0-B36A-05CA7AC381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75275" y="981076"/>
          <a:ext cx="237648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600" imgH="279360" progId="Equation.3">
                  <p:embed/>
                </p:oleObj>
              </mc:Choice>
              <mc:Fallback>
                <p:oleObj name="Equation" r:id="rId4" imgW="1155600" imgH="279360" progId="Equation.3">
                  <p:embed/>
                  <p:pic>
                    <p:nvPicPr>
                      <p:cNvPr id="11273" name="Object 9">
                        <a:extLst>
                          <a:ext uri="{FF2B5EF4-FFF2-40B4-BE49-F238E27FC236}">
                            <a16:creationId xmlns:a16="http://schemas.microsoft.com/office/drawing/2014/main" id="{93A6CE62-810C-4CD0-B36A-05CA7AC381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981076"/>
                        <a:ext cx="2376488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Rectangle 10">
            <a:extLst>
              <a:ext uri="{FF2B5EF4-FFF2-40B4-BE49-F238E27FC236}">
                <a16:creationId xmlns:a16="http://schemas.microsoft.com/office/drawing/2014/main" id="{855BC71C-9ADD-406E-BCBE-E2DD2B787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981075"/>
            <a:ext cx="1223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 i="1">
                <a:latin typeface="Times New Roman" panose="02020603050405020304" pitchFamily="18" charset="0"/>
              </a:rPr>
              <a:t>A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 </a:t>
            </a:r>
            <a:r>
              <a:rPr lang="hr-HR" altLang="sr-Latn-RS" sz="2400" i="1">
                <a:latin typeface="Times New Roman" panose="02020603050405020304" pitchFamily="18" charset="0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</a:rPr>
              <a:t>239</a:t>
            </a:r>
            <a:endParaRPr lang="hr-HR" altLang="sr-Latn-RS" sz="2400" baseline="-250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275" name="Rectangle 11">
            <a:extLst>
              <a:ext uri="{FF2B5EF4-FFF2-40B4-BE49-F238E27FC236}">
                <a16:creationId xmlns:a16="http://schemas.microsoft.com/office/drawing/2014/main" id="{941E9425-A3F6-4E59-88BF-EFD973E9B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1339850"/>
            <a:ext cx="1223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 i="1">
                <a:latin typeface="Times New Roman" panose="02020603050405020304" pitchFamily="18" charset="0"/>
              </a:rPr>
              <a:t>Z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 </a:t>
            </a:r>
            <a:r>
              <a:rPr lang="hr-HR" altLang="sr-Latn-RS" sz="2400" i="1">
                <a:latin typeface="Times New Roman" panose="02020603050405020304" pitchFamily="18" charset="0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</a:rPr>
              <a:t>93</a:t>
            </a:r>
            <a:endParaRPr lang="hr-HR" altLang="sr-Latn-RS" sz="2400" baseline="-250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11277" name="Object 13">
            <a:extLst>
              <a:ext uri="{FF2B5EF4-FFF2-40B4-BE49-F238E27FC236}">
                <a16:creationId xmlns:a16="http://schemas.microsoft.com/office/drawing/2014/main" id="{93286C10-CABF-4C0A-A95A-F12C186437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64651" y="1052514"/>
          <a:ext cx="100806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241200" progId="Equation.3">
                  <p:embed/>
                </p:oleObj>
              </mc:Choice>
              <mc:Fallback>
                <p:oleObj name="Equation" r:id="rId6" imgW="380880" imgH="241200" progId="Equation.3">
                  <p:embed/>
                  <p:pic>
                    <p:nvPicPr>
                      <p:cNvPr id="11277" name="Object 13">
                        <a:extLst>
                          <a:ext uri="{FF2B5EF4-FFF2-40B4-BE49-F238E27FC236}">
                            <a16:creationId xmlns:a16="http://schemas.microsoft.com/office/drawing/2014/main" id="{93286C10-CABF-4C0A-A95A-F12C186437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4651" y="1052514"/>
                        <a:ext cx="1008063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8" name="Rectangle 14">
            <a:extLst>
              <a:ext uri="{FF2B5EF4-FFF2-40B4-BE49-F238E27FC236}">
                <a16:creationId xmlns:a16="http://schemas.microsoft.com/office/drawing/2014/main" id="{A303BBB6-30D4-4DD1-B781-E352A9270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2468563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/>
              <a:t>b)</a:t>
            </a:r>
          </a:p>
        </p:txBody>
      </p:sp>
      <p:sp>
        <p:nvSpPr>
          <p:cNvPr id="11280" name="Rectangle 16">
            <a:extLst>
              <a:ext uri="{FF2B5EF4-FFF2-40B4-BE49-F238E27FC236}">
                <a16:creationId xmlns:a16="http://schemas.microsoft.com/office/drawing/2014/main" id="{7B5C5058-ABC1-466C-9CBF-197EDEEFC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11279" name="Object 15">
            <a:extLst>
              <a:ext uri="{FF2B5EF4-FFF2-40B4-BE49-F238E27FC236}">
                <a16:creationId xmlns:a16="http://schemas.microsoft.com/office/drawing/2014/main" id="{BCDCB6FF-5A8E-4F92-85D1-3D567BF99D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9651" y="2439989"/>
          <a:ext cx="28797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400" imgH="228600" progId="Equation.3">
                  <p:embed/>
                </p:oleObj>
              </mc:Choice>
              <mc:Fallback>
                <p:oleObj name="Equation" r:id="rId8" imgW="1168400" imgH="228600" progId="Equation.3">
                  <p:embed/>
                  <p:pic>
                    <p:nvPicPr>
                      <p:cNvPr id="11279" name="Object 15">
                        <a:extLst>
                          <a:ext uri="{FF2B5EF4-FFF2-40B4-BE49-F238E27FC236}">
                            <a16:creationId xmlns:a16="http://schemas.microsoft.com/office/drawing/2014/main" id="{BCDCB6FF-5A8E-4F92-85D1-3D567BF99D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1" y="2439989"/>
                        <a:ext cx="287972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>
            <a:extLst>
              <a:ext uri="{FF2B5EF4-FFF2-40B4-BE49-F238E27FC236}">
                <a16:creationId xmlns:a16="http://schemas.microsoft.com/office/drawing/2014/main" id="{CB873238-DA9F-4DDE-8CD7-C4CE369B96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75276" y="2439989"/>
          <a:ext cx="24495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560" imgH="241200" progId="Equation.3">
                  <p:embed/>
                </p:oleObj>
              </mc:Choice>
              <mc:Fallback>
                <p:oleObj name="Equation" r:id="rId10" imgW="1231560" imgH="241200" progId="Equation.3">
                  <p:embed/>
                  <p:pic>
                    <p:nvPicPr>
                      <p:cNvPr id="11282" name="Object 18">
                        <a:extLst>
                          <a:ext uri="{FF2B5EF4-FFF2-40B4-BE49-F238E27FC236}">
                            <a16:creationId xmlns:a16="http://schemas.microsoft.com/office/drawing/2014/main" id="{CB873238-DA9F-4DDE-8CD7-C4CE369B96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6" y="2439989"/>
                        <a:ext cx="24495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3" name="Rectangle 19">
            <a:extLst>
              <a:ext uri="{FF2B5EF4-FFF2-40B4-BE49-F238E27FC236}">
                <a16:creationId xmlns:a16="http://schemas.microsoft.com/office/drawing/2014/main" id="{BB48B625-B893-429E-A1ED-43D10827F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2324100"/>
            <a:ext cx="1223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 i="1">
                <a:latin typeface="Times New Roman" panose="02020603050405020304" pitchFamily="18" charset="0"/>
              </a:rPr>
              <a:t>A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 </a:t>
            </a:r>
            <a:r>
              <a:rPr lang="hr-HR" altLang="sr-Latn-RS" sz="2400" i="1">
                <a:latin typeface="Times New Roman" panose="02020603050405020304" pitchFamily="18" charset="0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</a:rPr>
              <a:t>105</a:t>
            </a:r>
            <a:endParaRPr lang="hr-HR" altLang="sr-Latn-RS" sz="2400" baseline="-250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284" name="Rectangle 20">
            <a:extLst>
              <a:ext uri="{FF2B5EF4-FFF2-40B4-BE49-F238E27FC236}">
                <a16:creationId xmlns:a16="http://schemas.microsoft.com/office/drawing/2014/main" id="{DCEFC723-2C14-43A2-88BA-C4B10CF73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2684463"/>
            <a:ext cx="1223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 i="1">
                <a:latin typeface="Times New Roman" panose="02020603050405020304" pitchFamily="18" charset="0"/>
              </a:rPr>
              <a:t>Z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 </a:t>
            </a:r>
            <a:r>
              <a:rPr lang="hr-HR" altLang="sr-Latn-RS" sz="2400" i="1">
                <a:latin typeface="Times New Roman" panose="02020603050405020304" pitchFamily="18" charset="0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</a:rPr>
              <a:t>47</a:t>
            </a:r>
            <a:endParaRPr lang="hr-HR" altLang="sr-Latn-RS" sz="2400" baseline="-250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11286" name="Object 22">
            <a:extLst>
              <a:ext uri="{FF2B5EF4-FFF2-40B4-BE49-F238E27FC236}">
                <a16:creationId xmlns:a16="http://schemas.microsoft.com/office/drawing/2014/main" id="{57A5BBDE-90B8-4C6F-A4A1-05B08BCD68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09113" y="2416176"/>
          <a:ext cx="8636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280" imgH="241200" progId="Equation.3">
                  <p:embed/>
                </p:oleObj>
              </mc:Choice>
              <mc:Fallback>
                <p:oleObj name="Equation" r:id="rId12" imgW="368280" imgH="241200" progId="Equation.3">
                  <p:embed/>
                  <p:pic>
                    <p:nvPicPr>
                      <p:cNvPr id="11286" name="Object 22">
                        <a:extLst>
                          <a:ext uri="{FF2B5EF4-FFF2-40B4-BE49-F238E27FC236}">
                            <a16:creationId xmlns:a16="http://schemas.microsoft.com/office/drawing/2014/main" id="{57A5BBDE-90B8-4C6F-A4A1-05B08BCD68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9113" y="2416176"/>
                        <a:ext cx="863600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8" name="Rectangle 24">
            <a:extLst>
              <a:ext uri="{FF2B5EF4-FFF2-40B4-BE49-F238E27FC236}">
                <a16:creationId xmlns:a16="http://schemas.microsoft.com/office/drawing/2014/main" id="{B4B2A0D8-B57D-4B12-B013-26D5EE836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11287" name="Object 23">
            <a:extLst>
              <a:ext uri="{FF2B5EF4-FFF2-40B4-BE49-F238E27FC236}">
                <a16:creationId xmlns:a16="http://schemas.microsoft.com/office/drawing/2014/main" id="{EFF10AA9-0EDB-442D-A46E-D5D4346A3D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9650" y="3805239"/>
          <a:ext cx="2592388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90600" imgH="228600" progId="Equation.3">
                  <p:embed/>
                </p:oleObj>
              </mc:Choice>
              <mc:Fallback>
                <p:oleObj name="Equation" r:id="rId14" imgW="990600" imgH="228600" progId="Equation.3">
                  <p:embed/>
                  <p:pic>
                    <p:nvPicPr>
                      <p:cNvPr id="11287" name="Object 23">
                        <a:extLst>
                          <a:ext uri="{FF2B5EF4-FFF2-40B4-BE49-F238E27FC236}">
                            <a16:creationId xmlns:a16="http://schemas.microsoft.com/office/drawing/2014/main" id="{EFF10AA9-0EDB-442D-A46E-D5D4346A3D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3805239"/>
                        <a:ext cx="2592388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9" name="Rectangle 25">
            <a:extLst>
              <a:ext uri="{FF2B5EF4-FFF2-40B4-BE49-F238E27FC236}">
                <a16:creationId xmlns:a16="http://schemas.microsoft.com/office/drawing/2014/main" id="{EB7E036C-0CED-4B83-84CF-EE72BC8E2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835400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/>
              <a:t>c)</a:t>
            </a:r>
          </a:p>
        </p:txBody>
      </p:sp>
      <p:graphicFrame>
        <p:nvGraphicFramePr>
          <p:cNvPr id="11291" name="Object 27">
            <a:extLst>
              <a:ext uri="{FF2B5EF4-FFF2-40B4-BE49-F238E27FC236}">
                <a16:creationId xmlns:a16="http://schemas.microsoft.com/office/drawing/2014/main" id="{82609ED2-CE8E-4682-81BD-BDC4BA3CA3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9375" y="3860801"/>
          <a:ext cx="237648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080" imgH="241200" progId="Equation.3">
                  <p:embed/>
                </p:oleObj>
              </mc:Choice>
              <mc:Fallback>
                <p:oleObj name="Equation" r:id="rId16" imgW="1054080" imgH="241200" progId="Equation.3">
                  <p:embed/>
                  <p:pic>
                    <p:nvPicPr>
                      <p:cNvPr id="11291" name="Object 27">
                        <a:extLst>
                          <a:ext uri="{FF2B5EF4-FFF2-40B4-BE49-F238E27FC236}">
                            <a16:creationId xmlns:a16="http://schemas.microsoft.com/office/drawing/2014/main" id="{82609ED2-CE8E-4682-81BD-BDC4BA3CA3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5" y="3860801"/>
                        <a:ext cx="2376488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2" name="Rectangle 28">
            <a:extLst>
              <a:ext uri="{FF2B5EF4-FFF2-40B4-BE49-F238E27FC236}">
                <a16:creationId xmlns:a16="http://schemas.microsoft.com/office/drawing/2014/main" id="{E0D9996F-3259-4488-ABA5-A399264B2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3716338"/>
            <a:ext cx="1223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 i="1">
                <a:latin typeface="Times New Roman" panose="02020603050405020304" pitchFamily="18" charset="0"/>
              </a:rPr>
              <a:t>A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 </a:t>
            </a:r>
            <a:r>
              <a:rPr lang="hr-HR" altLang="sr-Latn-RS" sz="2400" i="1">
                <a:latin typeface="Times New Roman" panose="02020603050405020304" pitchFamily="18" charset="0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</a:rPr>
              <a:t>222</a:t>
            </a:r>
            <a:endParaRPr lang="hr-HR" altLang="sr-Latn-RS" sz="2400" baseline="-250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293" name="Rectangle 29">
            <a:extLst>
              <a:ext uri="{FF2B5EF4-FFF2-40B4-BE49-F238E27FC236}">
                <a16:creationId xmlns:a16="http://schemas.microsoft.com/office/drawing/2014/main" id="{FD461F95-6F4E-4316-9EB1-1950D1BF7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4051300"/>
            <a:ext cx="1223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 i="1">
                <a:latin typeface="Times New Roman" panose="02020603050405020304" pitchFamily="18" charset="0"/>
              </a:rPr>
              <a:t>Z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 </a:t>
            </a:r>
            <a:r>
              <a:rPr lang="hr-HR" altLang="sr-Latn-RS" sz="2400" i="1">
                <a:latin typeface="Times New Roman" panose="02020603050405020304" pitchFamily="18" charset="0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</a:rPr>
              <a:t>86</a:t>
            </a:r>
            <a:endParaRPr lang="hr-HR" altLang="sr-Latn-RS" sz="2400" baseline="-250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11295" name="Object 31">
            <a:extLst>
              <a:ext uri="{FF2B5EF4-FFF2-40B4-BE49-F238E27FC236}">
                <a16:creationId xmlns:a16="http://schemas.microsoft.com/office/drawing/2014/main" id="{3081B4A9-E11C-423F-8E43-F71353AE51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07526" y="3765551"/>
          <a:ext cx="936625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280" imgH="241200" progId="Equation.3">
                  <p:embed/>
                </p:oleObj>
              </mc:Choice>
              <mc:Fallback>
                <p:oleObj name="Equation" r:id="rId18" imgW="368280" imgH="241200" progId="Equation.3">
                  <p:embed/>
                  <p:pic>
                    <p:nvPicPr>
                      <p:cNvPr id="11295" name="Object 31">
                        <a:extLst>
                          <a:ext uri="{FF2B5EF4-FFF2-40B4-BE49-F238E27FC236}">
                            <a16:creationId xmlns:a16="http://schemas.microsoft.com/office/drawing/2014/main" id="{3081B4A9-E11C-423F-8E43-F71353AE51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7526" y="3765551"/>
                        <a:ext cx="936625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6" name="Rectangle 32">
            <a:extLst>
              <a:ext uri="{FF2B5EF4-FFF2-40B4-BE49-F238E27FC236}">
                <a16:creationId xmlns:a16="http://schemas.microsoft.com/office/drawing/2014/main" id="{9C5C6A91-A11F-4A14-86E5-FECA6E6F8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527685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/>
              <a:t>d)</a:t>
            </a:r>
          </a:p>
        </p:txBody>
      </p:sp>
      <p:sp>
        <p:nvSpPr>
          <p:cNvPr id="11298" name="Rectangle 34">
            <a:extLst>
              <a:ext uri="{FF2B5EF4-FFF2-40B4-BE49-F238E27FC236}">
                <a16:creationId xmlns:a16="http://schemas.microsoft.com/office/drawing/2014/main" id="{435EC3FF-DFB0-4192-93D2-679FFF8FC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11297" name="Object 33">
            <a:extLst>
              <a:ext uri="{FF2B5EF4-FFF2-40B4-BE49-F238E27FC236}">
                <a16:creationId xmlns:a16="http://schemas.microsoft.com/office/drawing/2014/main" id="{67DD0F9E-C9FA-4E21-BFCC-2735C34C83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9650" y="5268913"/>
          <a:ext cx="252095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54100" imgH="228600" progId="Equation.3">
                  <p:embed/>
                </p:oleObj>
              </mc:Choice>
              <mc:Fallback>
                <p:oleObj name="Equation" r:id="rId20" imgW="1054100" imgH="228600" progId="Equation.3">
                  <p:embed/>
                  <p:pic>
                    <p:nvPicPr>
                      <p:cNvPr id="11297" name="Object 33">
                        <a:extLst>
                          <a:ext uri="{FF2B5EF4-FFF2-40B4-BE49-F238E27FC236}">
                            <a16:creationId xmlns:a16="http://schemas.microsoft.com/office/drawing/2014/main" id="{67DD0F9E-C9FA-4E21-BFCC-2735C34C83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5268913"/>
                        <a:ext cx="252095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0" name="Object 36">
            <a:extLst>
              <a:ext uri="{FF2B5EF4-FFF2-40B4-BE49-F238E27FC236}">
                <a16:creationId xmlns:a16="http://schemas.microsoft.com/office/drawing/2014/main" id="{5C61986B-0278-40CE-8DB8-D64A66ADE8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6501" y="5300663"/>
          <a:ext cx="2665413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93760" imgH="241200" progId="Equation.3">
                  <p:embed/>
                </p:oleObj>
              </mc:Choice>
              <mc:Fallback>
                <p:oleObj name="Equation" r:id="rId22" imgW="1193760" imgH="241200" progId="Equation.3">
                  <p:embed/>
                  <p:pic>
                    <p:nvPicPr>
                      <p:cNvPr id="11300" name="Object 36">
                        <a:extLst>
                          <a:ext uri="{FF2B5EF4-FFF2-40B4-BE49-F238E27FC236}">
                            <a16:creationId xmlns:a16="http://schemas.microsoft.com/office/drawing/2014/main" id="{5C61986B-0278-40CE-8DB8-D64A66ADE8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1" y="5300663"/>
                        <a:ext cx="2665413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01" name="Rectangle 37">
            <a:extLst>
              <a:ext uri="{FF2B5EF4-FFF2-40B4-BE49-F238E27FC236}">
                <a16:creationId xmlns:a16="http://schemas.microsoft.com/office/drawing/2014/main" id="{FADDF014-B3D4-4591-A268-432DD9261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226" y="5157788"/>
            <a:ext cx="1223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 i="1">
                <a:latin typeface="Times New Roman" panose="02020603050405020304" pitchFamily="18" charset="0"/>
              </a:rPr>
              <a:t>A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 </a:t>
            </a:r>
            <a:r>
              <a:rPr lang="hr-HR" altLang="sr-Latn-RS" sz="2400" i="1">
                <a:latin typeface="Times New Roman" panose="02020603050405020304" pitchFamily="18" charset="0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</a:rPr>
              <a:t>15</a:t>
            </a:r>
            <a:endParaRPr lang="hr-HR" altLang="sr-Latn-RS" sz="2400" baseline="-250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302" name="Rectangle 38">
            <a:extLst>
              <a:ext uri="{FF2B5EF4-FFF2-40B4-BE49-F238E27FC236}">
                <a16:creationId xmlns:a16="http://schemas.microsoft.com/office/drawing/2014/main" id="{462CE805-6FBF-4CE7-A50E-9C8592386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226" y="5492750"/>
            <a:ext cx="1223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3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sr-Latn-RS" sz="2400" i="1">
                <a:latin typeface="Times New Roman" panose="02020603050405020304" pitchFamily="18" charset="0"/>
              </a:rPr>
              <a:t>Z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 </a:t>
            </a:r>
            <a:r>
              <a:rPr lang="hr-HR" altLang="sr-Latn-RS" sz="2400" i="1">
                <a:latin typeface="Times New Roman" panose="02020603050405020304" pitchFamily="18" charset="0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</a:rPr>
              <a:t>7</a:t>
            </a:r>
            <a:endParaRPr lang="hr-HR" altLang="sr-Latn-RS" sz="2400" baseline="-250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11304" name="Object 40">
            <a:extLst>
              <a:ext uri="{FF2B5EF4-FFF2-40B4-BE49-F238E27FC236}">
                <a16:creationId xmlns:a16="http://schemas.microsoft.com/office/drawing/2014/main" id="{B4794B1C-8D02-4682-94AB-E3FF3C771A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80550" y="5229225"/>
          <a:ext cx="6477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53800" imgH="241200" progId="Equation.3">
                  <p:embed/>
                </p:oleObj>
              </mc:Choice>
              <mc:Fallback>
                <p:oleObj name="Equation" r:id="rId24" imgW="253800" imgH="241200" progId="Equation.3">
                  <p:embed/>
                  <p:pic>
                    <p:nvPicPr>
                      <p:cNvPr id="11304" name="Object 40">
                        <a:extLst>
                          <a:ext uri="{FF2B5EF4-FFF2-40B4-BE49-F238E27FC236}">
                            <a16:creationId xmlns:a16="http://schemas.microsoft.com/office/drawing/2014/main" id="{B4794B1C-8D02-4682-94AB-E3FF3C771A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0550" y="5229225"/>
                        <a:ext cx="647700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1" grpId="0"/>
      <p:bldP spid="11274" grpId="0"/>
      <p:bldP spid="11275" grpId="0"/>
      <p:bldP spid="11278" grpId="0"/>
      <p:bldP spid="11283" grpId="0"/>
      <p:bldP spid="11284" grpId="0"/>
      <p:bldP spid="11289" grpId="0"/>
      <p:bldP spid="11292" grpId="0"/>
      <p:bldP spid="11293" grpId="0"/>
      <p:bldP spid="11296" grpId="0"/>
      <p:bldP spid="11301" grpId="0"/>
      <p:bldP spid="113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>
            <a:extLst>
              <a:ext uri="{FF2B5EF4-FFF2-40B4-BE49-F238E27FC236}">
                <a16:creationId xmlns:a16="http://schemas.microsoft.com/office/drawing/2014/main" id="{B1128BBF-F52A-4925-9091-E486663A5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17928"/>
            <a:ext cx="744620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b="1"/>
              <a:t>Primjer : </a:t>
            </a:r>
            <a:r>
              <a:rPr lang="hr-HR" altLang="sr-Latn-RS" sz="2400"/>
              <a:t>Izračunajmo energiju koja se oslobodi fisijom 1 g </a:t>
            </a:r>
          </a:p>
          <a:p>
            <a:r>
              <a:rPr lang="hr-HR" altLang="sr-Latn-RS" sz="2400" i="1" baseline="30000"/>
              <a:t>235</a:t>
            </a:r>
            <a:r>
              <a:rPr lang="hr-HR" altLang="sr-Latn-RS" sz="2400" i="1"/>
              <a:t>U</a:t>
            </a:r>
            <a:r>
              <a:rPr lang="hr-HR" altLang="sr-Latn-RS" sz="2400"/>
              <a:t> prema:</a:t>
            </a:r>
            <a:r>
              <a:rPr lang="hr-HR" altLang="sr-Latn-RS"/>
              <a:t> 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E0CDA969-0A72-4E2B-B526-68C662AD7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C548FFCA-B953-4542-BEB9-37EF2AF199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35413" y="1268413"/>
          <a:ext cx="3960812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1500" imgH="228600" progId="Equation.3">
                  <p:embed/>
                </p:oleObj>
              </mc:Choice>
              <mc:Fallback>
                <p:oleObj name="Equation" r:id="rId2" imgW="1841500" imgH="228600" progId="Equation.3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C548FFCA-B953-4542-BEB9-37EF2AF199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413" y="1268413"/>
                        <a:ext cx="3960812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7">
            <a:extLst>
              <a:ext uri="{FF2B5EF4-FFF2-40B4-BE49-F238E27FC236}">
                <a16:creationId xmlns:a16="http://schemas.microsoft.com/office/drawing/2014/main" id="{2422098A-83DA-47FB-82BA-62BBEB801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4821" y="1842444"/>
            <a:ext cx="13548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hr-HR" altLang="sr-Latn-RS" sz="2400" b="1"/>
              <a:t>Rješenje:</a:t>
            </a:r>
          </a:p>
        </p:txBody>
      </p:sp>
      <p:sp>
        <p:nvSpPr>
          <p:cNvPr id="6153" name="Rectangle 9">
            <a:extLst>
              <a:ext uri="{FF2B5EF4-FFF2-40B4-BE49-F238E27FC236}">
                <a16:creationId xmlns:a16="http://schemas.microsoft.com/office/drawing/2014/main" id="{5F7ACFD5-4C00-4915-A44F-A121BCD5C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7739" y="2592854"/>
            <a:ext cx="3145413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hr-HR" altLang="sr-Latn-R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r-HR" altLang="sr-Latn-RS" sz="2400" i="1" baseline="-300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r-HR" altLang="sr-Latn-R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hr-HR" altLang="sr-Latn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1,008665 u</a:t>
            </a:r>
            <a:endParaRPr lang="hr-HR" altLang="sr-Latn-RS" sz="2400">
              <a:latin typeface="Times New Roman" panose="02020603050405020304" pitchFamily="18" charset="0"/>
            </a:endParaRPr>
          </a:p>
          <a:p>
            <a:pPr algn="just" eaLnBrk="0" hangingPunct="0"/>
            <a:r>
              <a:rPr lang="hr-HR" altLang="sr-Latn-R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hr-HR" altLang="sr-Latn-RS" sz="2400" i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  <a:r>
              <a:rPr lang="hr-HR" altLang="sr-Latn-R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U) = </a:t>
            </a:r>
            <a:r>
              <a:rPr lang="hr-HR" altLang="sr-Latn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234,99193 u</a:t>
            </a:r>
            <a:endParaRPr lang="hr-HR" altLang="sr-Latn-RS" sz="2400">
              <a:latin typeface="Times New Roman" panose="02020603050405020304" pitchFamily="18" charset="0"/>
            </a:endParaRPr>
          </a:p>
          <a:p>
            <a:pPr algn="just" eaLnBrk="0" hangingPunct="0"/>
            <a:r>
              <a:rPr lang="hr-HR" altLang="sr-Latn-R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hr-HR" altLang="sr-Latn-RS" sz="2400" i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139</a:t>
            </a:r>
            <a:r>
              <a:rPr lang="hr-HR" altLang="sr-Latn-R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Xe) = </a:t>
            </a:r>
            <a:r>
              <a:rPr lang="hr-HR" altLang="sr-Latn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138,88874 u</a:t>
            </a:r>
            <a:endParaRPr lang="hr-HR" altLang="sr-Latn-RS" sz="2400">
              <a:latin typeface="Times New Roman" panose="02020603050405020304" pitchFamily="18" charset="0"/>
            </a:endParaRPr>
          </a:p>
          <a:p>
            <a:pPr algn="just" eaLnBrk="0" hangingPunct="0"/>
            <a:r>
              <a:rPr lang="hr-HR" altLang="sr-Latn-R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hr-HR" altLang="sr-Latn-RS" sz="2400" i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94</a:t>
            </a:r>
            <a:r>
              <a:rPr lang="hr-HR" altLang="sr-Latn-R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Sr) = </a:t>
            </a:r>
            <a:r>
              <a:rPr lang="hr-HR" altLang="sr-Latn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93,89457 u</a:t>
            </a:r>
            <a:endParaRPr lang="hr-HR" altLang="sr-Latn-RS" sz="2400">
              <a:latin typeface="Times New Roman" panose="02020603050405020304" pitchFamily="18" charset="0"/>
            </a:endParaRPr>
          </a:p>
          <a:p>
            <a:pPr algn="just" eaLnBrk="0" hangingPunct="0"/>
            <a:r>
              <a:rPr lang="hr-HR" altLang="sr-Latn-RS" sz="2400" i="1">
                <a:latin typeface="Times New Roman" panose="02020603050405020304" pitchFamily="18" charset="0"/>
              </a:rPr>
              <a:t>m = </a:t>
            </a:r>
            <a:r>
              <a:rPr lang="hr-HR" altLang="sr-Latn-RS" sz="2400">
                <a:latin typeface="Times New Roman" panose="02020603050405020304" pitchFamily="18" charset="0"/>
              </a:rPr>
              <a:t>1 g</a:t>
            </a:r>
            <a:r>
              <a:rPr lang="hr-HR" altLang="sr-Latn-RS" sz="2400"/>
              <a:t> </a:t>
            </a:r>
          </a:p>
        </p:txBody>
      </p:sp>
      <p:sp>
        <p:nvSpPr>
          <p:cNvPr id="6152" name="Line 8">
            <a:extLst>
              <a:ext uri="{FF2B5EF4-FFF2-40B4-BE49-F238E27FC236}">
                <a16:creationId xmlns:a16="http://schemas.microsoft.com/office/drawing/2014/main" id="{BEEB54EB-BE78-410D-9D8F-3065E743138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3750" y="4508500"/>
            <a:ext cx="2952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5C1FE94A-7272-4A70-9D22-774CF2A35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4537075"/>
            <a:ext cx="1203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(1g)</a:t>
            </a:r>
            <a:r>
              <a:rPr lang="hr-HR" altLang="sr-Latn-RS" sz="2400" i="1">
                <a:latin typeface="Times New Roman" panose="02020603050405020304" pitchFamily="18" charset="0"/>
              </a:rPr>
              <a:t> = </a:t>
            </a:r>
            <a:r>
              <a:rPr lang="hr-HR" altLang="sr-Latn-RS" sz="240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6156" name="Rectangle 12">
            <a:extLst>
              <a:ext uri="{FF2B5EF4-FFF2-40B4-BE49-F238E27FC236}">
                <a16:creationId xmlns:a16="http://schemas.microsoft.com/office/drawing/2014/main" id="{F79046C1-4FCC-457E-918D-F22CAB000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5560" y="2114371"/>
            <a:ext cx="665956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hr-HR" altLang="sr-Latn-RS" sz="2400" i="1" dirty="0">
                <a:latin typeface="Times New Roman" panose="02020603050405020304" pitchFamily="18" charset="0"/>
              </a:rPr>
              <a:t>m = </a:t>
            </a:r>
            <a:r>
              <a:rPr lang="hr-HR" altLang="sr-Latn-RS" sz="2400" i="1" dirty="0" err="1">
                <a:latin typeface="Times New Roman" panose="02020603050405020304" pitchFamily="18" charset="0"/>
              </a:rPr>
              <a:t>m</a:t>
            </a:r>
            <a:r>
              <a:rPr lang="hr-HR" altLang="sr-Latn-RS" sz="2400" i="1" baseline="-25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 + m(</a:t>
            </a:r>
            <a:r>
              <a:rPr lang="hr-HR" altLang="sr-Latn-RS" sz="2400" i="1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235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U) – (m(</a:t>
            </a:r>
            <a:r>
              <a:rPr lang="hr-HR" altLang="sr-Latn-RS" sz="2400" i="1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139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Xe) + m(</a:t>
            </a:r>
            <a:r>
              <a:rPr lang="hr-HR" altLang="sr-Latn-RS" sz="2400" i="1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94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Sr) + </a:t>
            </a:r>
            <a:r>
              <a:rPr lang="hr-HR" altLang="sr-Latn-R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r-HR" altLang="sr-Latn-RS" sz="2400" i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hr-HR" altLang="sr-Latn-RS" sz="2400" i="1" baseline="-25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algn="just"/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Defekt mase je jednak razlici masa prije reakcije i masa poslije reakcije.</a:t>
            </a:r>
            <a:r>
              <a:rPr lang="hr-HR" altLang="sr-Latn-R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6157" name="Rectangle 13">
            <a:extLst>
              <a:ext uri="{FF2B5EF4-FFF2-40B4-BE49-F238E27FC236}">
                <a16:creationId xmlns:a16="http://schemas.microsoft.com/office/drawing/2014/main" id="{31DE47B3-3260-4C36-89B0-428C9BD78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176" y="5373689"/>
            <a:ext cx="86328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200" i="1">
                <a:latin typeface="Times New Roman" panose="02020603050405020304" pitchFamily="18" charset="0"/>
              </a:rPr>
              <a:t>= </a:t>
            </a:r>
            <a:r>
              <a:rPr lang="hr-HR" altLang="sr-Latn-RS" sz="2200">
                <a:latin typeface="Times New Roman" panose="02020603050405020304" pitchFamily="18" charset="0"/>
              </a:rPr>
              <a:t>1,008665 u + 234,99193 u – (138,88874 u + 93,89457 u + 3</a:t>
            </a:r>
            <a:r>
              <a:rPr lang="hr-HR" altLang="sr-Latn-RS" sz="22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200">
                <a:latin typeface="Times New Roman" panose="02020603050405020304" pitchFamily="18" charset="0"/>
              </a:rPr>
              <a:t>1,008665 u)</a:t>
            </a:r>
            <a:r>
              <a:rPr lang="hr-HR" altLang="sr-Latn-RS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6158" name="Rectangle 14">
            <a:extLst>
              <a:ext uri="{FF2B5EF4-FFF2-40B4-BE49-F238E27FC236}">
                <a16:creationId xmlns:a16="http://schemas.microsoft.com/office/drawing/2014/main" id="{CF6A2678-D0EB-4872-94C0-FE527B488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4" y="5905500"/>
            <a:ext cx="223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hr-HR" altLang="sr-Latn-RS" sz="2400" i="1">
                <a:latin typeface="Times New Roman" panose="02020603050405020304" pitchFamily="18" charset="0"/>
              </a:rPr>
              <a:t>m =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0,19129 u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1" grpId="0"/>
      <p:bldP spid="6153" grpId="0"/>
      <p:bldP spid="6155" grpId="0"/>
      <p:bldP spid="6156" grpId="0"/>
      <p:bldP spid="6157" grpId="0"/>
      <p:bldP spid="61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>
            <a:extLst>
              <a:ext uri="{FF2B5EF4-FFF2-40B4-BE49-F238E27FC236}">
                <a16:creationId xmlns:a16="http://schemas.microsoft.com/office/drawing/2014/main" id="{3C2D81AB-C06C-4A3F-92C3-6EBF8568C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451" y="692150"/>
            <a:ext cx="3160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2400" i="1">
                <a:latin typeface="Times New Roman" panose="02020603050405020304" pitchFamily="18" charset="0"/>
              </a:rPr>
              <a:t>E = 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hr-HR" altLang="sr-Latn-RS" sz="2400" i="1">
                <a:latin typeface="Times New Roman" panose="02020603050405020304" pitchFamily="18" charset="0"/>
              </a:rPr>
              <a:t>mc</a:t>
            </a:r>
            <a:r>
              <a:rPr lang="hr-HR" altLang="sr-Latn-RS" sz="2400" i="1" baseline="30000">
                <a:latin typeface="Times New Roman" panose="02020603050405020304" pitchFamily="18" charset="0"/>
                <a:sym typeface="Symbol" panose="05050102010706020507" pitchFamily="18" charset="2"/>
              </a:rPr>
              <a:t>2 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0,19129 u</a:t>
            </a:r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hr-HR" altLang="sr-Latn-RS" sz="2400" i="1" baseline="3000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hr-HR" altLang="sr-Latn-RS" sz="2400">
              <a:latin typeface="Times New Roman" panose="02020603050405020304" pitchFamily="18" charset="0"/>
            </a:endParaRP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DE4833A-6DDE-4C5F-A24B-F621BC6ED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439" y="1268413"/>
            <a:ext cx="218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E = </a:t>
            </a:r>
            <a:r>
              <a:rPr lang="hr-HR" altLang="sr-Latn-RS" sz="2400">
                <a:latin typeface="Times New Roman" panose="02020603050405020304" pitchFamily="18" charset="0"/>
              </a:rPr>
              <a:t>178,2 MeV</a:t>
            </a:r>
            <a:r>
              <a:rPr lang="hr-HR" altLang="sr-Latn-RS"/>
              <a:t> </a:t>
            </a:r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90AF420E-5E9B-45DB-9855-148D04FFA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7174" name="Object 6">
            <a:extLst>
              <a:ext uri="{FF2B5EF4-FFF2-40B4-BE49-F238E27FC236}">
                <a16:creationId xmlns:a16="http://schemas.microsoft.com/office/drawing/2014/main" id="{E15EA4C7-C48D-428C-B742-290D88E651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7213" y="1916114"/>
          <a:ext cx="1439862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393529" progId="Equation.3">
                  <p:embed/>
                </p:oleObj>
              </mc:Choice>
              <mc:Fallback>
                <p:oleObj name="Equation" r:id="rId2" imgW="723586" imgH="393529" progId="Equation.3">
                  <p:embed/>
                  <p:pic>
                    <p:nvPicPr>
                      <p:cNvPr id="7174" name="Object 6">
                        <a:extLst>
                          <a:ext uri="{FF2B5EF4-FFF2-40B4-BE49-F238E27FC236}">
                            <a16:creationId xmlns:a16="http://schemas.microsoft.com/office/drawing/2014/main" id="{E15EA4C7-C48D-428C-B742-290D88E651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213" y="1916114"/>
                        <a:ext cx="1439862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Rectangle 9">
            <a:extLst>
              <a:ext uri="{FF2B5EF4-FFF2-40B4-BE49-F238E27FC236}">
                <a16:creationId xmlns:a16="http://schemas.microsoft.com/office/drawing/2014/main" id="{FF99803D-E26B-45AD-A7CA-E4C990444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395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7176" name="Object 8">
            <a:extLst>
              <a:ext uri="{FF2B5EF4-FFF2-40B4-BE49-F238E27FC236}">
                <a16:creationId xmlns:a16="http://schemas.microsoft.com/office/drawing/2014/main" id="{226D51DF-CD74-4462-9453-E819C35C9C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0014" y="2997201"/>
          <a:ext cx="6480175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10000" imgH="406400" progId="Equation.3">
                  <p:embed/>
                </p:oleObj>
              </mc:Choice>
              <mc:Fallback>
                <p:oleObj name="Equation" r:id="rId4" imgW="3810000" imgH="406400" progId="Equation.3">
                  <p:embed/>
                  <p:pic>
                    <p:nvPicPr>
                      <p:cNvPr id="7176" name="Object 8">
                        <a:extLst>
                          <a:ext uri="{FF2B5EF4-FFF2-40B4-BE49-F238E27FC236}">
                            <a16:creationId xmlns:a16="http://schemas.microsoft.com/office/drawing/2014/main" id="{226D51DF-CD74-4462-9453-E819C35C9C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014" y="2997201"/>
                        <a:ext cx="6480175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Rectangle 10">
            <a:extLst>
              <a:ext uri="{FF2B5EF4-FFF2-40B4-BE49-F238E27FC236}">
                <a16:creationId xmlns:a16="http://schemas.microsoft.com/office/drawing/2014/main" id="{3026CA18-A5A1-4384-B74A-73291C446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6" y="4005263"/>
            <a:ext cx="5305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hr-HR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(1g)</a:t>
            </a:r>
            <a:r>
              <a:rPr lang="hr-HR" altLang="sr-Latn-RS" sz="2400" i="1">
                <a:latin typeface="Times New Roman" panose="02020603050405020304" pitchFamily="18" charset="0"/>
              </a:rPr>
              <a:t> = </a:t>
            </a:r>
            <a:r>
              <a:rPr lang="hr-HR" altLang="sr-Latn-RS" sz="2400">
                <a:latin typeface="Times New Roman" panose="02020603050405020304" pitchFamily="18" charset="0"/>
              </a:rPr>
              <a:t>4,6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23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MeV = 4,6</a:t>
            </a:r>
            <a:r>
              <a:rPr lang="hr-HR" altLang="sr-Latn-RS" sz="2400">
                <a:latin typeface="Times New Roman" panose="02020603050405020304" pitchFamily="18" charset="0"/>
              </a:rPr>
              <a:t>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23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1,6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-13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J</a:t>
            </a:r>
          </a:p>
        </p:txBody>
      </p:sp>
      <p:sp>
        <p:nvSpPr>
          <p:cNvPr id="7179" name="Rectangle 11">
            <a:extLst>
              <a:ext uri="{FF2B5EF4-FFF2-40B4-BE49-F238E27FC236}">
                <a16:creationId xmlns:a16="http://schemas.microsoft.com/office/drawing/2014/main" id="{25367E27-F94B-498D-A57D-133D983EF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0239" y="4897438"/>
            <a:ext cx="2257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(1g)</a:t>
            </a:r>
            <a:r>
              <a:rPr lang="hr-HR" altLang="sr-Latn-RS" sz="2400">
                <a:latin typeface="Times New Roman" panose="02020603050405020304" pitchFamily="18" charset="0"/>
              </a:rPr>
              <a:t> = 7,4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10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J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7180" name="Rectangle 12">
            <a:extLst>
              <a:ext uri="{FF2B5EF4-FFF2-40B4-BE49-F238E27FC236}">
                <a16:creationId xmlns:a16="http://schemas.microsoft.com/office/drawing/2014/main" id="{54E719E5-9A58-4782-87BB-9128C6DAA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9" y="692150"/>
            <a:ext cx="2998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6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0,19129 </a:t>
            </a:r>
            <a:r>
              <a:rPr lang="hr-HR" altLang="sr-Latn-RS" sz="2400">
                <a:latin typeface="Times New Roman" panose="02020603050405020304" pitchFamily="18" charset="0"/>
              </a:rPr>
              <a:t>931,5 MeV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8" grpId="0"/>
      <p:bldP spid="7179" grpId="0"/>
      <p:bldP spid="71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>
            <a:extLst>
              <a:ext uri="{FF2B5EF4-FFF2-40B4-BE49-F238E27FC236}">
                <a16:creationId xmlns:a16="http://schemas.microsoft.com/office/drawing/2014/main" id="{BF130D12-436E-471F-A3FE-15B804C1C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0851" y="251808"/>
            <a:ext cx="801501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sr-Latn-RS" sz="2400" b="1"/>
              <a:t>Zadatak 2: </a:t>
            </a:r>
            <a:r>
              <a:rPr lang="hr-HR" altLang="sr-Latn-RS" sz="2400"/>
              <a:t>Kolika je električna snaga nuklearne elektrane koja </a:t>
            </a:r>
          </a:p>
          <a:p>
            <a:r>
              <a:rPr lang="hr-HR" altLang="sr-Latn-RS" sz="2400"/>
              <a:t>dnevno troši 150 g </a:t>
            </a:r>
            <a:r>
              <a:rPr lang="hr-HR" altLang="sr-Latn-RS" sz="2400" baseline="30000"/>
              <a:t>235</a:t>
            </a:r>
            <a:r>
              <a:rPr lang="hr-HR" altLang="sr-Latn-RS" sz="2400" i="1"/>
              <a:t>U </a:t>
            </a:r>
            <a:r>
              <a:rPr lang="hr-HR" altLang="sr-Latn-RS" sz="2400"/>
              <a:t>? Korisnost pretvorbe nuklearne </a:t>
            </a:r>
          </a:p>
          <a:p>
            <a:r>
              <a:rPr lang="hr-HR" altLang="sr-Latn-RS" sz="2400"/>
              <a:t>energije u električnu je 20 %. Srednja energija koja se oslobodi </a:t>
            </a:r>
          </a:p>
          <a:p>
            <a:r>
              <a:rPr lang="hr-HR" altLang="sr-Latn-RS" sz="2400"/>
              <a:t>fisijom jedne jezgre iznosi 200 MeV </a:t>
            </a: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46B2FCAD-6948-4D63-A176-1D0BDD4A3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0358" y="1913882"/>
            <a:ext cx="13548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hr-HR" altLang="sr-Latn-RS" sz="2400" b="1"/>
              <a:t>Rješenje: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2A547C09-C0E2-49BB-89DD-AB76399C8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2349500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m</a:t>
            </a:r>
            <a:r>
              <a:rPr lang="hr-HR" altLang="sr-Latn-RS" sz="2400">
                <a:latin typeface="Times New Roman" panose="02020603050405020304" pitchFamily="18" charset="0"/>
              </a:rPr>
              <a:t> = 150 g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DE92166E-9FC4-4A85-9311-00904DBDE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2708275"/>
            <a:ext cx="115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t</a:t>
            </a:r>
            <a:r>
              <a:rPr lang="hr-HR" altLang="sr-Latn-RS" sz="2400">
                <a:latin typeface="Times New Roman" panose="02020603050405020304" pitchFamily="18" charset="0"/>
              </a:rPr>
              <a:t> = 24 h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5368" name="Rectangle 8">
            <a:extLst>
              <a:ext uri="{FF2B5EF4-FFF2-40B4-BE49-F238E27FC236}">
                <a16:creationId xmlns:a16="http://schemas.microsoft.com/office/drawing/2014/main" id="{2689C8A7-5F3B-4079-B58A-9EDFE4779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1" y="2708275"/>
            <a:ext cx="1655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>
                <a:latin typeface="Times New Roman" panose="02020603050405020304" pitchFamily="18" charset="0"/>
              </a:rPr>
              <a:t>= 86400 s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5369" name="Rectangle 9">
            <a:extLst>
              <a:ext uri="{FF2B5EF4-FFF2-40B4-BE49-F238E27FC236}">
                <a16:creationId xmlns:a16="http://schemas.microsoft.com/office/drawing/2014/main" id="{4F5CCE21-B66B-44F6-9075-42BF4B742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043238"/>
            <a:ext cx="223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M </a:t>
            </a:r>
            <a:r>
              <a:rPr lang="hr-HR" altLang="sr-Latn-RS" sz="2400">
                <a:latin typeface="Times New Roman" panose="02020603050405020304" pitchFamily="18" charset="0"/>
              </a:rPr>
              <a:t>= 235 g mol</a:t>
            </a:r>
            <a:r>
              <a:rPr lang="hr-HR" altLang="sr-Latn-RS" sz="2400" baseline="30000">
                <a:latin typeface="Times New Roman" panose="02020603050405020304" pitchFamily="18" charset="0"/>
              </a:rPr>
              <a:t>-1</a:t>
            </a:r>
            <a:endParaRPr lang="hr-HR" altLang="sr-Latn-RS">
              <a:sym typeface="Symbol" panose="05050102010706020507" pitchFamily="18" charset="2"/>
            </a:endParaRPr>
          </a:p>
        </p:txBody>
      </p:sp>
      <p:sp>
        <p:nvSpPr>
          <p:cNvPr id="15370" name="Rectangle 10">
            <a:extLst>
              <a:ext uri="{FF2B5EF4-FFF2-40B4-BE49-F238E27FC236}">
                <a16:creationId xmlns:a16="http://schemas.microsoft.com/office/drawing/2014/main" id="{3153DCB9-8EE9-49FB-9BB3-421C29879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3403600"/>
            <a:ext cx="1511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  <a:sym typeface="Symbol" panose="05050102010706020507" pitchFamily="18" charset="2"/>
              </a:rPr>
              <a:t></a:t>
            </a:r>
            <a:r>
              <a:rPr lang="hr-HR" altLang="sr-Latn-RS" sz="2400">
                <a:latin typeface="Times New Roman" panose="02020603050405020304" pitchFamily="18" charset="0"/>
              </a:rPr>
              <a:t> = 20 %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5371" name="Rectangle 11">
            <a:extLst>
              <a:ext uri="{FF2B5EF4-FFF2-40B4-BE49-F238E27FC236}">
                <a16:creationId xmlns:a16="http://schemas.microsoft.com/office/drawing/2014/main" id="{6DDAC6C0-20E6-485D-AFA0-1C80A4EA9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3" y="3429000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>
                <a:latin typeface="Times New Roman" panose="02020603050405020304" pitchFamily="18" charset="0"/>
              </a:rPr>
              <a:t>= 0,20</a:t>
            </a:r>
            <a:endParaRPr lang="hr-HR" altLang="sr-Latn-RS">
              <a:sym typeface="Symbol" panose="05050102010706020507" pitchFamily="18" charset="2"/>
            </a:endParaRPr>
          </a:p>
        </p:txBody>
      </p:sp>
      <p:sp>
        <p:nvSpPr>
          <p:cNvPr id="15372" name="Rectangle 12">
            <a:extLst>
              <a:ext uri="{FF2B5EF4-FFF2-40B4-BE49-F238E27FC236}">
                <a16:creationId xmlns:a16="http://schemas.microsoft.com/office/drawing/2014/main" id="{11D325DA-1788-41C0-878C-0B9CC7E59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789363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1</a:t>
            </a:r>
            <a:r>
              <a:rPr lang="hr-HR" altLang="sr-Latn-RS" sz="2400">
                <a:latin typeface="Times New Roman" panose="02020603050405020304" pitchFamily="18" charset="0"/>
              </a:rPr>
              <a:t> = 200 MeV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5373" name="Line 13">
            <a:extLst>
              <a:ext uri="{FF2B5EF4-FFF2-40B4-BE49-F238E27FC236}">
                <a16:creationId xmlns:a16="http://schemas.microsoft.com/office/drawing/2014/main" id="{4182A349-A73D-4FF7-BDB2-BEA41DDD55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0" y="4292600"/>
            <a:ext cx="20891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5374" name="Rectangle 14">
            <a:extLst>
              <a:ext uri="{FF2B5EF4-FFF2-40B4-BE49-F238E27FC236}">
                <a16:creationId xmlns:a16="http://schemas.microsoft.com/office/drawing/2014/main" id="{C3C8D9F2-CB90-4F2E-B7B7-EB2B917CE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292600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P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i</a:t>
            </a:r>
            <a:r>
              <a:rPr lang="hr-HR" altLang="sr-Latn-RS" sz="2400">
                <a:latin typeface="Times New Roman" panose="02020603050405020304" pitchFamily="18" charset="0"/>
              </a:rPr>
              <a:t> = </a:t>
            </a:r>
            <a:r>
              <a:rPr lang="hr-HR" altLang="sr-Latn-RS" sz="2400" i="1">
                <a:latin typeface="Times New Roman" panose="02020603050405020304" pitchFamily="18" charset="0"/>
              </a:rPr>
              <a:t>?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graphicFrame>
        <p:nvGraphicFramePr>
          <p:cNvPr id="15376" name="Object 16">
            <a:extLst>
              <a:ext uri="{FF2B5EF4-FFF2-40B4-BE49-F238E27FC236}">
                <a16:creationId xmlns:a16="http://schemas.microsoft.com/office/drawing/2014/main" id="{5B66E849-17A7-48CC-9548-63E8FC5697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3839" y="3644901"/>
          <a:ext cx="93662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431640" progId="Equation.3">
                  <p:embed/>
                </p:oleObj>
              </mc:Choice>
              <mc:Fallback>
                <p:oleObj name="Equation" r:id="rId2" imgW="444240" imgH="431640" progId="Equation.3">
                  <p:embed/>
                  <p:pic>
                    <p:nvPicPr>
                      <p:cNvPr id="15376" name="Object 16">
                        <a:extLst>
                          <a:ext uri="{FF2B5EF4-FFF2-40B4-BE49-F238E27FC236}">
                            <a16:creationId xmlns:a16="http://schemas.microsoft.com/office/drawing/2014/main" id="{5B66E849-17A7-48CC-9548-63E8FC5697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39" y="3644901"/>
                        <a:ext cx="936625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>
            <a:extLst>
              <a:ext uri="{FF2B5EF4-FFF2-40B4-BE49-F238E27FC236}">
                <a16:creationId xmlns:a16="http://schemas.microsoft.com/office/drawing/2014/main" id="{8D7667B6-BB4D-4861-83BC-B22FDEF934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01051" y="3654425"/>
          <a:ext cx="1439863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393480" progId="Equation.3">
                  <p:embed/>
                </p:oleObj>
              </mc:Choice>
              <mc:Fallback>
                <p:oleObj name="Equation" r:id="rId4" imgW="723600" imgH="393480" progId="Equation.3">
                  <p:embed/>
                  <p:pic>
                    <p:nvPicPr>
                      <p:cNvPr id="15377" name="Object 17">
                        <a:extLst>
                          <a:ext uri="{FF2B5EF4-FFF2-40B4-BE49-F238E27FC236}">
                            <a16:creationId xmlns:a16="http://schemas.microsoft.com/office/drawing/2014/main" id="{8D7667B6-BB4D-4861-83BC-B22FDEF934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1051" y="3654425"/>
                        <a:ext cx="1439863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19">
            <a:extLst>
              <a:ext uri="{FF2B5EF4-FFF2-40B4-BE49-F238E27FC236}">
                <a16:creationId xmlns:a16="http://schemas.microsoft.com/office/drawing/2014/main" id="{481F9C61-9D78-4A39-B90E-1BD16D16FC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5138" y="3644901"/>
          <a:ext cx="12255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393480" progId="Equation.3">
                  <p:embed/>
                </p:oleObj>
              </mc:Choice>
              <mc:Fallback>
                <p:oleObj name="Equation" r:id="rId6" imgW="609480" imgH="393480" progId="Equation.3">
                  <p:embed/>
                  <p:pic>
                    <p:nvPicPr>
                      <p:cNvPr id="15379" name="Object 19">
                        <a:extLst>
                          <a:ext uri="{FF2B5EF4-FFF2-40B4-BE49-F238E27FC236}">
                            <a16:creationId xmlns:a16="http://schemas.microsoft.com/office/drawing/2014/main" id="{481F9C61-9D78-4A39-B90E-1BD16D16FC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5138" y="3644901"/>
                        <a:ext cx="12255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0" name="Object 20">
            <a:extLst>
              <a:ext uri="{FF2B5EF4-FFF2-40B4-BE49-F238E27FC236}">
                <a16:creationId xmlns:a16="http://schemas.microsoft.com/office/drawing/2014/main" id="{5D4847AB-30A0-4ADF-868D-EA75EB5EAC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1" y="4916489"/>
          <a:ext cx="165576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393480" progId="Equation.3">
                  <p:embed/>
                </p:oleObj>
              </mc:Choice>
              <mc:Fallback>
                <p:oleObj name="Equation" r:id="rId8" imgW="838080" imgH="393480" progId="Equation.3">
                  <p:embed/>
                  <p:pic>
                    <p:nvPicPr>
                      <p:cNvPr id="15380" name="Object 20">
                        <a:extLst>
                          <a:ext uri="{FF2B5EF4-FFF2-40B4-BE49-F238E27FC236}">
                            <a16:creationId xmlns:a16="http://schemas.microsoft.com/office/drawing/2014/main" id="{5D4847AB-30A0-4ADF-868D-EA75EB5EAC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1" y="4916489"/>
                        <a:ext cx="1655763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1" name="Object 21">
            <a:extLst>
              <a:ext uri="{FF2B5EF4-FFF2-40B4-BE49-F238E27FC236}">
                <a16:creationId xmlns:a16="http://schemas.microsoft.com/office/drawing/2014/main" id="{3FD79386-D0EE-4158-AF04-B066864C16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7214" y="4789489"/>
          <a:ext cx="576103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90560" imgH="444240" progId="Equation.3">
                  <p:embed/>
                </p:oleObj>
              </mc:Choice>
              <mc:Fallback>
                <p:oleObj name="Equation" r:id="rId10" imgW="2590560" imgH="444240" progId="Equation.3">
                  <p:embed/>
                  <p:pic>
                    <p:nvPicPr>
                      <p:cNvPr id="15381" name="Object 21">
                        <a:extLst>
                          <a:ext uri="{FF2B5EF4-FFF2-40B4-BE49-F238E27FC236}">
                            <a16:creationId xmlns:a16="http://schemas.microsoft.com/office/drawing/2014/main" id="{3FD79386-D0EE-4158-AF04-B066864C16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214" y="4789489"/>
                        <a:ext cx="576103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2" name="Rectangle 22">
            <a:extLst>
              <a:ext uri="{FF2B5EF4-FFF2-40B4-BE49-F238E27FC236}">
                <a16:creationId xmlns:a16="http://schemas.microsoft.com/office/drawing/2014/main" id="{213A836E-C6FD-41FB-879D-ECBD19789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8788" y="5924550"/>
            <a:ext cx="223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P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i</a:t>
            </a:r>
            <a:r>
              <a:rPr lang="hr-HR" altLang="sr-Latn-RS" sz="2400">
                <a:latin typeface="Times New Roman" panose="02020603050405020304" pitchFamily="18" charset="0"/>
              </a:rPr>
              <a:t> = 2,85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7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W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5383" name="Rectangle 23">
            <a:extLst>
              <a:ext uri="{FF2B5EF4-FFF2-40B4-BE49-F238E27FC236}">
                <a16:creationId xmlns:a16="http://schemas.microsoft.com/office/drawing/2014/main" id="{30B54C70-936D-44FA-8E78-68EF7D054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6" y="5924550"/>
            <a:ext cx="1655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>
                <a:latin typeface="Times New Roman" panose="02020603050405020304" pitchFamily="18" charset="0"/>
              </a:rPr>
              <a:t> = 28,5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MW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/>
      <p:bldP spid="15366" grpId="0"/>
      <p:bldP spid="15367" grpId="0"/>
      <p:bldP spid="15368" grpId="0"/>
      <p:bldP spid="15369" grpId="0"/>
      <p:bldP spid="15370" grpId="0"/>
      <p:bldP spid="15371" grpId="0"/>
      <p:bldP spid="15372" grpId="0"/>
      <p:bldP spid="15374" grpId="0"/>
      <p:bldP spid="15382" grpId="0"/>
      <p:bldP spid="153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>
            <a:extLst>
              <a:ext uri="{FF2B5EF4-FFF2-40B4-BE49-F238E27FC236}">
                <a16:creationId xmlns:a16="http://schemas.microsoft.com/office/drawing/2014/main" id="{BE5DFED0-387C-4DDB-B5DF-CD6D22D29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276692"/>
            <a:ext cx="890179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2400" b="1"/>
              <a:t>Zadatak 1:</a:t>
            </a:r>
            <a:r>
              <a:rPr lang="hr-HR" altLang="sr-Latn-RS" sz="2400"/>
              <a:t>Prosječno kućanstvo troši mjesečno 2000 kWh </a:t>
            </a:r>
          </a:p>
          <a:p>
            <a:r>
              <a:rPr lang="hr-HR" altLang="sr-Latn-RS" sz="2400"/>
              <a:t>električne energije. Kolika masa urana </a:t>
            </a:r>
            <a:r>
              <a:rPr lang="hr-HR" altLang="sr-Latn-RS" sz="2400" baseline="30000"/>
              <a:t>235</a:t>
            </a:r>
            <a:r>
              <a:rPr lang="hr-HR" altLang="sr-Latn-RS" sz="2400" i="1"/>
              <a:t>U </a:t>
            </a:r>
            <a:r>
              <a:rPr lang="hr-HR" altLang="sr-Latn-RS" sz="2400"/>
              <a:t>bi zadovoljila </a:t>
            </a:r>
          </a:p>
          <a:p>
            <a:r>
              <a:rPr lang="hr-HR" altLang="sr-Latn-RS" sz="2400"/>
              <a:t>prosječnu godišnju potrebu kućanstva ako se pri svakoj fisiji </a:t>
            </a:r>
          </a:p>
          <a:p>
            <a:r>
              <a:rPr lang="hr-HR" altLang="sr-Latn-RS" sz="2400"/>
              <a:t>urana oslobodi 208 MeV energije? Pretpostavite da je pretvorba</a:t>
            </a:r>
          </a:p>
          <a:p>
            <a:r>
              <a:rPr lang="hr-HR" altLang="sr-Latn-RS" sz="2400"/>
              <a:t>nuklearne energije u električnu potpuna.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C76EA70D-B99A-47B6-82F4-325B0BEB3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0358" y="2202807"/>
            <a:ext cx="13548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hr-HR" altLang="sr-Latn-RS" sz="2400" b="1"/>
              <a:t>Rješenje: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1C34079-828F-47E7-AE10-812DE9469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2732088"/>
            <a:ext cx="2087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>
                <a:latin typeface="Times New Roman" panose="02020603050405020304" pitchFamily="18" charset="0"/>
              </a:rPr>
              <a:t> = 2000 kWh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6C600EE2-9055-4504-A675-D8B764137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3213100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1</a:t>
            </a:r>
            <a:r>
              <a:rPr lang="hr-HR" altLang="sr-Latn-RS" sz="2400">
                <a:latin typeface="Times New Roman" panose="02020603050405020304" pitchFamily="18" charset="0"/>
              </a:rPr>
              <a:t> = 208 MeV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D60D55CF-1898-4852-9E42-F572697A05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9288" y="4149725"/>
            <a:ext cx="5905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4345" name="Rectangle 9">
            <a:extLst>
              <a:ext uri="{FF2B5EF4-FFF2-40B4-BE49-F238E27FC236}">
                <a16:creationId xmlns:a16="http://schemas.microsoft.com/office/drawing/2014/main" id="{F65006A6-B815-4681-AF4D-4196FBB50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875" y="4124325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m</a:t>
            </a:r>
            <a:r>
              <a:rPr lang="hr-HR" altLang="sr-Latn-RS" sz="2400">
                <a:latin typeface="Times New Roman" panose="02020603050405020304" pitchFamily="18" charset="0"/>
              </a:rPr>
              <a:t> = </a:t>
            </a:r>
            <a:r>
              <a:rPr lang="hr-HR" altLang="sr-Latn-RS" sz="2400" i="1">
                <a:latin typeface="Times New Roman" panose="02020603050405020304" pitchFamily="18" charset="0"/>
              </a:rPr>
              <a:t>?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4346" name="Rectangle 10">
            <a:extLst>
              <a:ext uri="{FF2B5EF4-FFF2-40B4-BE49-F238E27FC236}">
                <a16:creationId xmlns:a16="http://schemas.microsoft.com/office/drawing/2014/main" id="{C7DF9FBC-852A-48FC-ABEF-5135A9E5D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6" y="2708275"/>
            <a:ext cx="309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>
                <a:latin typeface="Times New Roman" panose="02020603050405020304" pitchFamily="18" charset="0"/>
              </a:rPr>
              <a:t> = 2000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W3600 s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4347" name="Rectangle 11">
            <a:extLst>
              <a:ext uri="{FF2B5EF4-FFF2-40B4-BE49-F238E27FC236}">
                <a16:creationId xmlns:a16="http://schemas.microsoft.com/office/drawing/2014/main" id="{7FC9865B-8AA6-4BDF-B77A-2E9B5BD65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4" y="2708275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>
                <a:latin typeface="Times New Roman" panose="02020603050405020304" pitchFamily="18" charset="0"/>
              </a:rPr>
              <a:t> = 7,2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hr-HR" altLang="sr-Latn-RS" sz="2400">
                <a:latin typeface="Times New Roman" panose="02020603050405020304" pitchFamily="18" charset="0"/>
              </a:rPr>
              <a:t>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9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J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4348" name="Rectangle 12">
            <a:extLst>
              <a:ext uri="{FF2B5EF4-FFF2-40B4-BE49-F238E27FC236}">
                <a16:creationId xmlns:a16="http://schemas.microsoft.com/office/drawing/2014/main" id="{B8A3461E-6BDB-4C37-B779-CD09FB7D9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6" y="3213100"/>
            <a:ext cx="2519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>
                <a:latin typeface="Times New Roman" panose="02020603050405020304" pitchFamily="18" charset="0"/>
              </a:rPr>
              <a:t> = 208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1,6</a:t>
            </a:r>
            <a:r>
              <a:rPr lang="hr-HR" altLang="sr-Latn-RS" sz="2400">
                <a:latin typeface="Times New Roman" panose="02020603050405020304" pitchFamily="18" charset="0"/>
              </a:rPr>
              <a:t>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-13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J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4349" name="Rectangle 13">
            <a:extLst>
              <a:ext uri="{FF2B5EF4-FFF2-40B4-BE49-F238E27FC236}">
                <a16:creationId xmlns:a16="http://schemas.microsoft.com/office/drawing/2014/main" id="{1968BB9F-BC17-44D7-8C21-468B12FD9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0101" y="3213100"/>
            <a:ext cx="2519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>
                <a:latin typeface="Times New Roman" panose="02020603050405020304" pitchFamily="18" charset="0"/>
              </a:rPr>
              <a:t> = 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3,33</a:t>
            </a:r>
            <a:r>
              <a:rPr lang="hr-HR" altLang="sr-Latn-RS" sz="2400">
                <a:latin typeface="Times New Roman" panose="02020603050405020304" pitchFamily="18" charset="0"/>
              </a:rPr>
              <a:t>10</a:t>
            </a:r>
            <a:r>
              <a:rPr lang="hr-HR" altLang="sr-Latn-R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-11</a:t>
            </a:r>
            <a:r>
              <a:rPr lang="hr-HR" altLang="sr-Latn-RS" sz="2400">
                <a:latin typeface="Times New Roman" panose="02020603050405020304" pitchFamily="18" charset="0"/>
                <a:sym typeface="Symbol" panose="05050102010706020507" pitchFamily="18" charset="2"/>
              </a:rPr>
              <a:t> J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4350" name="Rectangle 14">
            <a:extLst>
              <a:ext uri="{FF2B5EF4-FFF2-40B4-BE49-F238E27FC236}">
                <a16:creationId xmlns:a16="http://schemas.microsoft.com/office/drawing/2014/main" id="{14BDE0D7-EC64-48A8-BF73-FAB79A033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225" y="4686300"/>
            <a:ext cx="1728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>
                <a:latin typeface="Times New Roman" panose="02020603050405020304" pitchFamily="18" charset="0"/>
              </a:rPr>
              <a:t>12</a:t>
            </a:r>
            <a:r>
              <a:rPr lang="hr-HR" altLang="sr-Latn-RS" sz="2400" i="1">
                <a:latin typeface="Times New Roman" panose="02020603050405020304" pitchFamily="18" charset="0"/>
              </a:rPr>
              <a:t>E</a:t>
            </a:r>
            <a:r>
              <a:rPr lang="hr-HR" altLang="sr-Latn-RS" sz="2400">
                <a:latin typeface="Times New Roman" panose="02020603050405020304" pitchFamily="18" charset="0"/>
              </a:rPr>
              <a:t> = </a:t>
            </a:r>
            <a:r>
              <a:rPr lang="hr-HR" altLang="sr-Latn-RS" sz="2400" i="1">
                <a:latin typeface="Times New Roman" panose="02020603050405020304" pitchFamily="18" charset="0"/>
              </a:rPr>
              <a:t>NE</a:t>
            </a:r>
            <a:r>
              <a:rPr lang="hr-HR" altLang="sr-Latn-RS" sz="2400" i="1" baseline="-25000">
                <a:latin typeface="Times New Roman" panose="02020603050405020304" pitchFamily="18" charset="0"/>
              </a:rPr>
              <a:t>1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graphicFrame>
        <p:nvGraphicFramePr>
          <p:cNvPr id="14352" name="Object 16">
            <a:extLst>
              <a:ext uri="{FF2B5EF4-FFF2-40B4-BE49-F238E27FC236}">
                <a16:creationId xmlns:a16="http://schemas.microsoft.com/office/drawing/2014/main" id="{83F6B9DB-CABE-410F-8546-79DA412805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0450" y="4581525"/>
          <a:ext cx="1150938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" imgH="431640" progId="Equation.3">
                  <p:embed/>
                </p:oleObj>
              </mc:Choice>
              <mc:Fallback>
                <p:oleObj name="Equation" r:id="rId2" imgW="596880" imgH="431640" progId="Equation.3">
                  <p:embed/>
                  <p:pic>
                    <p:nvPicPr>
                      <p:cNvPr id="14352" name="Object 16">
                        <a:extLst>
                          <a:ext uri="{FF2B5EF4-FFF2-40B4-BE49-F238E27FC236}">
                            <a16:creationId xmlns:a16="http://schemas.microsoft.com/office/drawing/2014/main" id="{83F6B9DB-CABE-410F-8546-79DA412805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0450" y="4581525"/>
                        <a:ext cx="1150938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7" name="Object 21">
            <a:extLst>
              <a:ext uri="{FF2B5EF4-FFF2-40B4-BE49-F238E27FC236}">
                <a16:creationId xmlns:a16="http://schemas.microsoft.com/office/drawing/2014/main" id="{0B445034-0E62-48DF-8685-FA3DD74A89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1664" y="5622926"/>
          <a:ext cx="136842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431640" progId="Equation.3">
                  <p:embed/>
                </p:oleObj>
              </mc:Choice>
              <mc:Fallback>
                <p:oleObj name="Equation" r:id="rId4" imgW="723600" imgH="431640" progId="Equation.3">
                  <p:embed/>
                  <p:pic>
                    <p:nvPicPr>
                      <p:cNvPr id="14357" name="Object 21">
                        <a:extLst>
                          <a:ext uri="{FF2B5EF4-FFF2-40B4-BE49-F238E27FC236}">
                            <a16:creationId xmlns:a16="http://schemas.microsoft.com/office/drawing/2014/main" id="{0B445034-0E62-48DF-8685-FA3DD74A89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664" y="5622926"/>
                        <a:ext cx="1368425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8" name="Object 22">
            <a:extLst>
              <a:ext uri="{FF2B5EF4-FFF2-40B4-BE49-F238E27FC236}">
                <a16:creationId xmlns:a16="http://schemas.microsoft.com/office/drawing/2014/main" id="{A6D48EEE-BC49-42E2-9BF7-F84D03F222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0089" y="5564188"/>
          <a:ext cx="367188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360" imgH="444240" progId="Equation.3">
                  <p:embed/>
                </p:oleObj>
              </mc:Choice>
              <mc:Fallback>
                <p:oleObj name="Equation" r:id="rId6" imgW="1917360" imgH="444240" progId="Equation.3">
                  <p:embed/>
                  <p:pic>
                    <p:nvPicPr>
                      <p:cNvPr id="14358" name="Object 22">
                        <a:extLst>
                          <a:ext uri="{FF2B5EF4-FFF2-40B4-BE49-F238E27FC236}">
                            <a16:creationId xmlns:a16="http://schemas.microsoft.com/office/drawing/2014/main" id="{A6D48EEE-BC49-42E2-9BF7-F84D03F222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089" y="5564188"/>
                        <a:ext cx="367188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9" name="Rectangle 23">
            <a:extLst>
              <a:ext uri="{FF2B5EF4-FFF2-40B4-BE49-F238E27FC236}">
                <a16:creationId xmlns:a16="http://schemas.microsoft.com/office/drawing/2014/main" id="{673B896E-768C-426F-840F-CD45CD767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388" y="5765800"/>
            <a:ext cx="1511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m</a:t>
            </a:r>
            <a:r>
              <a:rPr lang="hr-HR" altLang="sr-Latn-RS" sz="2400">
                <a:latin typeface="Times New Roman" panose="02020603050405020304" pitchFamily="18" charset="0"/>
              </a:rPr>
              <a:t> = 1,01 g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4360" name="Rectangle 24">
            <a:extLst>
              <a:ext uri="{FF2B5EF4-FFF2-40B4-BE49-F238E27FC236}">
                <a16:creationId xmlns:a16="http://schemas.microsoft.com/office/drawing/2014/main" id="{4E11C526-9D95-44AC-8B1B-4D2C8BE9B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3644900"/>
            <a:ext cx="223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sr-Latn-RS" sz="2400" i="1">
                <a:latin typeface="Times New Roman" panose="02020603050405020304" pitchFamily="18" charset="0"/>
              </a:rPr>
              <a:t>M </a:t>
            </a:r>
            <a:r>
              <a:rPr lang="hr-HR" altLang="sr-Latn-RS" sz="2400">
                <a:latin typeface="Times New Roman" panose="02020603050405020304" pitchFamily="18" charset="0"/>
              </a:rPr>
              <a:t>= 235 g mol</a:t>
            </a:r>
            <a:r>
              <a:rPr lang="hr-HR" altLang="sr-Latn-RS" sz="2400" baseline="30000">
                <a:latin typeface="Times New Roman" panose="02020603050405020304" pitchFamily="18" charset="0"/>
              </a:rPr>
              <a:t>-1</a:t>
            </a:r>
            <a:endParaRPr lang="hr-HR" altLang="sr-Latn-RS"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2" grpId="0"/>
      <p:bldP spid="14343" grpId="0"/>
      <p:bldP spid="14345" grpId="0"/>
      <p:bldP spid="14346" grpId="0"/>
      <p:bldP spid="14347" grpId="0"/>
      <p:bldP spid="14348" grpId="0"/>
      <p:bldP spid="14349" grpId="0"/>
      <p:bldP spid="14350" grpId="0"/>
      <p:bldP spid="14359" grpId="0"/>
      <p:bldP spid="14360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99BE1197BC5142A7CD42332C99AB5B" ma:contentTypeVersion="32" ma:contentTypeDescription="Create a new document." ma:contentTypeScope="" ma:versionID="ad7fdc8a083795a4aa86c6e82f26b97c">
  <xsd:schema xmlns:xsd="http://www.w3.org/2001/XMLSchema" xmlns:xs="http://www.w3.org/2001/XMLSchema" xmlns:p="http://schemas.microsoft.com/office/2006/metadata/properties" xmlns:ns3="9434a443-84fa-4cf9-a33d-069b0a52521f" xmlns:ns4="4ff88097-5f09-44d0-b237-70f9a2d9c793" targetNamespace="http://schemas.microsoft.com/office/2006/metadata/properties" ma:root="true" ma:fieldsID="43c93bac70d13263d8e3b2c1021da5bc" ns3:_="" ns4:_="">
    <xsd:import namespace="9434a443-84fa-4cf9-a33d-069b0a52521f"/>
    <xsd:import namespace="4ff88097-5f09-44d0-b237-70f9a2d9c7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34a443-84fa-4cf9-a33d-069b0a525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msChannelId" ma:index="17" nillable="true" ma:displayName="Teams Channel Id" ma:internalName="TeamsChannelId">
      <xsd:simpleType>
        <xsd:restriction base="dms:Text"/>
      </xsd:simpleType>
    </xsd:element>
    <xsd:element name="Owner" ma:index="18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9" nillable="true" ma:displayName="Math Settings" ma:internalName="Math_Settings">
      <xsd:simpleType>
        <xsd:restriction base="dms:Text"/>
      </xsd:simpleType>
    </xsd:element>
    <xsd:element name="DefaultSectionNames" ma:index="20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1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2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3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4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5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6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27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8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9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0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1" nillable="true" ma:displayName="Is Collaboration Space Locked" ma:internalName="Is_Collaboration_Space_Locked">
      <xsd:simpleType>
        <xsd:restriction base="dms:Boolean"/>
      </xsd:simpleType>
    </xsd:element>
    <xsd:element name="IsNotebookLocked" ma:index="32" nillable="true" ma:displayName="Is Notebook Locked" ma:internalName="IsNotebookLocked">
      <xsd:simpleType>
        <xsd:restriction base="dms:Boolean"/>
      </xsd:simpleType>
    </xsd:element>
    <xsd:element name="MediaServiceAutoKeyPoints" ma:index="3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5" nillable="true" ma:displayName="Tags" ma:internalName="MediaServiceAutoTags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88097-5f09-44d0-b237-70f9a2d9c79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as_Teacher_Only_SectionGroup xmlns="9434a443-84fa-4cf9-a33d-069b0a52521f" xsi:nil="true"/>
    <CultureName xmlns="9434a443-84fa-4cf9-a33d-069b0a52521f" xsi:nil="true"/>
    <Students xmlns="9434a443-84fa-4cf9-a33d-069b0a52521f">
      <UserInfo>
        <DisplayName/>
        <AccountId xsi:nil="true"/>
        <AccountType/>
      </UserInfo>
    </Students>
    <Templates xmlns="9434a443-84fa-4cf9-a33d-069b0a52521f" xsi:nil="true"/>
    <Self_Registration_Enabled xmlns="9434a443-84fa-4cf9-a33d-069b0a52521f" xsi:nil="true"/>
    <Teachers xmlns="9434a443-84fa-4cf9-a33d-069b0a52521f">
      <UserInfo>
        <DisplayName/>
        <AccountId xsi:nil="true"/>
        <AccountType/>
      </UserInfo>
    </Teachers>
    <Distribution_Groups xmlns="9434a443-84fa-4cf9-a33d-069b0a52521f" xsi:nil="true"/>
    <LMS_Mappings xmlns="9434a443-84fa-4cf9-a33d-069b0a52521f" xsi:nil="true"/>
    <IsNotebookLocked xmlns="9434a443-84fa-4cf9-a33d-069b0a52521f" xsi:nil="true"/>
    <DefaultSectionNames xmlns="9434a443-84fa-4cf9-a33d-069b0a52521f" xsi:nil="true"/>
    <Math_Settings xmlns="9434a443-84fa-4cf9-a33d-069b0a52521f" xsi:nil="true"/>
    <NotebookType xmlns="9434a443-84fa-4cf9-a33d-069b0a52521f" xsi:nil="true"/>
    <Is_Collaboration_Space_Locked xmlns="9434a443-84fa-4cf9-a33d-069b0a52521f" xsi:nil="true"/>
    <FolderType xmlns="9434a443-84fa-4cf9-a33d-069b0a52521f" xsi:nil="true"/>
    <Owner xmlns="9434a443-84fa-4cf9-a33d-069b0a52521f">
      <UserInfo>
        <DisplayName/>
        <AccountId xsi:nil="true"/>
        <AccountType/>
      </UserInfo>
    </Owner>
    <Student_Groups xmlns="9434a443-84fa-4cf9-a33d-069b0a52521f">
      <UserInfo>
        <DisplayName/>
        <AccountId xsi:nil="true"/>
        <AccountType/>
      </UserInfo>
    </Student_Groups>
    <AppVersion xmlns="9434a443-84fa-4cf9-a33d-069b0a52521f" xsi:nil="true"/>
    <Invited_Students xmlns="9434a443-84fa-4cf9-a33d-069b0a52521f" xsi:nil="true"/>
    <TeamsChannelId xmlns="9434a443-84fa-4cf9-a33d-069b0a52521f" xsi:nil="true"/>
    <Invited_Teachers xmlns="9434a443-84fa-4cf9-a33d-069b0a52521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3019DF-45A5-4DA5-BE4D-F09905215D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34a443-84fa-4cf9-a33d-069b0a52521f"/>
    <ds:schemaRef ds:uri="4ff88097-5f09-44d0-b237-70f9a2d9c7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1B8440-0B8A-4F97-AB6B-56C60731449B}">
  <ds:schemaRefs>
    <ds:schemaRef ds:uri="http://schemas.microsoft.com/office/2006/metadata/properties"/>
    <ds:schemaRef ds:uri="http://schemas.microsoft.com/office/infopath/2007/PartnerControls"/>
    <ds:schemaRef ds:uri="9434a443-84fa-4cf9-a33d-069b0a52521f"/>
  </ds:schemaRefs>
</ds:datastoreItem>
</file>

<file path=customXml/itemProps3.xml><?xml version="1.0" encoding="utf-8"?>
<ds:datastoreItem xmlns:ds="http://schemas.openxmlformats.org/officeDocument/2006/customXml" ds:itemID="{22B02668-30F6-401C-9CC1-78D91339BC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824</Words>
  <Application>Microsoft Office PowerPoint</Application>
  <PresentationFormat>Široki zaslon</PresentationFormat>
  <Paragraphs>123</Paragraphs>
  <Slides>11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Tema sustava Office</vt:lpstr>
      <vt:lpstr>Equation</vt:lpstr>
      <vt:lpstr>PRIMJERI ZADATAKA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PRIMJERI ZADATAKA</dc:title>
  <dc:creator>Dragan Klement</dc:creator>
  <cp:lastModifiedBy>Dragan</cp:lastModifiedBy>
  <cp:revision>2</cp:revision>
  <dcterms:created xsi:type="dcterms:W3CDTF">2020-05-11T22:22:49Z</dcterms:created>
  <dcterms:modified xsi:type="dcterms:W3CDTF">2021-05-23T19:19:42Z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0x010100FE99BE1197BC5142A7CD42332C99AB5B</vt:lpwstr>
  </property>
</Properties>
</file>