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slajd">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hr-HR"/>
              <a:t>Kliknite da biste uredili stil naslova matrice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r-HR"/>
              <a:t>Kliknite da biste uredili stil podnaslova matrice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push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aslov i opi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hr-HR"/>
              <a:t>Kliknite da biste uredili stil naslova matrice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push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s opiso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hr-HR"/>
              <a:t>Kliknite da biste uredili stil naslova matrice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r-HR"/>
              <a:t>Kliknite da biste uredili matrice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transition spd="slow">
    <p:push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ica s naziv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hr-HR"/>
              <a:t>Kliknite da biste uredili stil naslova matrice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push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ica s nazivom citat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hr-HR"/>
              <a:t>Kliknite da biste uredili stil naslova matrice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r-HR"/>
              <a:t>Kliknite da biste uredili matrice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transition spd="slow">
    <p:push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ili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hr-HR"/>
              <a:t>Kliknite da biste uredili stil naslova matrice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r-HR"/>
              <a:t>Kliknite da biste uredili matrice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push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Vertical Text Placeholder 2"/>
          <p:cNvSpPr>
            <a:spLocks noGrp="1"/>
          </p:cNvSpPr>
          <p:nvPr>
            <p:ph type="body" orient="vert" idx="1"/>
          </p:nvPr>
        </p:nvSpPr>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6/4/2020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transition spd="slow">
    <p:push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hr-HR"/>
              <a:t>Kliknite da biste uredili stil naslova matrice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push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hr-HR"/>
              <a:t>Kliknite da biste uredili stil naslova matrice</a:t>
            </a:r>
            <a:endParaRPr lang="en-US" dirty="0"/>
          </a:p>
        </p:txBody>
      </p:sp>
      <p:sp>
        <p:nvSpPr>
          <p:cNvPr id="3" name="Content Placeholder 2"/>
          <p:cNvSpPr>
            <a:spLocks noGrp="1"/>
          </p:cNvSpPr>
          <p:nvPr>
            <p:ph idx="1"/>
          </p:nvPr>
        </p:nvSpPr>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push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hr-HR"/>
              <a:t>Kliknite da biste uredili stil naslova matrice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push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6/4/2020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transition spd="slow">
    <p:push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r-HR"/>
              <a:t>Kliknite da biste uredili stil naslova matrice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push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hr-HR"/>
              <a:t>Kliknite da biste uredili stil naslova matrice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push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push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hr-HR"/>
              <a:t>Kliknite da biste uredili stil naslova matrice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hr-HR"/>
              <a:t>Kliknite da biste uredili matrice</a:t>
            </a:r>
          </a:p>
        </p:txBody>
      </p:sp>
      <p:sp>
        <p:nvSpPr>
          <p:cNvPr id="5" name="Date Placeholder 4"/>
          <p:cNvSpPr>
            <a:spLocks noGrp="1"/>
          </p:cNvSpPr>
          <p:nvPr>
            <p:ph type="dt" sz="half" idx="10"/>
          </p:nvPr>
        </p:nvSpPr>
        <p:spPr/>
        <p:txBody>
          <a:bodyPr/>
          <a:lstStyle/>
          <a:p>
            <a:fld id="{42A54C80-263E-416B-A8E0-580EDEADCBDC}" type="datetimeFigureOut">
              <a:rPr lang="en-US" dirty="0"/>
              <a:t>6/4/2020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transition spd="slow">
    <p:push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hr-HR"/>
              <a:t>Kliknite da biste uredili stil naslova matrice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a:t>Kliknite ikonu da biste dodali  sliku</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Kliknite da biste uredili matrice</a:t>
            </a:r>
          </a:p>
        </p:txBody>
      </p:sp>
      <p:sp>
        <p:nvSpPr>
          <p:cNvPr id="5" name="Date Placeholder 4"/>
          <p:cNvSpPr>
            <a:spLocks noGrp="1"/>
          </p:cNvSpPr>
          <p:nvPr>
            <p:ph type="dt" sz="half" idx="10"/>
          </p:nvPr>
        </p:nvSpPr>
        <p:spPr/>
        <p:txBody>
          <a:bodyPr/>
          <a:lstStyle/>
          <a:p>
            <a:fld id="{B61BEF0D-F0BB-DE4B-95CE-6DB70DBA9567}" type="datetimeFigureOut">
              <a:rPr lang="en-US" dirty="0"/>
              <a:pPr/>
              <a:t>6/4/2020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slow">
    <p:push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hr-HR"/>
              <a:t>Kliknite da biste uredili stil naslova matrice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6/4/2020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ransition spd="slow">
    <p:push dir="r"/>
  </p:transition>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9ADF3D3-3503-D147-A7B9-9D3323576D95}"/>
              </a:ext>
            </a:extLst>
          </p:cNvPr>
          <p:cNvSpPr>
            <a:spLocks noGrp="1"/>
          </p:cNvSpPr>
          <p:nvPr>
            <p:ph type="ctrTitle"/>
          </p:nvPr>
        </p:nvSpPr>
        <p:spPr/>
        <p:txBody>
          <a:bodyPr/>
          <a:lstStyle/>
          <a:p>
            <a:r>
              <a:rPr lang="hr-HR"/>
              <a:t>PORODICA FABACEAE </a:t>
            </a:r>
            <a:endParaRPr lang="sr-Latn-RS"/>
          </a:p>
        </p:txBody>
      </p:sp>
      <p:sp>
        <p:nvSpPr>
          <p:cNvPr id="3" name="Podnaslov 2">
            <a:extLst>
              <a:ext uri="{FF2B5EF4-FFF2-40B4-BE49-F238E27FC236}">
                <a16:creationId xmlns:a16="http://schemas.microsoft.com/office/drawing/2014/main" id="{7B3D2CDC-7346-F041-B0EC-7AC930BAFF8A}"/>
              </a:ext>
            </a:extLst>
          </p:cNvPr>
          <p:cNvSpPr>
            <a:spLocks noGrp="1"/>
          </p:cNvSpPr>
          <p:nvPr>
            <p:ph type="subTitle" idx="1"/>
          </p:nvPr>
        </p:nvSpPr>
        <p:spPr/>
        <p:txBody>
          <a:bodyPr/>
          <a:lstStyle/>
          <a:p>
            <a:r>
              <a:rPr lang="hr-HR"/>
              <a:t>ANTONIA BILJAKA </a:t>
            </a:r>
            <a:endParaRPr lang="sr-Latn-RS"/>
          </a:p>
        </p:txBody>
      </p:sp>
    </p:spTree>
    <p:extLst>
      <p:ext uri="{BB962C8B-B14F-4D97-AF65-F5344CB8AC3E}">
        <p14:creationId xmlns:p14="http://schemas.microsoft.com/office/powerpoint/2010/main" val="2307776203"/>
      </p:ext>
    </p:extLst>
  </p:cSld>
  <p:clrMapOvr>
    <a:masterClrMapping/>
  </p:clrMapOvr>
  <p:transition spd="slow">
    <p:push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AA98092-2E07-D347-A3FD-9438B1736B84}"/>
              </a:ext>
            </a:extLst>
          </p:cNvPr>
          <p:cNvSpPr>
            <a:spLocks noGrp="1"/>
          </p:cNvSpPr>
          <p:nvPr>
            <p:ph type="title"/>
          </p:nvPr>
        </p:nvSpPr>
        <p:spPr/>
        <p:txBody>
          <a:bodyPr/>
          <a:lstStyle/>
          <a:p>
            <a:r>
              <a:rPr lang="hr-HR"/>
              <a:t>PLOD</a:t>
            </a:r>
            <a:endParaRPr lang="sr-Latn-RS"/>
          </a:p>
        </p:txBody>
      </p:sp>
      <p:sp>
        <p:nvSpPr>
          <p:cNvPr id="3" name="Rezervirano mjesto sadržaja 2">
            <a:extLst>
              <a:ext uri="{FF2B5EF4-FFF2-40B4-BE49-F238E27FC236}">
                <a16:creationId xmlns:a16="http://schemas.microsoft.com/office/drawing/2014/main" id="{5EE99229-8538-9647-9153-DFA7A47E0734}"/>
              </a:ext>
            </a:extLst>
          </p:cNvPr>
          <p:cNvSpPr>
            <a:spLocks noGrp="1"/>
          </p:cNvSpPr>
          <p:nvPr>
            <p:ph idx="1"/>
          </p:nvPr>
        </p:nvSpPr>
        <p:spPr/>
        <p:txBody>
          <a:bodyPr/>
          <a:lstStyle/>
          <a:p>
            <a:r>
              <a:rPr lang="hr-HR"/>
              <a:t>Jajnik većine leguminoza obično se razvija u mahunu. To je jednostavni suhi plod koji obično ima dehiscenciju (otvara se uz šav) na dvije strane. Zajednički naziv za ovu vrstu ploda je "mahuna", iako se to može primijeniti na nekoliko drugih vrsta plodova. Nekoliko vrsta se od osnovnih mahuna razvilo u plod (tzv. samara plod), u ovoju (folikulu), kao indehiscentne mahune, ahene, koštunice i bobice.</a:t>
            </a:r>
            <a:endParaRPr lang="sr-Latn-RS"/>
          </a:p>
        </p:txBody>
      </p:sp>
    </p:spTree>
    <p:extLst>
      <p:ext uri="{BB962C8B-B14F-4D97-AF65-F5344CB8AC3E}">
        <p14:creationId xmlns:p14="http://schemas.microsoft.com/office/powerpoint/2010/main" val="4050192476"/>
      </p:ext>
    </p:extLst>
  </p:cSld>
  <p:clrMapOvr>
    <a:masterClrMapping/>
  </p:clrMapOvr>
  <p:transition spd="slow">
    <p:push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lika 4">
            <a:extLst>
              <a:ext uri="{FF2B5EF4-FFF2-40B4-BE49-F238E27FC236}">
                <a16:creationId xmlns:a16="http://schemas.microsoft.com/office/drawing/2014/main" id="{28AC77F1-1A55-4340-A5B9-BC3634C19D5E}"/>
              </a:ext>
            </a:extLst>
          </p:cNvPr>
          <p:cNvPicPr>
            <a:picLocks noGrp="1" noChangeAspect="1"/>
          </p:cNvPicPr>
          <p:nvPr>
            <p:ph idx="1"/>
          </p:nvPr>
        </p:nvPicPr>
        <p:blipFill>
          <a:blip r:embed="rId2"/>
          <a:stretch>
            <a:fillRect/>
          </a:stretch>
        </p:blipFill>
        <p:spPr>
          <a:xfrm>
            <a:off x="2324232" y="272143"/>
            <a:ext cx="4528820" cy="5282045"/>
          </a:xfrm>
        </p:spPr>
      </p:pic>
      <p:sp>
        <p:nvSpPr>
          <p:cNvPr id="6" name="TekstniOkvir 5">
            <a:extLst>
              <a:ext uri="{FF2B5EF4-FFF2-40B4-BE49-F238E27FC236}">
                <a16:creationId xmlns:a16="http://schemas.microsoft.com/office/drawing/2014/main" id="{06EDC494-3D28-3C4A-8F0E-20E334495437}"/>
              </a:ext>
            </a:extLst>
          </p:cNvPr>
          <p:cNvSpPr txBox="1"/>
          <p:nvPr/>
        </p:nvSpPr>
        <p:spPr>
          <a:xfrm>
            <a:off x="2687229" y="5782025"/>
            <a:ext cx="3802825" cy="369332"/>
          </a:xfrm>
          <a:prstGeom prst="rect">
            <a:avLst/>
          </a:prstGeom>
          <a:noFill/>
        </p:spPr>
        <p:txBody>
          <a:bodyPr wrap="square" rtlCol="0">
            <a:spAutoFit/>
          </a:bodyPr>
          <a:lstStyle/>
          <a:p>
            <a:pPr algn="l"/>
            <a:r>
              <a:rPr lang="hr-HR"/>
              <a:t>PLOD GYMNOCLADUS DIOICUS</a:t>
            </a:r>
            <a:endParaRPr lang="sr-Latn-RS"/>
          </a:p>
        </p:txBody>
      </p:sp>
    </p:spTree>
    <p:extLst>
      <p:ext uri="{BB962C8B-B14F-4D97-AF65-F5344CB8AC3E}">
        <p14:creationId xmlns:p14="http://schemas.microsoft.com/office/powerpoint/2010/main" val="1315208301"/>
      </p:ext>
    </p:extLst>
  </p:cSld>
  <p:clrMapOvr>
    <a:masterClrMapping/>
  </p:clrMapOvr>
  <p:transition spd="slow">
    <p:push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5E802DE-D735-6246-902D-A2B7CDD337E7}"/>
              </a:ext>
            </a:extLst>
          </p:cNvPr>
          <p:cNvSpPr>
            <a:spLocks noGrp="1"/>
          </p:cNvSpPr>
          <p:nvPr>
            <p:ph type="title"/>
          </p:nvPr>
        </p:nvSpPr>
        <p:spPr/>
        <p:txBody>
          <a:bodyPr/>
          <a:lstStyle/>
          <a:p>
            <a:r>
              <a:rPr lang="hr-HR"/>
              <a:t>RASPROSTRANJENJE I STANIŠTA</a:t>
            </a:r>
            <a:endParaRPr lang="sr-Latn-RS"/>
          </a:p>
        </p:txBody>
      </p:sp>
      <p:sp>
        <p:nvSpPr>
          <p:cNvPr id="3" name="Rezervirano mjesto sadržaja 2">
            <a:extLst>
              <a:ext uri="{FF2B5EF4-FFF2-40B4-BE49-F238E27FC236}">
                <a16:creationId xmlns:a16="http://schemas.microsoft.com/office/drawing/2014/main" id="{7AD57E17-363B-EF4B-9F4B-7BEB9B3D79B7}"/>
              </a:ext>
            </a:extLst>
          </p:cNvPr>
          <p:cNvSpPr>
            <a:spLocks noGrp="1"/>
          </p:cNvSpPr>
          <p:nvPr>
            <p:ph idx="1"/>
          </p:nvPr>
        </p:nvSpPr>
        <p:spPr/>
        <p:txBody>
          <a:bodyPr/>
          <a:lstStyle/>
          <a:p>
            <a:r>
              <a:rPr lang="hr-HR"/>
              <a:t>Fabaceae su rasprostranjene širom svijeta, jer je utvrđeno da se nalaze svuda osim Antarktika i visokog Arktika. Drveće se često nalazi u tropskim područjima, dok zeljaste biljke i grmlje preovladavaju u vantropskim područjima.</a:t>
            </a:r>
            <a:endParaRPr lang="sr-Latn-RS"/>
          </a:p>
        </p:txBody>
      </p:sp>
      <p:pic>
        <p:nvPicPr>
          <p:cNvPr id="4" name="Slika 4">
            <a:extLst>
              <a:ext uri="{FF2B5EF4-FFF2-40B4-BE49-F238E27FC236}">
                <a16:creationId xmlns:a16="http://schemas.microsoft.com/office/drawing/2014/main" id="{11D07EDD-6166-CC48-8A02-3022227B21C3}"/>
              </a:ext>
            </a:extLst>
          </p:cNvPr>
          <p:cNvPicPr>
            <a:picLocks noChangeAspect="1"/>
          </p:cNvPicPr>
          <p:nvPr/>
        </p:nvPicPr>
        <p:blipFill>
          <a:blip r:embed="rId2"/>
          <a:stretch>
            <a:fillRect/>
          </a:stretch>
        </p:blipFill>
        <p:spPr>
          <a:xfrm>
            <a:off x="3456213" y="3429000"/>
            <a:ext cx="3211975" cy="2819400"/>
          </a:xfrm>
          <a:prstGeom prst="rect">
            <a:avLst/>
          </a:prstGeom>
        </p:spPr>
      </p:pic>
      <p:sp>
        <p:nvSpPr>
          <p:cNvPr id="6" name="TekstniOkvir 5">
            <a:extLst>
              <a:ext uri="{FF2B5EF4-FFF2-40B4-BE49-F238E27FC236}">
                <a16:creationId xmlns:a16="http://schemas.microsoft.com/office/drawing/2014/main" id="{1979E030-C183-3A4E-A320-7490F55D240A}"/>
              </a:ext>
            </a:extLst>
          </p:cNvPr>
          <p:cNvSpPr txBox="1"/>
          <p:nvPr/>
        </p:nvSpPr>
        <p:spPr>
          <a:xfrm>
            <a:off x="3967596" y="6271551"/>
            <a:ext cx="4256808" cy="369332"/>
          </a:xfrm>
          <a:prstGeom prst="rect">
            <a:avLst/>
          </a:prstGeom>
          <a:noFill/>
        </p:spPr>
        <p:txBody>
          <a:bodyPr wrap="square" rtlCol="0">
            <a:spAutoFit/>
          </a:bodyPr>
          <a:lstStyle/>
          <a:p>
            <a:pPr algn="l"/>
            <a:r>
              <a:rPr lang="hr-HR"/>
              <a:t>KORIJENJE VICIA</a:t>
            </a:r>
            <a:endParaRPr lang="sr-Latn-RS"/>
          </a:p>
        </p:txBody>
      </p:sp>
    </p:spTree>
    <p:extLst>
      <p:ext uri="{BB962C8B-B14F-4D97-AF65-F5344CB8AC3E}">
        <p14:creationId xmlns:p14="http://schemas.microsoft.com/office/powerpoint/2010/main" val="4001153846"/>
      </p:ext>
    </p:extLst>
  </p:cSld>
  <p:clrMapOvr>
    <a:masterClrMapping/>
  </p:clrMapOvr>
  <p:transition spd="slow">
    <p:push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7D861C1-5903-6F43-933F-4FD5E585F89C}"/>
              </a:ext>
            </a:extLst>
          </p:cNvPr>
          <p:cNvSpPr>
            <a:spLocks noGrp="1"/>
          </p:cNvSpPr>
          <p:nvPr>
            <p:ph type="title"/>
          </p:nvPr>
        </p:nvSpPr>
        <p:spPr/>
        <p:txBody>
          <a:bodyPr/>
          <a:lstStyle/>
          <a:p>
            <a:r>
              <a:rPr lang="hr-HR"/>
              <a:t>RODOVI I PORODICE</a:t>
            </a:r>
            <a:endParaRPr lang="sr-Latn-RS"/>
          </a:p>
        </p:txBody>
      </p:sp>
      <p:sp>
        <p:nvSpPr>
          <p:cNvPr id="3" name="Rezervirano mjesto sadržaja 2">
            <a:extLst>
              <a:ext uri="{FF2B5EF4-FFF2-40B4-BE49-F238E27FC236}">
                <a16:creationId xmlns:a16="http://schemas.microsoft.com/office/drawing/2014/main" id="{48CEEBF1-6DB9-E842-B9D6-3B086830FE15}"/>
              </a:ext>
            </a:extLst>
          </p:cNvPr>
          <p:cNvSpPr>
            <a:spLocks noGrp="1"/>
          </p:cNvSpPr>
          <p:nvPr>
            <p:ph idx="1"/>
          </p:nvPr>
        </p:nvSpPr>
        <p:spPr/>
        <p:txBody>
          <a:bodyPr/>
          <a:lstStyle/>
          <a:p>
            <a:pPr fontAlgn="base"/>
            <a:r>
              <a:rPr lang="hr-HR"/>
              <a:t>Većina od 730 rodova ove porodice je uključena u:</a:t>
            </a:r>
          </a:p>
          <a:p>
            <a:pPr fontAlgn="base"/>
            <a:r>
              <a:rPr lang="hr-HR"/>
              <a:t>Mimosoideae</a:t>
            </a:r>
          </a:p>
          <a:p>
            <a:pPr fontAlgn="base"/>
            <a:r>
              <a:rPr lang="hr-HR"/>
              <a:t>Caesalpinioideae</a:t>
            </a:r>
          </a:p>
          <a:p>
            <a:pPr fontAlgn="base"/>
            <a:r>
              <a:rPr lang="hr-HR"/>
              <a:t>Faboideae</a:t>
            </a:r>
          </a:p>
          <a:p>
            <a:endParaRPr lang="sr-Latn-RS"/>
          </a:p>
        </p:txBody>
      </p:sp>
    </p:spTree>
    <p:extLst>
      <p:ext uri="{BB962C8B-B14F-4D97-AF65-F5344CB8AC3E}">
        <p14:creationId xmlns:p14="http://schemas.microsoft.com/office/powerpoint/2010/main" val="92546903"/>
      </p:ext>
    </p:extLst>
  </p:cSld>
  <p:clrMapOvr>
    <a:masterClrMapping/>
  </p:clrMapOvr>
  <p:transition spd="slow">
    <p:push dir="r"/>
  </p:transition>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Rezervirano mjesto sadržaja 2">
            <a:extLst>
              <a:ext uri="{FF2B5EF4-FFF2-40B4-BE49-F238E27FC236}">
                <a16:creationId xmlns:a16="http://schemas.microsoft.com/office/drawing/2014/main" id="{8E54412A-E3E3-BD46-AA9F-C1E12BCB13FD}"/>
              </a:ext>
            </a:extLst>
          </p:cNvPr>
          <p:cNvSpPr>
            <a:spLocks noGrp="1"/>
          </p:cNvSpPr>
          <p:nvPr>
            <p:ph idx="1"/>
          </p:nvPr>
        </p:nvSpPr>
        <p:spPr>
          <a:xfrm>
            <a:off x="819304" y="2643024"/>
            <a:ext cx="8312727" cy="3880773"/>
          </a:xfrm>
        </p:spPr>
        <p:txBody>
          <a:bodyPr>
            <a:normAutofit/>
          </a:bodyPr>
          <a:lstStyle/>
          <a:p>
            <a:r>
              <a:rPr lang="hr-HR" sz="4800"/>
              <a:t>          HVALA NA PAŽNJI!</a:t>
            </a:r>
            <a:endParaRPr lang="sr-Latn-RS" sz="4800"/>
          </a:p>
        </p:txBody>
      </p:sp>
      <p:sp>
        <p:nvSpPr>
          <p:cNvPr id="5" name="Naslov 1">
            <a:extLst>
              <a:ext uri="{FF2B5EF4-FFF2-40B4-BE49-F238E27FC236}">
                <a16:creationId xmlns:a16="http://schemas.microsoft.com/office/drawing/2014/main" id="{A80C09A8-54D4-2749-80FE-09A6C920574F}"/>
              </a:ext>
            </a:extLst>
          </p:cNvPr>
          <p:cNvSpPr>
            <a:spLocks noGrp="1"/>
          </p:cNvSpPr>
          <p:nvPr>
            <p:ph type="title"/>
          </p:nvPr>
        </p:nvSpPr>
        <p:spPr>
          <a:xfrm>
            <a:off x="677334" y="609600"/>
            <a:ext cx="8596668" cy="1320800"/>
          </a:xfrm>
        </p:spPr>
        <p:txBody>
          <a:bodyPr/>
          <a:lstStyle/>
          <a:p>
            <a:endParaRPr lang="sr-Latn-RS"/>
          </a:p>
        </p:txBody>
      </p:sp>
    </p:spTree>
    <p:extLst>
      <p:ext uri="{BB962C8B-B14F-4D97-AF65-F5344CB8AC3E}">
        <p14:creationId xmlns:p14="http://schemas.microsoft.com/office/powerpoint/2010/main" val="2011399223"/>
      </p:ext>
    </p:extLst>
  </p:cSld>
  <p:clrMapOvr>
    <a:masterClrMapping/>
  </p:clrMapOvr>
  <p:transition spd="slow">
    <p:push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7494A2D-78A2-304A-A86E-55F7DFA30849}"/>
              </a:ext>
            </a:extLst>
          </p:cNvPr>
          <p:cNvSpPr>
            <a:spLocks noGrp="1"/>
          </p:cNvSpPr>
          <p:nvPr>
            <p:ph type="title"/>
          </p:nvPr>
        </p:nvSpPr>
        <p:spPr/>
        <p:txBody>
          <a:bodyPr/>
          <a:lstStyle/>
          <a:p>
            <a:r>
              <a:rPr lang="hr-HR"/>
              <a:t>FABACEAE</a:t>
            </a:r>
            <a:endParaRPr lang="sr-Latn-RS"/>
          </a:p>
        </p:txBody>
      </p:sp>
      <p:sp>
        <p:nvSpPr>
          <p:cNvPr id="3" name="Rezervirano mjesto sadržaja 2">
            <a:extLst>
              <a:ext uri="{FF2B5EF4-FFF2-40B4-BE49-F238E27FC236}">
                <a16:creationId xmlns:a16="http://schemas.microsoft.com/office/drawing/2014/main" id="{88247FBA-92A9-A846-978A-03C3509E6467}"/>
              </a:ext>
            </a:extLst>
          </p:cNvPr>
          <p:cNvSpPr>
            <a:spLocks noGrp="1"/>
          </p:cNvSpPr>
          <p:nvPr>
            <p:ph idx="1"/>
          </p:nvPr>
        </p:nvSpPr>
        <p:spPr>
          <a:xfrm>
            <a:off x="429932" y="1270000"/>
            <a:ext cx="8596668" cy="3880773"/>
          </a:xfrm>
        </p:spPr>
        <p:txBody>
          <a:bodyPr>
            <a:normAutofit fontScale="85000" lnSpcReduction="20000"/>
          </a:bodyPr>
          <a:lstStyle/>
          <a:p>
            <a:r>
              <a:rPr lang="hr-HR"/>
              <a:t>Fabaceae, Leguminosae ili Papilionaceae, odnosno mahunarke ili lepirnjače[obično poznate kao leguminoze, grašci ili porodica grahova – je velika i ekonomski značajna porodica cvjetnica.</a:t>
            </a:r>
          </a:p>
          <a:p>
            <a:pPr fontAlgn="base"/>
            <a:r>
              <a:rPr lang="hr-HR"/>
              <a:t> Obuhvata drveće, grmove i višegodišnje ili jednogodišnje zeljaste biljke, koje se lahko prepoznaju po mahunama i zaliscima lišća. Ova grupa je široko rasprostranjena, treća po veličini porodica kopnenih biljaka po broju vrsta, samo iza orhideja (Orchidaceae) i zvjezdarki (Asteracea), sa 630 rodova i preko 18.860 vrsta.</a:t>
            </a:r>
          </a:p>
          <a:p>
            <a:pPr fontAlgn="base"/>
            <a:r>
              <a:rPr lang="hr-HR"/>
              <a:t> Pet najvećih od 630 rodova mahunarki su:</a:t>
            </a:r>
          </a:p>
          <a:p>
            <a:pPr fontAlgn="base"/>
            <a:r>
              <a:rPr lang="hr-HR"/>
              <a:t>Astragalus (preko 2.000 vrsta),</a:t>
            </a:r>
          </a:p>
          <a:p>
            <a:pPr fontAlgn="base"/>
            <a:r>
              <a:rPr lang="hr-HR"/>
              <a:t>Robinia bagremi (preko 1000 vrsta),</a:t>
            </a:r>
          </a:p>
          <a:p>
            <a:pPr fontAlgn="base"/>
            <a:r>
              <a:rPr lang="hr-HR"/>
              <a:t>Indigofera (oko 700 vrsta),</a:t>
            </a:r>
          </a:p>
          <a:p>
            <a:pPr fontAlgn="base"/>
            <a:r>
              <a:rPr lang="hr-HR"/>
              <a:t>Crotalaria (oko 700 vrsta) i</a:t>
            </a:r>
          </a:p>
          <a:p>
            <a:pPr fontAlgn="base"/>
            <a:r>
              <a:rPr lang="hr-HR"/>
              <a:t>Mimosa mimoze (oko 500 vrsta),</a:t>
            </a:r>
            <a:br>
              <a:rPr lang="hr-HR"/>
            </a:br>
            <a:r>
              <a:rPr lang="hr-HR"/>
              <a:t>koji čine oko četvrtinu svih vrsta ove porodice. Poznato je oko 18.000 mahunarskih vrsta, što iznosi oko 7% svih vrsta cvjetajućih biljaka (cvjetnica).</a:t>
            </a:r>
          </a:p>
          <a:p>
            <a:endParaRPr lang="sr-Latn-RS"/>
          </a:p>
        </p:txBody>
      </p:sp>
    </p:spTree>
    <p:extLst>
      <p:ext uri="{BB962C8B-B14F-4D97-AF65-F5344CB8AC3E}">
        <p14:creationId xmlns:p14="http://schemas.microsoft.com/office/powerpoint/2010/main" val="301802809"/>
      </p:ext>
    </p:extLst>
  </p:cSld>
  <p:clrMapOvr>
    <a:masterClrMapping/>
  </p:clrMapOvr>
  <p:transition spd="slow">
    <p:push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93F269A-6451-5742-A1D4-EE4CB3996461}"/>
              </a:ext>
            </a:extLst>
          </p:cNvPr>
          <p:cNvSpPr>
            <a:spLocks noGrp="1"/>
          </p:cNvSpPr>
          <p:nvPr>
            <p:ph type="title"/>
          </p:nvPr>
        </p:nvSpPr>
        <p:spPr/>
        <p:txBody>
          <a:bodyPr/>
          <a:lstStyle/>
          <a:p>
            <a:r>
              <a:rPr lang="hr-HR"/>
              <a:t>SISTEMATIKA</a:t>
            </a:r>
            <a:endParaRPr lang="sr-Latn-RS"/>
          </a:p>
        </p:txBody>
      </p:sp>
      <p:sp>
        <p:nvSpPr>
          <p:cNvPr id="3" name="Rezervirano mjesto sadržaja 2">
            <a:extLst>
              <a:ext uri="{FF2B5EF4-FFF2-40B4-BE49-F238E27FC236}">
                <a16:creationId xmlns:a16="http://schemas.microsoft.com/office/drawing/2014/main" id="{BA25E144-C695-2D42-8505-10E04E51FA8B}"/>
              </a:ext>
            </a:extLst>
          </p:cNvPr>
          <p:cNvSpPr>
            <a:spLocks noGrp="1"/>
          </p:cNvSpPr>
          <p:nvPr>
            <p:ph idx="1"/>
          </p:nvPr>
        </p:nvSpPr>
        <p:spPr/>
        <p:txBody>
          <a:bodyPr/>
          <a:lstStyle/>
          <a:p>
            <a:r>
              <a:rPr lang="hr-HR"/>
              <a:t>Carstvo:Plantae</a:t>
            </a:r>
          </a:p>
          <a:p>
            <a:r>
              <a:rPr lang="hr-HR"/>
              <a:t>Divizija:Angiosperme</a:t>
            </a:r>
          </a:p>
          <a:p>
            <a:r>
              <a:rPr lang="hr-HR"/>
              <a:t>Red:Fabales</a:t>
            </a:r>
          </a:p>
          <a:p>
            <a:r>
              <a:rPr lang="hr-HR"/>
              <a:t>Porodica:Fabaceae</a:t>
            </a:r>
            <a:endParaRPr lang="sr-Latn-RS"/>
          </a:p>
        </p:txBody>
      </p:sp>
    </p:spTree>
    <p:extLst>
      <p:ext uri="{BB962C8B-B14F-4D97-AF65-F5344CB8AC3E}">
        <p14:creationId xmlns:p14="http://schemas.microsoft.com/office/powerpoint/2010/main" val="215819188"/>
      </p:ext>
    </p:extLst>
  </p:cSld>
  <p:clrMapOvr>
    <a:masterClrMapping/>
  </p:clrMapOvr>
  <p:transition spd="slow">
    <p:push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6B66321-23D1-A043-B408-4479DA4F69F5}"/>
              </a:ext>
            </a:extLst>
          </p:cNvPr>
          <p:cNvSpPr>
            <a:spLocks noGrp="1"/>
          </p:cNvSpPr>
          <p:nvPr>
            <p:ph type="title"/>
          </p:nvPr>
        </p:nvSpPr>
        <p:spPr/>
        <p:txBody>
          <a:bodyPr/>
          <a:lstStyle/>
          <a:p>
            <a:r>
              <a:rPr lang="hr-HR"/>
              <a:t>OPIS</a:t>
            </a:r>
            <a:endParaRPr lang="sr-Latn-RS"/>
          </a:p>
        </p:txBody>
      </p:sp>
      <p:sp>
        <p:nvSpPr>
          <p:cNvPr id="3" name="Rezervirano mjesto sadržaja 2">
            <a:extLst>
              <a:ext uri="{FF2B5EF4-FFF2-40B4-BE49-F238E27FC236}">
                <a16:creationId xmlns:a16="http://schemas.microsoft.com/office/drawing/2014/main" id="{A32BAF10-51B7-3E4E-86C9-19162B3AAB62}"/>
              </a:ext>
            </a:extLst>
          </p:cNvPr>
          <p:cNvSpPr>
            <a:spLocks noGrp="1"/>
          </p:cNvSpPr>
          <p:nvPr>
            <p:ph idx="1"/>
          </p:nvPr>
        </p:nvSpPr>
        <p:spPr/>
        <p:txBody>
          <a:bodyPr/>
          <a:lstStyle/>
          <a:p>
            <a:r>
              <a:rPr lang="hr-HR"/>
              <a:t>Opseg izgleda Fabaceae se kreće od gigantskog drveća (kao što je Koompassia excelsa) do malih jednogodišnjih zeljastih biljaka, s većinom zeljastih trajnica. Biljke imaju neodređene cvasti, koje su ponekad svedene na jedan cvijet. Cvjetovi imaju kratak hipantij i jednu karpelu sa kratkim ginoforom, a nakon oplodnje izrastaju u plodove koji su u obliku mahune.</a:t>
            </a:r>
            <a:endParaRPr lang="sr-Latn-RS"/>
          </a:p>
        </p:txBody>
      </p:sp>
    </p:spTree>
    <p:extLst>
      <p:ext uri="{BB962C8B-B14F-4D97-AF65-F5344CB8AC3E}">
        <p14:creationId xmlns:p14="http://schemas.microsoft.com/office/powerpoint/2010/main" val="2105774297"/>
      </p:ext>
    </p:extLst>
  </p:cSld>
  <p:clrMapOvr>
    <a:masterClrMapping/>
  </p:clrMapOvr>
  <p:transition spd="slow">
    <p:push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26093A0-F72F-E24C-AD98-C511000FC37F}"/>
              </a:ext>
            </a:extLst>
          </p:cNvPr>
          <p:cNvSpPr>
            <a:spLocks noGrp="1"/>
          </p:cNvSpPr>
          <p:nvPr>
            <p:ph type="title"/>
          </p:nvPr>
        </p:nvSpPr>
        <p:spPr>
          <a:xfrm>
            <a:off x="528893" y="156238"/>
            <a:ext cx="8596668" cy="1320800"/>
          </a:xfrm>
        </p:spPr>
        <p:txBody>
          <a:bodyPr/>
          <a:lstStyle/>
          <a:p>
            <a:r>
              <a:rPr lang="hr-HR"/>
              <a:t>VANJSKI IZGLED</a:t>
            </a:r>
            <a:endParaRPr lang="sr-Latn-RS"/>
          </a:p>
        </p:txBody>
      </p:sp>
      <p:sp>
        <p:nvSpPr>
          <p:cNvPr id="3" name="Rezervirano mjesto sadržaja 2">
            <a:extLst>
              <a:ext uri="{FF2B5EF4-FFF2-40B4-BE49-F238E27FC236}">
                <a16:creationId xmlns:a16="http://schemas.microsoft.com/office/drawing/2014/main" id="{39F82C92-D94B-554F-B406-AC32CDB80204}"/>
              </a:ext>
            </a:extLst>
          </p:cNvPr>
          <p:cNvSpPr>
            <a:spLocks noGrp="1"/>
          </p:cNvSpPr>
          <p:nvPr>
            <p:ph idx="1"/>
          </p:nvPr>
        </p:nvSpPr>
        <p:spPr>
          <a:xfrm>
            <a:off x="677334" y="1088571"/>
            <a:ext cx="7919906" cy="4952791"/>
          </a:xfrm>
        </p:spPr>
        <p:txBody>
          <a:bodyPr/>
          <a:lstStyle/>
          <a:p>
            <a:r>
              <a:rPr lang="hr-HR"/>
              <a:t>Mahunarke imaju široku paletu oblika rasta, uključujući i drveće, grmlje ili zeljaste biljke ili čak loze ili lijane. Zeljaste biljke mogu biti jednogodišnje, dvogodišnje ili višegodišnje, bez baznog ili vršnog okupljanja listova.</a:t>
            </a:r>
          </a:p>
          <a:p>
            <a:r>
              <a:rPr lang="hr-HR"/>
              <a:t> Uspravne su biljke, epifite ili loze. Potonji imaju sopstvenu podršku pomoću izdanaka da se okreću oko potpore, pomoću vitica ili lisnih pramenova. </a:t>
            </a:r>
          </a:p>
          <a:p>
            <a:r>
              <a:rPr lang="hr-HR"/>
              <a:t>Biljke mogu biti heliofite, mezofite ili kserofite.</a:t>
            </a:r>
            <a:endParaRPr lang="sr-Latn-RS"/>
          </a:p>
        </p:txBody>
      </p:sp>
    </p:spTree>
    <p:extLst>
      <p:ext uri="{BB962C8B-B14F-4D97-AF65-F5344CB8AC3E}">
        <p14:creationId xmlns:p14="http://schemas.microsoft.com/office/powerpoint/2010/main" val="4155841934"/>
      </p:ext>
    </p:extLst>
  </p:cSld>
  <p:clrMapOvr>
    <a:masterClrMapping/>
  </p:clrMapOvr>
  <p:transition spd="slow">
    <p:push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FC70AED-04C2-8344-A087-F4A4154FD60A}"/>
              </a:ext>
            </a:extLst>
          </p:cNvPr>
          <p:cNvSpPr>
            <a:spLocks noGrp="1"/>
          </p:cNvSpPr>
          <p:nvPr>
            <p:ph type="title"/>
          </p:nvPr>
        </p:nvSpPr>
        <p:spPr/>
        <p:txBody>
          <a:bodyPr/>
          <a:lstStyle/>
          <a:p>
            <a:r>
              <a:rPr lang="hr-HR"/>
              <a:t>LISTOVI </a:t>
            </a:r>
            <a:endParaRPr lang="sr-Latn-RS"/>
          </a:p>
        </p:txBody>
      </p:sp>
      <p:sp>
        <p:nvSpPr>
          <p:cNvPr id="3" name="Rezervirano mjesto sadržaja 2">
            <a:extLst>
              <a:ext uri="{FF2B5EF4-FFF2-40B4-BE49-F238E27FC236}">
                <a16:creationId xmlns:a16="http://schemas.microsoft.com/office/drawing/2014/main" id="{E176B426-48CD-C940-AC2F-2596DC83652C}"/>
              </a:ext>
            </a:extLst>
          </p:cNvPr>
          <p:cNvSpPr>
            <a:spLocks noGrp="1"/>
          </p:cNvSpPr>
          <p:nvPr>
            <p:ph idx="1"/>
          </p:nvPr>
        </p:nvSpPr>
        <p:spPr>
          <a:xfrm>
            <a:off x="349526" y="1488613"/>
            <a:ext cx="8596668" cy="5240738"/>
          </a:xfrm>
        </p:spPr>
        <p:txBody>
          <a:bodyPr>
            <a:normAutofit/>
          </a:bodyPr>
          <a:lstStyle/>
          <a:p>
            <a:r>
              <a:rPr lang="hr-HR"/>
              <a:t>Listovi su obično naizmjenično poredani. Najčešće su parni ili čak neparni, sa listićima u obliku spojenog pera, naprimjer, Caragana i Robinia), često s tri listića (npr. Trifolium (djetelina), Medicago (grahorica) i rijetko prstasto spojeni (npr. Lupinus). Kod Mimosoideae i Caesalpinioideae su najčešće dvoperasti (npr. Roinia - Robinia bagremi i mimoza - Mimosa). Uvijek imaju sporedni listić, koji može biti listolik (npr. Grašak ), kao i trn (npr. Robinia), ili mogu biti prilično neupadljivi. Listne plojke su cijele ili ponekad naborane ili uvrnute da omoguće nastijske pokrete. Kod nekih vrsta su se razvile u pramenove (npr. Vicia – grahorica).</a:t>
            </a:r>
          </a:p>
          <a:p>
            <a:r>
              <a:rPr lang="hr-HR"/>
              <a:t>Mnoge vrste imaju lišće sa strukturama koje privlače mrave da štite biljke od biljojednih insekata (oblik uzajamnosti). vanlisne nektarije su uobičajene među Mimosoideae i Caesalpinioideae, a nalaze se i u nekim Faboideae (npr. Vicia sativa). U nekim vrstama roda Robinia (bagremi), u izmijenjene šuplje stipule naseljavaju se mravi i poznati su kao domaćini.</a:t>
            </a:r>
            <a:endParaRPr lang="sr-Latn-RS"/>
          </a:p>
        </p:txBody>
      </p:sp>
    </p:spTree>
    <p:extLst>
      <p:ext uri="{BB962C8B-B14F-4D97-AF65-F5344CB8AC3E}">
        <p14:creationId xmlns:p14="http://schemas.microsoft.com/office/powerpoint/2010/main" val="1673945763"/>
      </p:ext>
    </p:extLst>
  </p:cSld>
  <p:clrMapOvr>
    <a:masterClrMapping/>
  </p:clrMapOvr>
  <p:transition spd="slow">
    <p:push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lika 4">
            <a:extLst>
              <a:ext uri="{FF2B5EF4-FFF2-40B4-BE49-F238E27FC236}">
                <a16:creationId xmlns:a16="http://schemas.microsoft.com/office/drawing/2014/main" id="{CAC69883-F30C-0E43-B2EB-4B8BA36DBCEE}"/>
              </a:ext>
            </a:extLst>
          </p:cNvPr>
          <p:cNvPicPr>
            <a:picLocks noGrp="1" noChangeAspect="1"/>
          </p:cNvPicPr>
          <p:nvPr>
            <p:ph idx="1"/>
          </p:nvPr>
        </p:nvPicPr>
        <p:blipFill>
          <a:blip r:embed="rId2"/>
          <a:stretch>
            <a:fillRect/>
          </a:stretch>
        </p:blipFill>
        <p:spPr>
          <a:xfrm>
            <a:off x="2054595" y="296884"/>
            <a:ext cx="4909788" cy="5680559"/>
          </a:xfrm>
        </p:spPr>
      </p:pic>
      <p:sp>
        <p:nvSpPr>
          <p:cNvPr id="6" name="TekstniOkvir 5">
            <a:extLst>
              <a:ext uri="{FF2B5EF4-FFF2-40B4-BE49-F238E27FC236}">
                <a16:creationId xmlns:a16="http://schemas.microsoft.com/office/drawing/2014/main" id="{332ECF28-FB09-7A4E-B65D-AE1AA2A01981}"/>
              </a:ext>
            </a:extLst>
          </p:cNvPr>
          <p:cNvSpPr txBox="1"/>
          <p:nvPr/>
        </p:nvSpPr>
        <p:spPr>
          <a:xfrm>
            <a:off x="2757617" y="6061364"/>
            <a:ext cx="4568640" cy="369332"/>
          </a:xfrm>
          <a:prstGeom prst="rect">
            <a:avLst/>
          </a:prstGeom>
          <a:noFill/>
        </p:spPr>
        <p:txBody>
          <a:bodyPr wrap="square" rtlCol="0">
            <a:spAutoFit/>
          </a:bodyPr>
          <a:lstStyle/>
          <a:p>
            <a:pPr algn="l"/>
            <a:r>
              <a:rPr lang="hr-HR"/>
              <a:t>MAHUNA VICIA ANGUSTIFOLIA</a:t>
            </a:r>
            <a:endParaRPr lang="sr-Latn-RS"/>
          </a:p>
        </p:txBody>
      </p:sp>
    </p:spTree>
    <p:extLst>
      <p:ext uri="{BB962C8B-B14F-4D97-AF65-F5344CB8AC3E}">
        <p14:creationId xmlns:p14="http://schemas.microsoft.com/office/powerpoint/2010/main" val="1941154331"/>
      </p:ext>
    </p:extLst>
  </p:cSld>
  <p:clrMapOvr>
    <a:masterClrMapping/>
  </p:clrMapOvr>
  <p:transition spd="slow">
    <p:push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13704B18-D602-954A-8E64-1BD9A0ADA21F}"/>
              </a:ext>
            </a:extLst>
          </p:cNvPr>
          <p:cNvSpPr>
            <a:spLocks noGrp="1"/>
          </p:cNvSpPr>
          <p:nvPr>
            <p:ph type="title"/>
          </p:nvPr>
        </p:nvSpPr>
        <p:spPr/>
        <p:txBody>
          <a:bodyPr/>
          <a:lstStyle/>
          <a:p>
            <a:r>
              <a:rPr lang="hr-HR"/>
              <a:t>KORIJEN I CVJETOVI </a:t>
            </a:r>
            <a:endParaRPr lang="sr-Latn-RS"/>
          </a:p>
        </p:txBody>
      </p:sp>
      <p:sp>
        <p:nvSpPr>
          <p:cNvPr id="3" name="Rezervirano mjesto sadržaja 2">
            <a:extLst>
              <a:ext uri="{FF2B5EF4-FFF2-40B4-BE49-F238E27FC236}">
                <a16:creationId xmlns:a16="http://schemas.microsoft.com/office/drawing/2014/main" id="{EE4D268D-CA29-F442-9178-71AD484AEFA9}"/>
              </a:ext>
            </a:extLst>
          </p:cNvPr>
          <p:cNvSpPr>
            <a:spLocks noGrp="1"/>
          </p:cNvSpPr>
          <p:nvPr>
            <p:ph idx="1"/>
          </p:nvPr>
        </p:nvSpPr>
        <p:spPr/>
        <p:txBody>
          <a:bodyPr>
            <a:normAutofit fontScale="92500" lnSpcReduction="10000"/>
          </a:bodyPr>
          <a:lstStyle/>
          <a:p>
            <a:pPr marL="0" indent="0">
              <a:buNone/>
            </a:pPr>
            <a:r>
              <a:rPr lang="hr-HR"/>
              <a:t>      KORIJEN</a:t>
            </a:r>
          </a:p>
          <a:p>
            <a:r>
              <a:rPr lang="hr-HR"/>
              <a:t>Mnoge Fabaceae su domaćini bakterija u svojim korijenima, unutar struktura pod nazivom korijenove kvržice (nodule). Ove bakterije poznate kao rizobije, imaju sposobnost da uzimaju plin dušik (N2) iz zraka i pretvaraju ga u oblik dušika koji je upotrebljiv u biljci domaćinu (NO3– ili NH3). Ovaj proces se naziva fiksacija azota. Mahunarka, djelujući kao domaćin, a rizobij – kao dobavljač upotrebljivih nitrata, stvaraju simbiotski odnos.</a:t>
            </a:r>
            <a:endParaRPr lang="hr-HR" b="0" i="0">
              <a:solidFill>
                <a:srgbClr val="202122"/>
              </a:solidFill>
              <a:effectLst/>
              <a:latin typeface="-apple-system"/>
            </a:endParaRPr>
          </a:p>
          <a:p>
            <a:pPr marL="0" indent="0">
              <a:buNone/>
            </a:pPr>
            <a:r>
              <a:rPr lang="hr-HR" b="0" i="0">
                <a:solidFill>
                  <a:srgbClr val="202122"/>
                </a:solidFill>
                <a:effectLst/>
                <a:latin typeface="-apple-system"/>
              </a:rPr>
              <a:t>        CVJETOVI </a:t>
            </a:r>
          </a:p>
          <a:p>
            <a:r>
              <a:rPr lang="hr-HR"/>
              <a:t>Cvjetovi mahunarki često imaju pet spojenih čašičnih i pet slobodnih kruničnih listića (latica). Uglavnom su dvospolni (hermafroditni), a imaju kratak tučak, najčešće u obliku kupe. U cvijeću se obično nalazi 10 prašnika i jedan izduženi glavni jajnik, zaobljenog olika. Obično su raspoređeni u vršne cvasti. Fabaceae su obično entomofilni, tj. oprašuju se pomoću insekata, a cvjetovi su obično razmetljivo obojeni da bi privukli oprašivače.</a:t>
            </a:r>
            <a:endParaRPr lang="sr-Latn-RS"/>
          </a:p>
        </p:txBody>
      </p:sp>
    </p:spTree>
    <p:extLst>
      <p:ext uri="{BB962C8B-B14F-4D97-AF65-F5344CB8AC3E}">
        <p14:creationId xmlns:p14="http://schemas.microsoft.com/office/powerpoint/2010/main" val="2274998927"/>
      </p:ext>
    </p:extLst>
  </p:cSld>
  <p:clrMapOvr>
    <a:masterClrMapping/>
  </p:clrMapOvr>
  <p:transition spd="slow">
    <p:push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Slika 8">
            <a:extLst>
              <a:ext uri="{FF2B5EF4-FFF2-40B4-BE49-F238E27FC236}">
                <a16:creationId xmlns:a16="http://schemas.microsoft.com/office/drawing/2014/main" id="{D0F69D94-2432-CF41-89A1-57C4802D8E7A}"/>
              </a:ext>
            </a:extLst>
          </p:cNvPr>
          <p:cNvPicPr>
            <a:picLocks noGrp="1" noChangeAspect="1"/>
          </p:cNvPicPr>
          <p:nvPr>
            <p:ph idx="1"/>
          </p:nvPr>
        </p:nvPicPr>
        <p:blipFill>
          <a:blip r:embed="rId2"/>
          <a:stretch>
            <a:fillRect/>
          </a:stretch>
        </p:blipFill>
        <p:spPr>
          <a:xfrm>
            <a:off x="1187532" y="569685"/>
            <a:ext cx="5822121" cy="4168734"/>
          </a:xfrm>
        </p:spPr>
      </p:pic>
      <p:sp>
        <p:nvSpPr>
          <p:cNvPr id="10" name="TekstniOkvir 9">
            <a:extLst>
              <a:ext uri="{FF2B5EF4-FFF2-40B4-BE49-F238E27FC236}">
                <a16:creationId xmlns:a16="http://schemas.microsoft.com/office/drawing/2014/main" id="{632517F8-369B-A740-9975-49561A998700}"/>
              </a:ext>
            </a:extLst>
          </p:cNvPr>
          <p:cNvSpPr txBox="1"/>
          <p:nvPr/>
        </p:nvSpPr>
        <p:spPr>
          <a:xfrm>
            <a:off x="2684319" y="4553753"/>
            <a:ext cx="4770659" cy="369332"/>
          </a:xfrm>
          <a:prstGeom prst="rect">
            <a:avLst/>
          </a:prstGeom>
          <a:noFill/>
        </p:spPr>
        <p:txBody>
          <a:bodyPr wrap="square" rtlCol="0">
            <a:spAutoFit/>
          </a:bodyPr>
          <a:lstStyle/>
          <a:p>
            <a:pPr algn="l"/>
            <a:r>
              <a:rPr lang="hr-HR"/>
              <a:t>CVIJET WISTERIA SINENSIS.</a:t>
            </a:r>
            <a:endParaRPr lang="sr-Latn-RS"/>
          </a:p>
        </p:txBody>
      </p:sp>
    </p:spTree>
    <p:extLst>
      <p:ext uri="{BB962C8B-B14F-4D97-AF65-F5344CB8AC3E}">
        <p14:creationId xmlns:p14="http://schemas.microsoft.com/office/powerpoint/2010/main" val="797983589"/>
      </p:ext>
    </p:extLst>
  </p:cSld>
  <p:clrMapOvr>
    <a:masterClrMapping/>
  </p:clrMapOvr>
  <p:transition spd="slow">
    <p:push dir="r"/>
  </p:transition>
</p:sld>
</file>

<file path=ppt/theme/theme1.xml><?xml version="1.0" encoding="utf-8"?>
<a:theme xmlns:a="http://schemas.openxmlformats.org/drawingml/2006/main" name="Faseta">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0</TotalTime>
  <Words>818</Words>
  <Application>Microsoft Office PowerPoint</Application>
  <PresentationFormat>Široki zaslon</PresentationFormat>
  <Paragraphs>44</Paragraphs>
  <Slides>14</Slides>
  <Notes>0</Notes>
  <HiddenSlides>0</HiddenSlides>
  <MMClips>0</MMClips>
  <ScaleCrop>false</ScaleCrop>
  <HeadingPairs>
    <vt:vector size="6" baseType="variant">
      <vt:variant>
        <vt:lpstr>Korišteni fontovi</vt:lpstr>
      </vt:variant>
      <vt:variant>
        <vt:i4>4</vt:i4>
      </vt:variant>
      <vt:variant>
        <vt:lpstr>Tema</vt:lpstr>
      </vt:variant>
      <vt:variant>
        <vt:i4>1</vt:i4>
      </vt:variant>
      <vt:variant>
        <vt:lpstr>Naslovi slajdova</vt:lpstr>
      </vt:variant>
      <vt:variant>
        <vt:i4>14</vt:i4>
      </vt:variant>
    </vt:vector>
  </HeadingPairs>
  <TitlesOfParts>
    <vt:vector size="19" baseType="lpstr">
      <vt:lpstr>-apple-system</vt:lpstr>
      <vt:lpstr>Arial</vt:lpstr>
      <vt:lpstr>Trebuchet MS</vt:lpstr>
      <vt:lpstr>Wingdings 3</vt:lpstr>
      <vt:lpstr>Faseta</vt:lpstr>
      <vt:lpstr>PORODICA FABACEAE </vt:lpstr>
      <vt:lpstr>FABACEAE</vt:lpstr>
      <vt:lpstr>SISTEMATIKA</vt:lpstr>
      <vt:lpstr>OPIS</vt:lpstr>
      <vt:lpstr>VANJSKI IZGLED</vt:lpstr>
      <vt:lpstr>LISTOVI </vt:lpstr>
      <vt:lpstr>PowerPoint prezentacija</vt:lpstr>
      <vt:lpstr>KORIJEN I CVJETOVI </vt:lpstr>
      <vt:lpstr>PowerPoint prezentacija</vt:lpstr>
      <vt:lpstr>PLOD</vt:lpstr>
      <vt:lpstr>PowerPoint prezentacija</vt:lpstr>
      <vt:lpstr>RASPROSTRANJENJE I STANIŠTA</vt:lpstr>
      <vt:lpstr>RODOVI I PORODICE</vt:lpstr>
      <vt:lpstr>PowerPoint prezentacija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PORODICA FABACEAE</dc:title>
  <dc:creator>Antonia Biljaka</dc:creator>
  <cp:lastModifiedBy>Alen Đurasek</cp:lastModifiedBy>
  <cp:revision>1</cp:revision>
  <dcterms:created xsi:type="dcterms:W3CDTF">2020-06-03T18:34:03Z</dcterms:created>
  <dcterms:modified xsi:type="dcterms:W3CDTF">2020-06-04T12:11:47Z</dcterms:modified>
</cp:coreProperties>
</file>