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80" r:id="rId16"/>
    <p:sldId id="28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Python  zadaci za vježbanje i ponavljanje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22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64035"/>
            <a:ext cx="6784258" cy="2755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3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 troznamenkasti broj </a:t>
            </a:r>
          </a:p>
          <a:p>
            <a:r>
              <a:rPr lang="hr-HR" dirty="0" smtClean="0"/>
              <a:t>Kod ispisa ispisati:</a:t>
            </a:r>
          </a:p>
          <a:p>
            <a:r>
              <a:rPr lang="hr-HR" dirty="0" smtClean="0"/>
              <a:t>Broj koji unosite </a:t>
            </a:r>
          </a:p>
          <a:p>
            <a:r>
              <a:rPr lang="hr-HR" dirty="0" smtClean="0"/>
              <a:t>Broj u binarnom brojevnom sustavu</a:t>
            </a:r>
            <a:r>
              <a:rPr lang="hr-HR" b="1" dirty="0" smtClean="0"/>
              <a:t> (baza 2)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4191000"/>
            <a:ext cx="8382000" cy="161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9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20" y="2362200"/>
            <a:ext cx="893878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28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znak preko tipkovnice (slovo, brojku, specijani znak) i ispišite ASCII kod tog znaka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038600"/>
            <a:ext cx="6465300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62800" y="2961382"/>
            <a:ext cx="16764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 smtClean="0"/>
              <a:t>POMOĆ:</a:t>
            </a:r>
          </a:p>
          <a:p>
            <a:endParaRPr lang="hr-HR" dirty="0"/>
          </a:p>
          <a:p>
            <a:r>
              <a:rPr lang="hr-HR" sz="2800" dirty="0" smtClean="0">
                <a:solidFill>
                  <a:srgbClr val="FF0000"/>
                </a:solidFill>
              </a:rPr>
              <a:t>ord(a)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762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4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867507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5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</a:t>
            </a:r>
            <a:r>
              <a:rPr lang="hr-HR" dirty="0" smtClean="0"/>
              <a:t>vrijednost </a:t>
            </a:r>
            <a:r>
              <a:rPr lang="hr-HR" dirty="0" smtClean="0"/>
              <a:t>varijable i ispišite memorijsku adresu te varijable</a:t>
            </a:r>
            <a:endParaRPr lang="hr-HR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36057"/>
            <a:ext cx="8182837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19800" y="4343400"/>
            <a:ext cx="16764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b="1" dirty="0" smtClean="0"/>
              <a:t>POMOĆ:</a:t>
            </a:r>
          </a:p>
          <a:p>
            <a:endParaRPr lang="hr-HR" dirty="0"/>
          </a:p>
          <a:p>
            <a:r>
              <a:rPr lang="hr-HR" sz="2800" dirty="0">
                <a:solidFill>
                  <a:srgbClr val="FF0000"/>
                </a:solidFill>
              </a:rPr>
              <a:t>i</a:t>
            </a:r>
            <a:r>
              <a:rPr lang="hr-HR" sz="2800" dirty="0" smtClean="0">
                <a:solidFill>
                  <a:srgbClr val="FF0000"/>
                </a:solidFill>
              </a:rPr>
              <a:t>d(a)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048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369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75785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39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Zbrojite dva broja i rezultat ispišite kao decimalni broj</a:t>
            </a:r>
            <a:endParaRPr lang="hr-H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09912"/>
            <a:ext cx="4586642" cy="199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85299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00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6</a:t>
            </a:r>
            <a:endParaRPr lang="hr-H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90800"/>
            <a:ext cx="6571561" cy="1937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334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99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Unesite dva broja i izračunajte njihovu </a:t>
            </a:r>
            <a:r>
              <a:rPr lang="hr-HR" b="1" dirty="0" smtClean="0"/>
              <a:t>sumu, razliku, količnik, umnožak</a:t>
            </a:r>
            <a:endParaRPr lang="hr-H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00400"/>
            <a:ext cx="5037666" cy="283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6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Ponavljanje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3=3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3==3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a=12.3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a</a:t>
            </a:r>
            <a:r>
              <a:rPr lang="hr-HR" dirty="0" smtClean="0"/>
              <a:t>==12.3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a!=5</a:t>
            </a:r>
            <a:endParaRPr lang="hr-HR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24200" y="2721364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Koja je od navedenih varijabli pravilno deklarirana?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7569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7</a:t>
            </a:r>
            <a:endParaRPr lang="hr-H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09800"/>
            <a:ext cx="5546340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740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Unesite dva broja i izračunajte njihovu </a:t>
            </a:r>
            <a:r>
              <a:rPr lang="hr-HR" sz="2400" b="1" dirty="0"/>
              <a:t>sumu, razliku, količnik, </a:t>
            </a:r>
            <a:r>
              <a:rPr lang="hr-HR" sz="2400" b="1" dirty="0" smtClean="0"/>
              <a:t>umnožak</a:t>
            </a:r>
          </a:p>
          <a:p>
            <a:r>
              <a:rPr lang="hr-HR" sz="2400" dirty="0" smtClean="0"/>
              <a:t>Sumu ispisati u </a:t>
            </a:r>
            <a:r>
              <a:rPr lang="hr-HR" sz="2400" dirty="0" smtClean="0">
                <a:solidFill>
                  <a:srgbClr val="FF0000"/>
                </a:solidFill>
              </a:rPr>
              <a:t>binarnom sustavu</a:t>
            </a:r>
          </a:p>
          <a:p>
            <a:r>
              <a:rPr lang="hr-HR" sz="2400" dirty="0" smtClean="0"/>
              <a:t>Razliku ispisati u </a:t>
            </a:r>
            <a:r>
              <a:rPr lang="hr-HR" sz="2400" dirty="0" smtClean="0">
                <a:solidFill>
                  <a:srgbClr val="FF0000"/>
                </a:solidFill>
              </a:rPr>
              <a:t>heksadekadskom sustavu</a:t>
            </a:r>
          </a:p>
          <a:p>
            <a:r>
              <a:rPr lang="hr-HR" sz="2400" dirty="0" smtClean="0"/>
              <a:t>Umnožak ispisati u </a:t>
            </a:r>
            <a:r>
              <a:rPr lang="hr-HR" sz="2400" dirty="0" smtClean="0">
                <a:solidFill>
                  <a:srgbClr val="FF0000"/>
                </a:solidFill>
              </a:rPr>
              <a:t>oktalnom sustavu</a:t>
            </a:r>
          </a:p>
          <a:p>
            <a:r>
              <a:rPr lang="hr-HR" sz="2400" dirty="0" smtClean="0"/>
              <a:t>Količnik ispisati u </a:t>
            </a:r>
            <a:r>
              <a:rPr lang="hr-HR" sz="2400" dirty="0" smtClean="0">
                <a:solidFill>
                  <a:srgbClr val="FF0000"/>
                </a:solidFill>
              </a:rPr>
              <a:t>dekadskom sustavu</a:t>
            </a:r>
          </a:p>
          <a:p>
            <a:endParaRPr lang="hr-HR" sz="2400" dirty="0" smtClean="0">
              <a:solidFill>
                <a:srgbClr val="FF0000"/>
              </a:solidFill>
            </a:endParaRPr>
          </a:p>
          <a:p>
            <a:endParaRPr lang="hr-HR" sz="2400" dirty="0" smtClean="0">
              <a:solidFill>
                <a:srgbClr val="FF0000"/>
              </a:solidFill>
            </a:endParaRPr>
          </a:p>
          <a:p>
            <a:endParaRPr lang="hr-HR" sz="2400" b="1" dirty="0"/>
          </a:p>
          <a:p>
            <a:endParaRPr lang="hr-HR" sz="2400" b="1" dirty="0" smtClean="0"/>
          </a:p>
          <a:p>
            <a:endParaRPr lang="hr-HR" sz="2400" b="1" dirty="0"/>
          </a:p>
          <a:p>
            <a:endParaRPr lang="hr-HR" sz="2400" dirty="0"/>
          </a:p>
          <a:p>
            <a:endParaRPr lang="hr-HR" sz="24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191000"/>
            <a:ext cx="4520044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762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0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8</a:t>
            </a:r>
            <a:endParaRPr lang="hr-H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891414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59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/>
              <a:t>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koji ispisuje rezultat na temelju izraza: </a:t>
            </a:r>
            <a:r>
              <a:rPr lang="pl-PL" b="1" dirty="0"/>
              <a:t>x=b</a:t>
            </a:r>
            <a:r>
              <a:rPr lang="pl-PL" b="1" baseline="30000" dirty="0"/>
              <a:t>2</a:t>
            </a:r>
            <a:r>
              <a:rPr lang="pl-PL" b="1" dirty="0"/>
              <a:t>-4ac</a:t>
            </a:r>
            <a:endParaRPr lang="hr-HR" b="1" dirty="0"/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3010451"/>
            <a:ext cx="2362200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 smtClean="0"/>
              <a:t>Potenciranje u Pythonu</a:t>
            </a:r>
          </a:p>
          <a:p>
            <a:pPr algn="ctr"/>
            <a:endParaRPr lang="hr-HR" dirty="0"/>
          </a:p>
          <a:p>
            <a:pPr algn="ctr"/>
            <a:r>
              <a:rPr lang="hr-HR" sz="4800" b="1" dirty="0" smtClean="0">
                <a:solidFill>
                  <a:srgbClr val="FF0000"/>
                </a:solidFill>
              </a:rPr>
              <a:t>a**2</a:t>
            </a:r>
            <a:endParaRPr lang="hr-HR" sz="4800" b="1" dirty="0">
              <a:solidFill>
                <a:srgbClr val="FF00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17172"/>
            <a:ext cx="4152639" cy="174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907" y="228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60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9</a:t>
            </a:r>
            <a:endParaRPr lang="hr-H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6334315" cy="3300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415" y="5334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08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Izračunati aritmetičku sredinu </a:t>
            </a:r>
            <a:r>
              <a:rPr lang="hr-HR" dirty="0" smtClean="0"/>
              <a:t>sedam brojeva</a:t>
            </a:r>
          </a:p>
          <a:p>
            <a:r>
              <a:rPr lang="hr-HR" b="1" dirty="0" smtClean="0"/>
              <a:t>NAPOMENA:</a:t>
            </a:r>
            <a:r>
              <a:rPr lang="hr-HR" dirty="0" smtClean="0"/>
              <a:t> u jednoj liniji koda napraviti unos vrijednosti 7 varijabli</a:t>
            </a:r>
            <a:endParaRPr lang="hr-HR" b="1" dirty="0"/>
          </a:p>
          <a:p>
            <a:endParaRPr lang="hr-HR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581400"/>
            <a:ext cx="746584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08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</a:t>
            </a:r>
            <a:r>
              <a:rPr lang="hr-HR" dirty="0" smtClean="0"/>
              <a:t>10</a:t>
            </a:r>
            <a:endParaRPr lang="hr-HR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81" y="1905000"/>
            <a:ext cx="8926919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696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Ponavljanje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3=3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3==3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a=12.3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a</a:t>
            </a:r>
            <a:r>
              <a:rPr lang="hr-HR" dirty="0" smtClean="0"/>
              <a:t>==12.3 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a!=5</a:t>
            </a:r>
            <a:endParaRPr lang="hr-HR" dirty="0"/>
          </a:p>
        </p:txBody>
      </p:sp>
      <p:sp>
        <p:nvSpPr>
          <p:cNvPr id="4" name="Oval 3"/>
          <p:cNvSpPr/>
          <p:nvPr/>
        </p:nvSpPr>
        <p:spPr>
          <a:xfrm>
            <a:off x="365078" y="2866030"/>
            <a:ext cx="2362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572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3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Deklaracija varijable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7200" dirty="0" smtClean="0">
                <a:solidFill>
                  <a:srgbClr val="FF0000"/>
                </a:solidFill>
              </a:rPr>
              <a:t>a</a:t>
            </a:r>
            <a:r>
              <a:rPr lang="hr-HR" sz="7200" dirty="0" smtClean="0">
                <a:solidFill>
                  <a:srgbClr val="002060"/>
                </a:solidFill>
              </a:rPr>
              <a:t>=</a:t>
            </a:r>
            <a:r>
              <a:rPr lang="hr-HR" sz="7200" dirty="0" smtClean="0"/>
              <a:t>12</a:t>
            </a:r>
            <a:endParaRPr lang="hr-HR" sz="7200" dirty="0"/>
          </a:p>
        </p:txBody>
      </p:sp>
      <p:sp>
        <p:nvSpPr>
          <p:cNvPr id="4" name="Line Callout 1 3"/>
          <p:cNvSpPr/>
          <p:nvPr/>
        </p:nvSpPr>
        <p:spPr>
          <a:xfrm>
            <a:off x="762000" y="3276600"/>
            <a:ext cx="2209800" cy="1219200"/>
          </a:xfrm>
          <a:prstGeom prst="borderCallout1">
            <a:avLst>
              <a:gd name="adj1" fmla="val 24347"/>
              <a:gd name="adj2" fmla="val 107776"/>
              <a:gd name="adj3" fmla="val -63246"/>
              <a:gd name="adj4" fmla="val 13521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Naziv varijable</a:t>
            </a:r>
            <a:endParaRPr lang="hr-HR" sz="2400" b="1" dirty="0"/>
          </a:p>
        </p:txBody>
      </p:sp>
      <p:sp>
        <p:nvSpPr>
          <p:cNvPr id="5" name="Line Callout 1 4"/>
          <p:cNvSpPr/>
          <p:nvPr/>
        </p:nvSpPr>
        <p:spPr>
          <a:xfrm>
            <a:off x="3657600" y="4724400"/>
            <a:ext cx="2286000" cy="1524000"/>
          </a:xfrm>
          <a:prstGeom prst="borderCallout1">
            <a:avLst>
              <a:gd name="adj1" fmla="val -6325"/>
              <a:gd name="adj2" fmla="val 35249"/>
              <a:gd name="adj3" fmla="val -148993"/>
              <a:gd name="adj4" fmla="val 2913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Znak pridruživanja vrijednosti</a:t>
            </a:r>
            <a:endParaRPr lang="hr-HR" b="1" dirty="0"/>
          </a:p>
        </p:txBody>
      </p:sp>
      <p:sp>
        <p:nvSpPr>
          <p:cNvPr id="6" name="Line Callout 1 5"/>
          <p:cNvSpPr/>
          <p:nvPr/>
        </p:nvSpPr>
        <p:spPr>
          <a:xfrm>
            <a:off x="6629400" y="3124200"/>
            <a:ext cx="2286000" cy="1524000"/>
          </a:xfrm>
          <a:prstGeom prst="borderCallout1">
            <a:avLst>
              <a:gd name="adj1" fmla="val -6325"/>
              <a:gd name="adj2" fmla="val 35249"/>
              <a:gd name="adj3" fmla="val -48694"/>
              <a:gd name="adj4" fmla="val -466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Vrijednost</a:t>
            </a:r>
            <a:endParaRPr lang="hr-HR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05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Naredba za unos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5400" dirty="0" smtClean="0">
                <a:solidFill>
                  <a:srgbClr val="FF0066"/>
                </a:solidFill>
              </a:rPr>
              <a:t>print</a:t>
            </a:r>
            <a:r>
              <a:rPr lang="hr-HR" sz="5400" dirty="0" smtClean="0"/>
              <a:t> (</a:t>
            </a:r>
            <a:r>
              <a:rPr lang="hr-HR" sz="5400" dirty="0" smtClean="0">
                <a:solidFill>
                  <a:srgbClr val="00B050"/>
                </a:solidFill>
              </a:rPr>
              <a:t>‘Tekst’</a:t>
            </a:r>
            <a:r>
              <a:rPr lang="hr-HR" sz="5400" dirty="0" smtClean="0"/>
              <a:t>, </a:t>
            </a:r>
            <a:r>
              <a:rPr lang="hr-HR" sz="5400" dirty="0" smtClean="0">
                <a:solidFill>
                  <a:srgbClr val="0070C0"/>
                </a:solidFill>
              </a:rPr>
              <a:t>a</a:t>
            </a:r>
            <a:r>
              <a:rPr lang="hr-HR" sz="5400" dirty="0" smtClean="0"/>
              <a:t>)</a:t>
            </a:r>
            <a:endParaRPr lang="hr-HR" sz="5400" dirty="0"/>
          </a:p>
        </p:txBody>
      </p:sp>
      <p:sp>
        <p:nvSpPr>
          <p:cNvPr id="4" name="Line Callout 1 3"/>
          <p:cNvSpPr/>
          <p:nvPr/>
        </p:nvSpPr>
        <p:spPr>
          <a:xfrm>
            <a:off x="762000" y="3429000"/>
            <a:ext cx="2209800" cy="1219200"/>
          </a:xfrm>
          <a:prstGeom prst="borderCallout1">
            <a:avLst>
              <a:gd name="adj1" fmla="val 24347"/>
              <a:gd name="adj2" fmla="val 107776"/>
              <a:gd name="adj3" fmla="val -66604"/>
              <a:gd name="adj4" fmla="val 11174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Naredba</a:t>
            </a:r>
            <a:endParaRPr lang="hr-HR" sz="2400" b="1" dirty="0"/>
          </a:p>
        </p:txBody>
      </p:sp>
      <p:sp>
        <p:nvSpPr>
          <p:cNvPr id="5" name="Line Callout 1 4"/>
          <p:cNvSpPr/>
          <p:nvPr/>
        </p:nvSpPr>
        <p:spPr>
          <a:xfrm>
            <a:off x="3810000" y="3733800"/>
            <a:ext cx="2209800" cy="1219200"/>
          </a:xfrm>
          <a:prstGeom prst="borderCallout1">
            <a:avLst>
              <a:gd name="adj1" fmla="val -11474"/>
              <a:gd name="adj2" fmla="val 60838"/>
              <a:gd name="adj3" fmla="val -105783"/>
              <a:gd name="adj4" fmla="val 5863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Tekstualni dio označen navodnicima</a:t>
            </a:r>
            <a:endParaRPr lang="hr-HR" sz="2400" b="1" dirty="0"/>
          </a:p>
        </p:txBody>
      </p:sp>
      <p:sp>
        <p:nvSpPr>
          <p:cNvPr id="6" name="Line Callout 1 5"/>
          <p:cNvSpPr/>
          <p:nvPr/>
        </p:nvSpPr>
        <p:spPr>
          <a:xfrm>
            <a:off x="6324600" y="3576851"/>
            <a:ext cx="2286000" cy="1524000"/>
          </a:xfrm>
          <a:prstGeom prst="borderCallout1">
            <a:avLst>
              <a:gd name="adj1" fmla="val -6325"/>
              <a:gd name="adj2" fmla="val 35249"/>
              <a:gd name="adj3" fmla="val -77351"/>
              <a:gd name="adj4" fmla="val 644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Vrijednost varijable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84340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Naredba za unos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800" dirty="0" smtClean="0">
                <a:solidFill>
                  <a:srgbClr val="0070C0"/>
                </a:solidFill>
              </a:rPr>
              <a:t>a</a:t>
            </a:r>
            <a:r>
              <a:rPr lang="hr-HR" sz="4800" dirty="0" smtClean="0"/>
              <a:t>=tip_podataka(</a:t>
            </a:r>
            <a:r>
              <a:rPr lang="hr-HR" sz="4800" dirty="0" smtClean="0">
                <a:solidFill>
                  <a:srgbClr val="FF0066"/>
                </a:solidFill>
              </a:rPr>
              <a:t>input</a:t>
            </a:r>
            <a:r>
              <a:rPr lang="hr-HR" sz="4800" dirty="0" smtClean="0"/>
              <a:t>(</a:t>
            </a:r>
            <a:r>
              <a:rPr lang="hr-HR" sz="4800" dirty="0" smtClean="0">
                <a:solidFill>
                  <a:srgbClr val="00B050"/>
                </a:solidFill>
              </a:rPr>
              <a:t>‘Tekst</a:t>
            </a:r>
            <a:r>
              <a:rPr lang="hr-HR" sz="4800" dirty="0" smtClean="0">
                <a:solidFill>
                  <a:srgbClr val="00B050"/>
                </a:solidFill>
              </a:rPr>
              <a:t>’)</a:t>
            </a:r>
            <a:r>
              <a:rPr lang="hr-HR" sz="4800" dirty="0" smtClean="0"/>
              <a:t>)</a:t>
            </a:r>
            <a:endParaRPr lang="hr-HR" sz="4800" dirty="0"/>
          </a:p>
        </p:txBody>
      </p:sp>
      <p:sp>
        <p:nvSpPr>
          <p:cNvPr id="4" name="Line Callout 1 3"/>
          <p:cNvSpPr/>
          <p:nvPr/>
        </p:nvSpPr>
        <p:spPr>
          <a:xfrm>
            <a:off x="76200" y="3429000"/>
            <a:ext cx="2209800" cy="1219200"/>
          </a:xfrm>
          <a:prstGeom prst="borderCallout1">
            <a:avLst>
              <a:gd name="adj1" fmla="val -8116"/>
              <a:gd name="adj2" fmla="val 32428"/>
              <a:gd name="adj3" fmla="val -96828"/>
              <a:gd name="adj4" fmla="val 3948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Naziv varijable</a:t>
            </a:r>
            <a:endParaRPr lang="hr-HR" sz="2400" b="1" dirty="0"/>
          </a:p>
        </p:txBody>
      </p:sp>
      <p:sp>
        <p:nvSpPr>
          <p:cNvPr id="5" name="Line Callout 1 4"/>
          <p:cNvSpPr/>
          <p:nvPr/>
        </p:nvSpPr>
        <p:spPr>
          <a:xfrm>
            <a:off x="6781800" y="4872250"/>
            <a:ext cx="2209800" cy="1219200"/>
          </a:xfrm>
          <a:prstGeom prst="borderCallout1">
            <a:avLst>
              <a:gd name="adj1" fmla="val -11474"/>
              <a:gd name="adj2" fmla="val 60838"/>
              <a:gd name="adj3" fmla="val -204290"/>
              <a:gd name="adj4" fmla="val 4195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Tekstualni dio označen navodnicima</a:t>
            </a:r>
            <a:endParaRPr lang="hr-HR" sz="2400" b="1" dirty="0"/>
          </a:p>
        </p:txBody>
      </p:sp>
      <p:sp>
        <p:nvSpPr>
          <p:cNvPr id="6" name="Line Callout 1 5"/>
          <p:cNvSpPr/>
          <p:nvPr/>
        </p:nvSpPr>
        <p:spPr>
          <a:xfrm>
            <a:off x="5105400" y="3429000"/>
            <a:ext cx="2286000" cy="986050"/>
          </a:xfrm>
          <a:prstGeom prst="borderCallout1">
            <a:avLst>
              <a:gd name="adj1" fmla="val -6325"/>
              <a:gd name="adj2" fmla="val 35249"/>
              <a:gd name="adj3" fmla="val -118545"/>
              <a:gd name="adj4" fmla="val 2674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Naredba za unos</a:t>
            </a:r>
            <a:endParaRPr lang="hr-HR" b="1" dirty="0"/>
          </a:p>
        </p:txBody>
      </p:sp>
      <p:sp>
        <p:nvSpPr>
          <p:cNvPr id="8" name="Line Callout 1 7"/>
          <p:cNvSpPr/>
          <p:nvPr/>
        </p:nvSpPr>
        <p:spPr>
          <a:xfrm>
            <a:off x="2667000" y="4648200"/>
            <a:ext cx="2286000" cy="986050"/>
          </a:xfrm>
          <a:prstGeom prst="borderCallout1">
            <a:avLst>
              <a:gd name="adj1" fmla="val -6325"/>
              <a:gd name="adj2" fmla="val 35249"/>
              <a:gd name="adj3" fmla="val -233424"/>
              <a:gd name="adj4" fmla="val 2375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Tip podataka: </a:t>
            </a:r>
            <a:r>
              <a:rPr lang="hr-HR" b="1" dirty="0" smtClean="0">
                <a:solidFill>
                  <a:srgbClr val="FF0000"/>
                </a:solidFill>
              </a:rPr>
              <a:t>int, float, bool, string</a:t>
            </a:r>
            <a:endParaRPr lang="hr-H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Upisati jednu riječ i umnožiti je </a:t>
            </a:r>
            <a:r>
              <a:rPr lang="hr-HR" b="1" dirty="0" smtClean="0"/>
              <a:t>5 puta</a:t>
            </a:r>
            <a:endParaRPr lang="hr-HR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124200"/>
            <a:ext cx="6975123" cy="14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54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14600"/>
            <a:ext cx="5833119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63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Upišite dvije riječi i spojite ih u niz.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014662"/>
            <a:ext cx="6553308" cy="239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81000"/>
            <a:ext cx="1143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850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287</Words>
  <Application>Microsoft Office PowerPoint</Application>
  <PresentationFormat>On-screen Show (4:3)</PresentationFormat>
  <Paragraphs>82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Python  zadaci za vježbanje i ponavljanje</vt:lpstr>
      <vt:lpstr>Ponavljanje</vt:lpstr>
      <vt:lpstr>Ponavljanje</vt:lpstr>
      <vt:lpstr>Deklaracija varijable</vt:lpstr>
      <vt:lpstr>Naredba za unos</vt:lpstr>
      <vt:lpstr>Naredba za unos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  <vt:lpstr>Zadatak 8</vt:lpstr>
      <vt:lpstr>Zadatak 8</vt:lpstr>
      <vt:lpstr>Zadatak 9</vt:lpstr>
      <vt:lpstr>Zadatak 9</vt:lpstr>
      <vt:lpstr>Zadatak 10</vt:lpstr>
      <vt:lpstr>Zadatak 10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 zadaci za vježbanje</dc:title>
  <dc:creator>zohercigo</dc:creator>
  <cp:lastModifiedBy>zoran</cp:lastModifiedBy>
  <cp:revision>36</cp:revision>
  <dcterms:created xsi:type="dcterms:W3CDTF">2006-08-16T00:00:00Z</dcterms:created>
  <dcterms:modified xsi:type="dcterms:W3CDTF">2016-11-17T19:20:23Z</dcterms:modified>
</cp:coreProperties>
</file>