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91" r:id="rId3"/>
    <p:sldId id="297" r:id="rId4"/>
    <p:sldId id="296" r:id="rId5"/>
    <p:sldId id="298" r:id="rId6"/>
    <p:sldId id="299" r:id="rId7"/>
    <p:sldId id="300" r:id="rId8"/>
    <p:sldId id="301" r:id="rId9"/>
    <p:sldId id="292" r:id="rId10"/>
    <p:sldId id="294" r:id="rId11"/>
    <p:sldId id="293" r:id="rId12"/>
    <p:sldId id="295" r:id="rId13"/>
    <p:sldId id="302" r:id="rId14"/>
    <p:sldId id="303" r:id="rId15"/>
    <p:sldId id="304" r:id="rId16"/>
    <p:sldId id="305" r:id="rId17"/>
    <p:sldId id="306" r:id="rId18"/>
  </p:sldIdLst>
  <p:sldSz cx="9144000" cy="6858000" type="screen4x3"/>
  <p:notesSz cx="6888163" cy="100203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AFFFF"/>
    <a:srgbClr val="FFFF66"/>
    <a:srgbClr val="FF3300"/>
    <a:srgbClr val="FF9966"/>
    <a:srgbClr val="00FF00"/>
    <a:srgbClr val="004F8A"/>
    <a:srgbClr val="2F5395"/>
    <a:srgbClr val="FFF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3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20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dirty="0" err="1"/>
              <a:t>Prob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3D6FD-C350-4B8A-9226-78BFBC75CD79}" type="datetimeFigureOut">
              <a:rPr lang="hr-HR" smtClean="0"/>
              <a:t>30.3.2019.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30369-B263-4927-ABF1-2F88419C77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9754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dirty="0"/>
              <a:t>Prob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4D52ABD-8AC6-4769-9B5E-F46A64903E73}" type="datetimeFigureOut">
              <a:rPr lang="en-US" smtClean="0"/>
              <a:t>2019-03-30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AB69AE0-356A-4F71-BD08-D86671F54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70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53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1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40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62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77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0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84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4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9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9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2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5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29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69AE0-356A-4F71-BD08-D86671F544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CD-2142-42FE-9601-B81767356491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618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F7B7-AAAA-433C-B814-EA5EFA5EB4D9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291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E1B0-D1CC-430C-A9A6-9213D1E68C17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00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93E-71E6-4108-89B6-8F42BA96A5C3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198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6510-8931-496C-A024-833195E053D3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229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FBC1-9213-4EA9-8953-1FB0D7DB6E53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370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EC6-2FD0-46C1-86BD-2070A3C06759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372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9ACB-E1B6-44AE-98B9-CAF28A95748F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147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893D-9386-4C0C-A09A-17F989C21407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739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058A-94B2-4A6F-85A4-3AE4894EDBCB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921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21BC-FF38-431F-B47A-C0505FD078D5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99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82868-E5DB-43A8-9DB1-F24520549D70}" type="datetime1">
              <a:rPr lang="hr-HR" smtClean="0"/>
              <a:t>30.3.2019.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38CB-0055-48CB-A812-B2B44361C6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477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ourceforge.net/p/electricdss/code/HEAD/tree/trunk/Distrib/Doc/OpenDSS%20Cheatsheet.pdf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github.com/dss-extensions/OpenDSSDirect.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5" y="1196746"/>
            <a:ext cx="9136143" cy="2785863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noProof="1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implementation of optimisation methods for optimizations in distribution power system</a:t>
            </a:r>
            <a:r>
              <a:rPr lang="hr-HR" sz="4800" b="1" noProof="1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PART 2</a:t>
            </a:r>
            <a:endParaRPr lang="en-US" sz="4800" b="1" noProof="1">
              <a:solidFill>
                <a:srgbClr val="FFF9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20627"/>
            <a:ext cx="9145960" cy="1569955"/>
          </a:xfrm>
        </p:spPr>
        <p:txBody>
          <a:bodyPr>
            <a:noAutofit/>
          </a:bodyPr>
          <a:lstStyle/>
          <a:p>
            <a:r>
              <a:rPr lang="en-US" b="1" noProof="1">
                <a:solidFill>
                  <a:schemeClr val="bg1"/>
                </a:solidFill>
              </a:rPr>
              <a:t>Marinko Barukčić</a:t>
            </a:r>
            <a:r>
              <a:rPr lang="hr-HR" b="1" noProof="1">
                <a:solidFill>
                  <a:schemeClr val="bg1"/>
                </a:solidFill>
              </a:rPr>
              <a:t>, PhD.</a:t>
            </a:r>
          </a:p>
          <a:p>
            <a:r>
              <a:rPr lang="en-US" b="1" noProof="1">
                <a:solidFill>
                  <a:schemeClr val="bg1"/>
                </a:solidFill>
              </a:rPr>
              <a:t>Faculty of Electrical Engineering, Computer Science and Information Technology Osijek</a:t>
            </a:r>
            <a:endParaRPr lang="hr-HR" b="1" noProof="1">
              <a:solidFill>
                <a:schemeClr val="bg1"/>
              </a:solidFill>
            </a:endParaRPr>
          </a:p>
          <a:p>
            <a:r>
              <a:rPr lang="en-US" b="1" noProof="1">
                <a:solidFill>
                  <a:schemeClr val="bg1"/>
                </a:solidFill>
              </a:rPr>
              <a:t>JOSIP JURAJ STROSSMAYER UNIVERSITY OF OSIJEK</a:t>
            </a:r>
            <a:endParaRPr lang="hr-HR" b="1" noProof="1">
              <a:solidFill>
                <a:schemeClr val="bg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75372-14E9-4AE3-A1B2-B1272EF5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9" y="6492523"/>
            <a:ext cx="2057841" cy="365125"/>
          </a:xfrm>
        </p:spPr>
        <p:txBody>
          <a:bodyPr/>
          <a:lstStyle/>
          <a:p>
            <a:fld id="{90E9327D-FE96-41BD-BC74-D46F98C1D196}" type="datetime1">
              <a:rPr lang="en-US" noProof="1" smtClean="0"/>
              <a:t>2019-03-30</a:t>
            </a:fld>
            <a:endParaRPr lang="en-US" noProof="1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A16878-2336-4A8D-AFEC-9309FCA4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49" y="6492523"/>
            <a:ext cx="2057841" cy="365125"/>
          </a:xfrm>
        </p:spPr>
        <p:txBody>
          <a:bodyPr/>
          <a:lstStyle/>
          <a:p>
            <a:fld id="{7A8638CB-0055-48CB-A812-B2B44361C644}" type="slidenum">
              <a:rPr lang="en-US" noProof="1" dirty="0" smtClean="0"/>
              <a:t>1</a:t>
            </a:fld>
            <a:endParaRPr lang="en-US" noProof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3" name="Slika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F92B2F-859F-41B7-B35F-24942C596C78}"/>
              </a:ext>
            </a:extLst>
          </p:cNvPr>
          <p:cNvSpPr txBox="1"/>
          <p:nvPr/>
        </p:nvSpPr>
        <p:spPr>
          <a:xfrm>
            <a:off x="3343875" y="827414"/>
            <a:ext cx="24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Workshop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– day 3</a:t>
            </a:r>
            <a:r>
              <a:rPr lang="hr-HR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6921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Workshop working simulation tools: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endParaRPr lang="en-US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5B9528-4A97-4873-8B1A-413F1D886259}"/>
              </a:ext>
            </a:extLst>
          </p:cNvPr>
          <p:cNvSpPr txBox="1">
            <a:spLocks/>
          </p:cNvSpPr>
          <p:nvPr/>
        </p:nvSpPr>
        <p:spPr>
          <a:xfrm>
            <a:off x="1" y="1803637"/>
            <a:ext cx="9144000" cy="930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hr-HR" sz="3200" b="1" dirty="0" err="1">
                <a:solidFill>
                  <a:schemeClr val="bg1"/>
                </a:solidFill>
              </a:rPr>
              <a:t>OpenDSS</a:t>
            </a:r>
            <a:r>
              <a:rPr lang="en-US" sz="3200" b="1" dirty="0">
                <a:solidFill>
                  <a:schemeClr val="bg1"/>
                </a:solidFill>
              </a:rPr>
              <a:t> script: txt file written in any text editor or built-in user interface.</a:t>
            </a:r>
            <a:endParaRPr lang="hr-HR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DB4E9E-CB1B-436B-8AA2-9B25826DB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969" y="2870855"/>
            <a:ext cx="6648062" cy="3515549"/>
          </a:xfrm>
          <a:prstGeom prst="rect">
            <a:avLst/>
          </a:prstGeom>
        </p:spPr>
      </p:pic>
      <p:cxnSp>
        <p:nvCxnSpPr>
          <p:cNvPr id="16" name="Elbow Connector 38">
            <a:extLst>
              <a:ext uri="{FF2B5EF4-FFF2-40B4-BE49-F238E27FC236}">
                <a16:creationId xmlns:a16="http://schemas.microsoft.com/office/drawing/2014/main" id="{6B80EDCA-3575-4B72-9786-E1F0B067BA9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74892" y="3184018"/>
            <a:ext cx="2489878" cy="1517731"/>
          </a:xfrm>
          <a:prstGeom prst="bentConnector3">
            <a:avLst>
              <a:gd name="adj1" fmla="val 60868"/>
            </a:avLst>
          </a:prstGeom>
          <a:ln w="57150">
            <a:solidFill>
              <a:srgbClr val="FF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BEFFC1CB-549F-40CA-B47D-1D2403D84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</p:spTree>
    <p:extLst>
      <p:ext uri="{BB962C8B-B14F-4D97-AF65-F5344CB8AC3E}">
        <p14:creationId xmlns:p14="http://schemas.microsoft.com/office/powerpoint/2010/main" val="411978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Workshop working simulation tools: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endParaRPr lang="en-US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5B9528-4A97-4873-8B1A-413F1D886259}"/>
              </a:ext>
            </a:extLst>
          </p:cNvPr>
          <p:cNvSpPr txBox="1">
            <a:spLocks/>
          </p:cNvSpPr>
          <p:nvPr/>
        </p:nvSpPr>
        <p:spPr>
          <a:xfrm>
            <a:off x="1" y="1682335"/>
            <a:ext cx="9144000" cy="47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hr-HR" sz="3200" b="1" dirty="0" err="1">
                <a:solidFill>
                  <a:schemeClr val="bg1"/>
                </a:solidFill>
              </a:rPr>
              <a:t>OpenDSS</a:t>
            </a:r>
            <a:r>
              <a:rPr lang="en-US" sz="3200" b="1" dirty="0">
                <a:solidFill>
                  <a:schemeClr val="bg1"/>
                </a:solidFill>
              </a:rPr>
              <a:t> script (execute script):</a:t>
            </a:r>
            <a:endParaRPr lang="hr-HR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2FD0DF-7C4F-4406-B6A0-8412437DD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8" y="2158264"/>
            <a:ext cx="8200112" cy="4327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780313CD-17B4-4A44-A437-63AEE4E04806}"/>
              </a:ext>
            </a:extLst>
          </p:cNvPr>
          <p:cNvSpPr txBox="1">
            <a:spLocks/>
          </p:cNvSpPr>
          <p:nvPr/>
        </p:nvSpPr>
        <p:spPr>
          <a:xfrm>
            <a:off x="3460744" y="3227587"/>
            <a:ext cx="2558813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b="1" dirty="0">
                <a:solidFill>
                  <a:srgbClr val="FF0000"/>
                </a:solidFill>
              </a:rPr>
              <a:t>1. Select text, CTRL+A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93BCBF0-445F-4A9B-8E7E-899DC1707AF5}"/>
              </a:ext>
            </a:extLst>
          </p:cNvPr>
          <p:cNvSpPr txBox="1">
            <a:spLocks/>
          </p:cNvSpPr>
          <p:nvPr/>
        </p:nvSpPr>
        <p:spPr>
          <a:xfrm>
            <a:off x="6148681" y="4094388"/>
            <a:ext cx="2558813" cy="1210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Rigth</a:t>
            </a:r>
            <a:r>
              <a:rPr lang="en-US" b="1" dirty="0">
                <a:solidFill>
                  <a:srgbClr val="FF0000"/>
                </a:solidFill>
              </a:rPr>
              <a:t> click + Do selected or menu Do&gt;Selected Line(s)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or click on the icon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10883" y="2518913"/>
            <a:ext cx="232913" cy="224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Freeform 17"/>
          <p:cNvSpPr/>
          <p:nvPr/>
        </p:nvSpPr>
        <p:spPr>
          <a:xfrm>
            <a:off x="514707" y="2777704"/>
            <a:ext cx="7410172" cy="2907563"/>
          </a:xfrm>
          <a:custGeom>
            <a:avLst/>
            <a:gdLst>
              <a:gd name="connsiteX0" fmla="*/ 7033406 w 7410172"/>
              <a:gd name="connsiteY0" fmla="*/ 2398143 h 2907563"/>
              <a:gd name="connsiteX1" fmla="*/ 6714229 w 7410172"/>
              <a:gd name="connsiteY1" fmla="*/ 2907101 h 2907563"/>
              <a:gd name="connsiteX2" fmla="*/ 675738 w 7410172"/>
              <a:gd name="connsiteY2" fmla="*/ 2320505 h 2907563"/>
              <a:gd name="connsiteX3" fmla="*/ 408319 w 7410172"/>
              <a:gd name="connsiteY3" fmla="*/ 0 h 290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0172" h="2907563">
                <a:moveTo>
                  <a:pt x="7033406" y="2398143"/>
                </a:moveTo>
                <a:cubicBezTo>
                  <a:pt x="7403623" y="2659092"/>
                  <a:pt x="7773840" y="2920041"/>
                  <a:pt x="6714229" y="2907101"/>
                </a:cubicBezTo>
                <a:cubicBezTo>
                  <a:pt x="5654618" y="2894161"/>
                  <a:pt x="1726723" y="2805022"/>
                  <a:pt x="675738" y="2320505"/>
                </a:cubicBezTo>
                <a:cubicBezTo>
                  <a:pt x="-375247" y="1835988"/>
                  <a:pt x="16536" y="917994"/>
                  <a:pt x="408319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39E6646-CE02-4243-9837-99C9D75FF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</p:spTree>
    <p:extLst>
      <p:ext uri="{BB962C8B-B14F-4D97-AF65-F5344CB8AC3E}">
        <p14:creationId xmlns:p14="http://schemas.microsoft.com/office/powerpoint/2010/main" val="70076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Workshop working simulation tools: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endParaRPr lang="en-US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5B9528-4A97-4873-8B1A-413F1D886259}"/>
              </a:ext>
            </a:extLst>
          </p:cNvPr>
          <p:cNvSpPr txBox="1">
            <a:spLocks/>
          </p:cNvSpPr>
          <p:nvPr/>
        </p:nvSpPr>
        <p:spPr>
          <a:xfrm>
            <a:off x="1" y="1682334"/>
            <a:ext cx="9144000" cy="4512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hr-HR" sz="3200" b="1" dirty="0" err="1">
                <a:solidFill>
                  <a:schemeClr val="bg1"/>
                </a:solidFill>
              </a:rPr>
              <a:t>OpenDSS</a:t>
            </a:r>
            <a:r>
              <a:rPr lang="en-US" sz="3200" b="1" dirty="0">
                <a:solidFill>
                  <a:schemeClr val="bg1"/>
                </a:solidFill>
              </a:rPr>
              <a:t> script:</a:t>
            </a:r>
            <a:endParaRPr lang="hr-HR" sz="3200" b="1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r>
              <a:rPr lang="en-US" b="1" i="1" dirty="0">
                <a:solidFill>
                  <a:schemeClr val="bg1"/>
                </a:solidFill>
              </a:rPr>
              <a:t>New circuit.</a:t>
            </a:r>
            <a:r>
              <a:rPr lang="hr-HR" b="1" i="1" dirty="0" err="1">
                <a:solidFill>
                  <a:schemeClr val="bg1"/>
                </a:solidFill>
              </a:rPr>
              <a:t>SomeName</a:t>
            </a:r>
            <a:r>
              <a:rPr lang="hr-HR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basekv</a:t>
            </a:r>
            <a:r>
              <a:rPr lang="en-US" b="1" i="1" dirty="0">
                <a:solidFill>
                  <a:schemeClr val="bg1"/>
                </a:solidFill>
              </a:rPr>
              <a:t>=115 </a:t>
            </a:r>
            <a:r>
              <a:rPr lang="en-US" b="1" i="1" dirty="0" err="1">
                <a:solidFill>
                  <a:schemeClr val="bg1"/>
                </a:solidFill>
              </a:rPr>
              <a:t>pu</a:t>
            </a:r>
            <a:r>
              <a:rPr lang="en-US" b="1" i="1" dirty="0">
                <a:solidFill>
                  <a:schemeClr val="bg1"/>
                </a:solidFill>
              </a:rPr>
              <a:t>=1.0 phases=3 </a:t>
            </a:r>
          </a:p>
          <a:p>
            <a:pPr marL="0" lvl="1" algn="l">
              <a:spcBef>
                <a:spcPts val="1000"/>
              </a:spcBef>
            </a:pPr>
            <a:r>
              <a:rPr lang="en-US" b="1" i="1" dirty="0">
                <a:solidFill>
                  <a:schemeClr val="bg1"/>
                </a:solidFill>
              </a:rPr>
              <a:t>~ bus1=</a:t>
            </a:r>
            <a:r>
              <a:rPr lang="en-US" b="1" i="1" dirty="0" err="1">
                <a:solidFill>
                  <a:schemeClr val="bg1"/>
                </a:solidFill>
              </a:rPr>
              <a:t>SourceBus</a:t>
            </a:r>
            <a:r>
              <a:rPr lang="en-US" b="1" i="1" dirty="0">
                <a:solidFill>
                  <a:schemeClr val="bg1"/>
                </a:solidFill>
              </a:rPr>
              <a:t>  Angle=30</a:t>
            </a:r>
          </a:p>
          <a:p>
            <a:pPr marL="0" lvl="1" algn="l">
              <a:spcBef>
                <a:spcPts val="1000"/>
              </a:spcBef>
            </a:pPr>
            <a:r>
              <a:rPr lang="en-US" b="1" i="1" dirty="0">
                <a:solidFill>
                  <a:schemeClr val="bg1"/>
                </a:solidFill>
              </a:rPr>
              <a:t>~ MVAsc3=20000 MVASC1=21000</a:t>
            </a:r>
            <a:endParaRPr lang="hr-HR" b="1" i="1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endParaRPr lang="en-US" sz="1400" b="1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r>
              <a:rPr lang="hr-HR" b="1" i="1" dirty="0">
                <a:solidFill>
                  <a:schemeClr val="bg1"/>
                </a:solidFill>
              </a:rPr>
              <a:t>Set </a:t>
            </a:r>
            <a:r>
              <a:rPr lang="hr-HR" b="1" i="1" dirty="0" err="1">
                <a:solidFill>
                  <a:schemeClr val="bg1"/>
                </a:solidFill>
              </a:rPr>
              <a:t>DefaultBaseFrequency</a:t>
            </a:r>
            <a:r>
              <a:rPr lang="hr-HR" b="1" i="1" dirty="0">
                <a:solidFill>
                  <a:schemeClr val="bg1"/>
                </a:solidFill>
              </a:rPr>
              <a:t>=50</a:t>
            </a:r>
            <a:endParaRPr lang="en-US" b="1" i="1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r>
              <a:rPr lang="en-US" b="1" i="1" dirty="0">
                <a:solidFill>
                  <a:schemeClr val="bg1"/>
                </a:solidFill>
              </a:rPr>
              <a:t>New element.name Bus1=Name Par1=value Par2=value …</a:t>
            </a:r>
          </a:p>
          <a:p>
            <a:pPr marL="0" lvl="1" algn="l">
              <a:spcBef>
                <a:spcPts val="100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r>
              <a:rPr lang="en-US" b="1" dirty="0">
                <a:solidFill>
                  <a:srgbClr val="00FFFF"/>
                </a:solidFill>
              </a:rPr>
              <a:t>Command verb  Object (class) </a:t>
            </a:r>
            <a:r>
              <a:rPr lang="en-US" b="1" dirty="0">
                <a:solidFill>
                  <a:schemeClr val="bg1"/>
                </a:solidFill>
              </a:rPr>
              <a:t>– network element</a:t>
            </a:r>
            <a:endParaRPr lang="hr-HR" b="1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endParaRPr lang="hr-HR" sz="1400" b="1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27C78396-8349-43D9-B286-C9A265555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8601" y="3264544"/>
            <a:ext cx="4112758" cy="19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EE751C-B10C-4425-8856-8DA153DA9642}"/>
              </a:ext>
            </a:extLst>
          </p:cNvPr>
          <p:cNvCxnSpPr/>
          <p:nvPr/>
        </p:nvCxnSpPr>
        <p:spPr>
          <a:xfrm flipV="1">
            <a:off x="5010539" y="2351314"/>
            <a:ext cx="3144416" cy="391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D62E22-CE65-4B55-81EA-EEF33F577996}"/>
              </a:ext>
            </a:extLst>
          </p:cNvPr>
          <p:cNvCxnSpPr>
            <a:cxnSpLocks/>
          </p:cNvCxnSpPr>
          <p:nvPr/>
        </p:nvCxnSpPr>
        <p:spPr>
          <a:xfrm flipH="1" flipV="1">
            <a:off x="335902" y="4898571"/>
            <a:ext cx="466531" cy="485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CF7BB2-8FB5-4210-85E7-348590A4229E}"/>
              </a:ext>
            </a:extLst>
          </p:cNvPr>
          <p:cNvCxnSpPr>
            <a:cxnSpLocks/>
          </p:cNvCxnSpPr>
          <p:nvPr/>
        </p:nvCxnSpPr>
        <p:spPr>
          <a:xfrm flipH="1" flipV="1">
            <a:off x="867747" y="4898571"/>
            <a:ext cx="1222310" cy="485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F7A989-932F-4724-BFEA-BDA2A169DC44}"/>
              </a:ext>
            </a:extLst>
          </p:cNvPr>
          <p:cNvCxnSpPr>
            <a:cxnSpLocks/>
          </p:cNvCxnSpPr>
          <p:nvPr/>
        </p:nvCxnSpPr>
        <p:spPr>
          <a:xfrm flipV="1">
            <a:off x="1455576" y="2883159"/>
            <a:ext cx="6176865" cy="17075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AF50E5-FBC8-4EF9-9DA3-96A983D7556A}"/>
              </a:ext>
            </a:extLst>
          </p:cNvPr>
          <p:cNvCxnSpPr>
            <a:cxnSpLocks/>
          </p:cNvCxnSpPr>
          <p:nvPr/>
        </p:nvCxnSpPr>
        <p:spPr>
          <a:xfrm flipV="1">
            <a:off x="1511559" y="4114801"/>
            <a:ext cx="6372808" cy="4758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382C0AD1-9609-43F9-A2B5-AB4A418D6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</p:spTree>
    <p:extLst>
      <p:ext uri="{BB962C8B-B14F-4D97-AF65-F5344CB8AC3E}">
        <p14:creationId xmlns:p14="http://schemas.microsoft.com/office/powerpoint/2010/main" val="95164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Making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 script - Example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5B9528-4A97-4873-8B1A-413F1D886259}"/>
              </a:ext>
            </a:extLst>
          </p:cNvPr>
          <p:cNvSpPr txBox="1">
            <a:spLocks/>
          </p:cNvSpPr>
          <p:nvPr/>
        </p:nvSpPr>
        <p:spPr>
          <a:xfrm>
            <a:off x="1" y="1682335"/>
            <a:ext cx="9144000" cy="52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Exercise 2:</a:t>
            </a:r>
            <a:endParaRPr lang="hr-HR" sz="3200" b="1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endParaRPr lang="hr-HR" sz="1400" b="1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82C0AD1-9609-43F9-A2B5-AB4A418D6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D08E571-8BB1-4B77-BE5B-595F70AA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8CEC9D8-E4C7-4587-A0C0-AA5F7AACC4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75537"/>
              </p:ext>
            </p:extLst>
          </p:nvPr>
        </p:nvGraphicFramePr>
        <p:xfrm>
          <a:off x="1270345" y="2107547"/>
          <a:ext cx="6603311" cy="425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Visio" r:id="rId7" imgW="6819390" imgH="4390576" progId="Visio.Drawing.11">
                  <p:embed/>
                </p:oleObj>
              </mc:Choice>
              <mc:Fallback>
                <p:oleObj name="Visio" r:id="rId7" imgW="6819390" imgH="439057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345" y="2107547"/>
                        <a:ext cx="6603311" cy="42544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50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Making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 script - Example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5B9528-4A97-4873-8B1A-413F1D886259}"/>
              </a:ext>
            </a:extLst>
          </p:cNvPr>
          <p:cNvSpPr txBox="1">
            <a:spLocks/>
          </p:cNvSpPr>
          <p:nvPr/>
        </p:nvSpPr>
        <p:spPr>
          <a:xfrm>
            <a:off x="1" y="1738314"/>
            <a:ext cx="9144000" cy="4587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Exercise 2:</a:t>
            </a:r>
          </a:p>
          <a:p>
            <a:pPr lvl="1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Start</a:t>
            </a:r>
          </a:p>
          <a:p>
            <a:pPr marL="457200" lvl="2" algn="l">
              <a:spcBef>
                <a:spcPts val="1000"/>
              </a:spcBef>
            </a:pPr>
            <a:r>
              <a:rPr lang="en-US" sz="3000" b="1" i="1" dirty="0">
                <a:solidFill>
                  <a:srgbClr val="00FFFF"/>
                </a:solidFill>
              </a:rPr>
              <a:t>clear</a:t>
            </a:r>
            <a:endParaRPr lang="en-US" sz="3200" b="1" dirty="0">
              <a:solidFill>
                <a:srgbClr val="00FFFF"/>
              </a:solidFill>
            </a:endParaRPr>
          </a:p>
          <a:p>
            <a:pPr lvl="1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External network (slack node)</a:t>
            </a:r>
          </a:p>
          <a:p>
            <a:pPr marL="457200" lvl="2" algn="l">
              <a:spcBef>
                <a:spcPts val="1000"/>
              </a:spcBef>
            </a:pPr>
            <a:r>
              <a:rPr lang="hr-HR" sz="3000" b="1" i="1" dirty="0">
                <a:solidFill>
                  <a:srgbClr val="00FFFF"/>
                </a:solidFill>
              </a:rPr>
              <a:t>New </a:t>
            </a:r>
            <a:r>
              <a:rPr lang="hr-HR" sz="3000" b="1" i="1" dirty="0" err="1">
                <a:solidFill>
                  <a:srgbClr val="00FFFF"/>
                </a:solidFill>
              </a:rPr>
              <a:t>circuit</a:t>
            </a:r>
            <a:r>
              <a:rPr lang="hr-HR" sz="3000" b="1" i="1" dirty="0">
                <a:solidFill>
                  <a:srgbClr val="00FFFF"/>
                </a:solidFill>
              </a:rPr>
              <a:t>.</a:t>
            </a:r>
            <a:r>
              <a:rPr lang="en-US" sz="3000" b="1" i="1" dirty="0" err="1">
                <a:solidFill>
                  <a:srgbClr val="00FFFF"/>
                </a:solidFill>
              </a:rPr>
              <a:t>TestNet</a:t>
            </a:r>
            <a:r>
              <a:rPr lang="hr-HR" sz="3000" b="1" i="1" dirty="0">
                <a:solidFill>
                  <a:srgbClr val="00FFFF"/>
                </a:solidFill>
              </a:rPr>
              <a:t> </a:t>
            </a:r>
            <a:r>
              <a:rPr lang="hr-HR" sz="3000" b="1" i="1" dirty="0" err="1">
                <a:solidFill>
                  <a:srgbClr val="00FFFF"/>
                </a:solidFill>
              </a:rPr>
              <a:t>basekv</a:t>
            </a:r>
            <a:r>
              <a:rPr lang="hr-HR" sz="3000" b="1" i="1" dirty="0">
                <a:solidFill>
                  <a:srgbClr val="00FFFF"/>
                </a:solidFill>
              </a:rPr>
              <a:t>=11 </a:t>
            </a:r>
            <a:r>
              <a:rPr lang="hr-HR" sz="3000" b="1" i="1" dirty="0" err="1">
                <a:solidFill>
                  <a:srgbClr val="00FFFF"/>
                </a:solidFill>
              </a:rPr>
              <a:t>pu</a:t>
            </a:r>
            <a:r>
              <a:rPr lang="hr-HR" sz="3000" b="1" i="1" dirty="0">
                <a:solidFill>
                  <a:srgbClr val="00FFFF"/>
                </a:solidFill>
              </a:rPr>
              <a:t>=1.0 </a:t>
            </a:r>
            <a:r>
              <a:rPr lang="hr-HR" sz="3000" b="1" i="1" dirty="0" err="1">
                <a:solidFill>
                  <a:srgbClr val="00FFFF"/>
                </a:solidFill>
              </a:rPr>
              <a:t>phases</a:t>
            </a:r>
            <a:r>
              <a:rPr lang="hr-HR" sz="3000" b="1" i="1" dirty="0">
                <a:solidFill>
                  <a:srgbClr val="00FFFF"/>
                </a:solidFill>
              </a:rPr>
              <a:t>=3  bus1=</a:t>
            </a:r>
            <a:r>
              <a:rPr lang="hr-HR" sz="3000" b="1" i="1" dirty="0" err="1">
                <a:solidFill>
                  <a:srgbClr val="00FFFF"/>
                </a:solidFill>
              </a:rPr>
              <a:t>SourceBus</a:t>
            </a:r>
            <a:r>
              <a:rPr lang="hr-HR" sz="3000" b="1" i="1" dirty="0">
                <a:solidFill>
                  <a:srgbClr val="00FFFF"/>
                </a:solidFill>
              </a:rPr>
              <a:t>  </a:t>
            </a:r>
            <a:r>
              <a:rPr lang="hr-HR" sz="3000" b="1" i="1" dirty="0" err="1">
                <a:solidFill>
                  <a:srgbClr val="00FFFF"/>
                </a:solidFill>
              </a:rPr>
              <a:t>Angle</a:t>
            </a:r>
            <a:r>
              <a:rPr lang="hr-HR" sz="3000" b="1" i="1" dirty="0">
                <a:solidFill>
                  <a:srgbClr val="00FFFF"/>
                </a:solidFill>
              </a:rPr>
              <a:t>=0</a:t>
            </a:r>
            <a:endParaRPr lang="en-US" sz="3000" b="1" i="1" dirty="0">
              <a:solidFill>
                <a:srgbClr val="00FFFF"/>
              </a:solidFill>
            </a:endParaRPr>
          </a:p>
          <a:p>
            <a:pPr lvl="1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Lines</a:t>
            </a:r>
          </a:p>
          <a:p>
            <a:pPr marL="457200" lvl="2" algn="l">
              <a:spcBef>
                <a:spcPts val="1000"/>
              </a:spcBef>
            </a:pPr>
            <a:r>
              <a:rPr lang="en-US" sz="3000" b="1" i="1" dirty="0">
                <a:solidFill>
                  <a:srgbClr val="00FFFF"/>
                </a:solidFill>
              </a:rPr>
              <a:t>New line.L1 bus1=</a:t>
            </a:r>
            <a:r>
              <a:rPr lang="en-US" sz="3000" b="1" i="1" dirty="0" err="1">
                <a:solidFill>
                  <a:srgbClr val="00FFFF"/>
                </a:solidFill>
              </a:rPr>
              <a:t>SourceBus</a:t>
            </a:r>
            <a:r>
              <a:rPr lang="en-US" sz="3000" b="1" i="1" dirty="0">
                <a:solidFill>
                  <a:srgbClr val="00FFFF"/>
                </a:solidFill>
              </a:rPr>
              <a:t> bus2=B2 R1=0.117 X1=0.048 Phases=3</a:t>
            </a:r>
            <a:endParaRPr lang="hr-HR" sz="3000" b="1" dirty="0">
              <a:solidFill>
                <a:srgbClr val="00FFFF"/>
              </a:solidFill>
            </a:endParaRPr>
          </a:p>
          <a:p>
            <a:pPr marL="0" lvl="1" algn="l">
              <a:spcBef>
                <a:spcPts val="1000"/>
              </a:spcBef>
            </a:pPr>
            <a:endParaRPr lang="hr-HR" sz="1400" b="1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82C0AD1-9609-43F9-A2B5-AB4A418D6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D08E571-8BB1-4B77-BE5B-595F70AA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Making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 script - Example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5B9528-4A97-4873-8B1A-413F1D886259}"/>
              </a:ext>
            </a:extLst>
          </p:cNvPr>
          <p:cNvSpPr txBox="1">
            <a:spLocks/>
          </p:cNvSpPr>
          <p:nvPr/>
        </p:nvSpPr>
        <p:spPr>
          <a:xfrm>
            <a:off x="1" y="1747645"/>
            <a:ext cx="9144000" cy="4514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Exercise 2:</a:t>
            </a:r>
          </a:p>
          <a:p>
            <a:pPr lvl="1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Loads</a:t>
            </a:r>
          </a:p>
          <a:p>
            <a:pPr marL="457200" lvl="2" algn="l">
              <a:spcBef>
                <a:spcPts val="1000"/>
              </a:spcBef>
            </a:pPr>
            <a:r>
              <a:rPr lang="en-US" sz="3000" b="1" i="1" dirty="0">
                <a:solidFill>
                  <a:srgbClr val="00FFFF"/>
                </a:solidFill>
              </a:rPr>
              <a:t>New load.LD1 bus1=B2 </a:t>
            </a:r>
            <a:r>
              <a:rPr lang="en-US" sz="3000" b="1" i="1" dirty="0" err="1">
                <a:solidFill>
                  <a:srgbClr val="00FFFF"/>
                </a:solidFill>
              </a:rPr>
              <a:t>kv</a:t>
            </a:r>
            <a:r>
              <a:rPr lang="en-US" sz="3000" b="1" i="1" dirty="0">
                <a:solidFill>
                  <a:srgbClr val="00FFFF"/>
                </a:solidFill>
              </a:rPr>
              <a:t>=11 kw=230 </a:t>
            </a:r>
            <a:r>
              <a:rPr lang="en-US" sz="3000" b="1" i="1" dirty="0" err="1">
                <a:solidFill>
                  <a:srgbClr val="00FFFF"/>
                </a:solidFill>
              </a:rPr>
              <a:t>kvar</a:t>
            </a:r>
            <a:r>
              <a:rPr lang="en-US" sz="3000" b="1" i="1" dirty="0">
                <a:solidFill>
                  <a:srgbClr val="00FFFF"/>
                </a:solidFill>
              </a:rPr>
              <a:t>=142.5 model=1 Phases=3 conn=wye</a:t>
            </a:r>
            <a:endParaRPr lang="hr-HR" sz="3000" b="1" dirty="0">
              <a:solidFill>
                <a:srgbClr val="00FFFF"/>
              </a:solidFill>
            </a:endParaRPr>
          </a:p>
          <a:p>
            <a:pPr lvl="1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Voltages for </a:t>
            </a:r>
            <a:r>
              <a:rPr lang="en-US" sz="3200" b="1" dirty="0" err="1">
                <a:solidFill>
                  <a:schemeClr val="bg1"/>
                </a:solidFill>
              </a:rPr>
              <a:t>p.u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  <a:p>
            <a:pPr marL="457200" lvl="2" algn="l">
              <a:spcBef>
                <a:spcPts val="1000"/>
              </a:spcBef>
            </a:pPr>
            <a:r>
              <a:rPr lang="da-DK" sz="3000" b="1" i="1" dirty="0">
                <a:solidFill>
                  <a:srgbClr val="00FFFF"/>
                </a:solidFill>
              </a:rPr>
              <a:t>Set voltagebases=[11]</a:t>
            </a:r>
            <a:endParaRPr lang="hr-HR" sz="1400" b="1" dirty="0">
              <a:solidFill>
                <a:srgbClr val="00FFFF"/>
              </a:solidFill>
            </a:endParaRPr>
          </a:p>
          <a:p>
            <a:pPr lvl="1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Bus list construction</a:t>
            </a:r>
          </a:p>
          <a:p>
            <a:pPr marL="457200" lvl="2" algn="l">
              <a:spcBef>
                <a:spcPts val="1000"/>
              </a:spcBef>
            </a:pPr>
            <a:r>
              <a:rPr lang="da-DK" sz="3000" b="1" i="1" dirty="0">
                <a:solidFill>
                  <a:srgbClr val="00FFFF"/>
                </a:solidFill>
              </a:rPr>
              <a:t>Calcv</a:t>
            </a:r>
            <a:endParaRPr lang="hr-HR" sz="1400" b="1" dirty="0">
              <a:solidFill>
                <a:srgbClr val="00FFFF"/>
              </a:solidFill>
            </a:endParaRPr>
          </a:p>
          <a:p>
            <a:pPr marL="0" lvl="1" algn="l">
              <a:spcBef>
                <a:spcPts val="1000"/>
              </a:spcBef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82C0AD1-9609-43F9-A2B5-AB4A418D6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D08E571-8BB1-4B77-BE5B-595F70AA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Making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 script - Example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5B9528-4A97-4873-8B1A-413F1D886259}"/>
              </a:ext>
            </a:extLst>
          </p:cNvPr>
          <p:cNvSpPr txBox="1">
            <a:spLocks/>
          </p:cNvSpPr>
          <p:nvPr/>
        </p:nvSpPr>
        <p:spPr>
          <a:xfrm>
            <a:off x="1" y="1738315"/>
            <a:ext cx="9144000" cy="4747426"/>
          </a:xfrm>
          <a:prstGeom prst="rect">
            <a:avLst/>
          </a:prstGeom>
          <a:solidFill>
            <a:srgbClr val="004F8A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Exercise 2:</a:t>
            </a:r>
          </a:p>
          <a:p>
            <a:pPr lvl="1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Power flow calculation</a:t>
            </a:r>
          </a:p>
          <a:p>
            <a:pPr marL="457200" lvl="2" algn="l">
              <a:spcBef>
                <a:spcPts val="1000"/>
              </a:spcBef>
            </a:pPr>
            <a:r>
              <a:rPr lang="en-US" sz="3000" b="1" i="1" dirty="0">
                <a:solidFill>
                  <a:srgbClr val="00FFFF"/>
                </a:solidFill>
              </a:rPr>
              <a:t>Solve</a:t>
            </a:r>
            <a:endParaRPr lang="hr-HR" sz="3000" b="1" dirty="0">
              <a:solidFill>
                <a:srgbClr val="00FFFF"/>
              </a:solidFill>
            </a:endParaRPr>
          </a:p>
          <a:p>
            <a:pPr lvl="1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Show some results</a:t>
            </a:r>
          </a:p>
          <a:p>
            <a:pPr marL="457200" lvl="2" algn="l">
              <a:spcBef>
                <a:spcPts val="1000"/>
              </a:spcBef>
            </a:pPr>
            <a:r>
              <a:rPr lang="da-DK" sz="3000" b="1" i="1" dirty="0">
                <a:solidFill>
                  <a:srgbClr val="00FFFF"/>
                </a:solidFill>
              </a:rPr>
              <a:t>S</a:t>
            </a:r>
            <a:r>
              <a:rPr lang="hr-HR" sz="3000" b="1" i="1" dirty="0">
                <a:solidFill>
                  <a:srgbClr val="00FFFF"/>
                </a:solidFill>
              </a:rPr>
              <a:t>how</a:t>
            </a:r>
            <a:r>
              <a:rPr lang="da-DK" sz="3000" b="1" i="1" dirty="0">
                <a:solidFill>
                  <a:srgbClr val="00FFFF"/>
                </a:solidFill>
              </a:rPr>
              <a:t> voltage</a:t>
            </a:r>
            <a:r>
              <a:rPr lang="hr-HR" sz="3000" b="1" i="1" dirty="0">
                <a:solidFill>
                  <a:srgbClr val="00FFFF"/>
                </a:solidFill>
              </a:rPr>
              <a:t>s</a:t>
            </a:r>
            <a:endParaRPr lang="en-US" sz="3200" b="1" dirty="0">
              <a:solidFill>
                <a:srgbClr val="00FFFF"/>
              </a:solidFill>
            </a:endParaRPr>
          </a:p>
          <a:p>
            <a:pPr marL="0" lvl="1" algn="l">
              <a:lnSpc>
                <a:spcPct val="100000"/>
              </a:lnSpc>
              <a:spcBef>
                <a:spcPts val="1000"/>
              </a:spcBef>
            </a:pPr>
            <a:r>
              <a:rPr lang="en-US" sz="3200" b="1" dirty="0">
                <a:solidFill>
                  <a:prstClr val="white"/>
                </a:solidFill>
              </a:rPr>
              <a:t>Save DSS script under some filename.</a:t>
            </a:r>
            <a:endParaRPr lang="hr-HR" sz="3200" b="1" dirty="0">
              <a:solidFill>
                <a:prstClr val="white"/>
              </a:solidFill>
            </a:endParaRPr>
          </a:p>
          <a:p>
            <a:pPr marL="0" lvl="1" algn="l">
              <a:lnSpc>
                <a:spcPct val="100000"/>
              </a:lnSpc>
              <a:spcBef>
                <a:spcPts val="1000"/>
              </a:spcBef>
            </a:pPr>
            <a:r>
              <a:rPr lang="en-US" sz="3200" b="1" dirty="0">
                <a:solidFill>
                  <a:prstClr val="white"/>
                </a:solidFill>
              </a:rPr>
              <a:t>Brief overview of </a:t>
            </a:r>
            <a:r>
              <a:rPr lang="en-US" sz="3200" b="1" dirty="0" err="1">
                <a:solidFill>
                  <a:prstClr val="white"/>
                </a:solidFill>
              </a:rPr>
              <a:t>OpenDSS</a:t>
            </a:r>
            <a:r>
              <a:rPr lang="en-US" sz="3200" b="1" dirty="0">
                <a:solidFill>
                  <a:prstClr val="white"/>
                </a:solidFill>
              </a:rPr>
              <a:t> scripting:</a:t>
            </a:r>
          </a:p>
          <a:p>
            <a:pPr marL="0" lvl="1" algn="l">
              <a:lnSpc>
                <a:spcPct val="100000"/>
              </a:lnSpc>
              <a:spcBef>
                <a:spcPts val="1000"/>
              </a:spcBef>
            </a:pPr>
            <a:r>
              <a:rPr lang="hr-HR" b="1" dirty="0">
                <a:solidFill>
                  <a:schemeClr val="bg1"/>
                </a:solidFill>
                <a:highlight>
                  <a:srgbClr val="C0C0C0"/>
                </a:highlight>
                <a:hlinkClick r:id="rId6"/>
              </a:rPr>
              <a:t>https://sourceforge.net/p/electricdss/code/HEAD/tree/trunk/Distrib/Doc/OpenDSS%20Cheatsheet.pdf</a:t>
            </a:r>
            <a:endParaRPr lang="en-US" b="1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82C0AD1-9609-43F9-A2B5-AB4A418D6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D08E571-8BB1-4B77-BE5B-595F70AA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29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82C0AD1-9609-43F9-A2B5-AB4A418D6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D08E571-8BB1-4B77-BE5B-595F70AA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 txBox="1">
            <a:spLocks/>
          </p:cNvSpPr>
          <p:nvPr/>
        </p:nvSpPr>
        <p:spPr>
          <a:xfrm>
            <a:off x="628650" y="64857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DE9A7D-8F81-4258-B44C-D5E545762623}" type="datetime1">
              <a:rPr lang="en-US" smtClean="0"/>
              <a:pPr/>
              <a:t>2019-03-30</a:t>
            </a:fld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 txBox="1">
            <a:spLocks/>
          </p:cNvSpPr>
          <p:nvPr/>
        </p:nvSpPr>
        <p:spPr>
          <a:xfrm>
            <a:off x="6457950" y="64857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8638CB-0055-48CB-A812-B2B44361C6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4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7" name="TextBox 2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Coffee break – 15 min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52A671AB-ED56-485B-94D9-6420445A8BC8}"/>
              </a:ext>
            </a:extLst>
          </p:cNvPr>
          <p:cNvSpPr txBox="1">
            <a:spLocks/>
          </p:cNvSpPr>
          <p:nvPr/>
        </p:nvSpPr>
        <p:spPr>
          <a:xfrm>
            <a:off x="-1" y="1736132"/>
            <a:ext cx="9144001" cy="375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24" y="1736132"/>
            <a:ext cx="6157353" cy="46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4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Workshop working simulation tools: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endParaRPr lang="en-US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5B9528-4A97-4873-8B1A-413F1D886259}"/>
              </a:ext>
            </a:extLst>
          </p:cNvPr>
          <p:cNvSpPr txBox="1">
            <a:spLocks/>
          </p:cNvSpPr>
          <p:nvPr/>
        </p:nvSpPr>
        <p:spPr>
          <a:xfrm>
            <a:off x="1" y="1727815"/>
            <a:ext cx="9144000" cy="4598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Optimization problem – analytic OF</a:t>
            </a:r>
          </a:p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Exercise 1:</a:t>
            </a:r>
          </a:p>
          <a:p>
            <a:pPr marL="0" lvl="1" algn="l">
              <a:spcBef>
                <a:spcPts val="1000"/>
              </a:spcBef>
            </a:pPr>
            <a:r>
              <a:rPr lang="en-US" sz="3200" b="1" i="1" dirty="0">
                <a:solidFill>
                  <a:srgbClr val="FF9966"/>
                </a:solidFill>
              </a:rPr>
              <a:t>Find optimal powers of the generating units such that power (energy) production cost is as low as possible (unit commitment problem).</a:t>
            </a:r>
          </a:p>
          <a:p>
            <a:pPr marL="0" lvl="1" algn="l">
              <a:spcBef>
                <a:spcPts val="1000"/>
              </a:spcBef>
            </a:pPr>
            <a:r>
              <a:rPr lang="en-US" sz="3200" b="1" i="1" dirty="0">
                <a:solidFill>
                  <a:schemeClr val="bg1"/>
                </a:solidFill>
              </a:rPr>
              <a:t>System data (</a:t>
            </a:r>
            <a:r>
              <a:rPr lang="en-US" sz="3200" b="1" i="1" dirty="0">
                <a:solidFill>
                  <a:srgbClr val="FF0000"/>
                </a:solidFill>
              </a:rPr>
              <a:t>T </a:t>
            </a:r>
            <a:r>
              <a:rPr lang="en-US" sz="3200" b="1" i="1" dirty="0" err="1">
                <a:solidFill>
                  <a:srgbClr val="FF0000"/>
                </a:solidFill>
              </a:rPr>
              <a:t>expl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  <a:r>
              <a:rPr lang="en-US" sz="3200" b="1" i="1" dirty="0">
                <a:solidFill>
                  <a:schemeClr val="bg1"/>
                </a:solidFill>
              </a:rPr>
              <a:t>):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chemeClr val="bg1"/>
                </a:solidFill>
              </a:rPr>
              <a:t>4 power sources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chemeClr val="bg1"/>
                </a:solidFill>
              </a:rPr>
              <a:t>total system load </a:t>
            </a:r>
            <a:endParaRPr lang="hr-HR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3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Workshop working simulation tools: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endParaRPr lang="en-US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5B9528-4A97-4873-8B1A-413F1D886259}"/>
              </a:ext>
            </a:extLst>
          </p:cNvPr>
          <p:cNvSpPr txBox="1">
            <a:spLocks/>
          </p:cNvSpPr>
          <p:nvPr/>
        </p:nvSpPr>
        <p:spPr>
          <a:xfrm>
            <a:off x="1" y="1727815"/>
            <a:ext cx="9144000" cy="2377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Optimization problem – analytic OF</a:t>
            </a:r>
          </a:p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Exercise 1:</a:t>
            </a:r>
          </a:p>
          <a:p>
            <a:pPr marL="0" lvl="1" algn="l">
              <a:spcBef>
                <a:spcPts val="1000"/>
              </a:spcBef>
            </a:pPr>
            <a:r>
              <a:rPr lang="en-US" sz="3200" b="1" i="1" dirty="0">
                <a:solidFill>
                  <a:schemeClr val="bg1"/>
                </a:solidFill>
              </a:rPr>
              <a:t>Production cost functions:</a:t>
            </a:r>
          </a:p>
          <a:p>
            <a:pPr marL="0" lvl="1" algn="l">
              <a:spcBef>
                <a:spcPts val="1000"/>
              </a:spcBef>
            </a:pPr>
            <a:r>
              <a:rPr lang="en-US" sz="3200" b="1" i="1" dirty="0">
                <a:solidFill>
                  <a:schemeClr val="bg1"/>
                </a:solidFill>
              </a:rPr>
              <a:t>Total load: 2500 kW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5CBEED2-F148-4280-9273-B182373F2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B9DF8B4-CECE-4521-962B-9FA62436E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883008"/>
              </p:ext>
            </p:extLst>
          </p:nvPr>
        </p:nvGraphicFramePr>
        <p:xfrm>
          <a:off x="4644223" y="2870856"/>
          <a:ext cx="4316661" cy="52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7" imgW="2324100" imgH="279400" progId="Equation.DSMT4">
                  <p:embed/>
                </p:oleObj>
              </mc:Choice>
              <mc:Fallback>
                <p:oleObj name="Equation" r:id="rId7" imgW="23241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223" y="2870856"/>
                        <a:ext cx="4316661" cy="524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E385E0-1C1A-4CBD-9112-A218E8CDC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89421"/>
              </p:ext>
            </p:extLst>
          </p:nvPr>
        </p:nvGraphicFramePr>
        <p:xfrm>
          <a:off x="0" y="3960891"/>
          <a:ext cx="9143998" cy="237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396">
                  <a:extLst>
                    <a:ext uri="{9D8B030D-6E8A-4147-A177-3AD203B41FA5}">
                      <a16:colId xmlns:a16="http://schemas.microsoft.com/office/drawing/2014/main" val="2899771366"/>
                    </a:ext>
                  </a:extLst>
                </a:gridCol>
                <a:gridCol w="1828396">
                  <a:extLst>
                    <a:ext uri="{9D8B030D-6E8A-4147-A177-3AD203B41FA5}">
                      <a16:colId xmlns:a16="http://schemas.microsoft.com/office/drawing/2014/main" val="3995389313"/>
                    </a:ext>
                  </a:extLst>
                </a:gridCol>
                <a:gridCol w="1828396">
                  <a:extLst>
                    <a:ext uri="{9D8B030D-6E8A-4147-A177-3AD203B41FA5}">
                      <a16:colId xmlns:a16="http://schemas.microsoft.com/office/drawing/2014/main" val="2510436855"/>
                    </a:ext>
                  </a:extLst>
                </a:gridCol>
                <a:gridCol w="1829405">
                  <a:extLst>
                    <a:ext uri="{9D8B030D-6E8A-4147-A177-3AD203B41FA5}">
                      <a16:colId xmlns:a16="http://schemas.microsoft.com/office/drawing/2014/main" val="2412692776"/>
                    </a:ext>
                  </a:extLst>
                </a:gridCol>
                <a:gridCol w="1829405">
                  <a:extLst>
                    <a:ext uri="{9D8B030D-6E8A-4147-A177-3AD203B41FA5}">
                      <a16:colId xmlns:a16="http://schemas.microsoft.com/office/drawing/2014/main" val="1360696646"/>
                    </a:ext>
                  </a:extLst>
                </a:gridCol>
              </a:tblGrid>
              <a:tr h="890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Unit/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Coefficient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7505081"/>
                  </a:ext>
                </a:extLst>
              </a:tr>
              <a:tr h="495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 [EUR/kW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e-4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2e-</a:t>
                      </a:r>
                      <a:r>
                        <a:rPr lang="hr-HR" sz="24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8e-4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1e-</a:t>
                      </a:r>
                      <a:r>
                        <a:rPr lang="hr-HR" sz="24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3008127"/>
                  </a:ext>
                </a:extLst>
              </a:tr>
              <a:tr h="495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 [EUR/kW]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0.0</a:t>
                      </a:r>
                      <a:r>
                        <a:rPr lang="en-US" sz="2400" dirty="0">
                          <a:effectLst/>
                        </a:rPr>
                        <a:t>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0.0</a:t>
                      </a:r>
                      <a:r>
                        <a:rPr lang="en-US" sz="2400" dirty="0">
                          <a:effectLst/>
                        </a:rPr>
                        <a:t>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0.0</a:t>
                      </a:r>
                      <a:r>
                        <a:rPr lang="en-US" sz="2400" dirty="0">
                          <a:effectLst/>
                        </a:rPr>
                        <a:t>18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9462194"/>
                  </a:ext>
                </a:extLst>
              </a:tr>
              <a:tr h="495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 [EUR]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6730747"/>
                  </a:ext>
                </a:extLst>
              </a:tr>
            </a:tbl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27030797-066C-4CC0-BF89-2CA6E3C8939F}"/>
              </a:ext>
            </a:extLst>
          </p:cNvPr>
          <p:cNvSpPr txBox="1">
            <a:spLocks/>
          </p:cNvSpPr>
          <p:nvPr/>
        </p:nvSpPr>
        <p:spPr>
          <a:xfrm>
            <a:off x="0" y="662813"/>
            <a:ext cx="9144000" cy="540000"/>
          </a:xfrm>
          <a:prstGeom prst="rect">
            <a:avLst/>
          </a:prstGeo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  <a:endParaRPr lang="en-US" sz="3600" b="1" dirty="0">
              <a:solidFill>
                <a:srgbClr val="FFF9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6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Workshop working simulation tools: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endParaRPr lang="en-US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08D3E0-D328-4E52-A1A7-64052818D9F9}"/>
              </a:ext>
            </a:extLst>
          </p:cNvPr>
          <p:cNvSpPr txBox="1">
            <a:spLocks/>
          </p:cNvSpPr>
          <p:nvPr/>
        </p:nvSpPr>
        <p:spPr>
          <a:xfrm>
            <a:off x="-1" y="2235633"/>
            <a:ext cx="9144000" cy="3554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Specific tasks (</a:t>
            </a:r>
            <a:r>
              <a:rPr lang="en-US" sz="3200" b="1" dirty="0">
                <a:solidFill>
                  <a:srgbClr val="FF0000"/>
                </a:solidFill>
              </a:rPr>
              <a:t>T </a:t>
            </a:r>
            <a:r>
              <a:rPr lang="en-US" sz="3200" b="1" dirty="0" err="1">
                <a:solidFill>
                  <a:srgbClr val="FF0000"/>
                </a:solidFill>
              </a:rPr>
              <a:t>expl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chemeClr val="bg1"/>
                </a:solidFill>
              </a:rPr>
              <a:t>):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Formulate the optimization problem 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Coding decision variables in the method individual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Defining ranges (limits) of the decision variables-box constraints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Coding the problem in the specific optimization tool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23D3DD-FA6E-4370-9381-15E7CBEB1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</p:spTree>
    <p:extLst>
      <p:ext uri="{BB962C8B-B14F-4D97-AF65-F5344CB8AC3E}">
        <p14:creationId xmlns:p14="http://schemas.microsoft.com/office/powerpoint/2010/main" val="284062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Workshop working simulation tools: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endParaRPr lang="en-US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08D3E0-D328-4E52-A1A7-64052818D9F9}"/>
              </a:ext>
            </a:extLst>
          </p:cNvPr>
          <p:cNvSpPr txBox="1">
            <a:spLocks/>
          </p:cNvSpPr>
          <p:nvPr/>
        </p:nvSpPr>
        <p:spPr>
          <a:xfrm>
            <a:off x="0" y="1680960"/>
            <a:ext cx="9144000" cy="544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Using simulation tool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178C5-C9BC-4C14-A27F-BA5571A8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302" y="2379407"/>
            <a:ext cx="4701698" cy="3224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30FF24-68F3-4509-BBD8-9D0639B6A1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2225849"/>
            <a:ext cx="4270215" cy="353113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65DD98-DFE6-426E-986C-0828486AE136}"/>
              </a:ext>
            </a:extLst>
          </p:cNvPr>
          <p:cNvSpPr/>
          <p:nvPr/>
        </p:nvSpPr>
        <p:spPr>
          <a:xfrm>
            <a:off x="92365" y="5177040"/>
            <a:ext cx="411488" cy="64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DA06F8-9A0B-4CA0-9355-3530B21B2ECC}"/>
              </a:ext>
            </a:extLst>
          </p:cNvPr>
          <p:cNvSpPr/>
          <p:nvPr/>
        </p:nvSpPr>
        <p:spPr>
          <a:xfrm>
            <a:off x="748618" y="3991418"/>
            <a:ext cx="3272876" cy="9538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F17B577-02BE-459B-A249-701ADD900203}"/>
              </a:ext>
            </a:extLst>
          </p:cNvPr>
          <p:cNvSpPr/>
          <p:nvPr/>
        </p:nvSpPr>
        <p:spPr>
          <a:xfrm>
            <a:off x="5637858" y="4885032"/>
            <a:ext cx="734949" cy="64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8A8B7ED-DCA4-4311-885F-D8E6D56C9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</p:spTree>
    <p:extLst>
      <p:ext uri="{BB962C8B-B14F-4D97-AF65-F5344CB8AC3E}">
        <p14:creationId xmlns:p14="http://schemas.microsoft.com/office/powerpoint/2010/main" val="331120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Workshop working simulation tools: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endParaRPr lang="en-US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08D3E0-D328-4E52-A1A7-64052818D9F9}"/>
              </a:ext>
            </a:extLst>
          </p:cNvPr>
          <p:cNvSpPr txBox="1">
            <a:spLocks/>
          </p:cNvSpPr>
          <p:nvPr/>
        </p:nvSpPr>
        <p:spPr>
          <a:xfrm>
            <a:off x="0" y="1680960"/>
            <a:ext cx="9144000" cy="544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Using simulation tool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A8123F-DCCF-4599-87DB-7D750ADCA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22" y="2225849"/>
            <a:ext cx="8154956" cy="424786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A7B811A-C1A4-47D6-B370-916450D4E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</p:spTree>
    <p:extLst>
      <p:ext uri="{BB962C8B-B14F-4D97-AF65-F5344CB8AC3E}">
        <p14:creationId xmlns:p14="http://schemas.microsoft.com/office/powerpoint/2010/main" val="288929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Workshop working simulation tools: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endParaRPr lang="en-US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08D3E0-D328-4E52-A1A7-64052818D9F9}"/>
              </a:ext>
            </a:extLst>
          </p:cNvPr>
          <p:cNvSpPr txBox="1">
            <a:spLocks/>
          </p:cNvSpPr>
          <p:nvPr/>
        </p:nvSpPr>
        <p:spPr>
          <a:xfrm>
            <a:off x="0" y="1680960"/>
            <a:ext cx="9144000" cy="544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Using simulation tool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FE3867-3422-4969-A2DD-EC30E007F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30" y="2381158"/>
            <a:ext cx="9144000" cy="36816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4EDFD06-9366-4586-A45D-E69263DF5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</p:spTree>
    <p:extLst>
      <p:ext uri="{BB962C8B-B14F-4D97-AF65-F5344CB8AC3E}">
        <p14:creationId xmlns:p14="http://schemas.microsoft.com/office/powerpoint/2010/main" val="220945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Workshop working simulation tools: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endParaRPr lang="en-US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08D3E0-D328-4E52-A1A7-64052818D9F9}"/>
              </a:ext>
            </a:extLst>
          </p:cNvPr>
          <p:cNvSpPr txBox="1">
            <a:spLocks/>
          </p:cNvSpPr>
          <p:nvPr/>
        </p:nvSpPr>
        <p:spPr>
          <a:xfrm>
            <a:off x="-1" y="2340674"/>
            <a:ext cx="9144000" cy="3189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Using simulation tool: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Needed PY packages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DE individual code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Objective function and constraints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DE syntax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View solution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814F2AA-9722-482F-B387-8FCE95C24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</p:spTree>
    <p:extLst>
      <p:ext uri="{BB962C8B-B14F-4D97-AF65-F5344CB8AC3E}">
        <p14:creationId xmlns:p14="http://schemas.microsoft.com/office/powerpoint/2010/main" val="275841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44A-2AF3-4F34-9B62-9A7337A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5741"/>
            <a:ext cx="2057400" cy="365125"/>
          </a:xfrm>
        </p:spPr>
        <p:txBody>
          <a:bodyPr/>
          <a:lstStyle/>
          <a:p>
            <a:fld id="{EDDE9A7D-8F81-4258-B44C-D5E545762623}" type="datetime1">
              <a:rPr lang="en-US" smtClean="0"/>
              <a:t>2019-03-30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3E45-ABDB-440B-9A11-20078F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5741"/>
            <a:ext cx="2057400" cy="365125"/>
          </a:xfrm>
        </p:spPr>
        <p:txBody>
          <a:bodyPr/>
          <a:lstStyle/>
          <a:p>
            <a:fld id="{7A8638CB-0055-48CB-A812-B2B44361C644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" y="1"/>
            <a:ext cx="1765300" cy="5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CAE7B6-D471-4C2C-B388-157955CAD8BA}"/>
              </a:ext>
            </a:extLst>
          </p:cNvPr>
          <p:cNvSpPr txBox="1"/>
          <p:nvPr/>
        </p:nvSpPr>
        <p:spPr>
          <a:xfrm>
            <a:off x="7330526" y="0"/>
            <a:ext cx="1813474" cy="52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Slika 8">
            <a:extLst>
              <a:ext uri="{FF2B5EF4-FFF2-40B4-BE49-F238E27FC236}">
                <a16:creationId xmlns:a16="http://schemas.microsoft.com/office/drawing/2014/main" id="{D365333C-F47F-4003-9B9D-453CEF8EFC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9" y="56831"/>
            <a:ext cx="1181100" cy="4191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8DCC21-628A-4243-97EF-8BDABF77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4" y="9999"/>
            <a:ext cx="386468" cy="518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2876991" y="41054"/>
            <a:ext cx="372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solidFill>
                  <a:srgbClr val="00FFFF"/>
                </a:solidFill>
              </a:rPr>
              <a:t>Faculty of Electrical Engineering, Computer Science and</a:t>
            </a:r>
          </a:p>
          <a:p>
            <a:pPr algn="ctr"/>
            <a:r>
              <a:rPr lang="en-US" sz="1200" b="1" noProof="1">
                <a:solidFill>
                  <a:srgbClr val="00FFFF"/>
                </a:solidFill>
              </a:rPr>
              <a:t>Information Technology Osijek, April 2019, Osijek</a:t>
            </a:r>
            <a:endParaRPr lang="hr-HR" sz="1200" b="1" noProof="1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" y="1327706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Arial Black" panose="020B0A04020102020204" pitchFamily="34" charset="0"/>
              </a:rPr>
              <a:t>Workshop working simulation tools: </a:t>
            </a:r>
            <a:r>
              <a:rPr lang="en-US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OpenDSS</a:t>
            </a:r>
            <a:endParaRPr lang="en-US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468E45-2853-4699-8E96-E6C283D2C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67881"/>
            <a:ext cx="981075" cy="9906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05B9528-4A97-4873-8B1A-413F1D886259}"/>
              </a:ext>
            </a:extLst>
          </p:cNvPr>
          <p:cNvSpPr txBox="1">
            <a:spLocks/>
          </p:cNvSpPr>
          <p:nvPr/>
        </p:nvSpPr>
        <p:spPr>
          <a:xfrm>
            <a:off x="1" y="2079780"/>
            <a:ext cx="9144000" cy="4115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	</a:t>
            </a:r>
            <a:r>
              <a:rPr lang="hr-HR" sz="3200" b="1" dirty="0" err="1">
                <a:solidFill>
                  <a:schemeClr val="bg1"/>
                </a:solidFill>
              </a:rPr>
              <a:t>OpenDSS</a:t>
            </a:r>
            <a:r>
              <a:rPr lang="en-US" sz="3200" b="1" dirty="0">
                <a:solidFill>
                  <a:schemeClr val="bg1"/>
                </a:solidFill>
              </a:rPr>
              <a:t> (features)</a:t>
            </a:r>
            <a:r>
              <a:rPr lang="hr-HR" sz="3200" b="1" dirty="0">
                <a:solidFill>
                  <a:schemeClr val="bg1"/>
                </a:solidFill>
              </a:rPr>
              <a:t>:</a:t>
            </a:r>
          </a:p>
          <a:p>
            <a:pPr marL="571500" lvl="1" indent="-5715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Unbalanced power flow</a:t>
            </a:r>
          </a:p>
          <a:p>
            <a:pPr marL="571500" lvl="1" indent="-5715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Models of renewable sources</a:t>
            </a:r>
          </a:p>
          <a:p>
            <a:pPr marL="571500" lvl="1" indent="-5715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Models of storage</a:t>
            </a:r>
          </a:p>
          <a:p>
            <a:pPr marL="571500" lvl="1" indent="-5715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Interface to other tools via COM (MATLAB, VB for App., Python (recently PY package - </a:t>
            </a:r>
            <a:r>
              <a:rPr lang="en-US" sz="2800" b="1" dirty="0">
                <a:solidFill>
                  <a:schemeClr val="bg1"/>
                </a:solidFill>
                <a:highlight>
                  <a:srgbClr val="C0C0C0"/>
                </a:highlight>
                <a:hlinkClick r:id="rId7"/>
              </a:rPr>
              <a:t>https://github.com/dss-extensions/OpenDSSDirect.py</a:t>
            </a:r>
            <a:r>
              <a:rPr lang="en-US" sz="2800" b="1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39ED07C-B0A7-43D3-9E55-601545065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2813"/>
            <a:ext cx="9144000" cy="540000"/>
          </a:xfrm>
          <a:gradFill flip="none" rotWithShape="1">
            <a:gsLst>
              <a:gs pos="100000">
                <a:srgbClr val="0070C0"/>
              </a:gs>
              <a:gs pos="92000">
                <a:srgbClr val="002060"/>
              </a:gs>
            </a:gsLst>
            <a:path path="rect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optimization by simulation tools</a:t>
            </a:r>
          </a:p>
        </p:txBody>
      </p:sp>
    </p:spTree>
    <p:extLst>
      <p:ext uri="{BB962C8B-B14F-4D97-AF65-F5344CB8AC3E}">
        <p14:creationId xmlns:p14="http://schemas.microsoft.com/office/powerpoint/2010/main" val="277346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7719</TotalTime>
  <Words>1001</Words>
  <Application>Microsoft Office PowerPoint</Application>
  <PresentationFormat>On-screen Show (4:3)</PresentationFormat>
  <Paragraphs>213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Equation</vt:lpstr>
      <vt:lpstr>Visio</vt:lpstr>
      <vt:lpstr>Theory and implementation of optimisation methods for optimizations in distribution power system – PART 2</vt:lpstr>
      <vt:lpstr>PART 2: optimization by simulation tools</vt:lpstr>
      <vt:lpstr>PowerPoint Presentation</vt:lpstr>
      <vt:lpstr>PART 2: optimization by simulation tools</vt:lpstr>
      <vt:lpstr>PART 2: optimization by simulation tools</vt:lpstr>
      <vt:lpstr>PART 2: optimization by simulation tools</vt:lpstr>
      <vt:lpstr>PART 2: optimization by simulation tools</vt:lpstr>
      <vt:lpstr>PART 2: optimization by simulation tools</vt:lpstr>
      <vt:lpstr>PART 2: optimization by simulation tools</vt:lpstr>
      <vt:lpstr>PART 2: optimization by simulation tools</vt:lpstr>
      <vt:lpstr>PART 2: optimization by simulation tools</vt:lpstr>
      <vt:lpstr>PART 2: optimization by simulation tools</vt:lpstr>
      <vt:lpstr>PART 2: optimization by simulation tools</vt:lpstr>
      <vt:lpstr>PART 2: optimization by simulation tools</vt:lpstr>
      <vt:lpstr>PART 2: optimization by simulation tools</vt:lpstr>
      <vt:lpstr>PART 2: optimization by simulation tools</vt:lpstr>
      <vt:lpstr>PART 2: optimization by simulation 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Barukcic</dc:creator>
  <cp:lastModifiedBy>Marinko Barukčić</cp:lastModifiedBy>
  <cp:revision>449</cp:revision>
  <cp:lastPrinted>2018-11-16T10:04:45Z</cp:lastPrinted>
  <dcterms:created xsi:type="dcterms:W3CDTF">2017-05-12T10:38:44Z</dcterms:created>
  <dcterms:modified xsi:type="dcterms:W3CDTF">2019-03-30T17:59:41Z</dcterms:modified>
  <dc:language>English</dc:language>
</cp:coreProperties>
</file>