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10B622-4459-47C6-9B4A-FBA06DDABCD1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9CF58456-99F4-4545-BD96-5300FDE9BE09}">
      <dgm:prSet/>
      <dgm:spPr/>
      <dgm:t>
        <a:bodyPr/>
        <a:lstStyle/>
        <a:p>
          <a:r>
            <a:rPr lang="hr-HR"/>
            <a:t>PET RAZDOBLJA ZAPADNE FILOZOFIJE:</a:t>
          </a:r>
          <a:endParaRPr lang="en-US"/>
        </a:p>
      </dgm:t>
    </dgm:pt>
    <dgm:pt modelId="{01D92CA4-C5EB-4BE6-9F2C-60FB3FA23969}" type="parTrans" cxnId="{A45C5BF7-5633-4429-928F-5183EF320D67}">
      <dgm:prSet/>
      <dgm:spPr/>
      <dgm:t>
        <a:bodyPr/>
        <a:lstStyle/>
        <a:p>
          <a:endParaRPr lang="en-US"/>
        </a:p>
      </dgm:t>
    </dgm:pt>
    <dgm:pt modelId="{D7E54F1D-59F7-47D1-865B-722164D879A1}" type="sibTrans" cxnId="{A45C5BF7-5633-4429-928F-5183EF320D67}">
      <dgm:prSet/>
      <dgm:spPr/>
      <dgm:t>
        <a:bodyPr/>
        <a:lstStyle/>
        <a:p>
          <a:endParaRPr lang="en-US"/>
        </a:p>
      </dgm:t>
    </dgm:pt>
    <dgm:pt modelId="{6375E489-32DD-4B0E-A539-E91A92BC37D6}">
      <dgm:prSet/>
      <dgm:spPr/>
      <dgm:t>
        <a:bodyPr/>
        <a:lstStyle/>
        <a:p>
          <a:r>
            <a:rPr lang="hr-HR"/>
            <a:t>Antička filozofija</a:t>
          </a:r>
          <a:endParaRPr lang="en-US"/>
        </a:p>
      </dgm:t>
    </dgm:pt>
    <dgm:pt modelId="{BD4E637B-DCA9-4912-B8D5-D874BC563250}" type="parTrans" cxnId="{18414E1A-32D4-4B29-91D9-B61E90CBE822}">
      <dgm:prSet/>
      <dgm:spPr/>
      <dgm:t>
        <a:bodyPr/>
        <a:lstStyle/>
        <a:p>
          <a:endParaRPr lang="en-US"/>
        </a:p>
      </dgm:t>
    </dgm:pt>
    <dgm:pt modelId="{149B5BD9-558D-46AC-8F08-0AF4EA793AA4}" type="sibTrans" cxnId="{18414E1A-32D4-4B29-91D9-B61E90CBE822}">
      <dgm:prSet/>
      <dgm:spPr/>
      <dgm:t>
        <a:bodyPr/>
        <a:lstStyle/>
        <a:p>
          <a:endParaRPr lang="en-US"/>
        </a:p>
      </dgm:t>
    </dgm:pt>
    <dgm:pt modelId="{E100FA0C-D4C1-46D0-B65A-6D0D1E439C21}">
      <dgm:prSet/>
      <dgm:spPr/>
      <dgm:t>
        <a:bodyPr/>
        <a:lstStyle/>
        <a:p>
          <a:r>
            <a:rPr lang="hr-HR"/>
            <a:t>Srednjovjekovna filozofija</a:t>
          </a:r>
          <a:endParaRPr lang="en-US"/>
        </a:p>
      </dgm:t>
    </dgm:pt>
    <dgm:pt modelId="{A19E9A80-8C5A-43AE-9C9C-2676CCCF53CA}" type="parTrans" cxnId="{872B10BA-C069-4996-96C5-36EB9EDDFBC3}">
      <dgm:prSet/>
      <dgm:spPr/>
      <dgm:t>
        <a:bodyPr/>
        <a:lstStyle/>
        <a:p>
          <a:endParaRPr lang="en-US"/>
        </a:p>
      </dgm:t>
    </dgm:pt>
    <dgm:pt modelId="{E355EC28-2769-47D0-AB39-A0E069797001}" type="sibTrans" cxnId="{872B10BA-C069-4996-96C5-36EB9EDDFBC3}">
      <dgm:prSet/>
      <dgm:spPr/>
      <dgm:t>
        <a:bodyPr/>
        <a:lstStyle/>
        <a:p>
          <a:endParaRPr lang="en-US"/>
        </a:p>
      </dgm:t>
    </dgm:pt>
    <dgm:pt modelId="{47A8AE30-64CC-4577-B015-7EA7295C6EBE}">
      <dgm:prSet/>
      <dgm:spPr/>
      <dgm:t>
        <a:bodyPr/>
        <a:lstStyle/>
        <a:p>
          <a:r>
            <a:rPr lang="hr-HR"/>
            <a:t>Novovjekovna filozofija</a:t>
          </a:r>
          <a:endParaRPr lang="en-US"/>
        </a:p>
      </dgm:t>
    </dgm:pt>
    <dgm:pt modelId="{70CAFBB9-7EF9-42B5-B17D-A08C420B2974}" type="parTrans" cxnId="{7EF1DAD1-AB47-4F3B-9DE3-CA830FDD8A1B}">
      <dgm:prSet/>
      <dgm:spPr/>
      <dgm:t>
        <a:bodyPr/>
        <a:lstStyle/>
        <a:p>
          <a:endParaRPr lang="en-US"/>
        </a:p>
      </dgm:t>
    </dgm:pt>
    <dgm:pt modelId="{540AD4AC-6D0C-42DD-8E53-574C5A0C1F8B}" type="sibTrans" cxnId="{7EF1DAD1-AB47-4F3B-9DE3-CA830FDD8A1B}">
      <dgm:prSet/>
      <dgm:spPr/>
      <dgm:t>
        <a:bodyPr/>
        <a:lstStyle/>
        <a:p>
          <a:endParaRPr lang="en-US"/>
        </a:p>
      </dgm:t>
    </dgm:pt>
    <dgm:pt modelId="{1F987D73-0695-4DF7-A5D1-745CF4E6A7B7}">
      <dgm:prSet/>
      <dgm:spPr/>
      <dgm:t>
        <a:bodyPr/>
        <a:lstStyle/>
        <a:p>
          <a:r>
            <a:rPr lang="hr-HR"/>
            <a:t>Moderna filozofija</a:t>
          </a:r>
          <a:endParaRPr lang="en-US"/>
        </a:p>
      </dgm:t>
    </dgm:pt>
    <dgm:pt modelId="{A58F6C5A-8DA7-4AD8-9D31-846BDA2DE331}" type="parTrans" cxnId="{E21749F1-2D18-4D47-9446-0AFE3EE00787}">
      <dgm:prSet/>
      <dgm:spPr/>
      <dgm:t>
        <a:bodyPr/>
        <a:lstStyle/>
        <a:p>
          <a:endParaRPr lang="en-US"/>
        </a:p>
      </dgm:t>
    </dgm:pt>
    <dgm:pt modelId="{6D575921-DC56-4B5A-877E-0A7824BA2FEF}" type="sibTrans" cxnId="{E21749F1-2D18-4D47-9446-0AFE3EE00787}">
      <dgm:prSet/>
      <dgm:spPr/>
      <dgm:t>
        <a:bodyPr/>
        <a:lstStyle/>
        <a:p>
          <a:endParaRPr lang="en-US"/>
        </a:p>
      </dgm:t>
    </dgm:pt>
    <dgm:pt modelId="{F4CE3863-DAB7-4021-99D2-5832A1EC95F5}">
      <dgm:prSet/>
      <dgm:spPr/>
      <dgm:t>
        <a:bodyPr/>
        <a:lstStyle/>
        <a:p>
          <a:r>
            <a:rPr lang="hr-HR"/>
            <a:t>Suvremena filozofija</a:t>
          </a:r>
          <a:endParaRPr lang="en-US"/>
        </a:p>
      </dgm:t>
    </dgm:pt>
    <dgm:pt modelId="{BCDCF358-8458-4A6B-A88A-B84607034F01}" type="parTrans" cxnId="{DAE4A396-7B46-4734-9CA9-303B280997CA}">
      <dgm:prSet/>
      <dgm:spPr/>
      <dgm:t>
        <a:bodyPr/>
        <a:lstStyle/>
        <a:p>
          <a:endParaRPr lang="en-US"/>
        </a:p>
      </dgm:t>
    </dgm:pt>
    <dgm:pt modelId="{B31710B6-E150-419F-A6A6-4EF7BED55064}" type="sibTrans" cxnId="{DAE4A396-7B46-4734-9CA9-303B280997CA}">
      <dgm:prSet/>
      <dgm:spPr/>
      <dgm:t>
        <a:bodyPr/>
        <a:lstStyle/>
        <a:p>
          <a:endParaRPr lang="en-US"/>
        </a:p>
      </dgm:t>
    </dgm:pt>
    <dgm:pt modelId="{38FAC261-DAA0-44E6-AF39-DE8EFBDC7CBA}" type="pres">
      <dgm:prSet presAssocID="{0710B622-4459-47C6-9B4A-FBA06DDABCD1}" presName="linear" presStyleCnt="0">
        <dgm:presLayoutVars>
          <dgm:dir/>
          <dgm:animLvl val="lvl"/>
          <dgm:resizeHandles val="exact"/>
        </dgm:presLayoutVars>
      </dgm:prSet>
      <dgm:spPr/>
    </dgm:pt>
    <dgm:pt modelId="{7539D1E8-2978-40CB-BA78-5268BA8343F4}" type="pres">
      <dgm:prSet presAssocID="{9CF58456-99F4-4545-BD96-5300FDE9BE09}" presName="parentLin" presStyleCnt="0"/>
      <dgm:spPr/>
    </dgm:pt>
    <dgm:pt modelId="{DA9C5BAA-40AE-43EE-AB86-CF52A40563D7}" type="pres">
      <dgm:prSet presAssocID="{9CF58456-99F4-4545-BD96-5300FDE9BE09}" presName="parentLeftMargin" presStyleLbl="node1" presStyleIdx="0" presStyleCnt="1"/>
      <dgm:spPr/>
    </dgm:pt>
    <dgm:pt modelId="{9E18B98C-9DE3-4ECA-9A2F-B90D571C3350}" type="pres">
      <dgm:prSet presAssocID="{9CF58456-99F4-4545-BD96-5300FDE9BE09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5EE06682-EACA-4398-BEAD-2FF34D39E432}" type="pres">
      <dgm:prSet presAssocID="{9CF58456-99F4-4545-BD96-5300FDE9BE09}" presName="negativeSpace" presStyleCnt="0"/>
      <dgm:spPr/>
    </dgm:pt>
    <dgm:pt modelId="{E0A9F974-B984-4D2B-847B-F2D46746E131}" type="pres">
      <dgm:prSet presAssocID="{9CF58456-99F4-4545-BD96-5300FDE9BE09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18414E1A-32D4-4B29-91D9-B61E90CBE822}" srcId="{9CF58456-99F4-4545-BD96-5300FDE9BE09}" destId="{6375E489-32DD-4B0E-A539-E91A92BC37D6}" srcOrd="0" destOrd="0" parTransId="{BD4E637B-DCA9-4912-B8D5-D874BC563250}" sibTransId="{149B5BD9-558D-46AC-8F08-0AF4EA793AA4}"/>
    <dgm:cxn modelId="{AF82661C-AACF-41E8-89A3-410A65F9B7F2}" type="presOf" srcId="{1F987D73-0695-4DF7-A5D1-745CF4E6A7B7}" destId="{E0A9F974-B984-4D2B-847B-F2D46746E131}" srcOrd="0" destOrd="3" presId="urn:microsoft.com/office/officeart/2005/8/layout/list1"/>
    <dgm:cxn modelId="{993C233B-5B5B-43D9-A253-E4C90B416F8E}" type="presOf" srcId="{9CF58456-99F4-4545-BD96-5300FDE9BE09}" destId="{DA9C5BAA-40AE-43EE-AB86-CF52A40563D7}" srcOrd="0" destOrd="0" presId="urn:microsoft.com/office/officeart/2005/8/layout/list1"/>
    <dgm:cxn modelId="{C2C6B362-A305-4E57-A8E3-AE954747C431}" type="presOf" srcId="{E100FA0C-D4C1-46D0-B65A-6D0D1E439C21}" destId="{E0A9F974-B984-4D2B-847B-F2D46746E131}" srcOrd="0" destOrd="1" presId="urn:microsoft.com/office/officeart/2005/8/layout/list1"/>
    <dgm:cxn modelId="{090B4D43-ABDF-4B03-8CFC-E522C0DF4B97}" type="presOf" srcId="{F4CE3863-DAB7-4021-99D2-5832A1EC95F5}" destId="{E0A9F974-B984-4D2B-847B-F2D46746E131}" srcOrd="0" destOrd="4" presId="urn:microsoft.com/office/officeart/2005/8/layout/list1"/>
    <dgm:cxn modelId="{1351F650-971B-477E-AC3E-7E61775C5AD9}" type="presOf" srcId="{6375E489-32DD-4B0E-A539-E91A92BC37D6}" destId="{E0A9F974-B984-4D2B-847B-F2D46746E131}" srcOrd="0" destOrd="0" presId="urn:microsoft.com/office/officeart/2005/8/layout/list1"/>
    <dgm:cxn modelId="{B5129475-161C-4296-89C4-99F4D8FC2C52}" type="presOf" srcId="{47A8AE30-64CC-4577-B015-7EA7295C6EBE}" destId="{E0A9F974-B984-4D2B-847B-F2D46746E131}" srcOrd="0" destOrd="2" presId="urn:microsoft.com/office/officeart/2005/8/layout/list1"/>
    <dgm:cxn modelId="{DAE4A396-7B46-4734-9CA9-303B280997CA}" srcId="{9CF58456-99F4-4545-BD96-5300FDE9BE09}" destId="{F4CE3863-DAB7-4021-99D2-5832A1EC95F5}" srcOrd="4" destOrd="0" parTransId="{BCDCF358-8458-4A6B-A88A-B84607034F01}" sibTransId="{B31710B6-E150-419F-A6A6-4EF7BED55064}"/>
    <dgm:cxn modelId="{872B10BA-C069-4996-96C5-36EB9EDDFBC3}" srcId="{9CF58456-99F4-4545-BD96-5300FDE9BE09}" destId="{E100FA0C-D4C1-46D0-B65A-6D0D1E439C21}" srcOrd="1" destOrd="0" parTransId="{A19E9A80-8C5A-43AE-9C9C-2676CCCF53CA}" sibTransId="{E355EC28-2769-47D0-AB39-A0E069797001}"/>
    <dgm:cxn modelId="{04E742C3-341F-4284-BD47-BB4971A8EF19}" type="presOf" srcId="{0710B622-4459-47C6-9B4A-FBA06DDABCD1}" destId="{38FAC261-DAA0-44E6-AF39-DE8EFBDC7CBA}" srcOrd="0" destOrd="0" presId="urn:microsoft.com/office/officeart/2005/8/layout/list1"/>
    <dgm:cxn modelId="{7EF1DAD1-AB47-4F3B-9DE3-CA830FDD8A1B}" srcId="{9CF58456-99F4-4545-BD96-5300FDE9BE09}" destId="{47A8AE30-64CC-4577-B015-7EA7295C6EBE}" srcOrd="2" destOrd="0" parTransId="{70CAFBB9-7EF9-42B5-B17D-A08C420B2974}" sibTransId="{540AD4AC-6D0C-42DD-8E53-574C5A0C1F8B}"/>
    <dgm:cxn modelId="{B9C172EF-62C2-4907-863B-027E1A876560}" type="presOf" srcId="{9CF58456-99F4-4545-BD96-5300FDE9BE09}" destId="{9E18B98C-9DE3-4ECA-9A2F-B90D571C3350}" srcOrd="1" destOrd="0" presId="urn:microsoft.com/office/officeart/2005/8/layout/list1"/>
    <dgm:cxn modelId="{E21749F1-2D18-4D47-9446-0AFE3EE00787}" srcId="{9CF58456-99F4-4545-BD96-5300FDE9BE09}" destId="{1F987D73-0695-4DF7-A5D1-745CF4E6A7B7}" srcOrd="3" destOrd="0" parTransId="{A58F6C5A-8DA7-4AD8-9D31-846BDA2DE331}" sibTransId="{6D575921-DC56-4B5A-877E-0A7824BA2FEF}"/>
    <dgm:cxn modelId="{A45C5BF7-5633-4429-928F-5183EF320D67}" srcId="{0710B622-4459-47C6-9B4A-FBA06DDABCD1}" destId="{9CF58456-99F4-4545-BD96-5300FDE9BE09}" srcOrd="0" destOrd="0" parTransId="{01D92CA4-C5EB-4BE6-9F2C-60FB3FA23969}" sibTransId="{D7E54F1D-59F7-47D1-865B-722164D879A1}"/>
    <dgm:cxn modelId="{3C27CAA6-2D5E-43FC-97DF-9F6EDE03818A}" type="presParOf" srcId="{38FAC261-DAA0-44E6-AF39-DE8EFBDC7CBA}" destId="{7539D1E8-2978-40CB-BA78-5268BA8343F4}" srcOrd="0" destOrd="0" presId="urn:microsoft.com/office/officeart/2005/8/layout/list1"/>
    <dgm:cxn modelId="{262C649C-3A97-41D4-A37A-D9A8413058B9}" type="presParOf" srcId="{7539D1E8-2978-40CB-BA78-5268BA8343F4}" destId="{DA9C5BAA-40AE-43EE-AB86-CF52A40563D7}" srcOrd="0" destOrd="0" presId="urn:microsoft.com/office/officeart/2005/8/layout/list1"/>
    <dgm:cxn modelId="{3E86C7B3-5B29-40A0-914F-1C3C8788B2C1}" type="presParOf" srcId="{7539D1E8-2978-40CB-BA78-5268BA8343F4}" destId="{9E18B98C-9DE3-4ECA-9A2F-B90D571C3350}" srcOrd="1" destOrd="0" presId="urn:microsoft.com/office/officeart/2005/8/layout/list1"/>
    <dgm:cxn modelId="{B9FDD0F8-2C31-4CC6-B292-3FE3161D0C8F}" type="presParOf" srcId="{38FAC261-DAA0-44E6-AF39-DE8EFBDC7CBA}" destId="{5EE06682-EACA-4398-BEAD-2FF34D39E432}" srcOrd="1" destOrd="0" presId="urn:microsoft.com/office/officeart/2005/8/layout/list1"/>
    <dgm:cxn modelId="{D8C97BA0-534D-428D-95F3-7E086AE1FBCA}" type="presParOf" srcId="{38FAC261-DAA0-44E6-AF39-DE8EFBDC7CBA}" destId="{E0A9F974-B984-4D2B-847B-F2D46746E13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6A3750-CCF0-43FF-ADEF-95D4492B40A1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D8E087C9-AC97-494F-A82D-AB1E9F85D3C7}">
      <dgm:prSet/>
      <dgm:spPr/>
      <dgm:t>
        <a:bodyPr/>
        <a:lstStyle/>
        <a:p>
          <a:r>
            <a:rPr lang="hr-HR"/>
            <a:t>Grčka, krajem 7. stoljeća p.n.e.</a:t>
          </a:r>
          <a:endParaRPr lang="en-US"/>
        </a:p>
      </dgm:t>
    </dgm:pt>
    <dgm:pt modelId="{CB1A215B-8BA3-4B7A-906D-950DB12D01DA}" type="parTrans" cxnId="{758BCADA-DD2D-4674-8B88-03C36FC2C9BA}">
      <dgm:prSet/>
      <dgm:spPr/>
      <dgm:t>
        <a:bodyPr/>
        <a:lstStyle/>
        <a:p>
          <a:endParaRPr lang="en-US"/>
        </a:p>
      </dgm:t>
    </dgm:pt>
    <dgm:pt modelId="{D4B3BFEC-8C66-4A0D-8812-6F6888F25AF2}" type="sibTrans" cxnId="{758BCADA-DD2D-4674-8B88-03C36FC2C9BA}">
      <dgm:prSet/>
      <dgm:spPr/>
      <dgm:t>
        <a:bodyPr/>
        <a:lstStyle/>
        <a:p>
          <a:endParaRPr lang="en-US"/>
        </a:p>
      </dgm:t>
    </dgm:pt>
    <dgm:pt modelId="{90624F8A-6B10-452A-BD90-8A5C1CD9ACD0}">
      <dgm:prSet/>
      <dgm:spPr/>
      <dgm:t>
        <a:bodyPr/>
        <a:lstStyle/>
        <a:p>
          <a:r>
            <a:rPr lang="hr-HR"/>
            <a:t>Tales je prvi filozof</a:t>
          </a:r>
          <a:endParaRPr lang="en-US"/>
        </a:p>
      </dgm:t>
    </dgm:pt>
    <dgm:pt modelId="{52D58604-0B53-4004-8560-16AD9B88BE95}" type="parTrans" cxnId="{09D4A339-C54B-461D-AD91-81E7D3817EC6}">
      <dgm:prSet/>
      <dgm:spPr/>
      <dgm:t>
        <a:bodyPr/>
        <a:lstStyle/>
        <a:p>
          <a:endParaRPr lang="en-US"/>
        </a:p>
      </dgm:t>
    </dgm:pt>
    <dgm:pt modelId="{61E279E7-45B3-4D49-BE93-A4DD8BF8A862}" type="sibTrans" cxnId="{09D4A339-C54B-461D-AD91-81E7D3817EC6}">
      <dgm:prSet/>
      <dgm:spPr/>
      <dgm:t>
        <a:bodyPr/>
        <a:lstStyle/>
        <a:p>
          <a:endParaRPr lang="en-US"/>
        </a:p>
      </dgm:t>
    </dgm:pt>
    <dgm:pt modelId="{70781D98-6972-4E53-9429-CA6978A3D311}">
      <dgm:prSet/>
      <dgm:spPr/>
      <dgm:t>
        <a:bodyPr/>
        <a:lstStyle/>
        <a:p>
          <a:r>
            <a:rPr lang="hr-HR"/>
            <a:t>Filozofija dolazi kao novi način objašnjavanja svijeta, nasuprot tada dominantnom načinu –mitu</a:t>
          </a:r>
          <a:endParaRPr lang="en-US"/>
        </a:p>
      </dgm:t>
    </dgm:pt>
    <dgm:pt modelId="{7BAE7072-DFD7-44E3-81B2-341FBA601605}" type="parTrans" cxnId="{FCA21871-4E55-4B88-829A-BEAB18F6DEFE}">
      <dgm:prSet/>
      <dgm:spPr/>
      <dgm:t>
        <a:bodyPr/>
        <a:lstStyle/>
        <a:p>
          <a:endParaRPr lang="en-US"/>
        </a:p>
      </dgm:t>
    </dgm:pt>
    <dgm:pt modelId="{8A3A9A84-3CAF-4778-97FB-0BD325CDAC55}" type="sibTrans" cxnId="{FCA21871-4E55-4B88-829A-BEAB18F6DEFE}">
      <dgm:prSet/>
      <dgm:spPr/>
      <dgm:t>
        <a:bodyPr/>
        <a:lstStyle/>
        <a:p>
          <a:endParaRPr lang="en-US"/>
        </a:p>
      </dgm:t>
    </dgm:pt>
    <dgm:pt modelId="{BF144EE2-CFBC-4F2D-900C-84F9EF52BCD2}">
      <dgm:prSet/>
      <dgm:spPr/>
      <dgm:t>
        <a:bodyPr/>
        <a:lstStyle/>
        <a:p>
          <a:r>
            <a:rPr lang="hr-HR"/>
            <a:t>Mit je iracionalan i misli u slikama</a:t>
          </a:r>
          <a:endParaRPr lang="en-US"/>
        </a:p>
      </dgm:t>
    </dgm:pt>
    <dgm:pt modelId="{A0384091-7DA3-44F4-8BD3-14E9DBDE3762}" type="parTrans" cxnId="{DB718AC9-19B4-495D-AB5E-0672BD78E3DB}">
      <dgm:prSet/>
      <dgm:spPr/>
      <dgm:t>
        <a:bodyPr/>
        <a:lstStyle/>
        <a:p>
          <a:endParaRPr lang="en-US"/>
        </a:p>
      </dgm:t>
    </dgm:pt>
    <dgm:pt modelId="{88D84260-ECAF-4BDE-8F8F-1E41585053F7}" type="sibTrans" cxnId="{DB718AC9-19B4-495D-AB5E-0672BD78E3DB}">
      <dgm:prSet/>
      <dgm:spPr/>
      <dgm:t>
        <a:bodyPr/>
        <a:lstStyle/>
        <a:p>
          <a:endParaRPr lang="en-US"/>
        </a:p>
      </dgm:t>
    </dgm:pt>
    <dgm:pt modelId="{324F6E24-2BEA-4173-9BC3-39349AAC379F}">
      <dgm:prSet/>
      <dgm:spPr/>
      <dgm:t>
        <a:bodyPr/>
        <a:lstStyle/>
        <a:p>
          <a:r>
            <a:rPr lang="hr-HR"/>
            <a:t>Filozofija objašnjava apstraktne stvari te oblikuje racionalne, konceptualne odgovore</a:t>
          </a:r>
          <a:endParaRPr lang="en-US"/>
        </a:p>
      </dgm:t>
    </dgm:pt>
    <dgm:pt modelId="{98CF94FA-F964-4D7C-A654-C2B9C02832B9}" type="parTrans" cxnId="{95342997-027A-49EA-B53A-471F7E07F2FE}">
      <dgm:prSet/>
      <dgm:spPr/>
      <dgm:t>
        <a:bodyPr/>
        <a:lstStyle/>
        <a:p>
          <a:endParaRPr lang="en-US"/>
        </a:p>
      </dgm:t>
    </dgm:pt>
    <dgm:pt modelId="{4EDB49AE-DF1F-4243-B299-A51F4C66D129}" type="sibTrans" cxnId="{95342997-027A-49EA-B53A-471F7E07F2FE}">
      <dgm:prSet/>
      <dgm:spPr/>
      <dgm:t>
        <a:bodyPr/>
        <a:lstStyle/>
        <a:p>
          <a:endParaRPr lang="en-US"/>
        </a:p>
      </dgm:t>
    </dgm:pt>
    <dgm:pt modelId="{39C62363-6B7B-407B-B013-D5F3F8EB6DEC}" type="pres">
      <dgm:prSet presAssocID="{066A3750-CCF0-43FF-ADEF-95D4492B40A1}" presName="linear" presStyleCnt="0">
        <dgm:presLayoutVars>
          <dgm:animLvl val="lvl"/>
          <dgm:resizeHandles val="exact"/>
        </dgm:presLayoutVars>
      </dgm:prSet>
      <dgm:spPr/>
    </dgm:pt>
    <dgm:pt modelId="{FA485848-E738-4E20-AD8B-FD47663A4567}" type="pres">
      <dgm:prSet presAssocID="{D8E087C9-AC97-494F-A82D-AB1E9F85D3C7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B4AA1F1-44EF-4AA1-84A3-2B0F293860F3}" type="pres">
      <dgm:prSet presAssocID="{D4B3BFEC-8C66-4A0D-8812-6F6888F25AF2}" presName="spacer" presStyleCnt="0"/>
      <dgm:spPr/>
    </dgm:pt>
    <dgm:pt modelId="{FA4CC26C-F366-4F85-926E-B9EF9859A1A0}" type="pres">
      <dgm:prSet presAssocID="{90624F8A-6B10-452A-BD90-8A5C1CD9ACD0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61B8386-8EA8-4202-BBBC-8D8548BBE9DC}" type="pres">
      <dgm:prSet presAssocID="{61E279E7-45B3-4D49-BE93-A4DD8BF8A862}" presName="spacer" presStyleCnt="0"/>
      <dgm:spPr/>
    </dgm:pt>
    <dgm:pt modelId="{B5372149-A26F-4D9C-A3BF-0595D746992F}" type="pres">
      <dgm:prSet presAssocID="{70781D98-6972-4E53-9429-CA6978A3D311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381F4FA-F83C-4677-B82A-B71CBF636847}" type="pres">
      <dgm:prSet presAssocID="{8A3A9A84-3CAF-4778-97FB-0BD325CDAC55}" presName="spacer" presStyleCnt="0"/>
      <dgm:spPr/>
    </dgm:pt>
    <dgm:pt modelId="{D5B66BF9-29B8-4ABB-9894-BFB5A2659E86}" type="pres">
      <dgm:prSet presAssocID="{BF144EE2-CFBC-4F2D-900C-84F9EF52BCD2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93E14A52-56AF-46A2-8182-24E0631BE434}" type="pres">
      <dgm:prSet presAssocID="{88D84260-ECAF-4BDE-8F8F-1E41585053F7}" presName="spacer" presStyleCnt="0"/>
      <dgm:spPr/>
    </dgm:pt>
    <dgm:pt modelId="{9C9FD399-FDFF-433C-ABBD-56C0A80454B0}" type="pres">
      <dgm:prSet presAssocID="{324F6E24-2BEA-4173-9BC3-39349AAC379F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01F99611-8A90-4D03-8E0F-C996B0870359}" type="presOf" srcId="{70781D98-6972-4E53-9429-CA6978A3D311}" destId="{B5372149-A26F-4D9C-A3BF-0595D746992F}" srcOrd="0" destOrd="0" presId="urn:microsoft.com/office/officeart/2005/8/layout/vList2"/>
    <dgm:cxn modelId="{09D4A339-C54B-461D-AD91-81E7D3817EC6}" srcId="{066A3750-CCF0-43FF-ADEF-95D4492B40A1}" destId="{90624F8A-6B10-452A-BD90-8A5C1CD9ACD0}" srcOrd="1" destOrd="0" parTransId="{52D58604-0B53-4004-8560-16AD9B88BE95}" sibTransId="{61E279E7-45B3-4D49-BE93-A4DD8BF8A862}"/>
    <dgm:cxn modelId="{14729564-E847-4BEC-A92A-3A8BCBC8F8D9}" type="presOf" srcId="{BF144EE2-CFBC-4F2D-900C-84F9EF52BCD2}" destId="{D5B66BF9-29B8-4ABB-9894-BFB5A2659E86}" srcOrd="0" destOrd="0" presId="urn:microsoft.com/office/officeart/2005/8/layout/vList2"/>
    <dgm:cxn modelId="{FCA21871-4E55-4B88-829A-BEAB18F6DEFE}" srcId="{066A3750-CCF0-43FF-ADEF-95D4492B40A1}" destId="{70781D98-6972-4E53-9429-CA6978A3D311}" srcOrd="2" destOrd="0" parTransId="{7BAE7072-DFD7-44E3-81B2-341FBA601605}" sibTransId="{8A3A9A84-3CAF-4778-97FB-0BD325CDAC55}"/>
    <dgm:cxn modelId="{21DD5951-E087-46A1-BC9F-73B081BBB919}" type="presOf" srcId="{324F6E24-2BEA-4173-9BC3-39349AAC379F}" destId="{9C9FD399-FDFF-433C-ABBD-56C0A80454B0}" srcOrd="0" destOrd="0" presId="urn:microsoft.com/office/officeart/2005/8/layout/vList2"/>
    <dgm:cxn modelId="{57427676-DE1A-4A5A-AB6F-8C4FFE33BA80}" type="presOf" srcId="{D8E087C9-AC97-494F-A82D-AB1E9F85D3C7}" destId="{FA485848-E738-4E20-AD8B-FD47663A4567}" srcOrd="0" destOrd="0" presId="urn:microsoft.com/office/officeart/2005/8/layout/vList2"/>
    <dgm:cxn modelId="{95342997-027A-49EA-B53A-471F7E07F2FE}" srcId="{066A3750-CCF0-43FF-ADEF-95D4492B40A1}" destId="{324F6E24-2BEA-4173-9BC3-39349AAC379F}" srcOrd="4" destOrd="0" parTransId="{98CF94FA-F964-4D7C-A654-C2B9C02832B9}" sibTransId="{4EDB49AE-DF1F-4243-B299-A51F4C66D129}"/>
    <dgm:cxn modelId="{F82BB7B6-714D-41D4-A26F-284E393560D4}" type="presOf" srcId="{066A3750-CCF0-43FF-ADEF-95D4492B40A1}" destId="{39C62363-6B7B-407B-B013-D5F3F8EB6DEC}" srcOrd="0" destOrd="0" presId="urn:microsoft.com/office/officeart/2005/8/layout/vList2"/>
    <dgm:cxn modelId="{DB718AC9-19B4-495D-AB5E-0672BD78E3DB}" srcId="{066A3750-CCF0-43FF-ADEF-95D4492B40A1}" destId="{BF144EE2-CFBC-4F2D-900C-84F9EF52BCD2}" srcOrd="3" destOrd="0" parTransId="{A0384091-7DA3-44F4-8BD3-14E9DBDE3762}" sibTransId="{88D84260-ECAF-4BDE-8F8F-1E41585053F7}"/>
    <dgm:cxn modelId="{758BCADA-DD2D-4674-8B88-03C36FC2C9BA}" srcId="{066A3750-CCF0-43FF-ADEF-95D4492B40A1}" destId="{D8E087C9-AC97-494F-A82D-AB1E9F85D3C7}" srcOrd="0" destOrd="0" parTransId="{CB1A215B-8BA3-4B7A-906D-950DB12D01DA}" sibTransId="{D4B3BFEC-8C66-4A0D-8812-6F6888F25AF2}"/>
    <dgm:cxn modelId="{B1D514DD-36C2-4BC6-A60F-5B7DDE44B077}" type="presOf" srcId="{90624F8A-6B10-452A-BD90-8A5C1CD9ACD0}" destId="{FA4CC26C-F366-4F85-926E-B9EF9859A1A0}" srcOrd="0" destOrd="0" presId="urn:microsoft.com/office/officeart/2005/8/layout/vList2"/>
    <dgm:cxn modelId="{EA08188A-E859-4B99-A608-DFAEACEEF55C}" type="presParOf" srcId="{39C62363-6B7B-407B-B013-D5F3F8EB6DEC}" destId="{FA485848-E738-4E20-AD8B-FD47663A4567}" srcOrd="0" destOrd="0" presId="urn:microsoft.com/office/officeart/2005/8/layout/vList2"/>
    <dgm:cxn modelId="{314AF9E7-41AB-4CD5-9F11-13D4864EA403}" type="presParOf" srcId="{39C62363-6B7B-407B-B013-D5F3F8EB6DEC}" destId="{9B4AA1F1-44EF-4AA1-84A3-2B0F293860F3}" srcOrd="1" destOrd="0" presId="urn:microsoft.com/office/officeart/2005/8/layout/vList2"/>
    <dgm:cxn modelId="{6B869E20-B553-485C-91C3-2A0FE7191248}" type="presParOf" srcId="{39C62363-6B7B-407B-B013-D5F3F8EB6DEC}" destId="{FA4CC26C-F366-4F85-926E-B9EF9859A1A0}" srcOrd="2" destOrd="0" presId="urn:microsoft.com/office/officeart/2005/8/layout/vList2"/>
    <dgm:cxn modelId="{F0E550C7-DD7A-4C63-9719-F41B37849109}" type="presParOf" srcId="{39C62363-6B7B-407B-B013-D5F3F8EB6DEC}" destId="{361B8386-8EA8-4202-BBBC-8D8548BBE9DC}" srcOrd="3" destOrd="0" presId="urn:microsoft.com/office/officeart/2005/8/layout/vList2"/>
    <dgm:cxn modelId="{7B8AB96D-7484-4116-BBEB-D5A9CB560A27}" type="presParOf" srcId="{39C62363-6B7B-407B-B013-D5F3F8EB6DEC}" destId="{B5372149-A26F-4D9C-A3BF-0595D746992F}" srcOrd="4" destOrd="0" presId="urn:microsoft.com/office/officeart/2005/8/layout/vList2"/>
    <dgm:cxn modelId="{681B15EC-D735-4A14-AF59-13EFA99F2780}" type="presParOf" srcId="{39C62363-6B7B-407B-B013-D5F3F8EB6DEC}" destId="{7381F4FA-F83C-4677-B82A-B71CBF636847}" srcOrd="5" destOrd="0" presId="urn:microsoft.com/office/officeart/2005/8/layout/vList2"/>
    <dgm:cxn modelId="{B553D799-A242-4EF1-B89D-7363FDE5E7D8}" type="presParOf" srcId="{39C62363-6B7B-407B-B013-D5F3F8EB6DEC}" destId="{D5B66BF9-29B8-4ABB-9894-BFB5A2659E86}" srcOrd="6" destOrd="0" presId="urn:microsoft.com/office/officeart/2005/8/layout/vList2"/>
    <dgm:cxn modelId="{4C60E03D-FCBA-418D-8606-8EA9D6A06172}" type="presParOf" srcId="{39C62363-6B7B-407B-B013-D5F3F8EB6DEC}" destId="{93E14A52-56AF-46A2-8182-24E0631BE434}" srcOrd="7" destOrd="0" presId="urn:microsoft.com/office/officeart/2005/8/layout/vList2"/>
    <dgm:cxn modelId="{A962997A-EADD-493F-A0E6-DC88CF1F58ED}" type="presParOf" srcId="{39C62363-6B7B-407B-B013-D5F3F8EB6DEC}" destId="{9C9FD399-FDFF-433C-ABBD-56C0A80454B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A9F974-B984-4D2B-847B-F2D46746E131}">
      <dsp:nvSpPr>
        <dsp:cNvPr id="0" name=""/>
        <dsp:cNvSpPr/>
      </dsp:nvSpPr>
      <dsp:spPr>
        <a:xfrm>
          <a:off x="0" y="559805"/>
          <a:ext cx="9872663" cy="31059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6228" tIns="604012" rIns="766228" bIns="206248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900" kern="1200"/>
            <a:t>Antička filozofija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900" kern="1200"/>
            <a:t>Srednjovjekovna filozofija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900" kern="1200"/>
            <a:t>Novovjekovna filozofija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900" kern="1200"/>
            <a:t>Moderna filozofija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r-HR" sz="2900" kern="1200"/>
            <a:t>Suvremena filozofija</a:t>
          </a:r>
          <a:endParaRPr lang="en-US" sz="2900" kern="1200"/>
        </a:p>
      </dsp:txBody>
      <dsp:txXfrm>
        <a:off x="0" y="559805"/>
        <a:ext cx="9872663" cy="3105900"/>
      </dsp:txXfrm>
    </dsp:sp>
    <dsp:sp modelId="{9E18B98C-9DE3-4ECA-9A2F-B90D571C3350}">
      <dsp:nvSpPr>
        <dsp:cNvPr id="0" name=""/>
        <dsp:cNvSpPr/>
      </dsp:nvSpPr>
      <dsp:spPr>
        <a:xfrm>
          <a:off x="493633" y="131764"/>
          <a:ext cx="6910864" cy="856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1214" tIns="0" rIns="261214" bIns="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900" kern="1200"/>
            <a:t>PET RAZDOBLJA ZAPADNE FILOZOFIJE:</a:t>
          </a:r>
          <a:endParaRPr lang="en-US" sz="2900" kern="1200"/>
        </a:p>
      </dsp:txBody>
      <dsp:txXfrm>
        <a:off x="535423" y="173554"/>
        <a:ext cx="6827284" cy="7725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485848-E738-4E20-AD8B-FD47663A4567}">
      <dsp:nvSpPr>
        <dsp:cNvPr id="0" name=""/>
        <dsp:cNvSpPr/>
      </dsp:nvSpPr>
      <dsp:spPr>
        <a:xfrm>
          <a:off x="0" y="27412"/>
          <a:ext cx="6451943" cy="8342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Grčka, krajem 7. stoljeća p.n.e.</a:t>
          </a:r>
          <a:endParaRPr lang="en-US" sz="2100" kern="1200"/>
        </a:p>
      </dsp:txBody>
      <dsp:txXfrm>
        <a:off x="40724" y="68136"/>
        <a:ext cx="6370495" cy="752780"/>
      </dsp:txXfrm>
    </dsp:sp>
    <dsp:sp modelId="{FA4CC26C-F366-4F85-926E-B9EF9859A1A0}">
      <dsp:nvSpPr>
        <dsp:cNvPr id="0" name=""/>
        <dsp:cNvSpPr/>
      </dsp:nvSpPr>
      <dsp:spPr>
        <a:xfrm>
          <a:off x="0" y="922121"/>
          <a:ext cx="6451943" cy="8342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Tales je prvi filozof</a:t>
          </a:r>
          <a:endParaRPr lang="en-US" sz="2100" kern="1200"/>
        </a:p>
      </dsp:txBody>
      <dsp:txXfrm>
        <a:off x="40724" y="962845"/>
        <a:ext cx="6370495" cy="752780"/>
      </dsp:txXfrm>
    </dsp:sp>
    <dsp:sp modelId="{B5372149-A26F-4D9C-A3BF-0595D746992F}">
      <dsp:nvSpPr>
        <dsp:cNvPr id="0" name=""/>
        <dsp:cNvSpPr/>
      </dsp:nvSpPr>
      <dsp:spPr>
        <a:xfrm>
          <a:off x="0" y="1816829"/>
          <a:ext cx="6451943" cy="8342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Filozofija dolazi kao novi način objašnjavanja svijeta, nasuprot tada dominantnom načinu –mitu</a:t>
          </a:r>
          <a:endParaRPr lang="en-US" sz="2100" kern="1200"/>
        </a:p>
      </dsp:txBody>
      <dsp:txXfrm>
        <a:off x="40724" y="1857553"/>
        <a:ext cx="6370495" cy="752780"/>
      </dsp:txXfrm>
    </dsp:sp>
    <dsp:sp modelId="{D5B66BF9-29B8-4ABB-9894-BFB5A2659E86}">
      <dsp:nvSpPr>
        <dsp:cNvPr id="0" name=""/>
        <dsp:cNvSpPr/>
      </dsp:nvSpPr>
      <dsp:spPr>
        <a:xfrm>
          <a:off x="0" y="2711537"/>
          <a:ext cx="6451943" cy="8342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Mit je iracionalan i misli u slikama</a:t>
          </a:r>
          <a:endParaRPr lang="en-US" sz="2100" kern="1200"/>
        </a:p>
      </dsp:txBody>
      <dsp:txXfrm>
        <a:off x="40724" y="2752261"/>
        <a:ext cx="6370495" cy="752780"/>
      </dsp:txXfrm>
    </dsp:sp>
    <dsp:sp modelId="{9C9FD399-FDFF-433C-ABBD-56C0A80454B0}">
      <dsp:nvSpPr>
        <dsp:cNvPr id="0" name=""/>
        <dsp:cNvSpPr/>
      </dsp:nvSpPr>
      <dsp:spPr>
        <a:xfrm>
          <a:off x="0" y="3606245"/>
          <a:ext cx="6451943" cy="83422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100" kern="1200"/>
            <a:t>Filozofija objašnjava apstraktne stvari te oblikuje racionalne, konceptualne odgovore</a:t>
          </a:r>
          <a:endParaRPr lang="en-US" sz="2100" kern="1200"/>
        </a:p>
      </dsp:txBody>
      <dsp:txXfrm>
        <a:off x="40724" y="3646969"/>
        <a:ext cx="6370495" cy="7527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8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994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0466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969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40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235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3805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277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8843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1946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084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30DBE8-F9C6-4C85-BB73-B9AABAEAA922}" type="datetimeFigureOut">
              <a:rPr lang="hr-HR" smtClean="0"/>
              <a:t>24.9.2019.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6549207-0EA4-4CFE-90C5-0D7E01BF9FC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960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B145CD6-FBC7-4BCC-B085-70F0238763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povijest zapadne filozofije i filozofske discipline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EE3D2CC0-86ED-4B29-849F-8F3D0516C7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49678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CB9330C-A34D-4AEB-A1BF-DDEBCBD45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Moderna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9270FA-6314-4777-B7F3-CCB5D04470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254" y="873457"/>
            <a:ext cx="7540283" cy="5222543"/>
          </a:xfrm>
        </p:spPr>
        <p:txBody>
          <a:bodyPr anchor="ctr"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</a:rPr>
              <a:t>Kraj 18. stoljeća i 19. stoljeće</a:t>
            </a:r>
          </a:p>
          <a:p>
            <a:r>
              <a:rPr lang="hr-HR" sz="2000" dirty="0">
                <a:solidFill>
                  <a:schemeClr val="tx1"/>
                </a:solidFill>
              </a:rPr>
              <a:t>Klasična njemačka filozofija ( klasični njemački idealizam); I. Kant, J.G. Fichte, F.W.J. </a:t>
            </a:r>
            <a:r>
              <a:rPr lang="hr-HR" sz="2000" dirty="0" err="1">
                <a:solidFill>
                  <a:schemeClr val="tx1"/>
                </a:solidFill>
              </a:rPr>
              <a:t>Schelling</a:t>
            </a:r>
            <a:r>
              <a:rPr lang="hr-HR" sz="2000" dirty="0">
                <a:solidFill>
                  <a:schemeClr val="tx1"/>
                </a:solidFill>
              </a:rPr>
              <a:t> i G.W. Hegel</a:t>
            </a:r>
          </a:p>
          <a:p>
            <a:r>
              <a:rPr lang="hr-HR" sz="2000" dirty="0">
                <a:solidFill>
                  <a:schemeClr val="tx1"/>
                </a:solidFill>
              </a:rPr>
              <a:t>Ostali filozofi tog razdoblja koji su izravno kritizirali klasičnu njemačku filozofiju, prvenstveno Hegela ; A. Schopenhauer, F. Nietzsche</a:t>
            </a:r>
          </a:p>
          <a:p>
            <a:r>
              <a:rPr lang="hr-HR" sz="2000" dirty="0">
                <a:solidFill>
                  <a:schemeClr val="tx1"/>
                </a:solidFill>
              </a:rPr>
              <a:t>S. Kierkegaard – filozofija egzistencije</a:t>
            </a:r>
          </a:p>
          <a:p>
            <a:r>
              <a:rPr lang="hr-HR" sz="2000" dirty="0">
                <a:solidFill>
                  <a:schemeClr val="tx1"/>
                </a:solidFill>
              </a:rPr>
              <a:t>K. Marx – filozof revolucije</a:t>
            </a:r>
          </a:p>
          <a:p>
            <a:r>
              <a:rPr lang="hr-HR" sz="2000" dirty="0">
                <a:solidFill>
                  <a:schemeClr val="tx1"/>
                </a:solidFill>
              </a:rPr>
              <a:t>A. </a:t>
            </a:r>
            <a:r>
              <a:rPr lang="hr-HR" sz="2000" dirty="0" err="1">
                <a:solidFill>
                  <a:schemeClr val="tx1"/>
                </a:solidFill>
              </a:rPr>
              <a:t>Bergson</a:t>
            </a:r>
            <a:r>
              <a:rPr lang="hr-HR" sz="2000" dirty="0">
                <a:solidFill>
                  <a:schemeClr val="tx1"/>
                </a:solidFill>
              </a:rPr>
              <a:t> – utemeljitelj pozitivizma</a:t>
            </a:r>
          </a:p>
          <a:p>
            <a:r>
              <a:rPr lang="hr-HR" sz="2000" dirty="0">
                <a:solidFill>
                  <a:schemeClr val="tx1"/>
                </a:solidFill>
              </a:rPr>
              <a:t>J.S. Mill – najznačajniji britanski filozof toga doba</a:t>
            </a:r>
          </a:p>
        </p:txBody>
      </p:sp>
    </p:spTree>
    <p:extLst>
      <p:ext uri="{BB962C8B-B14F-4D97-AF65-F5344CB8AC3E}">
        <p14:creationId xmlns:p14="http://schemas.microsoft.com/office/powerpoint/2010/main" val="2040473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84F5C264-CC11-472E-AF95-04EF6BDC2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Suvremena filozofija 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19F414A-E69D-45D1-97AD-1EC7E7551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9458" y="873457"/>
            <a:ext cx="7291533" cy="5222543"/>
          </a:xfrm>
        </p:spPr>
        <p:txBody>
          <a:bodyPr anchor="ctr"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</a:rPr>
              <a:t>20. stoljeće</a:t>
            </a:r>
          </a:p>
          <a:p>
            <a:r>
              <a:rPr lang="hr-HR" sz="2000" dirty="0">
                <a:solidFill>
                  <a:schemeClr val="tx1"/>
                </a:solidFill>
              </a:rPr>
              <a:t>Dvije različite filozofske tradicije: </a:t>
            </a:r>
          </a:p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Analitička filozofija </a:t>
            </a:r>
            <a:r>
              <a:rPr lang="hr-HR" sz="2000" dirty="0">
                <a:solidFill>
                  <a:schemeClr val="tx1"/>
                </a:solidFill>
              </a:rPr>
              <a:t>( angloamerički autori): B. Russell, L. Wittgenstein, R. </a:t>
            </a:r>
            <a:r>
              <a:rPr lang="hr-HR" sz="2000" dirty="0" err="1">
                <a:solidFill>
                  <a:schemeClr val="tx1"/>
                </a:solidFill>
              </a:rPr>
              <a:t>Carnap</a:t>
            </a:r>
            <a:r>
              <a:rPr lang="hr-HR" sz="2000" dirty="0">
                <a:solidFill>
                  <a:schemeClr val="tx1"/>
                </a:solidFill>
              </a:rPr>
              <a:t>, </a:t>
            </a:r>
            <a:r>
              <a:rPr lang="hr-HR" sz="2000" dirty="0" err="1">
                <a:solidFill>
                  <a:schemeClr val="tx1"/>
                </a:solidFill>
              </a:rPr>
              <a:t>A.j</a:t>
            </a:r>
            <a:r>
              <a:rPr lang="hr-HR" sz="2000" dirty="0">
                <a:solidFill>
                  <a:schemeClr val="tx1"/>
                </a:solidFill>
              </a:rPr>
              <a:t>. </a:t>
            </a:r>
            <a:r>
              <a:rPr lang="hr-HR" sz="2000" dirty="0" err="1">
                <a:solidFill>
                  <a:schemeClr val="tx1"/>
                </a:solidFill>
              </a:rPr>
              <a:t>Ayer</a:t>
            </a:r>
            <a:r>
              <a:rPr lang="hr-HR" sz="2000" dirty="0">
                <a:solidFill>
                  <a:schemeClr val="tx1"/>
                </a:solidFill>
              </a:rPr>
              <a:t>, K. Popper, G.E. Moore, J. </a:t>
            </a:r>
            <a:r>
              <a:rPr lang="hr-HR" sz="2000" dirty="0" err="1">
                <a:solidFill>
                  <a:schemeClr val="tx1"/>
                </a:solidFill>
              </a:rPr>
              <a:t>Rawls</a:t>
            </a:r>
            <a:r>
              <a:rPr lang="hr-HR" sz="2000" dirty="0">
                <a:solidFill>
                  <a:schemeClr val="tx1"/>
                </a:solidFill>
              </a:rPr>
              <a:t>….</a:t>
            </a:r>
          </a:p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Kontinentalna filozofija:</a:t>
            </a:r>
          </a:p>
          <a:p>
            <a:pPr>
              <a:buFontTx/>
              <a:buChar char="-"/>
            </a:pPr>
            <a:r>
              <a:rPr lang="hr-HR" sz="2000" dirty="0">
                <a:solidFill>
                  <a:schemeClr val="tx1"/>
                </a:solidFill>
              </a:rPr>
              <a:t>Fenomenologija – E. Husserl</a:t>
            </a:r>
          </a:p>
          <a:p>
            <a:pPr>
              <a:buFontTx/>
              <a:buChar char="-"/>
            </a:pPr>
            <a:r>
              <a:rPr lang="hr-HR" sz="2000" dirty="0">
                <a:solidFill>
                  <a:schemeClr val="tx1"/>
                </a:solidFill>
              </a:rPr>
              <a:t>Filozofija egzistencije – K. Jaspers</a:t>
            </a:r>
          </a:p>
          <a:p>
            <a:pPr>
              <a:buFontTx/>
              <a:buChar char="-"/>
            </a:pPr>
            <a:r>
              <a:rPr lang="hr-HR" sz="2000" dirty="0">
                <a:solidFill>
                  <a:schemeClr val="tx1"/>
                </a:solidFill>
              </a:rPr>
              <a:t>Egzistencijalizam – J.P. Sartre</a:t>
            </a:r>
          </a:p>
          <a:p>
            <a:pPr>
              <a:buFontTx/>
              <a:buChar char="-"/>
            </a:pPr>
            <a:r>
              <a:rPr lang="hr-HR" sz="2000" dirty="0">
                <a:solidFill>
                  <a:schemeClr val="tx1"/>
                </a:solidFill>
              </a:rPr>
              <a:t>Fundamentalna ontologija M. Heidegger</a:t>
            </a:r>
          </a:p>
          <a:p>
            <a:pPr>
              <a:buFontTx/>
              <a:buChar char="-"/>
            </a:pPr>
            <a:r>
              <a:rPr lang="hr-HR" sz="2000" dirty="0">
                <a:solidFill>
                  <a:schemeClr val="tx1"/>
                </a:solidFill>
              </a:rPr>
              <a:t>Hermeneutika – H.G. Gadamer</a:t>
            </a:r>
          </a:p>
        </p:txBody>
      </p:sp>
    </p:spTree>
    <p:extLst>
      <p:ext uri="{BB962C8B-B14F-4D97-AF65-F5344CB8AC3E}">
        <p14:creationId xmlns:p14="http://schemas.microsoft.com/office/powerpoint/2010/main" val="1351258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AEB3D9-2DA9-42D3-94CF-4749709D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</p:spPr>
        <p:txBody>
          <a:bodyPr>
            <a:normAutofit/>
          </a:bodyPr>
          <a:lstStyle/>
          <a:p>
            <a:r>
              <a:rPr lang="hr-HR" dirty="0"/>
              <a:t>POVIJEST ZAPADNE FILOZOFIJE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493C2216-E98B-44F3-A6CD-508CF201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1919974"/>
              </p:ext>
            </p:extLst>
          </p:nvPr>
        </p:nvGraphicFramePr>
        <p:xfrm>
          <a:off x="1143000" y="2298530"/>
          <a:ext cx="9872663" cy="3797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8271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9017D1F-1A2B-49AF-AF7D-738DA9C1B2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145" y="609599"/>
            <a:ext cx="3364378" cy="5606143"/>
          </a:xfrm>
        </p:spPr>
        <p:txBody>
          <a:bodyPr>
            <a:normAutofit/>
          </a:bodyPr>
          <a:lstStyle/>
          <a:p>
            <a:r>
              <a:rPr lang="hr-HR" sz="4800"/>
              <a:t>POVIJEST ZAPADNE FILOZOFIJE</a:t>
            </a:r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AC4059D4-B291-42FA-942B-9D1CE9220A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9841996"/>
              </p:ext>
            </p:extLst>
          </p:nvPr>
        </p:nvGraphicFramePr>
        <p:xfrm>
          <a:off x="4545013" y="1199858"/>
          <a:ext cx="6451943" cy="44678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788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F832E68-3B3E-4966-896D-2F8FEBFBD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Antička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0E5157-C3AD-40E8-B332-2351E27F26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5" y="873457"/>
            <a:ext cx="7287064" cy="5222543"/>
          </a:xfrm>
        </p:spPr>
        <p:txBody>
          <a:bodyPr anchor="ctr">
            <a:normAutofit/>
          </a:bodyPr>
          <a:lstStyle/>
          <a:p>
            <a:r>
              <a:rPr lang="hr-HR" sz="1900" dirty="0">
                <a:solidFill>
                  <a:schemeClr val="tx1"/>
                </a:solidFill>
              </a:rPr>
              <a:t>Najstarije razdoblje</a:t>
            </a:r>
          </a:p>
          <a:p>
            <a:r>
              <a:rPr lang="hr-HR" sz="1900" dirty="0">
                <a:solidFill>
                  <a:schemeClr val="tx1"/>
                </a:solidFill>
              </a:rPr>
              <a:t>Traje cca 2 stoljeća</a:t>
            </a:r>
          </a:p>
          <a:p>
            <a:r>
              <a:rPr lang="hr-HR" sz="1900" dirty="0">
                <a:solidFill>
                  <a:schemeClr val="tx1"/>
                </a:solidFill>
              </a:rPr>
              <a:t>Naziva se i </a:t>
            </a:r>
            <a:r>
              <a:rPr lang="hr-HR" sz="1900" b="1" dirty="0">
                <a:solidFill>
                  <a:schemeClr val="tx1"/>
                </a:solidFill>
              </a:rPr>
              <a:t>kozmološko razdoblje</a:t>
            </a:r>
            <a:r>
              <a:rPr lang="hr-HR" sz="1900" dirty="0">
                <a:solidFill>
                  <a:schemeClr val="tx1"/>
                </a:solidFill>
              </a:rPr>
              <a:t>, osnovni problem kozmosa</a:t>
            </a:r>
          </a:p>
          <a:p>
            <a:r>
              <a:rPr lang="hr-HR" sz="1900" dirty="0">
                <a:solidFill>
                  <a:schemeClr val="tx1"/>
                </a:solidFill>
              </a:rPr>
              <a:t>Pitanja koja se postavljaju u tom razdoblju; što je temelj svijeta, od čega se sastoji, postoji li zbivanje i ima li kakve pravilnosti….</a:t>
            </a:r>
          </a:p>
          <a:p>
            <a:r>
              <a:rPr lang="hr-HR" sz="1900" dirty="0">
                <a:solidFill>
                  <a:schemeClr val="tx1"/>
                </a:solidFill>
              </a:rPr>
              <a:t>Tales, Anaksimen i </a:t>
            </a:r>
            <a:r>
              <a:rPr lang="hr-HR" sz="1900" dirty="0" err="1">
                <a:solidFill>
                  <a:schemeClr val="tx1"/>
                </a:solidFill>
              </a:rPr>
              <a:t>Anaksimandar</a:t>
            </a:r>
            <a:endParaRPr lang="hr-HR" sz="1900" dirty="0">
              <a:solidFill>
                <a:schemeClr val="tx1"/>
              </a:solidFill>
            </a:endParaRPr>
          </a:p>
          <a:p>
            <a:r>
              <a:rPr lang="hr-HR" sz="1900" dirty="0">
                <a:solidFill>
                  <a:schemeClr val="tx1"/>
                </a:solidFill>
              </a:rPr>
              <a:t>Pitagora</a:t>
            </a:r>
          </a:p>
          <a:p>
            <a:r>
              <a:rPr lang="hr-HR" sz="1900" dirty="0">
                <a:solidFill>
                  <a:schemeClr val="tx1"/>
                </a:solidFill>
              </a:rPr>
              <a:t>Heraklit</a:t>
            </a:r>
          </a:p>
          <a:p>
            <a:r>
              <a:rPr lang="hr-HR" sz="1900" dirty="0">
                <a:solidFill>
                  <a:schemeClr val="tx1"/>
                </a:solidFill>
              </a:rPr>
              <a:t>Parmenid i Zenon</a:t>
            </a:r>
          </a:p>
          <a:p>
            <a:r>
              <a:rPr lang="hr-HR" sz="1900" dirty="0">
                <a:solidFill>
                  <a:schemeClr val="tx1"/>
                </a:solidFill>
              </a:rPr>
              <a:t>Demokrit </a:t>
            </a:r>
          </a:p>
          <a:p>
            <a:r>
              <a:rPr lang="hr-HR" sz="1900" dirty="0">
                <a:solidFill>
                  <a:schemeClr val="tx1"/>
                </a:solidFill>
              </a:rPr>
              <a:t>Svi su stariji od Sokrata - </a:t>
            </a:r>
            <a:r>
              <a:rPr lang="hr-HR" sz="1900" dirty="0" err="1">
                <a:solidFill>
                  <a:schemeClr val="tx1"/>
                </a:solidFill>
              </a:rPr>
              <a:t>predsokratovci</a:t>
            </a:r>
            <a:endParaRPr lang="hr-HR" sz="19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0883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A659607-E0EE-411C-9E5C-7C0DE571E8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Antička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A7EF1CF-6B54-4D88-BDC8-1A85A14D64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5390" y="873457"/>
            <a:ext cx="7160455" cy="5222543"/>
          </a:xfrm>
        </p:spPr>
        <p:txBody>
          <a:bodyPr anchor="ctr">
            <a:normAutofit/>
          </a:bodyPr>
          <a:lstStyle/>
          <a:p>
            <a:r>
              <a:rPr lang="hr-HR" sz="2000" b="1" dirty="0">
                <a:solidFill>
                  <a:schemeClr val="tx1"/>
                </a:solidFill>
              </a:rPr>
              <a:t>Antropološko razdoblje </a:t>
            </a:r>
            <a:r>
              <a:rPr lang="hr-HR" sz="2000" dirty="0">
                <a:solidFill>
                  <a:schemeClr val="tx1"/>
                </a:solidFill>
              </a:rPr>
              <a:t>- čovjek</a:t>
            </a:r>
          </a:p>
          <a:p>
            <a:r>
              <a:rPr lang="hr-HR" sz="2000" dirty="0">
                <a:solidFill>
                  <a:schemeClr val="tx1"/>
                </a:solidFill>
              </a:rPr>
              <a:t>Sokrat, druga polovica 5. stoljeća </a:t>
            </a:r>
            <a:r>
              <a:rPr lang="hr-HR" sz="2000" dirty="0" err="1">
                <a:solidFill>
                  <a:schemeClr val="tx1"/>
                </a:solidFill>
              </a:rPr>
              <a:t>p.n.e</a:t>
            </a:r>
            <a:r>
              <a:rPr lang="hr-HR" sz="2000" dirty="0">
                <a:solidFill>
                  <a:schemeClr val="tx1"/>
                </a:solidFill>
              </a:rPr>
              <a:t>.</a:t>
            </a:r>
          </a:p>
          <a:p>
            <a:r>
              <a:rPr lang="hr-HR" sz="2000" dirty="0">
                <a:solidFill>
                  <a:schemeClr val="tx1"/>
                </a:solidFill>
              </a:rPr>
              <a:t>Središnji filozofski problemi vezani uz čovjeka, ljudsko djelovanje i način života (etika) i znanje (spoznajna teorija)</a:t>
            </a:r>
          </a:p>
          <a:p>
            <a:r>
              <a:rPr lang="hr-HR" sz="2000" dirty="0">
                <a:solidFill>
                  <a:schemeClr val="tx1"/>
                </a:solidFill>
              </a:rPr>
              <a:t>Sofisti – </a:t>
            </a:r>
            <a:r>
              <a:rPr lang="hr-HR" sz="2000" dirty="0" err="1">
                <a:solidFill>
                  <a:schemeClr val="tx1"/>
                </a:solidFill>
              </a:rPr>
              <a:t>Protagora</a:t>
            </a:r>
            <a:r>
              <a:rPr lang="hr-HR" sz="2000" dirty="0">
                <a:solidFill>
                  <a:schemeClr val="tx1"/>
                </a:solidFill>
              </a:rPr>
              <a:t> i </a:t>
            </a:r>
            <a:r>
              <a:rPr lang="hr-HR" sz="2000" dirty="0" err="1">
                <a:solidFill>
                  <a:schemeClr val="tx1"/>
                </a:solidFill>
              </a:rPr>
              <a:t>Gorgija</a:t>
            </a:r>
            <a:r>
              <a:rPr lang="hr-HR" sz="2000" dirty="0">
                <a:solidFill>
                  <a:schemeClr val="tx1"/>
                </a:solidFill>
              </a:rPr>
              <a:t> – logika, retorika, vještine valjanog mišljenja i govorenja, filozofski relativizam i u pogledu ljudskog znanja i moralnih načela</a:t>
            </a:r>
          </a:p>
        </p:txBody>
      </p:sp>
    </p:spTree>
    <p:extLst>
      <p:ext uri="{BB962C8B-B14F-4D97-AF65-F5344CB8AC3E}">
        <p14:creationId xmlns:p14="http://schemas.microsoft.com/office/powerpoint/2010/main" val="2442524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E27C35F-E1D7-4FA2-9134-CB7AB4A59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Antička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E8443A-0498-488D-A729-86CB6AD91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3526" y="873457"/>
            <a:ext cx="7277465" cy="5597681"/>
          </a:xfrm>
        </p:spPr>
        <p:txBody>
          <a:bodyPr anchor="ctr">
            <a:normAutofit/>
          </a:bodyPr>
          <a:lstStyle/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Sistematsko razdoblje ili ontološko razdoblje</a:t>
            </a:r>
          </a:p>
          <a:p>
            <a:r>
              <a:rPr lang="hr-HR" sz="2000" b="1" dirty="0">
                <a:solidFill>
                  <a:schemeClr val="tx1"/>
                </a:solidFill>
              </a:rPr>
              <a:t>Platon i Aristotel – </a:t>
            </a:r>
            <a:r>
              <a:rPr lang="hr-HR" sz="2000" dirty="0">
                <a:solidFill>
                  <a:schemeClr val="tx1"/>
                </a:solidFill>
              </a:rPr>
              <a:t>sustavno istražuju cjelinu svijeta</a:t>
            </a:r>
          </a:p>
          <a:p>
            <a:pPr marL="45720" indent="0">
              <a:buNone/>
            </a:pPr>
            <a:r>
              <a:rPr lang="hr-HR" sz="2000" b="1" dirty="0">
                <a:solidFill>
                  <a:schemeClr val="tx1"/>
                </a:solidFill>
              </a:rPr>
              <a:t>Helenističko rimska filozofija; </a:t>
            </a:r>
          </a:p>
          <a:p>
            <a:r>
              <a:rPr lang="hr-HR" sz="2000" u="sng" dirty="0">
                <a:solidFill>
                  <a:schemeClr val="tx1"/>
                </a:solidFill>
              </a:rPr>
              <a:t>Etičko razdoblje </a:t>
            </a:r>
            <a:r>
              <a:rPr lang="hr-HR" sz="2000" dirty="0">
                <a:solidFill>
                  <a:schemeClr val="tx1"/>
                </a:solidFill>
              </a:rPr>
              <a:t>s tri velike škole; EPIKUREJCI - Epikur, STOICI- Zenon I SKEPTICI- </a:t>
            </a:r>
            <a:r>
              <a:rPr lang="hr-HR" sz="2000" dirty="0" err="1">
                <a:solidFill>
                  <a:schemeClr val="tx1"/>
                </a:solidFill>
              </a:rPr>
              <a:t>Piron</a:t>
            </a:r>
            <a:endParaRPr lang="hr-HR" sz="2000" dirty="0">
              <a:solidFill>
                <a:schemeClr val="tx1"/>
              </a:solidFill>
            </a:endParaRPr>
          </a:p>
          <a:p>
            <a:r>
              <a:rPr lang="hr-HR" sz="2000" u="sng" dirty="0">
                <a:solidFill>
                  <a:schemeClr val="tx1"/>
                </a:solidFill>
              </a:rPr>
              <a:t>Religijsko razdoblje</a:t>
            </a:r>
            <a:r>
              <a:rPr lang="hr-HR" sz="2000" dirty="0">
                <a:solidFill>
                  <a:schemeClr val="tx1"/>
                </a:solidFill>
              </a:rPr>
              <a:t> – dominira pitanje o transcendentnom, nadnaravnim – Plotin</a:t>
            </a:r>
          </a:p>
          <a:p>
            <a:pPr marL="45720" indent="0">
              <a:buNone/>
            </a:pPr>
            <a:endParaRPr lang="hr-HR" sz="2000" dirty="0">
              <a:solidFill>
                <a:schemeClr val="tx1"/>
              </a:solidFill>
            </a:endParaRPr>
          </a:p>
          <a:p>
            <a:r>
              <a:rPr lang="hr-HR" sz="2000" u="sng" dirty="0">
                <a:solidFill>
                  <a:schemeClr val="tx1"/>
                </a:solidFill>
              </a:rPr>
              <a:t>Antička filozofija završava pojavom kršćanstva</a:t>
            </a:r>
          </a:p>
          <a:p>
            <a:endParaRPr lang="hr-H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2888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BEC2C63A-E673-4CA7-9ED3-FE7F883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Srednjovjekovna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381B2DC-88B2-46C7-BB55-A6EA4F4F9B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5081" y="873457"/>
            <a:ext cx="6020790" cy="5222543"/>
          </a:xfrm>
        </p:spPr>
        <p:txBody>
          <a:bodyPr anchor="ctr">
            <a:normAutofit/>
          </a:bodyPr>
          <a:lstStyle/>
          <a:p>
            <a:r>
              <a:rPr lang="hr-HR" sz="2000" b="1" dirty="0">
                <a:solidFill>
                  <a:schemeClr val="tx1"/>
                </a:solidFill>
              </a:rPr>
              <a:t>Kršćanska filozofija </a:t>
            </a:r>
            <a:r>
              <a:rPr lang="hr-HR" sz="2000" dirty="0">
                <a:solidFill>
                  <a:schemeClr val="tx1"/>
                </a:solidFill>
              </a:rPr>
              <a:t>– Grcima je filozofija bila istraživanje kao traganje za temeljnim istinama, kršćanska filozofija polazi od  pretpostavke da su temeljne istine već poznate i objavljene u Bibliji</a:t>
            </a:r>
          </a:p>
          <a:p>
            <a:r>
              <a:rPr lang="hr-HR" sz="2000" b="1" dirty="0" err="1">
                <a:solidFill>
                  <a:schemeClr val="tx1"/>
                </a:solidFill>
              </a:rPr>
              <a:t>Patristika</a:t>
            </a:r>
            <a:r>
              <a:rPr lang="hr-HR" sz="2000" b="1" dirty="0">
                <a:solidFill>
                  <a:schemeClr val="tx1"/>
                </a:solidFill>
              </a:rPr>
              <a:t> </a:t>
            </a:r>
            <a:r>
              <a:rPr lang="hr-HR" sz="2000" dirty="0">
                <a:solidFill>
                  <a:schemeClr val="tx1"/>
                </a:solidFill>
              </a:rPr>
              <a:t>– filozofija crkvenih otaca – Augustin ( 4./5. st.) – eshatologija (onostranost) kao kraj povijesti</a:t>
            </a:r>
          </a:p>
        </p:txBody>
      </p:sp>
    </p:spTree>
    <p:extLst>
      <p:ext uri="{BB962C8B-B14F-4D97-AF65-F5344CB8AC3E}">
        <p14:creationId xmlns:p14="http://schemas.microsoft.com/office/powerpoint/2010/main" val="3805547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3C94FFC8-C972-47EA-8689-7E07DB00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Srednjovjekovna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FB937A2-5114-4577-A173-63EF50683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75052" y="873457"/>
            <a:ext cx="7375939" cy="5222543"/>
          </a:xfrm>
        </p:spPr>
        <p:txBody>
          <a:bodyPr anchor="ctr"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</a:rPr>
              <a:t>Svrgavanje i progonstvo </a:t>
            </a:r>
            <a:r>
              <a:rPr lang="hr-HR" sz="2000" dirty="0" err="1">
                <a:solidFill>
                  <a:schemeClr val="tx1"/>
                </a:solidFill>
              </a:rPr>
              <a:t>Romula</a:t>
            </a:r>
            <a:r>
              <a:rPr lang="hr-HR" sz="2000" dirty="0">
                <a:solidFill>
                  <a:schemeClr val="tx1"/>
                </a:solidFill>
              </a:rPr>
              <a:t> </a:t>
            </a:r>
            <a:r>
              <a:rPr lang="hr-HR" sz="2000" dirty="0" err="1">
                <a:solidFill>
                  <a:schemeClr val="tx1"/>
                </a:solidFill>
              </a:rPr>
              <a:t>Augustula</a:t>
            </a:r>
            <a:r>
              <a:rPr lang="hr-HR" sz="2000" dirty="0">
                <a:solidFill>
                  <a:schemeClr val="tx1"/>
                </a:solidFill>
              </a:rPr>
              <a:t> 476. , koji se smatra posljednjim rimskim carem, a  njegov kraj i krajem Zapadnog Rimskog  Carstva</a:t>
            </a:r>
          </a:p>
          <a:p>
            <a:r>
              <a:rPr lang="hr-HR" sz="2000" dirty="0">
                <a:solidFill>
                  <a:schemeClr val="tx1"/>
                </a:solidFill>
              </a:rPr>
              <a:t>Justinijanovo zatvaranje Platonove Akademije 529. godine</a:t>
            </a:r>
          </a:p>
          <a:p>
            <a:r>
              <a:rPr lang="hr-HR" sz="2000" dirty="0">
                <a:solidFill>
                  <a:schemeClr val="tx1"/>
                </a:solidFill>
              </a:rPr>
              <a:t>Od 9. stoljeća započinje razdoblje srednjovjekovne filozofije – SKOLASTIKA</a:t>
            </a:r>
          </a:p>
          <a:p>
            <a:r>
              <a:rPr lang="hr-HR" sz="2000" dirty="0">
                <a:solidFill>
                  <a:schemeClr val="tx1"/>
                </a:solidFill>
              </a:rPr>
              <a:t>Osnovna pitanja skolastike: odnos vjere i uma te rasprava o problemu univerzalija, priroda znanja i odnos znanja prema vjerovanju, te priroda božanske egzistencije i mogućnost njezinog dokazivanja</a:t>
            </a:r>
          </a:p>
          <a:p>
            <a:r>
              <a:rPr lang="hr-HR" sz="2000" dirty="0" err="1">
                <a:solidFill>
                  <a:schemeClr val="tx1"/>
                </a:solidFill>
              </a:rPr>
              <a:t>Anselmo</a:t>
            </a:r>
            <a:r>
              <a:rPr lang="hr-HR" sz="2000" dirty="0">
                <a:solidFill>
                  <a:schemeClr val="tx1"/>
                </a:solidFill>
              </a:rPr>
              <a:t> </a:t>
            </a:r>
            <a:r>
              <a:rPr lang="hr-HR" sz="2000" dirty="0" err="1">
                <a:solidFill>
                  <a:schemeClr val="tx1"/>
                </a:solidFill>
              </a:rPr>
              <a:t>Canterburyjski</a:t>
            </a:r>
            <a:r>
              <a:rPr lang="hr-HR" sz="2000" dirty="0">
                <a:solidFill>
                  <a:schemeClr val="tx1"/>
                </a:solidFill>
              </a:rPr>
              <a:t>, Petar </a:t>
            </a:r>
            <a:r>
              <a:rPr lang="hr-HR" sz="2000" dirty="0" err="1">
                <a:solidFill>
                  <a:schemeClr val="tx1"/>
                </a:solidFill>
              </a:rPr>
              <a:t>Abelar</a:t>
            </a:r>
            <a:r>
              <a:rPr lang="hr-HR" sz="2000" dirty="0">
                <a:solidFill>
                  <a:schemeClr val="tx1"/>
                </a:solidFill>
              </a:rPr>
              <a:t>, Roger Bacon, </a:t>
            </a:r>
            <a:r>
              <a:rPr lang="hr-HR" sz="2000" dirty="0" err="1">
                <a:solidFill>
                  <a:schemeClr val="tx1"/>
                </a:solidFill>
              </a:rPr>
              <a:t>Alber</a:t>
            </a:r>
            <a:r>
              <a:rPr lang="hr-HR" sz="2000" dirty="0">
                <a:solidFill>
                  <a:schemeClr val="tx1"/>
                </a:solidFill>
              </a:rPr>
              <a:t> Veliki, Toma Akvinski</a:t>
            </a:r>
          </a:p>
        </p:txBody>
      </p:sp>
    </p:spTree>
    <p:extLst>
      <p:ext uri="{BB962C8B-B14F-4D97-AF65-F5344CB8AC3E}">
        <p14:creationId xmlns:p14="http://schemas.microsoft.com/office/powerpoint/2010/main" val="369787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E8DBDA3-652C-4F87-B53B-7F73AC8F4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12191999" cy="6857999"/>
          </a:xfrm>
          <a:prstGeom prst="rect">
            <a:avLst/>
          </a:prstGeom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187232-3845-418F-A17C-C138F01D9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55058" cy="6858000"/>
          </a:xfrm>
          <a:prstGeom prst="rect">
            <a:avLst/>
          </a:prstGeom>
          <a:solidFill>
            <a:schemeClr val="accent1"/>
          </a:solidFill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04FD29A-EE52-419E-9496-8353CAC66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009" y="873457"/>
            <a:ext cx="3273042" cy="5222543"/>
          </a:xfrm>
        </p:spPr>
        <p:txBody>
          <a:bodyPr>
            <a:normAutofit/>
          </a:bodyPr>
          <a:lstStyle/>
          <a:p>
            <a:r>
              <a:rPr lang="hr-HR" sz="2800">
                <a:solidFill>
                  <a:srgbClr val="FFFFFF"/>
                </a:solidFill>
              </a:rPr>
              <a:t>Novovjekovna filozofija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9218813-8361-4ADD-B67E-A66426A73B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6066" y="873457"/>
            <a:ext cx="6812831" cy="5222543"/>
          </a:xfrm>
        </p:spPr>
        <p:txBody>
          <a:bodyPr anchor="ctr">
            <a:normAutofit/>
          </a:bodyPr>
          <a:lstStyle/>
          <a:p>
            <a:r>
              <a:rPr lang="hr-HR" sz="2000" dirty="0">
                <a:solidFill>
                  <a:schemeClr val="tx1"/>
                </a:solidFill>
              </a:rPr>
              <a:t>16. stoljeće </a:t>
            </a:r>
            <a:r>
              <a:rPr lang="hr-HR" sz="2000" u="sng" dirty="0">
                <a:solidFill>
                  <a:schemeClr val="tx1"/>
                </a:solidFill>
              </a:rPr>
              <a:t>renesansna filozofija</a:t>
            </a:r>
            <a:r>
              <a:rPr lang="hr-HR" sz="2000" dirty="0">
                <a:solidFill>
                  <a:schemeClr val="tx1"/>
                </a:solidFill>
              </a:rPr>
              <a:t>; Giordano Bruno, Frane Petrić</a:t>
            </a:r>
          </a:p>
          <a:p>
            <a:r>
              <a:rPr lang="hr-HR" sz="2000" dirty="0">
                <a:solidFill>
                  <a:schemeClr val="tx1"/>
                </a:solidFill>
              </a:rPr>
              <a:t>17. stoljeće </a:t>
            </a:r>
            <a:r>
              <a:rPr lang="hr-HR" sz="2000" u="sng" dirty="0">
                <a:solidFill>
                  <a:schemeClr val="tx1"/>
                </a:solidFill>
              </a:rPr>
              <a:t>empirizam  i racionalizam</a:t>
            </a:r>
            <a:r>
              <a:rPr lang="hr-HR" sz="2000" dirty="0">
                <a:solidFill>
                  <a:schemeClr val="tx1"/>
                </a:solidFill>
              </a:rPr>
              <a:t>; F. Bacon, R. Descartes, B. de Spinoza, G.W. Leibniz, T. Hobbes, J. Locke, G. Berkeley, D. Hume</a:t>
            </a:r>
          </a:p>
          <a:p>
            <a:r>
              <a:rPr lang="hr-HR" sz="2000" dirty="0">
                <a:solidFill>
                  <a:schemeClr val="tx1"/>
                </a:solidFill>
              </a:rPr>
              <a:t>18. stoljeće </a:t>
            </a:r>
            <a:r>
              <a:rPr lang="hr-HR" sz="2000" u="sng" dirty="0">
                <a:solidFill>
                  <a:schemeClr val="tx1"/>
                </a:solidFill>
              </a:rPr>
              <a:t>prosvjetiteljstvo</a:t>
            </a:r>
            <a:r>
              <a:rPr lang="hr-HR" sz="2000" dirty="0">
                <a:solidFill>
                  <a:schemeClr val="tx1"/>
                </a:solidFill>
              </a:rPr>
              <a:t>; Voltaire, </a:t>
            </a:r>
            <a:r>
              <a:rPr lang="hr-HR" sz="2000" dirty="0" err="1">
                <a:solidFill>
                  <a:schemeClr val="tx1"/>
                </a:solidFill>
              </a:rPr>
              <a:t>Helvetius</a:t>
            </a:r>
            <a:r>
              <a:rPr lang="hr-HR" sz="2000" dirty="0">
                <a:solidFill>
                  <a:schemeClr val="tx1"/>
                </a:solidFill>
              </a:rPr>
              <a:t>, </a:t>
            </a:r>
            <a:r>
              <a:rPr lang="hr-HR" sz="2000" dirty="0" err="1">
                <a:solidFill>
                  <a:schemeClr val="tx1"/>
                </a:solidFill>
              </a:rPr>
              <a:t>Holbach</a:t>
            </a:r>
            <a:r>
              <a:rPr lang="hr-HR" sz="2000" dirty="0">
                <a:solidFill>
                  <a:schemeClr val="tx1"/>
                </a:solidFill>
              </a:rPr>
              <a:t>, </a:t>
            </a:r>
            <a:r>
              <a:rPr lang="hr-HR" sz="2000" dirty="0" err="1">
                <a:solidFill>
                  <a:schemeClr val="tx1"/>
                </a:solidFill>
              </a:rPr>
              <a:t>Montesquieu</a:t>
            </a:r>
            <a:r>
              <a:rPr lang="hr-HR" sz="2000" dirty="0">
                <a:solidFill>
                  <a:schemeClr val="tx1"/>
                </a:solidFill>
              </a:rPr>
              <a:t>, </a:t>
            </a:r>
            <a:r>
              <a:rPr lang="hr-HR" sz="2000" dirty="0" err="1">
                <a:solidFill>
                  <a:schemeClr val="tx1"/>
                </a:solidFill>
              </a:rPr>
              <a:t>Lamettrie</a:t>
            </a:r>
            <a:r>
              <a:rPr lang="hr-HR" sz="2000" dirty="0">
                <a:solidFill>
                  <a:schemeClr val="tx1"/>
                </a:solidFill>
              </a:rPr>
              <a:t>, Rousseau, J.R. Bošković</a:t>
            </a:r>
          </a:p>
        </p:txBody>
      </p:sp>
    </p:spTree>
    <p:extLst>
      <p:ext uri="{BB962C8B-B14F-4D97-AF65-F5344CB8AC3E}">
        <p14:creationId xmlns:p14="http://schemas.microsoft.com/office/powerpoint/2010/main" val="248566357"/>
      </p:ext>
    </p:extLst>
  </p:cSld>
  <p:clrMapOvr>
    <a:masterClrMapping/>
  </p:clrMapOvr>
</p:sld>
</file>

<file path=ppt/theme/theme1.xml><?xml version="1.0" encoding="utf-8"?>
<a:theme xmlns:a="http://schemas.openxmlformats.org/drawingml/2006/main" name="Temeljno">
  <a:themeElements>
    <a:clrScheme name="Temeljno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Temeljno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meljno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641</Words>
  <Application>Microsoft Office PowerPoint</Application>
  <PresentationFormat>Široki zaslon</PresentationFormat>
  <Paragraphs>69</Paragraphs>
  <Slides>11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1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11</vt:i4>
      </vt:variant>
    </vt:vector>
  </HeadingPairs>
  <TitlesOfParts>
    <vt:vector size="13" baseType="lpstr">
      <vt:lpstr>Corbel</vt:lpstr>
      <vt:lpstr>Temeljno</vt:lpstr>
      <vt:lpstr>povijest zapadne filozofije i filozofske discipline</vt:lpstr>
      <vt:lpstr>POVIJEST ZAPADNE FILOZOFIJE</vt:lpstr>
      <vt:lpstr>POVIJEST ZAPADNE FILOZOFIJE</vt:lpstr>
      <vt:lpstr>Antička filozofija</vt:lpstr>
      <vt:lpstr>Antička filozofija</vt:lpstr>
      <vt:lpstr>Antička filozofija</vt:lpstr>
      <vt:lpstr>Srednjovjekovna filozofija</vt:lpstr>
      <vt:lpstr>Srednjovjekovna filozofija</vt:lpstr>
      <vt:lpstr>Novovjekovna filozofija</vt:lpstr>
      <vt:lpstr>Moderna filozofija</vt:lpstr>
      <vt:lpstr>Suvremena filozofija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povijest zapadne filozofije i filozofske discipline</dc:title>
  <dc:creator>ana.matezic.sudaric@gmail.com</dc:creator>
  <cp:lastModifiedBy>ana.matezic.sudaric@gmail.com</cp:lastModifiedBy>
  <cp:revision>5</cp:revision>
  <dcterms:created xsi:type="dcterms:W3CDTF">2019-09-24T07:39:13Z</dcterms:created>
  <dcterms:modified xsi:type="dcterms:W3CDTF">2019-09-24T08:14:39Z</dcterms:modified>
</cp:coreProperties>
</file>