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3E00-BD9C-4AD9-868E-5F5F771D7397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A8E1507-3EA3-4830-B7AB-738D2C0F9AE6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3E00-BD9C-4AD9-868E-5F5F771D7397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507-3EA3-4830-B7AB-738D2C0F9A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3E00-BD9C-4AD9-868E-5F5F771D7397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507-3EA3-4830-B7AB-738D2C0F9A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3E00-BD9C-4AD9-868E-5F5F771D7397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507-3EA3-4830-B7AB-738D2C0F9AE6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3E00-BD9C-4AD9-868E-5F5F771D7397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A8E1507-3EA3-4830-B7AB-738D2C0F9AE6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3E00-BD9C-4AD9-868E-5F5F771D7397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507-3EA3-4830-B7AB-738D2C0F9AE6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3E00-BD9C-4AD9-868E-5F5F771D7397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507-3EA3-4830-B7AB-738D2C0F9AE6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3E00-BD9C-4AD9-868E-5F5F771D7397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507-3EA3-4830-B7AB-738D2C0F9A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3E00-BD9C-4AD9-868E-5F5F771D7397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507-3EA3-4830-B7AB-738D2C0F9A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3E00-BD9C-4AD9-868E-5F5F771D7397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507-3EA3-4830-B7AB-738D2C0F9AE6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3E00-BD9C-4AD9-868E-5F5F771D7397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A8E1507-3EA3-4830-B7AB-738D2C0F9AE6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993E00-BD9C-4AD9-868E-5F5F771D7397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A8E1507-3EA3-4830-B7AB-738D2C0F9AE6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Ivana Žugec,dr.med.dent.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Parodontologija-uvod i podjela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0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d) ALVEOLARNA  KOST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Okružuje korijen zuba</a:t>
            </a:r>
          </a:p>
          <a:p>
            <a:r>
              <a:rPr lang="hr-HR" dirty="0" smtClean="0"/>
              <a:t>Pritisak usmjeren na kost uzrokuje aktivaciju osteoklasta (stanice koje razgrađuju kost) i resorpciju kosti</a:t>
            </a:r>
          </a:p>
          <a:p>
            <a:r>
              <a:rPr lang="hr-HR" dirty="0" smtClean="0"/>
              <a:t>Sile istezanja koje prenosi parodontalni ligament aktiviraju osteoblaste (stanice koje proizvode kost)  kako bi povećali formiranje kosti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6728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PARODONTITIS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To je bolest potpornih struktura zuba koju uzrokuje mikrobni biofilm (plak)</a:t>
            </a:r>
          </a:p>
          <a:p>
            <a:r>
              <a:rPr lang="hr-HR" dirty="0" smtClean="0"/>
              <a:t>Mineralizacijom plaka u gingivalnom džepu stvara se KAMENAC</a:t>
            </a:r>
          </a:p>
          <a:p>
            <a:r>
              <a:rPr lang="hr-HR" dirty="0" smtClean="0"/>
              <a:t>Kamenac služi za pričvršćivanje bakterija (pretežno anaerobnih)</a:t>
            </a:r>
          </a:p>
          <a:p>
            <a:r>
              <a:rPr lang="hr-HR" dirty="0" smtClean="0"/>
              <a:t>Rastom bakterija na površini korijena s vremenom dolazi do gubitka okolne kosti</a:t>
            </a:r>
            <a:r>
              <a:rPr lang="hr-HR" dirty="0" smtClean="0">
                <a:sym typeface="Wingdings" panose="05000000000000000000" pitchFamily="2" charset="2"/>
              </a:rPr>
              <a:t> nastaje PARODONTITIS</a:t>
            </a: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188"/>
            <a:ext cx="9036496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16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RIZIČNI ČIMBENICI ZA PARODONTALNE BOLESTI:</a:t>
            </a:r>
          </a:p>
          <a:p>
            <a:r>
              <a:rPr lang="hr-HR" dirty="0" smtClean="0"/>
              <a:t>A) OKOLIŠNI ČIMBENICI- pušenje, retencija plaka , stres</a:t>
            </a:r>
          </a:p>
          <a:p>
            <a:r>
              <a:rPr lang="hr-HR" dirty="0" smtClean="0"/>
              <a:t>B) BAKTERIJSKI ČIMBENICI- visok udio parodontalnih  patogenih bakterija u plaku, loša oralna higijena</a:t>
            </a:r>
          </a:p>
          <a:p>
            <a:r>
              <a:rPr lang="hr-HR" dirty="0" smtClean="0"/>
              <a:t>C) ČIMBENICI  VEZANI UZ DOMAĆINA- dijabetes, infekcija HIV-om........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218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CIKLIČKA PRIRODA PARODONTITISA- ima svoje aktivne i pasivne faze</a:t>
            </a:r>
          </a:p>
          <a:p>
            <a:r>
              <a:rPr lang="hr-HR" dirty="0" smtClean="0"/>
              <a:t>Upala i uništavanje povezanih tkiva ne pojavljuje se uvijek na isti način</a:t>
            </a:r>
          </a:p>
          <a:p>
            <a:r>
              <a:rPr lang="hr-HR" dirty="0" smtClean="0"/>
              <a:t>Tijekom aktivne faze bolesti uništavanje parodonta može dostići i nekoliko milimetara mjesečno</a:t>
            </a:r>
          </a:p>
        </p:txBody>
      </p:sp>
    </p:spTree>
    <p:extLst>
      <p:ext uri="{BB962C8B-B14F-4D97-AF65-F5344CB8AC3E}">
        <p14:creationId xmlns:p14="http://schemas.microsoft.com/office/powerpoint/2010/main" val="133588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Prema broju zahvaćenih zuba parodontitis dijelimo na:</a:t>
            </a:r>
          </a:p>
          <a:p>
            <a:r>
              <a:rPr lang="hr-HR" dirty="0" smtClean="0"/>
              <a:t>1. LOKALIZIRANI- zahvaćeno &lt; 30% zuba</a:t>
            </a:r>
          </a:p>
          <a:p>
            <a:r>
              <a:rPr lang="hr-HR" dirty="0" smtClean="0"/>
              <a:t>2. GENERALIZIRANI- zahvaćeno &gt; 30% zuba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5347656" cy="340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37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KLASIFIKACIJA  PARODONTNIH BOLESTI (1999.g.)</a:t>
            </a:r>
          </a:p>
          <a:p>
            <a:r>
              <a:rPr lang="hr-HR" dirty="0" smtClean="0"/>
              <a:t>1. Gingivne bolesti</a:t>
            </a:r>
          </a:p>
          <a:p>
            <a:r>
              <a:rPr lang="hr-HR" dirty="0" smtClean="0"/>
              <a:t>2. Kronični parodontitis</a:t>
            </a:r>
          </a:p>
          <a:p>
            <a:r>
              <a:rPr lang="hr-HR" dirty="0" smtClean="0"/>
              <a:t>3. Agresivni parodontitis</a:t>
            </a:r>
          </a:p>
          <a:p>
            <a:r>
              <a:rPr lang="hr-HR" dirty="0" smtClean="0"/>
              <a:t>4. Nekrotizirajuće parodontne bolesti</a:t>
            </a:r>
          </a:p>
          <a:p>
            <a:r>
              <a:rPr lang="hr-HR" dirty="0" smtClean="0"/>
              <a:t>5. Parodontni apscesi</a:t>
            </a:r>
          </a:p>
          <a:p>
            <a:r>
              <a:rPr lang="hr-HR" dirty="0" smtClean="0"/>
              <a:t>6. Parodontitis uz endodontske lezije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21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PARODONTITIS  I  SUSTAVNE  BOLESTI</a:t>
            </a:r>
          </a:p>
          <a:p>
            <a:r>
              <a:rPr lang="hr-HR" dirty="0" smtClean="0"/>
              <a:t>Neke sistemne bolesti su mogući čimbenik rizika od nastanka parodontnih bolesti</a:t>
            </a:r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162050"/>
            <a:ext cx="752475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58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DIJABETESA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Bolesnici koji boluju od dijabetesa skloniji su parodontitisu</a:t>
            </a:r>
          </a:p>
          <a:p>
            <a:r>
              <a:rPr lang="hr-HR" dirty="0" smtClean="0"/>
              <a:t>Posebno su rizični dijabetičari s lošom oralnom higijenom i slabo reguliranim šećerom</a:t>
            </a:r>
          </a:p>
          <a:p>
            <a:r>
              <a:rPr lang="hr-HR" dirty="0" smtClean="0"/>
              <a:t>Rizik od  nastanka parodontitisa povećava se s trajanjem dijabetesa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6364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Dijabetes možemo podijeliti na 2 vrste:</a:t>
            </a:r>
          </a:p>
          <a:p>
            <a:r>
              <a:rPr lang="hr-HR" dirty="0" smtClean="0"/>
              <a:t>1. DIJABETES TIP I (tj. Juvenilni dijabetes ili inzulinski ovisni dijabetes)</a:t>
            </a:r>
          </a:p>
          <a:p>
            <a:r>
              <a:rPr lang="hr-HR" dirty="0"/>
              <a:t> </a:t>
            </a:r>
            <a:r>
              <a:rPr lang="hr-HR" dirty="0" smtClean="0"/>
              <a:t>           - nastaje uništenjem pankreasnih otočića </a:t>
            </a:r>
            <a:r>
              <a:rPr lang="hr-HR" dirty="0" smtClean="0">
                <a:sym typeface="Wingdings" panose="05000000000000000000" pitchFamily="2" charset="2"/>
              </a:rPr>
              <a:t> gušterača ne proizvodi inzulin</a:t>
            </a:r>
          </a:p>
          <a:p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 smtClean="0">
                <a:sym typeface="Wingdings" panose="05000000000000000000" pitchFamily="2" charset="2"/>
              </a:rPr>
              <a:t>           - javlja se u ranijoj životnoj dobi, liječi se davanjem inzulina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915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2. DIJABETES TIP II – javlja se u odrasloj dobi</a:t>
            </a:r>
          </a:p>
          <a:p>
            <a:r>
              <a:rPr lang="hr-HR" dirty="0" smtClean="0"/>
              <a:t>Javlja se otpornost na inzulin</a:t>
            </a:r>
          </a:p>
          <a:p>
            <a:r>
              <a:rPr lang="hr-HR" dirty="0" smtClean="0"/>
              <a:t>Liječi se promjenom prehrane i lijekovima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195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PARODONT-   peri= uokolo,  odontos= zub</a:t>
            </a:r>
          </a:p>
          <a:p>
            <a:r>
              <a:rPr lang="hr-HR" dirty="0" smtClean="0"/>
              <a:t>Parodont još nazivamo i „pričvrsni aparat” ili „potporno tkivo zuba”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80928"/>
            <a:ext cx="5184576" cy="371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34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KARDIOVASKULARNE  BOLESTI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Parodontitis može biti čimbenik rizika za infarkt miokarda (srčani udar), cerebralni infarkt (moždani udar) i aterosklerozu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976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ENDOKARDITIS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Prethodi mu bakterijemija koja može biti posljediva vađenja zuba ili parodontalnih postupaka koji uzrokuju krvarenja</a:t>
            </a:r>
          </a:p>
          <a:p>
            <a:r>
              <a:rPr lang="hr-HR" dirty="0" smtClean="0"/>
              <a:t>Posebno su rizični pacijenti s umjetnim srčanim zaliscima i oni koji se već prije preboljeli endokarditis</a:t>
            </a:r>
          </a:p>
          <a:p>
            <a:r>
              <a:rPr lang="hr-HR" dirty="0" smtClean="0"/>
              <a:t>Takvim pacijentima potrebna je profilaksa prije zahvata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784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FUNKCIJA PARODONTA:</a:t>
            </a:r>
          </a:p>
          <a:p>
            <a:r>
              <a:rPr lang="hr-HR" dirty="0" smtClean="0"/>
              <a:t>- pričvršćuje zub uz koštano tkivo čeljusti</a:t>
            </a:r>
          </a:p>
          <a:p>
            <a:r>
              <a:rPr lang="hr-HR" dirty="0" smtClean="0"/>
              <a:t>- zadržava integritet površine sluznice usne šupljine</a:t>
            </a:r>
          </a:p>
          <a:p>
            <a:r>
              <a:rPr lang="hr-HR" dirty="0" smtClean="0"/>
              <a:t>- štiti zub od okluzijskih sila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939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Sastoji se od: a) GINGIVE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b) PERIODONTALNOG LIGAMENTA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c) CEMENTA KORIJENA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d) ALVEOLARNE KOSTI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9456"/>
            <a:ext cx="7297402" cy="486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84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a) GINGIVA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Dio sluznice koji prekriva alveolarni nastavak i okružuje cervikalni dio zuba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Dijeli se na: </a:t>
            </a:r>
          </a:p>
          <a:p>
            <a:r>
              <a:rPr lang="hr-HR" dirty="0" smtClean="0"/>
              <a:t>I) SLOBODNU GINGIVU</a:t>
            </a:r>
          </a:p>
          <a:p>
            <a:r>
              <a:rPr lang="hr-HR" dirty="0" smtClean="0"/>
              <a:t>II) PRIČVRSNU GINGIVU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" y="1196752"/>
            <a:ext cx="9001000" cy="456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88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I) SLOBODNA GINGIVA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Koraljnoružičaste boje</a:t>
            </a:r>
          </a:p>
          <a:p>
            <a:r>
              <a:rPr lang="hr-HR" dirty="0" smtClean="0"/>
              <a:t>Čvrste kozistencije</a:t>
            </a:r>
          </a:p>
          <a:p>
            <a:r>
              <a:rPr lang="hr-HR" dirty="0" smtClean="0"/>
              <a:t>Površina joj nije sjajna</a:t>
            </a:r>
          </a:p>
          <a:p>
            <a:r>
              <a:rPr lang="hr-HR" dirty="0" smtClean="0"/>
              <a:t>Obuhvaća tkiva vestibularno i lingvalno od zuba i interdentalne (između zubi) papile</a:t>
            </a:r>
          </a:p>
          <a:p>
            <a:r>
              <a:rPr lang="hr-HR" dirty="0" smtClean="0"/>
              <a:t>Između zuba i slobodne gingive stvara se mala invaginacija ili sulkus  („gingivalni  džep”)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4476328" cy="447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92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II) PRIČVRSNA  GINGIVA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Čvrste konzistencije</a:t>
            </a:r>
          </a:p>
          <a:p>
            <a:r>
              <a:rPr lang="hr-HR" dirty="0" smtClean="0"/>
              <a:t>Točkasta  površina  (izgled narančine kore)</a:t>
            </a:r>
          </a:p>
          <a:p>
            <a:r>
              <a:rPr lang="hr-HR" dirty="0" smtClean="0"/>
              <a:t>Koronalno (u smjeru krune zuba) završava slobodnom gingivalnom brazdom</a:t>
            </a:r>
          </a:p>
          <a:p>
            <a:r>
              <a:rPr lang="hr-HR" dirty="0" smtClean="0"/>
              <a:t>U apikalnom (prema korijenu zuba) dijelu proteže se do MUKOGINGIVALNOG SPOJIŠTA </a:t>
            </a:r>
            <a:r>
              <a:rPr lang="hr-HR" dirty="0" smtClean="0">
                <a:sym typeface="Wingdings" panose="05000000000000000000" pitchFamily="2" charset="2"/>
              </a:rPr>
              <a:t>  dalje prelazi u alveolarnu mukozu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221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b) PERIODONTALNI LIGAMENT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Učvršćuje zub na alveolarnu </a:t>
            </a:r>
            <a:r>
              <a:rPr lang="hr-HR" dirty="0" smtClean="0"/>
              <a:t>kost</a:t>
            </a:r>
          </a:p>
          <a:p>
            <a:r>
              <a:rPr lang="hr-HR" dirty="0" smtClean="0"/>
              <a:t>Radiološki vidimo pukotinu (PARODONTALNA PUKOTINA) između korijena zuba i alveolarne kosti</a:t>
            </a:r>
          </a:p>
          <a:p>
            <a:r>
              <a:rPr lang="hr-HR" dirty="0" smtClean="0"/>
              <a:t>Parodontalna pukotina je prostor u kojem se protežu paralelna KOLAGENA vlakna s površine cementa korijena zuba  prema površini alveolarne kosti</a:t>
            </a:r>
          </a:p>
          <a:p>
            <a:r>
              <a:rPr lang="hr-HR" dirty="0" smtClean="0"/>
              <a:t>Može se prilagoditi normalnim silama, održavajući pukotinu normalne veličine</a:t>
            </a:r>
          </a:p>
          <a:p>
            <a:r>
              <a:rPr lang="hr-HR" dirty="0" smtClean="0"/>
              <a:t>Nefiziološke jake sile oštećuju parodontalni ligament i proširuju pukotinu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124028" cy="500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15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c) CEMENT KORIJENA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Cement prekriva u tankom sloju korijen zuba</a:t>
            </a:r>
          </a:p>
          <a:p>
            <a:r>
              <a:rPr lang="hr-HR" dirty="0" smtClean="0"/>
              <a:t>Na njega su vezana vlakna parodontalnog ligamenta</a:t>
            </a:r>
          </a:p>
          <a:p>
            <a:r>
              <a:rPr lang="hr-HR" dirty="0" smtClean="0"/>
              <a:t>Cement proizvode stanice CEMENTOBLASTI</a:t>
            </a:r>
          </a:p>
          <a:p>
            <a:r>
              <a:rPr lang="hr-HR" dirty="0" smtClean="0"/>
              <a:t>Debljina cementa ovisi o silama usmjerenim  na zub</a:t>
            </a:r>
          </a:p>
          <a:p>
            <a:r>
              <a:rPr lang="hr-HR" dirty="0" smtClean="0"/>
              <a:t>S TLAČNE strane cement je TANJI   negoli na   VLAČNIM  stranama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56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86</TotalTime>
  <Words>678</Words>
  <Application>Microsoft Office PowerPoint</Application>
  <PresentationFormat>On-screen Show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Equity</vt:lpstr>
      <vt:lpstr>Parodontologija-uvod i podjela</vt:lpstr>
      <vt:lpstr>PowerPoint Presentation</vt:lpstr>
      <vt:lpstr>PowerPoint Presentation</vt:lpstr>
      <vt:lpstr>PowerPoint Presentation</vt:lpstr>
      <vt:lpstr>a) GINGIVA</vt:lpstr>
      <vt:lpstr>I) SLOBODNA GINGIVA</vt:lpstr>
      <vt:lpstr>II) PRIČVRSNA  GINGIVA</vt:lpstr>
      <vt:lpstr>b) PERIODONTALNI LIGAMENT</vt:lpstr>
      <vt:lpstr>c) CEMENT KORIJENA</vt:lpstr>
      <vt:lpstr>d) ALVEOLARNA  KOST</vt:lpstr>
      <vt:lpstr>PARODONTITIS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DIJABETESA</vt:lpstr>
      <vt:lpstr>PowerPoint Presentation</vt:lpstr>
      <vt:lpstr>PowerPoint Presentation</vt:lpstr>
      <vt:lpstr>KARDIOVASKULARNE  BOLESTI</vt:lpstr>
      <vt:lpstr>ENDOKARDITIS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Parodontologija-uvod i podjela</dc:title>
  <dc:creator>Korisnik</dc:creator>
  <cp:lastModifiedBy>Korisnik</cp:lastModifiedBy>
  <cp:revision>9</cp:revision>
  <dcterms:created xsi:type="dcterms:W3CDTF">2020-03-18T16:54:45Z</dcterms:created>
  <dcterms:modified xsi:type="dcterms:W3CDTF">2020-03-18T20:01:26Z</dcterms:modified>
</cp:coreProperties>
</file>