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62"/>
  </p:notesMasterIdLst>
  <p:handoutMasterIdLst>
    <p:handoutMasterId r:id="rId63"/>
  </p:handoutMasterIdLst>
  <p:sldIdLst>
    <p:sldId id="256" r:id="rId2"/>
    <p:sldId id="412" r:id="rId3"/>
    <p:sldId id="413" r:id="rId4"/>
    <p:sldId id="415" r:id="rId5"/>
    <p:sldId id="416" r:id="rId6"/>
    <p:sldId id="417" r:id="rId7"/>
    <p:sldId id="422" r:id="rId8"/>
    <p:sldId id="423" r:id="rId9"/>
    <p:sldId id="424" r:id="rId10"/>
    <p:sldId id="425" r:id="rId11"/>
    <p:sldId id="426" r:id="rId12"/>
    <p:sldId id="418" r:id="rId13"/>
    <p:sldId id="419" r:id="rId14"/>
    <p:sldId id="420" r:id="rId15"/>
    <p:sldId id="421" r:id="rId16"/>
    <p:sldId id="414" r:id="rId17"/>
    <p:sldId id="289" r:id="rId18"/>
    <p:sldId id="261" r:id="rId19"/>
    <p:sldId id="297" r:id="rId20"/>
    <p:sldId id="408" r:id="rId21"/>
    <p:sldId id="363" r:id="rId22"/>
    <p:sldId id="407" r:id="rId23"/>
    <p:sldId id="387" r:id="rId24"/>
    <p:sldId id="388" r:id="rId25"/>
    <p:sldId id="362" r:id="rId26"/>
    <p:sldId id="364" r:id="rId27"/>
    <p:sldId id="366" r:id="rId28"/>
    <p:sldId id="367" r:id="rId29"/>
    <p:sldId id="365" r:id="rId30"/>
    <p:sldId id="354" r:id="rId31"/>
    <p:sldId id="386" r:id="rId32"/>
    <p:sldId id="411" r:id="rId33"/>
    <p:sldId id="368" r:id="rId34"/>
    <p:sldId id="369" r:id="rId35"/>
    <p:sldId id="390" r:id="rId36"/>
    <p:sldId id="392" r:id="rId37"/>
    <p:sldId id="263" r:id="rId38"/>
    <p:sldId id="292" r:id="rId39"/>
    <p:sldId id="338" r:id="rId40"/>
    <p:sldId id="370" r:id="rId41"/>
    <p:sldId id="371" r:id="rId42"/>
    <p:sldId id="372" r:id="rId43"/>
    <p:sldId id="383" r:id="rId44"/>
    <p:sldId id="305" r:id="rId45"/>
    <p:sldId id="379" r:id="rId46"/>
    <p:sldId id="373" r:id="rId47"/>
    <p:sldId id="374" r:id="rId48"/>
    <p:sldId id="341" r:id="rId49"/>
    <p:sldId id="264" r:id="rId50"/>
    <p:sldId id="375" r:id="rId51"/>
    <p:sldId id="376" r:id="rId52"/>
    <p:sldId id="377" r:id="rId53"/>
    <p:sldId id="378" r:id="rId54"/>
    <p:sldId id="265" r:id="rId55"/>
    <p:sldId id="380" r:id="rId56"/>
    <p:sldId id="294" r:id="rId57"/>
    <p:sldId id="381" r:id="rId58"/>
    <p:sldId id="382" r:id="rId59"/>
    <p:sldId id="409" r:id="rId60"/>
    <p:sldId id="410" r:id="rId61"/>
  </p:sldIdLst>
  <p:sldSz cx="9144000" cy="6858000" type="screen4x3"/>
  <p:notesSz cx="6858000" cy="9723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99FF"/>
    <a:srgbClr val="FFFF00"/>
    <a:srgbClr val="000000"/>
    <a:srgbClr val="CC0066"/>
    <a:srgbClr val="6600FF"/>
    <a:srgbClr val="CCA2C8"/>
    <a:srgbClr val="8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88907" autoAdjust="0"/>
  </p:normalViewPr>
  <p:slideViewPr>
    <p:cSldViewPr>
      <p:cViewPr varScale="1">
        <p:scale>
          <a:sx n="73" d="100"/>
          <a:sy n="73" d="100"/>
        </p:scale>
        <p:origin x="3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44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44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E0B15F9-1A11-4F58-88BE-78FBB7A735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28663"/>
            <a:ext cx="4862513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60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265C38-9A17-4E14-A4BF-A2C646818D6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B2EAE1-9A24-47AA-BE84-D418082EBDAF}" type="slidenum">
              <a:rPr lang="en-US" altLang="sr-Latn-R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sr-Latn-RS" smtClean="0">
              <a:latin typeface="Tahom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271336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65C38-9A17-4E14-A4BF-A2C646818D67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9659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B4E41E-D5AC-4DA1-B1EA-D75EEB7DF542}" type="slidenum">
              <a:rPr lang="en-GB" altLang="sr-Latn-RS"/>
              <a:pPr eaLnBrk="1" hangingPunct="1"/>
              <a:t>13</a:t>
            </a:fld>
            <a:endParaRPr lang="en-GB" altLang="sr-Latn-R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E0A800-AFE5-4610-A63E-79599E1C40CA}" type="slidenum">
              <a:rPr lang="en-US" altLang="sr-Latn-R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sr-Latn-RS" smtClean="0">
              <a:latin typeface="Tahom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15BE4-6BF8-468F-BE61-D31FB43CAD15}" type="slidenum">
              <a:rPr lang="en-GB" altLang="sr-Latn-RS"/>
              <a:pPr>
                <a:spcBef>
                  <a:spcPct val="0"/>
                </a:spcBef>
              </a:pPr>
              <a:t>35</a:t>
            </a:fld>
            <a:endParaRPr lang="en-GB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Ovo je njihov domaći teren, tu bi trebali spomenuti sve, možda će imati problema sa brojem računa!</a:t>
            </a:r>
          </a:p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Ovdje treba postaviti pitanje: što od ovih podataka je višak, odnosno ne treba spremati jer se može iz preostalih izračunati? </a:t>
            </a:r>
          </a:p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Ukupna cijena, PDV</a:t>
            </a:r>
          </a:p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Na ovoj tablici treba spomenuti da se ona može uredno voditi i u Excelu, ali istaknuti i neke moguće probleme: npr. krivo upišemo naziv kupca i ako želimo naći njegovu ukupnu potrošnju to ne možemo napraviti.</a:t>
            </a:r>
          </a:p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Dalje, što ako želimo imati neke dodatne podatke o kupcu kao broj telefona. Hoćemo li to pamtiti uz svaki račun? Možemo, ali što ako kupac promijeni broj telefona, a mi ga na osnovu nekog starog računa želimo obavijestiti o nečemu, novoj ponudi?</a:t>
            </a:r>
          </a:p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Dakle treba im sugerirati da podatke o kupcu bi bilo pametno držati u jednoj posebnoj tablici i na neki način spojiti sa tablicom računa.</a:t>
            </a:r>
            <a:endParaRPr lang="en-GB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1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DD784-F679-4828-AFCD-1010F28E0328}" type="slidenum">
              <a:rPr lang="en-GB" altLang="sr-Latn-RS"/>
              <a:pPr>
                <a:spcBef>
                  <a:spcPct val="0"/>
                </a:spcBef>
              </a:pPr>
              <a:t>36</a:t>
            </a:fld>
            <a:endParaRPr lang="en-GB" altLang="sr-Latn-R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4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mtClean="0"/>
              <a:t>Izvor kontrole govori</a:t>
            </a:r>
          </a:p>
        </p:txBody>
      </p:sp>
      <p:sp>
        <p:nvSpPr>
          <p:cNvPr id="62468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96ADB5-8BFA-4ADA-8FCB-CBC454212336}" type="slidenum">
              <a:rPr lang="en-US" altLang="sr-Latn-R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sr-Latn-RS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634F0FF-595E-49B5-9077-008D98CE7B0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11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393950"/>
            <a:ext cx="90773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5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67C63-1BD7-4E31-B3BF-07850C96632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611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DB1E-5B1D-48B2-A635-FFDE127AAE3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9360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CF5F-BDDA-4B24-B1E0-F64DAFD243E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2032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5A39-4ADC-484B-BF15-19B2E6422FD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1021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447802"/>
            <a:ext cx="4038600" cy="49498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9871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98913"/>
            <a:ext cx="4038600" cy="239871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3662-320C-41D8-9F18-ED540E224C3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80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55DC-D839-4777-AC1C-38CA1C8738F0}" type="datetime1">
              <a:rPr lang="hr-HR"/>
              <a:pPr>
                <a:defRPr/>
              </a:pPr>
              <a:t>14.3.2020.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C798-C4C4-4C8D-99E9-06954F181AE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333963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108380" cy="100811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108380" cy="5400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7301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D3EA1-1109-4975-B685-89A0A0D2BD9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254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73CF4-5E51-4E62-A818-1CCACC2E91E3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670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D3EA1-1109-4975-B685-89A0A0D2BD9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000821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3334A-0775-42FC-A790-3CD547AC75F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970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5E61B-4698-4345-9021-6EF20E6EF17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60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05F0-A3F7-41F9-A62D-9F373946B99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775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4235-1D05-42BE-ABE1-72C02006EEF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102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61D3EA1-1109-4975-B685-89A0A0D2BD9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558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3" r:id="rId12"/>
    <p:sldLayoutId id="2147484044" r:id="rId13"/>
    <p:sldLayoutId id="2147484045" r:id="rId14"/>
    <p:sldLayoutId id="214748404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0amlIEI3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141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Access</a:t>
            </a:r>
            <a:endParaRPr lang="hr-H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581525"/>
            <a:ext cx="5257800" cy="1536700"/>
          </a:xfrm>
        </p:spPr>
        <p:txBody>
          <a:bodyPr/>
          <a:lstStyle/>
          <a:p>
            <a:pPr eaLnBrk="1" hangingPunct="1">
              <a:defRPr/>
            </a:pPr>
            <a:endParaRPr lang="hr-H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6" name="Rectangle 1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21053B-462D-4C1F-817B-ECD933FB429E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170"/>
          <p:cNvSpPr>
            <a:spLocks noGrp="1" noChangeArrowheads="1"/>
          </p:cNvSpPr>
          <p:nvPr>
            <p:ph type="title"/>
          </p:nvPr>
        </p:nvSpPr>
        <p:spPr>
          <a:xfrm>
            <a:off x="2195512" y="1063230"/>
            <a:ext cx="5462588" cy="529828"/>
          </a:xfrm>
          <a:noFill/>
        </p:spPr>
        <p:txBody>
          <a:bodyPr>
            <a:normAutofit fontScale="90000"/>
          </a:bodyPr>
          <a:lstStyle/>
          <a:p>
            <a:r>
              <a:rPr lang="hr-HR" altLang="sr-Latn-RS" smtClean="0">
                <a:solidFill>
                  <a:schemeClr val="tx2"/>
                </a:solidFill>
              </a:rPr>
              <a:t>Tablica</a:t>
            </a:r>
            <a:endParaRPr lang="en-US" altLang="sr-Latn-RS" smtClean="0">
              <a:solidFill>
                <a:schemeClr val="tx2"/>
              </a:solidFill>
            </a:endParaRPr>
          </a:p>
        </p:txBody>
      </p:sp>
      <p:sp>
        <p:nvSpPr>
          <p:cNvPr id="286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D90CEB-4E3A-4D09-8A0C-E3870F464642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/>
          </p:nvPr>
        </p:nvGraphicFramePr>
        <p:xfrm>
          <a:off x="305526" y="1808820"/>
          <a:ext cx="3198953" cy="2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ID_auta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Naziv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Cijena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Broj_vrata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120.000,00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83.000,00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90.000,00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</a:t>
                      </a:r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Passat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180.000,00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</a:t>
                      </a:r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Passat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180.000,00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200.000,00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160.000,00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107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56.000,00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107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70.000,00 kn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89.000,00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130.000,00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100.000,00 kn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ica 1"/>
          <p:cNvGraphicFramePr>
            <a:graphicFrameLocks noGrp="1"/>
          </p:cNvGraphicFramePr>
          <p:nvPr>
            <p:extLst/>
          </p:nvPr>
        </p:nvGraphicFramePr>
        <p:xfrm>
          <a:off x="5008541" y="1970838"/>
          <a:ext cx="3389780" cy="1220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422">
                  <a:extLst>
                    <a:ext uri="{9D8B030D-6E8A-4147-A177-3AD203B41FA5}">
                      <a16:colId xmlns:a16="http://schemas.microsoft.com/office/drawing/2014/main" val="2466592146"/>
                    </a:ext>
                  </a:extLst>
                </a:gridCol>
                <a:gridCol w="696223">
                  <a:extLst>
                    <a:ext uri="{9D8B030D-6E8A-4147-A177-3AD203B41FA5}">
                      <a16:colId xmlns:a16="http://schemas.microsoft.com/office/drawing/2014/main" val="3901754720"/>
                    </a:ext>
                  </a:extLst>
                </a:gridCol>
                <a:gridCol w="1599135">
                  <a:extLst>
                    <a:ext uri="{9D8B030D-6E8A-4147-A177-3AD203B41FA5}">
                      <a16:colId xmlns:a16="http://schemas.microsoft.com/office/drawing/2014/main" val="1780717146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OIB_firme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Naziv firme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Adresa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403114429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Šetalište HNP 6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22641721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Trg  Lj. Gaja 8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50215368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Preradovićev</a:t>
                      </a:r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trg 11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414057503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12345678906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AK4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Zagrebačka cesta 1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369554201"/>
                  </a:ext>
                </a:extLst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3504479" y="1808820"/>
          <a:ext cx="1094422" cy="2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422">
                  <a:extLst>
                    <a:ext uri="{9D8B030D-6E8A-4147-A177-3AD203B41FA5}">
                      <a16:colId xmlns:a16="http://schemas.microsoft.com/office/drawing/2014/main" val="3711831341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OIB_firme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430523709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42476631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17441519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91202198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58650418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43676299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88641848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383286349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68601444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325939460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89539143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5430734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12345678906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705776531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953197" y="1508738"/>
            <a:ext cx="531236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Auti</a:t>
            </a:r>
            <a:endParaRPr lang="hr-HR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5184768" y="1628852"/>
            <a:ext cx="680315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Firme</a:t>
            </a:r>
            <a:endParaRPr lang="hr-HR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504679" y="1774353"/>
            <a:ext cx="1074653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Vanjski ključ</a:t>
            </a:r>
            <a:endParaRPr lang="hr-H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39949" y="1779108"/>
            <a:ext cx="515206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Ključ</a:t>
            </a:r>
            <a:endParaRPr lang="hr-H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349676" y="1970839"/>
            <a:ext cx="515206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Ključ</a:t>
            </a:r>
            <a:endParaRPr lang="hr-H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831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166" y="1052514"/>
            <a:ext cx="5470922" cy="594122"/>
          </a:xfrm>
        </p:spPr>
        <p:txBody>
          <a:bodyPr>
            <a:normAutofit fontScale="90000"/>
          </a:bodyPr>
          <a:lstStyle/>
          <a:p>
            <a:r>
              <a:rPr lang="hr-HR" altLang="sr-Latn-RS" smtClean="0"/>
              <a:t>Normalizirane tablice</a:t>
            </a:r>
            <a:endParaRPr lang="en-US" altLang="sr-Latn-RS" smtClean="0"/>
          </a:p>
        </p:txBody>
      </p:sp>
      <p:pic>
        <p:nvPicPr>
          <p:cNvPr id="29699" name="Picture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281" y="2240756"/>
            <a:ext cx="3539729" cy="250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386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234" y="1473454"/>
            <a:ext cx="8262918" cy="4392904"/>
          </a:xfrm>
        </p:spPr>
        <p:txBody>
          <a:bodyPr/>
          <a:lstStyle/>
          <a:p>
            <a:r>
              <a:rPr lang="hr-HR" dirty="0" smtClean="0"/>
              <a:t>Izradi tablice za posudbu knjiga</a:t>
            </a:r>
          </a:p>
          <a:p>
            <a:r>
              <a:rPr lang="hr-HR" dirty="0" smtClean="0"/>
              <a:t>Označi primarne ključeve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54" y="3645025"/>
            <a:ext cx="4724632" cy="140302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698043" y="3082752"/>
            <a:ext cx="174791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DVD-teka</a:t>
            </a:r>
            <a:endParaRPr lang="hr-HR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3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Posudba filmova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31119" y="1808561"/>
            <a:ext cx="1844279" cy="210621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1800" b="1" i="1"/>
              <a:t>Član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1500" u="sng"/>
              <a:t>Šifra člana</a:t>
            </a:r>
            <a:r>
              <a:rPr lang="hr-HR" altLang="sr-Latn-RS" sz="1500"/>
              <a:t>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1500"/>
              <a:t>Ime i prezime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1500"/>
              <a:t>Adresa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1500"/>
              <a:t>Broj telefona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1500"/>
              <a:t>Napomena (M)</a:t>
            </a:r>
            <a:endParaRPr lang="en-GB" altLang="sr-Latn-RS" sz="1500"/>
          </a:p>
        </p:txBody>
      </p:sp>
      <p:sp>
        <p:nvSpPr>
          <p:cNvPr id="18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A00DA1-FC62-4FAE-9FD8-6181B89CEAAE}" type="slidenum">
              <a:rPr lang="en-GB" altLang="sr-Latn-RS">
                <a:solidFill>
                  <a:srgbClr val="B5A788"/>
                </a:solidFill>
              </a:rPr>
              <a:pPr eaLnBrk="1" hangingPunct="1"/>
              <a:t>13</a:t>
            </a:fld>
            <a:endParaRPr lang="en-GB" altLang="sr-Latn-RS">
              <a:solidFill>
                <a:srgbClr val="B5A788"/>
              </a:solidFill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6192441" y="1808560"/>
            <a:ext cx="1727597" cy="14049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r-HR" altLang="sr-Latn-RS" b="1" i="1"/>
              <a:t>Film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u="sng"/>
              <a:t>Šifra filma</a:t>
            </a:r>
            <a:r>
              <a:rPr lang="hr-HR" altLang="sr-Latn-RS" sz="1500"/>
              <a:t> (AN)</a:t>
            </a:r>
            <a:endParaRPr lang="hr-HR" altLang="sr-Latn-RS" sz="1500" u="sng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/>
              <a:t>Naziv filma (T)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/>
              <a:t>Žanr (T)</a:t>
            </a: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3707606" y="1808561"/>
            <a:ext cx="2106216" cy="27539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r-HR" altLang="sr-Latn-RS" b="1" i="1" dirty="0"/>
              <a:t>Posudba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u="sng" dirty="0"/>
              <a:t>Šifra posudbe</a:t>
            </a:r>
            <a:r>
              <a:rPr lang="hr-HR" altLang="sr-Latn-RS" sz="1500" dirty="0"/>
              <a:t> (AN)</a:t>
            </a:r>
            <a:endParaRPr lang="hr-HR" altLang="sr-Latn-RS" sz="1500" u="sng" dirty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dirty="0"/>
              <a:t>Šifra člana (T)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dirty="0"/>
              <a:t>Šifra filma (N)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dirty="0" err="1"/>
              <a:t>Id</a:t>
            </a:r>
            <a:r>
              <a:rPr lang="hr-HR" altLang="sr-Latn-RS" sz="1500" dirty="0"/>
              <a:t> djelatnika (N)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dirty="0"/>
              <a:t>Datum (D/T)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dirty="0">
                <a:solidFill>
                  <a:srgbClr val="0070C0"/>
                </a:solidFill>
              </a:rPr>
              <a:t>Cijena (C)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dirty="0"/>
              <a:t>Film vraćen (Y/N)</a:t>
            </a:r>
            <a:endParaRPr lang="en-GB" altLang="sr-Latn-RS" sz="1500" dirty="0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6084094" y="3644505"/>
            <a:ext cx="1890713" cy="21062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r-HR" altLang="sr-Latn-RS" sz="1500" b="1" i="1"/>
              <a:t>Djelatnik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 u="sng"/>
              <a:t>Id djelatnika</a:t>
            </a:r>
            <a:r>
              <a:rPr lang="hr-HR" altLang="sr-Latn-RS" sz="1500"/>
              <a:t> (AN)</a:t>
            </a:r>
            <a:endParaRPr lang="hr-HR" altLang="sr-Latn-RS" sz="1500" u="sng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/>
              <a:t>Ime i prezime (T)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/>
              <a:t>Adresa (T)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/>
              <a:t>Broj telefona (T)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hr-HR" altLang="sr-Latn-RS" sz="1500"/>
              <a:t>Napomena (M)</a:t>
            </a:r>
            <a:endParaRPr lang="en-GB" altLang="sr-Latn-RS" sz="1500"/>
          </a:p>
        </p:txBody>
      </p:sp>
      <p:sp>
        <p:nvSpPr>
          <p:cNvPr id="56329" name="Line 8"/>
          <p:cNvSpPr>
            <a:spLocks noChangeShapeType="1"/>
          </p:cNvSpPr>
          <p:nvPr/>
        </p:nvSpPr>
        <p:spPr bwMode="auto">
          <a:xfrm>
            <a:off x="3059908" y="2187179"/>
            <a:ext cx="431006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0" name="Line 9"/>
          <p:cNvSpPr>
            <a:spLocks noChangeShapeType="1"/>
          </p:cNvSpPr>
          <p:nvPr/>
        </p:nvSpPr>
        <p:spPr bwMode="auto">
          <a:xfrm>
            <a:off x="3490913" y="2187180"/>
            <a:ext cx="0" cy="3774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3490912" y="2564606"/>
            <a:ext cx="2714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 flipH="1">
            <a:off x="5975747" y="2349104"/>
            <a:ext cx="27027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>
            <a:off x="5975747" y="2349105"/>
            <a:ext cx="0" cy="48696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 flipH="1">
            <a:off x="5381626" y="2834879"/>
            <a:ext cx="59412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5922170" y="4076700"/>
            <a:ext cx="26908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5922169" y="3105150"/>
            <a:ext cx="1191" cy="971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5436394" y="3105150"/>
            <a:ext cx="486966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39936" y="4538664"/>
            <a:ext cx="432077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500" dirty="0"/>
              <a:t>U raznim tablicama povezujemo polja koja imaju </a:t>
            </a:r>
            <a:r>
              <a:rPr lang="hr-HR" altLang="sr-Latn-RS" sz="1500" dirty="0"/>
              <a:t>isti tip. </a:t>
            </a:r>
            <a:r>
              <a:rPr lang="hr-HR" altLang="sr-Latn-RS" sz="1500" dirty="0"/>
              <a:t/>
            </a:r>
            <a:br>
              <a:rPr lang="hr-HR" altLang="sr-Latn-RS" sz="1500" dirty="0"/>
            </a:br>
            <a:r>
              <a:rPr lang="hr-HR" altLang="sr-Latn-RS" sz="1500" dirty="0"/>
              <a:t>Ta polja trebaju biti istog tipa. </a:t>
            </a:r>
            <a:br>
              <a:rPr lang="hr-HR" altLang="sr-Latn-RS" sz="1500" dirty="0"/>
            </a:br>
            <a:r>
              <a:rPr lang="hr-HR" altLang="sr-Latn-RS" sz="1500" dirty="0"/>
              <a:t>Izuzetak je polje tipa </a:t>
            </a:r>
            <a:r>
              <a:rPr lang="hr-HR" altLang="sr-Latn-RS" sz="1500" dirty="0" err="1"/>
              <a:t>Autonumber</a:t>
            </a:r>
            <a:r>
              <a:rPr lang="hr-HR" altLang="sr-Latn-RS" sz="1500" dirty="0"/>
              <a:t> koji se povezuje s poljem tipa </a:t>
            </a:r>
            <a:r>
              <a:rPr lang="hr-HR" altLang="sr-Latn-RS" sz="1500" dirty="0" err="1"/>
              <a:t>Number</a:t>
            </a:r>
            <a:r>
              <a:rPr lang="hr-HR" altLang="sr-Latn-RS" sz="1500" dirty="0"/>
              <a:t> u drugoj tablici!</a:t>
            </a:r>
          </a:p>
        </p:txBody>
      </p:sp>
    </p:spTree>
    <p:extLst>
      <p:ext uri="{BB962C8B-B14F-4D97-AF65-F5344CB8AC3E}">
        <p14:creationId xmlns:p14="http://schemas.microsoft.com/office/powerpoint/2010/main" val="22548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5" y="1538288"/>
            <a:ext cx="7320323" cy="4393406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334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Relacijski model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84784"/>
            <a:ext cx="4941549" cy="3294366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83168"/>
            <a:ext cx="4259394" cy="2743664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/>
          </p:nvPr>
        </p:nvGraphicFramePr>
        <p:xfrm>
          <a:off x="4782101" y="3753037"/>
          <a:ext cx="1934294" cy="115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723">
                  <a:extLst>
                    <a:ext uri="{9D8B030D-6E8A-4147-A177-3AD203B41FA5}">
                      <a16:colId xmlns:a16="http://schemas.microsoft.com/office/drawing/2014/main" val="551906038"/>
                    </a:ext>
                  </a:extLst>
                </a:gridCol>
                <a:gridCol w="1106571">
                  <a:extLst>
                    <a:ext uri="{9D8B030D-6E8A-4147-A177-3AD203B41FA5}">
                      <a16:colId xmlns:a16="http://schemas.microsoft.com/office/drawing/2014/main" val="2229855045"/>
                    </a:ext>
                  </a:extLst>
                </a:gridCol>
              </a:tblGrid>
              <a:tr h="231074"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Kurikulum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9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9014628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Id_kurikul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r>
                        <a:rPr lang="hr-HR" sz="900" dirty="0" smtClean="0"/>
                        <a:t>(11)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7097350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Id_predmeta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r>
                        <a:rPr lang="hr-HR" sz="900" dirty="0" smtClean="0"/>
                        <a:t>(11)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8344421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Id_razreda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r>
                        <a:rPr lang="hr-HR" sz="900" dirty="0" smtClean="0"/>
                        <a:t>(11)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169539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Broj_sati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0504729"/>
                  </a:ext>
                </a:extLst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/>
          </p:nvPr>
        </p:nvGraphicFramePr>
        <p:xfrm>
          <a:off x="6786246" y="3753037"/>
          <a:ext cx="1892622" cy="115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51">
                  <a:extLst>
                    <a:ext uri="{9D8B030D-6E8A-4147-A177-3AD203B41FA5}">
                      <a16:colId xmlns:a16="http://schemas.microsoft.com/office/drawing/2014/main" val="551906038"/>
                    </a:ext>
                  </a:extLst>
                </a:gridCol>
                <a:gridCol w="1106571">
                  <a:extLst>
                    <a:ext uri="{9D8B030D-6E8A-4147-A177-3AD203B41FA5}">
                      <a16:colId xmlns:a16="http://schemas.microsoft.com/office/drawing/2014/main" val="2229855045"/>
                    </a:ext>
                  </a:extLst>
                </a:gridCol>
              </a:tblGrid>
              <a:tr h="231074"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Nastava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9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9014628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Id_nastave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r>
                        <a:rPr lang="hr-HR" sz="900" dirty="0" smtClean="0"/>
                        <a:t>(11)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7097350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Id_kurikul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r>
                        <a:rPr lang="hr-HR" sz="900" dirty="0" smtClean="0"/>
                        <a:t>(11)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8344421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Datum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Date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169539"/>
                  </a:ext>
                </a:extLst>
              </a:tr>
              <a:tr h="231074"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Sat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900" dirty="0" err="1" smtClean="0"/>
                        <a:t>Int</a:t>
                      </a:r>
                      <a:endParaRPr lang="hr-HR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050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0124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mtClean="0"/>
              <a:t>Access</a:t>
            </a:r>
            <a:endParaRPr lang="en-US" altLang="sr-Latn-RS" smtClean="0"/>
          </a:p>
        </p:txBody>
      </p:sp>
      <p:sp>
        <p:nvSpPr>
          <p:cNvPr id="21506" name="Rezervirano mjesto broja slajd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68CEAA-0D67-481A-910B-C132D812F22A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229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Dijelovi baze podataka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16088"/>
            <a:ext cx="7543800" cy="37480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mtClean="0"/>
              <a:t>Tablice </a:t>
            </a:r>
            <a:r>
              <a:rPr lang="hr-HR" altLang="sr-Latn-RS" i="1" smtClean="0"/>
              <a:t>(Tables)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mtClean="0"/>
              <a:t>Upiti </a:t>
            </a:r>
            <a:r>
              <a:rPr lang="hr-HR" altLang="sr-Latn-RS" i="1" smtClean="0"/>
              <a:t>(Queries)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mtClean="0"/>
              <a:t>Obrasci </a:t>
            </a:r>
            <a:r>
              <a:rPr lang="hr-HR" altLang="sr-Latn-RS" i="1" smtClean="0"/>
              <a:t>(Forms)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mtClean="0"/>
              <a:t>Izvještaji </a:t>
            </a:r>
            <a:r>
              <a:rPr lang="hr-HR" altLang="sr-Latn-RS" i="1" smtClean="0"/>
              <a:t>(Reports)</a:t>
            </a:r>
          </a:p>
        </p:txBody>
      </p:sp>
      <p:sp>
        <p:nvSpPr>
          <p:cNvPr id="22530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FFAD2F-0FFA-43FA-89E6-6EDB527C1CFB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451725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mtClean="0"/>
              <a:t>Baza podataka u Accessu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7561263" cy="3689350"/>
          </a:xfrm>
        </p:spPr>
        <p:txBody>
          <a:bodyPr>
            <a:normAutofit fontScale="92500" lnSpcReduction="20000"/>
          </a:bodyPr>
          <a:lstStyle/>
          <a:p>
            <a:pPr marL="449263" indent="-449263" eaLnBrk="1" hangingPunct="1">
              <a:buFontTx/>
              <a:buNone/>
            </a:pPr>
            <a:endParaRPr lang="hr-HR" altLang="sr-Latn-RS" sz="3000" smtClean="0"/>
          </a:p>
          <a:p>
            <a:pPr marL="449263" indent="-449263" eaLnBrk="1" hangingPunct="1"/>
            <a:r>
              <a:rPr lang="hr-HR" altLang="sr-Latn-RS" sz="3000" smtClean="0"/>
              <a:t>Skup svih tablica, upita, obrazaca, stranica, izvještaja, makro naredbi i modula koji sačinjavaju cjeloviti sustav</a:t>
            </a:r>
          </a:p>
          <a:p>
            <a:pPr marL="449263" indent="-449263" eaLnBrk="1" hangingPunct="1"/>
            <a:r>
              <a:rPr lang="hr-HR" altLang="sr-Latn-RS" sz="3000" smtClean="0"/>
              <a:t>Tablice, upiti, obrasci i izvještaji spremaju se unutar baze</a:t>
            </a:r>
          </a:p>
          <a:p>
            <a:pPr marL="449263" indent="-449263" eaLnBrk="1" hangingPunct="1"/>
            <a:r>
              <a:rPr lang="hr-HR" altLang="sr-Latn-RS" sz="3000" smtClean="0"/>
              <a:t>Bazu može istovremeno koristiti više korisnika za upis i promjenu podataka (različite slogove), ali ne i za dizajniranje</a:t>
            </a:r>
          </a:p>
          <a:p>
            <a:pPr marL="449263" indent="-449263" eaLnBrk="1" hangingPunct="1"/>
            <a:endParaRPr lang="hr-HR" altLang="sr-Latn-RS" sz="3000" smtClean="0"/>
          </a:p>
        </p:txBody>
      </p:sp>
      <p:sp>
        <p:nvSpPr>
          <p:cNvPr id="23554" name="Rezervirano mjesto broja slajd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6579B-2A6C-4306-B01D-469C32027B88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Baza podataka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1943101"/>
            <a:ext cx="5840016" cy="3712369"/>
          </a:xfrm>
        </p:spPr>
        <p:txBody>
          <a:bodyPr/>
          <a:lstStyle/>
          <a:p>
            <a:pPr eaLnBrk="1" hangingPunct="1"/>
            <a:r>
              <a:rPr lang="hr-HR" altLang="sr-Latn-RS" sz="2100" dirty="0"/>
              <a:t>Bilježimo svojstva entiteta – atribute i njihove  vrijednosti</a:t>
            </a:r>
          </a:p>
          <a:p>
            <a:pPr eaLnBrk="1" hangingPunct="1"/>
            <a:endParaRPr lang="hr-HR" altLang="sr-Latn-RS" sz="2100" dirty="0"/>
          </a:p>
          <a:p>
            <a:pPr eaLnBrk="1" hangingPunct="1"/>
            <a:endParaRPr lang="hr-HR" altLang="sr-Latn-RS" sz="2100" dirty="0"/>
          </a:p>
        </p:txBody>
      </p:sp>
      <p:sp>
        <p:nvSpPr>
          <p:cNvPr id="9218" name="Rezervirano mjesto broja slajda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3C4BED-9223-47BA-B0A6-ABEB16F87023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  <p:pic>
        <p:nvPicPr>
          <p:cNvPr id="922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465" y="2726531"/>
            <a:ext cx="2143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041" y="3112294"/>
            <a:ext cx="3571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5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Tabele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hr-HR" altLang="sr-Latn-R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Promjena dizajna tablice: nazivi polja, tipovi podataka, ograničenja, svojstva, …</a:t>
            </a:r>
          </a:p>
          <a:p>
            <a:pPr>
              <a:spcBef>
                <a:spcPct val="0"/>
              </a:spcBef>
              <a:buNone/>
            </a:pPr>
            <a:endParaRPr lang="hr-HR" altLang="sr-Latn-R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Upis podataka u tabelu (češće se obavlja pomoću obrazaca)</a:t>
            </a:r>
            <a:endParaRPr lang="en-US" altLang="sr-Latn-R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0CF5F-BDDA-4B24-B1E0-F64DAFD243E4}" type="slidenum">
              <a:rPr lang="en-US" altLang="sr-Latn-RS" smtClean="0"/>
              <a:pPr>
                <a:defRPr/>
              </a:pPr>
              <a:t>20</a:t>
            </a:fld>
            <a:endParaRPr lang="en-US" altLang="sr-Latn-R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3844"/>
            <a:ext cx="29956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7800"/>
            <a:ext cx="2984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/>
          <a:lstStyle/>
          <a:p>
            <a:r>
              <a:rPr lang="hr-HR" altLang="sr-Latn-RS" smtClean="0"/>
              <a:t>Vrsta podataka</a:t>
            </a:r>
          </a:p>
        </p:txBody>
      </p:sp>
      <p:sp>
        <p:nvSpPr>
          <p:cNvPr id="33795" name="Rezervirano mjesto sadržaja 5"/>
          <p:cNvSpPr>
            <a:spLocks noGrp="1"/>
          </p:cNvSpPr>
          <p:nvPr>
            <p:ph sz="half" idx="2"/>
          </p:nvPr>
        </p:nvSpPr>
        <p:spPr>
          <a:xfrm>
            <a:off x="179388" y="1268413"/>
            <a:ext cx="5976937" cy="4857750"/>
          </a:xfrm>
        </p:spPr>
        <p:txBody>
          <a:bodyPr/>
          <a:lstStyle/>
          <a:p>
            <a:r>
              <a:rPr lang="hr-HR" altLang="sr-Latn-RS" dirty="0" err="1" smtClean="0"/>
              <a:t>Samonumeriranje</a:t>
            </a:r>
            <a:r>
              <a:rPr lang="hr-HR" altLang="sr-Latn-RS" dirty="0" smtClean="0"/>
              <a:t> – uvodimo šifru auta</a:t>
            </a:r>
          </a:p>
          <a:p>
            <a:r>
              <a:rPr lang="hr-HR" altLang="sr-Latn-RS" dirty="0" err="1" smtClean="0"/>
              <a:t>OIB_firme</a:t>
            </a:r>
            <a:r>
              <a:rPr lang="hr-HR" altLang="sr-Latn-RS" dirty="0" smtClean="0"/>
              <a:t> – čarobnjakom za traženje kako bismo pregledavali podatke iz druge tablice</a:t>
            </a:r>
          </a:p>
          <a:p>
            <a:r>
              <a:rPr lang="hr-HR" altLang="sr-Latn-RS" sz="1800" dirty="0" smtClean="0"/>
              <a:t>Npr. ulazna maska: 000\ 000\ 000\ 00</a:t>
            </a:r>
            <a:endParaRPr lang="hr-HR" altLang="sr-Latn-RS" dirty="0" smtClean="0"/>
          </a:p>
          <a:p>
            <a:r>
              <a:rPr lang="hr-HR" altLang="sr-Latn-RS" dirty="0" smtClean="0"/>
              <a:t>Naziv – tekst, 50 znakova, obavezno, indeksirano?</a:t>
            </a:r>
          </a:p>
          <a:p>
            <a:r>
              <a:rPr lang="hr-HR" altLang="sr-Latn-RS" dirty="0" smtClean="0"/>
              <a:t>Broja vrata – broj (bajt) </a:t>
            </a:r>
          </a:p>
          <a:p>
            <a:r>
              <a:rPr lang="hr-HR" altLang="sr-Latn-RS" sz="1800" dirty="0" smtClean="0"/>
              <a:t>Npr. pravilo potvrde valjanosti (&gt;=2 </a:t>
            </a:r>
            <a:r>
              <a:rPr lang="hr-HR" altLang="sr-Latn-RS" sz="1800" dirty="0" err="1" smtClean="0"/>
              <a:t>and</a:t>
            </a:r>
            <a:r>
              <a:rPr lang="hr-HR" altLang="sr-Latn-RS" sz="1800" dirty="0" smtClean="0"/>
              <a:t> &lt;6)</a:t>
            </a:r>
          </a:p>
          <a:p>
            <a:r>
              <a:rPr lang="hr-HR" altLang="sr-Latn-RS" dirty="0" smtClean="0"/>
              <a:t>Zapremina motora – broj (jednostruko)</a:t>
            </a:r>
          </a:p>
          <a:p>
            <a:r>
              <a:rPr lang="hr-HR" altLang="sr-Latn-RS" dirty="0" smtClean="0"/>
              <a:t>Klima – ima ili nema (da/ne)</a:t>
            </a:r>
          </a:p>
          <a:p>
            <a:r>
              <a:rPr lang="hr-HR" altLang="sr-Latn-RS" dirty="0" smtClean="0"/>
              <a:t>Gorivo – tekst – čarobnjak za pretraživanje – upisati b i d</a:t>
            </a:r>
          </a:p>
        </p:txBody>
      </p:sp>
      <p:sp>
        <p:nvSpPr>
          <p:cNvPr id="33796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D8B50-ADEF-4E35-8582-9AF67D408FFA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31480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 smtClean="0"/>
              <a:t>Dizajniranje tablice - ključ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341438"/>
            <a:ext cx="7921625" cy="2879725"/>
          </a:xfrm>
        </p:spPr>
        <p:txBody>
          <a:bodyPr/>
          <a:lstStyle/>
          <a:p>
            <a:pPr lvl="1" eaLnBrk="1" hangingPunct="1"/>
            <a:r>
              <a:rPr lang="hr-HR" altLang="sr-Latn-RS" b="1" smtClean="0"/>
              <a:t>Primarni ključ: podskup polja koji jednoznačno određuju svaki zapis u tablici</a:t>
            </a:r>
          </a:p>
          <a:p>
            <a:pPr lvl="1" eaLnBrk="1" hangingPunct="1"/>
            <a:r>
              <a:rPr lang="hr-HR" altLang="sr-Latn-RS" b="1" smtClean="0"/>
              <a:t>Sastoji se od jednog ili više polja </a:t>
            </a:r>
          </a:p>
          <a:p>
            <a:pPr lvl="1" eaLnBrk="1" hangingPunct="1"/>
            <a:r>
              <a:rPr lang="hr-HR" altLang="sr-Latn-RS" b="1" smtClean="0"/>
              <a:t>Ne dopušta da se nađu dva ista zapisa u jednoj tablici</a:t>
            </a:r>
          </a:p>
        </p:txBody>
      </p:sp>
      <p:sp>
        <p:nvSpPr>
          <p:cNvPr id="3072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9BD354-BC6F-4C9A-8D9F-8A1400AEF685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358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Ključ</a:t>
            </a:r>
          </a:p>
        </p:txBody>
      </p:sp>
      <p:sp>
        <p:nvSpPr>
          <p:cNvPr id="34819" name="Rezervirano mjesto broja slajd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D46CB2-D270-4BAF-A3A5-9CC60996C1C0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4820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90663"/>
            <a:ext cx="4714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55975"/>
            <a:ext cx="89677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 bwMode="auto">
          <a:xfrm>
            <a:off x="323850" y="1557338"/>
            <a:ext cx="935038" cy="503237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4643438" y="4508500"/>
            <a:ext cx="936625" cy="288925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323850" y="3440113"/>
            <a:ext cx="935038" cy="503237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4787900" y="4233863"/>
            <a:ext cx="936625" cy="346075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34826" name="TekstniOkvir 1"/>
          <p:cNvSpPr txBox="1">
            <a:spLocks noChangeArrowheads="1"/>
          </p:cNvSpPr>
          <p:nvPr/>
        </p:nvSpPr>
        <p:spPr bwMode="auto">
          <a:xfrm>
            <a:off x="5834063" y="2763838"/>
            <a:ext cx="3130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>
                <a:solidFill>
                  <a:schemeClr val="tx2"/>
                </a:solidFill>
              </a:rPr>
              <a:t>Vanjski ključ – može se pojaviti više puta</a:t>
            </a:r>
          </a:p>
        </p:txBody>
      </p:sp>
      <p:sp>
        <p:nvSpPr>
          <p:cNvPr id="34827" name="TekstniOkvir 10"/>
          <p:cNvSpPr txBox="1">
            <a:spLocks noChangeArrowheads="1"/>
          </p:cNvSpPr>
          <p:nvPr/>
        </p:nvSpPr>
        <p:spPr bwMode="auto">
          <a:xfrm>
            <a:off x="5233988" y="1306513"/>
            <a:ext cx="281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>
                <a:solidFill>
                  <a:schemeClr val="tx2"/>
                </a:solidFill>
              </a:rPr>
              <a:t>Primarni ključ - jedinstven</a:t>
            </a:r>
          </a:p>
        </p:txBody>
      </p:sp>
      <p:cxnSp>
        <p:nvCxnSpPr>
          <p:cNvPr id="4" name="Ravni poveznik sa strelicom 3"/>
          <p:cNvCxnSpPr/>
          <p:nvPr/>
        </p:nvCxnSpPr>
        <p:spPr bwMode="auto">
          <a:xfrm flipH="1">
            <a:off x="5724525" y="3213100"/>
            <a:ext cx="503238" cy="11938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 bwMode="auto">
          <a:xfrm flipH="1">
            <a:off x="2224088" y="1700213"/>
            <a:ext cx="3794125" cy="30162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Svojstva</a:t>
            </a:r>
          </a:p>
        </p:txBody>
      </p:sp>
      <p:sp>
        <p:nvSpPr>
          <p:cNvPr id="35843" name="Rezervirano mjesto sadržaja 4"/>
          <p:cNvSpPr>
            <a:spLocks noGrp="1"/>
          </p:cNvSpPr>
          <p:nvPr>
            <p:ph idx="1"/>
          </p:nvPr>
        </p:nvSpPr>
        <p:spPr>
          <a:xfrm>
            <a:off x="457200" y="1447800"/>
            <a:ext cx="4835525" cy="4949825"/>
          </a:xfrm>
        </p:spPr>
        <p:txBody>
          <a:bodyPr/>
          <a:lstStyle/>
          <a:p>
            <a:r>
              <a:rPr lang="hr-HR" altLang="sr-Latn-RS" sz="2800" smtClean="0"/>
              <a:t>Ograničavanje ili preoblikovanje ulaza</a:t>
            </a:r>
          </a:p>
          <a:p>
            <a:r>
              <a:rPr lang="hr-HR" altLang="sr-Latn-RS" sz="2800" smtClean="0"/>
              <a:t>Provjera valjanosti</a:t>
            </a:r>
          </a:p>
          <a:p>
            <a:r>
              <a:rPr lang="hr-HR" altLang="sr-Latn-RS" sz="2800" smtClean="0"/>
              <a:t>Obavezan unos</a:t>
            </a:r>
          </a:p>
          <a:p>
            <a:r>
              <a:rPr lang="hr-HR" altLang="sr-Latn-RS" sz="2800" smtClean="0"/>
              <a:t>Ubrzavanje pretraživanja i sortiranja</a:t>
            </a:r>
          </a:p>
          <a:p>
            <a:endParaRPr lang="hr-HR" altLang="sr-Latn-RS" sz="2800" smtClean="0"/>
          </a:p>
        </p:txBody>
      </p:sp>
      <p:sp>
        <p:nvSpPr>
          <p:cNvPr id="35844" name="Rezervirano mjesto broja slajd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08D954-2F9C-4D66-B838-ABF874C9757B}" type="slidenum">
              <a:rPr lang="en-US" altLang="sr-Latn-RS" smtClean="0">
                <a:solidFill>
                  <a:schemeClr val="tx2"/>
                </a:solidFill>
              </a:rPr>
              <a:pPr/>
              <a:t>24</a:t>
            </a:fld>
            <a:endParaRPr lang="en-US" altLang="sr-Latn-RS" smtClean="0">
              <a:solidFill>
                <a:schemeClr val="tx2"/>
              </a:solidFill>
            </a:endParaRPr>
          </a:p>
        </p:txBody>
      </p:sp>
      <p:pic>
        <p:nvPicPr>
          <p:cNvPr id="35845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143000"/>
            <a:ext cx="38211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ni poveznik sa strelicom 6"/>
          <p:cNvCxnSpPr/>
          <p:nvPr/>
        </p:nvCxnSpPr>
        <p:spPr bwMode="auto">
          <a:xfrm flipV="1">
            <a:off x="3995738" y="2659063"/>
            <a:ext cx="1327150" cy="833437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 bwMode="auto">
          <a:xfrm flipV="1">
            <a:off x="3522663" y="2420938"/>
            <a:ext cx="1800225" cy="728662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 bwMode="auto">
          <a:xfrm flipV="1">
            <a:off x="3995738" y="2116138"/>
            <a:ext cx="1357312" cy="542925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 bwMode="auto">
          <a:xfrm flipV="1">
            <a:off x="3851275" y="1714500"/>
            <a:ext cx="1471613" cy="409575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Vrsta podataka</a:t>
            </a:r>
          </a:p>
        </p:txBody>
      </p:sp>
      <p:sp>
        <p:nvSpPr>
          <p:cNvPr id="36867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4A613D-6952-4CB7-B911-5463E18A4D11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5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Brojevi</a:t>
            </a:r>
          </a:p>
        </p:txBody>
      </p:sp>
      <p:sp>
        <p:nvSpPr>
          <p:cNvPr id="37891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C1E78-7975-4FAA-8ACF-37818A9BAAC1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848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Maska</a:t>
            </a:r>
          </a:p>
        </p:txBody>
      </p:sp>
      <p:sp>
        <p:nvSpPr>
          <p:cNvPr id="38915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CC51ED-E0A6-4BB9-A71C-19434BD29C38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942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9" name="Ravni poveznik sa strelicom 8"/>
          <p:cNvCxnSpPr/>
          <p:nvPr/>
        </p:nvCxnSpPr>
        <p:spPr bwMode="auto">
          <a:xfrm rot="10800000" flipV="1">
            <a:off x="3924300" y="1052513"/>
            <a:ext cx="1871663" cy="6477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 bwMode="auto">
          <a:xfrm rot="10800000" flipV="1">
            <a:off x="3924300" y="3500438"/>
            <a:ext cx="1871663" cy="64928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 bwMode="auto">
          <a:xfrm rot="10800000" flipV="1">
            <a:off x="3779838" y="1916113"/>
            <a:ext cx="1871662" cy="64928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 bwMode="auto">
          <a:xfrm rot="10800000" flipV="1">
            <a:off x="3924300" y="2420938"/>
            <a:ext cx="1871663" cy="6477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 bwMode="auto">
          <a:xfrm rot="10800000" flipV="1">
            <a:off x="4284663" y="4005263"/>
            <a:ext cx="1871662" cy="6477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Primjeri</a:t>
            </a:r>
          </a:p>
        </p:txBody>
      </p:sp>
      <p:sp>
        <p:nvSpPr>
          <p:cNvPr id="39939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CA27DF-4559-417A-8B95-C1B8DD09C213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0900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Veze između tablica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196975"/>
            <a:ext cx="7632700" cy="48244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2700" smtClean="0"/>
              <a:t>veza 1:1 - svakom slogu tabele s jedne strane zavisnosti odgovara točno jedan slog tabele s druge strane zavisnosti (indeks i student)</a:t>
            </a:r>
          </a:p>
          <a:p>
            <a:pPr eaLnBrk="1" hangingPunct="1"/>
            <a:r>
              <a:rPr lang="hr-HR" altLang="sr-Latn-RS" sz="2700" smtClean="0"/>
              <a:t>Veza 1:M - jednom slogu tabele odgovara više slogova druge tabele (učenik i broj posuđenih knjiga)</a:t>
            </a:r>
          </a:p>
          <a:p>
            <a:pPr eaLnBrk="1" hangingPunct="1"/>
            <a:r>
              <a:rPr lang="hr-HR" altLang="sr-Latn-RS" sz="2700" smtClean="0"/>
              <a:t>Veza M:1 - više slogova tabele spaja se s istim slogom druge tabele (predmet i profesor)</a:t>
            </a:r>
          </a:p>
          <a:p>
            <a:pPr eaLnBrk="1" hangingPunct="1"/>
            <a:r>
              <a:rPr lang="hr-HR" altLang="sr-Latn-RS" sz="2400" i="1" smtClean="0"/>
              <a:t>Veza M:M –  (učenik i predmet) ne ostvaruje se direktno u Accesu</a:t>
            </a:r>
          </a:p>
          <a:p>
            <a:pPr eaLnBrk="1" hangingPunct="1"/>
            <a:endParaRPr lang="hr-HR" altLang="sr-Latn-RS" sz="2400" smtClean="0"/>
          </a:p>
        </p:txBody>
      </p:sp>
      <p:sp>
        <p:nvSpPr>
          <p:cNvPr id="4096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9BEA9-4B5E-4E99-B62C-0097C1781816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Baze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  <p:pic>
        <p:nvPicPr>
          <p:cNvPr id="5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70" y="2384883"/>
            <a:ext cx="77142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Veze (Relationship)</a:t>
            </a:r>
          </a:p>
        </p:txBody>
      </p:sp>
      <p:sp>
        <p:nvSpPr>
          <p:cNvPr id="43011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Razmisliti o referencijalnom integritetu, kaskadnom brisanju i ažuriranju</a:t>
            </a:r>
          </a:p>
        </p:txBody>
      </p:sp>
      <p:sp>
        <p:nvSpPr>
          <p:cNvPr id="4301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9A3D5-7A4B-486F-AAAE-20D2CBCE6DB9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4973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90800"/>
            <a:ext cx="4181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Veze</a:t>
            </a:r>
          </a:p>
        </p:txBody>
      </p:sp>
      <p:sp>
        <p:nvSpPr>
          <p:cNvPr id="440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44036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40A80-D90F-40D7-AA4D-0F8063CD6786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44037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81300"/>
            <a:ext cx="6027737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Pogledajte video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www.youtube.com/watch?v=Dv0amlIEI3g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3002F-6597-4FF8-A671-9757A6CDCE30}" type="slidenum">
              <a:rPr lang="en-US" altLang="sr-Latn-RS" smtClean="0"/>
              <a:pPr>
                <a:defRPr/>
              </a:pPr>
              <a:t>32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3504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Filtriranje</a:t>
            </a:r>
          </a:p>
        </p:txBody>
      </p:sp>
      <p:sp>
        <p:nvSpPr>
          <p:cNvPr id="4505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Prema odabiru</a:t>
            </a:r>
          </a:p>
          <a:p>
            <a:r>
              <a:rPr lang="hr-HR" altLang="sr-Latn-RS" smtClean="0"/>
              <a:t>Prema obrascu</a:t>
            </a:r>
          </a:p>
          <a:p>
            <a:r>
              <a:rPr lang="hr-HR" altLang="sr-Latn-RS" smtClean="0"/>
              <a:t>Nema utjecaja na </a:t>
            </a:r>
            <a:br>
              <a:rPr lang="hr-HR" altLang="sr-Latn-RS" smtClean="0"/>
            </a:br>
            <a:r>
              <a:rPr lang="hr-HR" altLang="sr-Latn-RS" smtClean="0"/>
              <a:t>podatke u tablici (samo privremeni prikaz)</a:t>
            </a:r>
          </a:p>
          <a:p>
            <a:endParaRPr lang="hr-HR" altLang="sr-Latn-RS" smtClean="0"/>
          </a:p>
        </p:txBody>
      </p:sp>
      <p:sp>
        <p:nvSpPr>
          <p:cNvPr id="45060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7AC53-9978-4C3E-BC3D-CE6601A1644A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8153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Sortiranje</a:t>
            </a:r>
          </a:p>
        </p:txBody>
      </p:sp>
      <p:sp>
        <p:nvSpPr>
          <p:cNvPr id="460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Određivanje redoslijeda prikaza podataka</a:t>
            </a:r>
          </a:p>
          <a:p>
            <a:endParaRPr lang="hr-HR" altLang="sr-Latn-RS" smtClean="0"/>
          </a:p>
        </p:txBody>
      </p:sp>
      <p:sp>
        <p:nvSpPr>
          <p:cNvPr id="46084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346E7B-0F04-43F0-B3DB-D74E5665EB5A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45910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935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</a:rPr>
              <a:t>Primjer 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268413"/>
            <a:ext cx="7615237" cy="2305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2800" dirty="0" smtClean="0"/>
              <a:t>Želimo napraviti bazu podataka u kojoj će među ostalim entitetima biti i entitet </a:t>
            </a:r>
            <a:r>
              <a:rPr lang="hr-HR" altLang="sr-Latn-RS" sz="2800" b="1" dirty="0" smtClean="0"/>
              <a:t>Račun</a:t>
            </a:r>
            <a:r>
              <a:rPr lang="hr-HR" altLang="sr-Latn-RS" sz="2800" dirty="0" smtClean="0"/>
              <a:t>, koji će sadržavati podatke o računima koje neka tvrtka izdaje  Pretpostavite da se račun izdaje samo za jednu vrstu proizvoda!</a:t>
            </a:r>
            <a:endParaRPr lang="en-GB" altLang="sr-Latn-RS" sz="2800" dirty="0" smtClean="0"/>
          </a:p>
          <a:p>
            <a:pPr eaLnBrk="1" hangingPunct="1"/>
            <a:endParaRPr lang="en-GB" altLang="sr-Latn-RS" sz="2800" dirty="0" smtClean="0">
              <a:solidFill>
                <a:schemeClr val="tx2"/>
              </a:solidFill>
            </a:endParaRPr>
          </a:p>
        </p:txBody>
      </p:sp>
      <p:sp>
        <p:nvSpPr>
          <p:cNvPr id="4301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74F0B9-5483-4C81-A2A6-7EA5C7B7304A}" type="slidenum">
              <a:rPr lang="en-GB" altLang="sr-Latn-RS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altLang="sr-Latn-RS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7950" y="3644900"/>
            <a:ext cx="39608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Naziv robe (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Tekst)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Naziv kupca (T)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Količina 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(Broj)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Jedinična cijena 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(Valuta)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Ukupna cijena 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(V)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en-GB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635375" y="3644900"/>
            <a:ext cx="54737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PDV 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(B)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Broj računa (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T)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Datum izdavanja računa (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D)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Tko izdaje račun (osoba) (T)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hr-HR" altLang="sr-Latn-RS" sz="2800" dirty="0">
                <a:solidFill>
                  <a:schemeClr val="tx2"/>
                </a:solidFill>
                <a:latin typeface="Arial" panose="020B0604020202020204" pitchFamily="34" charset="0"/>
              </a:rPr>
              <a:t>Način plaćanja (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T)</a:t>
            </a: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hr-HR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en-GB" altLang="sr-Latn-R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2"/>
                </a:solidFill>
              </a:rPr>
              <a:t>Svojstva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2459038" cy="2808287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b="1" i="1" smtClean="0">
                <a:solidFill>
                  <a:schemeClr val="tx2"/>
                </a:solidFill>
              </a:rPr>
              <a:t>Član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000" u="sng" smtClean="0">
                <a:solidFill>
                  <a:schemeClr val="tx2"/>
                </a:solidFill>
              </a:rPr>
              <a:t>Šifra člana</a:t>
            </a:r>
            <a:r>
              <a:rPr lang="hr-HR" altLang="sr-Latn-RS" sz="2000" smtClean="0">
                <a:solidFill>
                  <a:schemeClr val="tx2"/>
                </a:solidFill>
              </a:rPr>
              <a:t>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000" smtClean="0">
                <a:solidFill>
                  <a:schemeClr val="tx2"/>
                </a:solidFill>
              </a:rPr>
              <a:t>Ime i prezime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000" smtClean="0">
                <a:solidFill>
                  <a:schemeClr val="tx2"/>
                </a:solidFill>
              </a:rPr>
              <a:t>Adresa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000" smtClean="0">
                <a:solidFill>
                  <a:schemeClr val="tx2"/>
                </a:solidFill>
              </a:rPr>
              <a:t>Broj telefona (T)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000" smtClean="0">
                <a:solidFill>
                  <a:schemeClr val="tx2"/>
                </a:solidFill>
              </a:rPr>
              <a:t>Napomena (M)</a:t>
            </a:r>
            <a:endParaRPr lang="en-GB" altLang="sr-Latn-RS" sz="2000" smtClean="0">
              <a:solidFill>
                <a:schemeClr val="tx2"/>
              </a:solidFill>
            </a:endParaRPr>
          </a:p>
        </p:txBody>
      </p:sp>
      <p:sp>
        <p:nvSpPr>
          <p:cNvPr id="9114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F1A07C-801E-438C-BA06-88C9DCFBAAE8}" type="slidenum">
              <a:rPr lang="en-GB" altLang="sr-Latn-RS" sz="12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altLang="sr-Latn-R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6732588" y="1268413"/>
            <a:ext cx="2303462" cy="187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hr-HR" altLang="sr-Latn-RS" sz="2400" b="1" i="1">
                <a:solidFill>
                  <a:schemeClr val="tx2"/>
                </a:solidFill>
                <a:latin typeface="Arial" panose="020B0604020202020204" pitchFamily="34" charset="0"/>
              </a:rPr>
              <a:t>Film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u="sng">
                <a:solidFill>
                  <a:schemeClr val="tx2"/>
                </a:solidFill>
                <a:latin typeface="Arial" panose="020B0604020202020204" pitchFamily="34" charset="0"/>
              </a:rPr>
              <a:t>Šifra filma</a:t>
            </a: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 (AN)</a:t>
            </a:r>
            <a:endParaRPr lang="hr-HR" altLang="sr-Latn-RS" sz="2000" u="sng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Naziv filma (T)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Žanr (T)</a:t>
            </a:r>
          </a:p>
        </p:txBody>
      </p:sp>
      <p:sp>
        <p:nvSpPr>
          <p:cNvPr id="91143" name="Rectangle 5"/>
          <p:cNvSpPr>
            <a:spLocks noChangeArrowheads="1"/>
          </p:cNvSpPr>
          <p:nvPr/>
        </p:nvSpPr>
        <p:spPr bwMode="auto">
          <a:xfrm>
            <a:off x="3419475" y="1268413"/>
            <a:ext cx="2808288" cy="36718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hr-HR" altLang="sr-Latn-RS" sz="2400" b="1" i="1" dirty="0">
                <a:solidFill>
                  <a:schemeClr val="tx2"/>
                </a:solidFill>
                <a:latin typeface="Arial" panose="020B0604020202020204" pitchFamily="34" charset="0"/>
              </a:rPr>
              <a:t>Posudba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u="sng" dirty="0">
                <a:solidFill>
                  <a:schemeClr val="tx2"/>
                </a:solidFill>
                <a:latin typeface="Arial" panose="020B0604020202020204" pitchFamily="34" charset="0"/>
              </a:rPr>
              <a:t>Šifra posudbe</a:t>
            </a: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 (AN)</a:t>
            </a:r>
            <a:endParaRPr lang="hr-HR" altLang="sr-Latn-RS" sz="2000" u="sng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Šifra člana (T)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Šifra filma (N)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Id</a:t>
            </a: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 djelatnika (N)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Datum (D/T)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Cijena (C)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dirty="0">
                <a:solidFill>
                  <a:schemeClr val="tx2"/>
                </a:solidFill>
                <a:latin typeface="Arial" panose="020B0604020202020204" pitchFamily="34" charset="0"/>
              </a:rPr>
              <a:t>Film vraćen (Y/N)</a:t>
            </a:r>
            <a:endParaRPr lang="en-GB" altLang="sr-Latn-R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1144" name="Rectangle 6"/>
          <p:cNvSpPr>
            <a:spLocks noChangeArrowheads="1"/>
          </p:cNvSpPr>
          <p:nvPr/>
        </p:nvSpPr>
        <p:spPr bwMode="auto">
          <a:xfrm>
            <a:off x="6588125" y="3716338"/>
            <a:ext cx="2520950" cy="2808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hr-HR" altLang="sr-Latn-RS" sz="2000" b="1" i="1">
                <a:solidFill>
                  <a:schemeClr val="tx2"/>
                </a:solidFill>
                <a:latin typeface="Arial" panose="020B0604020202020204" pitchFamily="34" charset="0"/>
              </a:rPr>
              <a:t>Djelatnik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 u="sng">
                <a:solidFill>
                  <a:schemeClr val="tx2"/>
                </a:solidFill>
                <a:latin typeface="Arial" panose="020B0604020202020204" pitchFamily="34" charset="0"/>
              </a:rPr>
              <a:t>Id djelatnika</a:t>
            </a: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 (AN)</a:t>
            </a:r>
            <a:endParaRPr lang="hr-HR" altLang="sr-Latn-RS" sz="2000" u="sng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Ime i prezime (T)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Adresa (T)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Broj telefona (T)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Napomena (M)</a:t>
            </a:r>
            <a:endParaRPr lang="en-GB" altLang="sr-Latn-RS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1145" name="Line 8"/>
          <p:cNvSpPr>
            <a:spLocks noChangeShapeType="1"/>
          </p:cNvSpPr>
          <p:nvPr/>
        </p:nvSpPr>
        <p:spPr bwMode="auto">
          <a:xfrm>
            <a:off x="2555875" y="1773238"/>
            <a:ext cx="5746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3130550" y="1773238"/>
            <a:ext cx="0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47" name="Line 10"/>
          <p:cNvSpPr>
            <a:spLocks noChangeShapeType="1"/>
          </p:cNvSpPr>
          <p:nvPr/>
        </p:nvSpPr>
        <p:spPr bwMode="auto">
          <a:xfrm>
            <a:off x="3130550" y="2276475"/>
            <a:ext cx="361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48" name="Line 11"/>
          <p:cNvSpPr>
            <a:spLocks noChangeShapeType="1"/>
          </p:cNvSpPr>
          <p:nvPr/>
        </p:nvSpPr>
        <p:spPr bwMode="auto">
          <a:xfrm flipH="1">
            <a:off x="6443663" y="1989138"/>
            <a:ext cx="360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49" name="Line 12"/>
          <p:cNvSpPr>
            <a:spLocks noChangeShapeType="1"/>
          </p:cNvSpPr>
          <p:nvPr/>
        </p:nvSpPr>
        <p:spPr bwMode="auto">
          <a:xfrm>
            <a:off x="6443663" y="1989138"/>
            <a:ext cx="0" cy="649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50" name="Line 13"/>
          <p:cNvSpPr>
            <a:spLocks noChangeShapeType="1"/>
          </p:cNvSpPr>
          <p:nvPr/>
        </p:nvSpPr>
        <p:spPr bwMode="auto">
          <a:xfrm flipH="1">
            <a:off x="5651500" y="2636838"/>
            <a:ext cx="792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H="1">
            <a:off x="6372225" y="4292600"/>
            <a:ext cx="3587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V="1">
            <a:off x="6372225" y="2997200"/>
            <a:ext cx="1588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>
            <a:off x="5724525" y="2997200"/>
            <a:ext cx="6492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solidFill>
                <a:schemeClr val="tx2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50825" y="4868863"/>
            <a:ext cx="57610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U raznim tablicama povezujemo polja koja imaju isto značenje. </a:t>
            </a:r>
            <a:b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Ta polja trebaju biti istog tipa. </a:t>
            </a:r>
            <a:b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hr-HR" altLang="sr-Latn-RS" sz="2000">
                <a:solidFill>
                  <a:schemeClr val="tx2"/>
                </a:solidFill>
                <a:latin typeface="Arial" panose="020B0604020202020204" pitchFamily="34" charset="0"/>
              </a:rPr>
              <a:t>Izuzetak je polje tipa Autonumber koji se povezuje s poljem tipa Number u drugoj tablici!</a:t>
            </a:r>
          </a:p>
        </p:txBody>
      </p:sp>
    </p:spTree>
    <p:extLst>
      <p:ext uri="{BB962C8B-B14F-4D97-AF65-F5344CB8AC3E}">
        <p14:creationId xmlns:p14="http://schemas.microsoft.com/office/powerpoint/2010/main" val="1929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Upiti (Query)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16088"/>
            <a:ext cx="8064500" cy="4646612"/>
          </a:xfrm>
        </p:spPr>
        <p:txBody>
          <a:bodyPr/>
          <a:lstStyle/>
          <a:p>
            <a:pPr eaLnBrk="1" hangingPunct="1"/>
            <a:r>
              <a:rPr lang="hr-HR" altLang="sr-Latn-RS" sz="2800" b="1" smtClean="0"/>
              <a:t>Pitanja koje postavljaju korisnici o podacima iz baze</a:t>
            </a:r>
          </a:p>
          <a:p>
            <a:pPr eaLnBrk="1" hangingPunct="1"/>
            <a:r>
              <a:rPr lang="hr-HR" altLang="sr-Latn-RS" sz="2800" b="1" smtClean="0"/>
              <a:t>Upiti služe za selekciju, sortiranje, grupiranje, kombinaciju postojećih podataka u BP i na temelju njih stvaranje novih </a:t>
            </a:r>
          </a:p>
          <a:p>
            <a:pPr eaLnBrk="1" hangingPunct="1"/>
            <a:r>
              <a:rPr lang="hr-HR" altLang="sr-Latn-RS" sz="2800" b="1" smtClean="0"/>
              <a:t>Vrste upita: za izdvajanje podataka,  brisanje, ažuriranje i sl.</a:t>
            </a:r>
          </a:p>
          <a:p>
            <a:pPr eaLnBrk="1" hangingPunct="1">
              <a:buFontTx/>
              <a:buNone/>
            </a:pPr>
            <a:endParaRPr lang="hr-HR" altLang="sr-Latn-RS" sz="2800" b="1" smtClean="0"/>
          </a:p>
        </p:txBody>
      </p:sp>
      <p:sp>
        <p:nvSpPr>
          <p:cNvPr id="47106" name="Rezervirano mjesto broja slajd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7A2231-C3CB-4D1C-A856-4C25CADA3F28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Upiti (Query)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96975"/>
            <a:ext cx="7561262" cy="6477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hr-HR" altLang="sr-Latn-RS" sz="12800" dirty="0" smtClean="0"/>
              <a:t>Odgovor u obliku skupa zapisa (slogova)</a:t>
            </a:r>
          </a:p>
          <a:p>
            <a:pPr eaLnBrk="1" hangingPunct="1"/>
            <a:r>
              <a:rPr lang="hr-HR" altLang="sr-Latn-RS" sz="12800" dirty="0" smtClean="0"/>
              <a:t>Podaci iz više tablica, podskup podataka prema kriteriju</a:t>
            </a:r>
          </a:p>
          <a:p>
            <a:pPr eaLnBrk="1" hangingPunct="1"/>
            <a:r>
              <a:rPr lang="hr-HR" altLang="sr-Latn-RS" sz="12800" dirty="0" smtClean="0"/>
              <a:t>Npr. podaci iz dvije tablice sortirano po cijeni</a:t>
            </a:r>
          </a:p>
          <a:p>
            <a:pPr eaLnBrk="1" hangingPunct="1">
              <a:buFontTx/>
              <a:buNone/>
            </a:pPr>
            <a:endParaRPr lang="hr-HR" altLang="sr-Latn-RS" sz="2800" dirty="0" smtClean="0"/>
          </a:p>
          <a:p>
            <a:pPr eaLnBrk="1" hangingPunct="1"/>
            <a:endParaRPr lang="hr-HR" altLang="sr-Latn-RS" sz="2800" dirty="0" smtClean="0"/>
          </a:p>
          <a:p>
            <a:pPr eaLnBrk="1" hangingPunct="1"/>
            <a:endParaRPr lang="hr-HR" altLang="sr-Latn-RS" sz="2800" dirty="0" smtClean="0"/>
          </a:p>
          <a:p>
            <a:pPr eaLnBrk="1" hangingPunct="1"/>
            <a:endParaRPr lang="hr-HR" altLang="sr-Latn-RS" sz="2800" dirty="0" smtClean="0"/>
          </a:p>
          <a:p>
            <a:pPr eaLnBrk="1" hangingPunct="1"/>
            <a:endParaRPr lang="hr-HR" altLang="sr-Latn-RS" sz="2800" dirty="0" smtClean="0"/>
          </a:p>
        </p:txBody>
      </p:sp>
      <p:sp>
        <p:nvSpPr>
          <p:cNvPr id="48130" name="Rezervirano mjesto broja slajd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2B29F-C3FD-4A08-8AD2-77349B142691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36480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4962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Uvjeti</a:t>
            </a:r>
          </a:p>
        </p:txBody>
      </p:sp>
      <p:sp>
        <p:nvSpPr>
          <p:cNvPr id="49155" name="Rezervirano mjesto sadržaja 2"/>
          <p:cNvSpPr>
            <a:spLocks noGrp="1"/>
          </p:cNvSpPr>
          <p:nvPr>
            <p:ph idx="1"/>
          </p:nvPr>
        </p:nvSpPr>
        <p:spPr>
          <a:xfrm>
            <a:off x="107950" y="1447800"/>
            <a:ext cx="8333105" cy="4949825"/>
          </a:xfrm>
        </p:spPr>
        <p:txBody>
          <a:bodyPr/>
          <a:lstStyle/>
          <a:p>
            <a:r>
              <a:rPr lang="hr-HR" altLang="sr-Latn-RS" dirty="0" smtClean="0"/>
              <a:t>Uvjet na tekst =, &gt;, &lt;, &lt;&gt;, In, </a:t>
            </a:r>
            <a:r>
              <a:rPr lang="hr-HR" altLang="sr-Latn-RS" dirty="0" err="1" smtClean="0"/>
              <a:t>Between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Is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null</a:t>
            </a:r>
            <a:r>
              <a:rPr lang="hr-HR" altLang="sr-Latn-RS" dirty="0" smtClean="0"/>
              <a:t> </a:t>
            </a:r>
            <a:r>
              <a:rPr lang="hr-HR" altLang="sr-Latn-RS" i="1" dirty="0" smtClean="0"/>
              <a:t>(nema podatka</a:t>
            </a:r>
            <a:r>
              <a:rPr lang="hr-HR" altLang="sr-Latn-RS" dirty="0" smtClean="0"/>
              <a:t>), </a:t>
            </a:r>
            <a:r>
              <a:rPr lang="hr-HR" altLang="sr-Latn-RS" dirty="0" err="1" smtClean="0"/>
              <a:t>And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Or</a:t>
            </a:r>
            <a:r>
              <a:rPr lang="hr-HR" altLang="sr-Latn-RS" dirty="0" smtClean="0"/>
              <a:t>, ”</a:t>
            </a:r>
            <a:r>
              <a:rPr lang="hr-HR" altLang="sr-Latn-RS" i="1" dirty="0" err="1" smtClean="0"/>
              <a:t>neki_tekst</a:t>
            </a:r>
            <a:r>
              <a:rPr lang="hr-HR" altLang="sr-Latn-RS" dirty="0" smtClean="0"/>
              <a:t> </a:t>
            </a:r>
            <a:r>
              <a:rPr lang="hr-HR" altLang="sr-Latn-RS" dirty="0"/>
              <a:t>”, </a:t>
            </a:r>
            <a:r>
              <a:rPr lang="hr-HR" altLang="sr-Latn-RS" dirty="0" smtClean="0"/>
              <a:t>[ ] </a:t>
            </a:r>
            <a:r>
              <a:rPr lang="hr-HR" altLang="sr-Latn-RS" i="1" dirty="0" smtClean="0"/>
              <a:t>(upisuje korisnik)</a:t>
            </a:r>
          </a:p>
          <a:p>
            <a:pPr eaLnBrk="1" hangingPunct="1"/>
            <a:r>
              <a:rPr lang="hr-HR" altLang="sr-Latn-RS" dirty="0" smtClean="0"/>
              <a:t>broj   =, &gt;, &lt;, &lt;&gt;, In, </a:t>
            </a:r>
            <a:r>
              <a:rPr lang="hr-HR" altLang="sr-Latn-RS" dirty="0" err="1" smtClean="0"/>
              <a:t>Between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And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Or</a:t>
            </a:r>
            <a:r>
              <a:rPr lang="hr-HR" altLang="sr-Latn-RS" dirty="0" smtClean="0"/>
              <a:t>,  [ ]</a:t>
            </a:r>
          </a:p>
          <a:p>
            <a:pPr eaLnBrk="1" hangingPunct="1"/>
            <a:r>
              <a:rPr lang="hr-HR" altLang="sr-Latn-RS" dirty="0" smtClean="0"/>
              <a:t>datum  =, &gt;, &lt;, &lt;&gt;, In, </a:t>
            </a:r>
            <a:r>
              <a:rPr lang="hr-HR" altLang="sr-Latn-RS" dirty="0" err="1" smtClean="0"/>
              <a:t>Between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And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Or</a:t>
            </a:r>
            <a:r>
              <a:rPr lang="hr-HR" altLang="sr-Latn-RS" dirty="0" smtClean="0"/>
              <a:t>,  [ ], # #</a:t>
            </a:r>
          </a:p>
          <a:p>
            <a:pPr eaLnBrk="1" hangingPunct="1"/>
            <a:r>
              <a:rPr lang="hr-HR" altLang="sr-Latn-RS" dirty="0" smtClean="0"/>
              <a:t>Logičke operacije (AND OR NOT)</a:t>
            </a:r>
          </a:p>
          <a:p>
            <a:pPr eaLnBrk="1" hangingPunct="1"/>
            <a:r>
              <a:rPr lang="hr-HR" altLang="sr-Latn-RS" dirty="0" smtClean="0"/>
              <a:t>Like</a:t>
            </a:r>
          </a:p>
          <a:p>
            <a:pPr eaLnBrk="1" hangingPunct="1"/>
            <a:r>
              <a:rPr lang="hr-HR" altLang="sr-Latn-RS" dirty="0" smtClean="0"/>
              <a:t>Računanje u upitu rezultat:[polje]*2</a:t>
            </a:r>
          </a:p>
          <a:p>
            <a:pPr eaLnBrk="1" hangingPunct="1"/>
            <a:r>
              <a:rPr lang="hr-HR" altLang="sr-Latn-RS" dirty="0" smtClean="0"/>
              <a:t>Total - </a:t>
            </a:r>
            <a:r>
              <a:rPr lang="hr-HR" altLang="sr-Latn-RS" dirty="0" err="1" smtClean="0"/>
              <a:t>sum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avg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count</a:t>
            </a:r>
            <a:r>
              <a:rPr lang="hr-HR" altLang="sr-Latn-RS" dirty="0" smtClean="0"/>
              <a:t>, min, </a:t>
            </a:r>
            <a:r>
              <a:rPr lang="hr-HR" altLang="sr-Latn-RS" dirty="0" err="1" smtClean="0"/>
              <a:t>max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first</a:t>
            </a:r>
            <a:r>
              <a:rPr lang="hr-HR" altLang="sr-Latn-RS" dirty="0" smtClean="0"/>
              <a:t>, </a:t>
            </a:r>
            <a:r>
              <a:rPr lang="hr-HR" altLang="sr-Latn-RS" dirty="0" err="1" smtClean="0"/>
              <a:t>last</a:t>
            </a:r>
            <a:endParaRPr lang="hr-HR" altLang="sr-Latn-RS" dirty="0" smtClean="0"/>
          </a:p>
        </p:txBody>
      </p:sp>
      <p:sp>
        <p:nvSpPr>
          <p:cNvPr id="49156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0BBB07-9AC6-4E81-BC73-63FB276A7DE4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803" y="1131570"/>
            <a:ext cx="5452110" cy="4612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mtClean="0"/>
              <a:t>Tablice (Table)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1570436" y="1943101"/>
            <a:ext cx="5845969" cy="3712369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sz="2100" dirty="0">
                <a:cs typeface="Arial" panose="020B0604020202020204" pitchFamily="34" charset="0"/>
              </a:rPr>
              <a:t>Tablica </a:t>
            </a:r>
            <a:r>
              <a:rPr lang="hr-HR" altLang="sr-Latn-RS" sz="2100" i="1" dirty="0">
                <a:cs typeface="Arial" panose="020B0604020202020204" pitchFamily="34" charset="0"/>
              </a:rPr>
              <a:t>(engl. Table) </a:t>
            </a:r>
            <a:r>
              <a:rPr lang="hr-HR" altLang="sr-Latn-RS" sz="2100" dirty="0">
                <a:cs typeface="Arial" panose="020B0604020202020204" pitchFamily="34" charset="0"/>
              </a:rPr>
              <a:t>osnovni je objekt relacijske baze podataka u kojem su  pohranjeni podaci.</a:t>
            </a:r>
            <a:endParaRPr lang="en-US" altLang="sr-Latn-RS" sz="2100" dirty="0">
              <a:cs typeface="Arial" panose="020B0604020202020204" pitchFamily="34" charset="0"/>
            </a:endParaRPr>
          </a:p>
          <a:p>
            <a:pPr lvl="1"/>
            <a:r>
              <a:rPr lang="hr-HR" altLang="sr-Latn-RS" sz="1875" dirty="0">
                <a:solidFill>
                  <a:schemeClr val="tx1"/>
                </a:solidFill>
              </a:rPr>
              <a:t>Skup podataka o pojedinom entitetu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100" dirty="0"/>
              <a:t>Sastoje se od: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1800" dirty="0">
                <a:solidFill>
                  <a:schemeClr val="tx1"/>
                </a:solidFill>
              </a:rPr>
              <a:t>redaka </a:t>
            </a:r>
            <a:r>
              <a:rPr lang="hr-HR" altLang="sr-Latn-RS" sz="1800" i="1" dirty="0">
                <a:solidFill>
                  <a:schemeClr val="tx1"/>
                </a:solidFill>
              </a:rPr>
              <a:t>(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rows</a:t>
            </a:r>
            <a:r>
              <a:rPr lang="hr-HR" altLang="sr-Latn-RS" sz="1800" i="1" dirty="0">
                <a:solidFill>
                  <a:schemeClr val="tx1"/>
                </a:solidFill>
              </a:rPr>
              <a:t>) – </a:t>
            </a:r>
            <a:r>
              <a:rPr lang="hr-HR" altLang="sr-Latn-RS" sz="1800" dirty="0">
                <a:solidFill>
                  <a:schemeClr val="tx1"/>
                </a:solidFill>
              </a:rPr>
              <a:t>sadrže podatke o jednom entitetu (vrijednosti atributa) 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1800" dirty="0">
                <a:solidFill>
                  <a:schemeClr val="tx1"/>
                </a:solidFill>
              </a:rPr>
              <a:t>stupaca </a:t>
            </a:r>
            <a:r>
              <a:rPr lang="hr-HR" altLang="sr-Latn-RS" sz="1800" i="1" dirty="0">
                <a:solidFill>
                  <a:schemeClr val="tx1"/>
                </a:solidFill>
              </a:rPr>
              <a:t>(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columns</a:t>
            </a:r>
            <a:r>
              <a:rPr lang="hr-HR" altLang="sr-Latn-RS" sz="1800" i="1" dirty="0">
                <a:solidFill>
                  <a:schemeClr val="tx1"/>
                </a:solidFill>
              </a:rPr>
              <a:t>) – </a:t>
            </a:r>
            <a:r>
              <a:rPr lang="hr-HR" altLang="sr-Latn-RS" sz="1800" dirty="0">
                <a:solidFill>
                  <a:schemeClr val="tx1"/>
                </a:solidFill>
              </a:rPr>
              <a:t>sadrže istovrsne podatke (atributi)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100" dirty="0"/>
              <a:t>Redak = zapis ili slog </a:t>
            </a:r>
            <a:r>
              <a:rPr lang="hr-HR" altLang="sr-Latn-RS" sz="2100" i="1" dirty="0"/>
              <a:t>(</a:t>
            </a:r>
            <a:r>
              <a:rPr lang="hr-HR" altLang="sr-Latn-RS" sz="2100" i="1" dirty="0" err="1"/>
              <a:t>record</a:t>
            </a:r>
            <a:r>
              <a:rPr lang="hr-HR" altLang="sr-Latn-RS" sz="21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100" dirty="0"/>
              <a:t>Stupac = polja </a:t>
            </a:r>
            <a:r>
              <a:rPr lang="hr-HR" altLang="sr-Latn-RS" sz="2100" i="1" dirty="0"/>
              <a:t>(</a:t>
            </a:r>
            <a:r>
              <a:rPr lang="hr-HR" altLang="sr-Latn-RS" sz="2100" i="1" dirty="0" err="1"/>
              <a:t>fields</a:t>
            </a:r>
            <a:r>
              <a:rPr lang="hr-HR" altLang="sr-Latn-RS" sz="21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100" dirty="0"/>
              <a:t>Definiranje veza između tablica</a:t>
            </a:r>
          </a:p>
        </p:txBody>
      </p:sp>
      <p:sp>
        <p:nvSpPr>
          <p:cNvPr id="24578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DEF5D-3E1F-4E1E-B450-A7FD6FE7DA5B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Izdvajanje podataka</a:t>
            </a:r>
          </a:p>
        </p:txBody>
      </p:sp>
      <p:sp>
        <p:nvSpPr>
          <p:cNvPr id="5017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Auti s klimom i cijene manje od 100 000</a:t>
            </a:r>
          </a:p>
        </p:txBody>
      </p:sp>
      <p:sp>
        <p:nvSpPr>
          <p:cNvPr id="50180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7A84FB-C45D-49FC-B72A-DAE1308A3492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971800"/>
            <a:ext cx="59467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Izdvajanje podataka</a:t>
            </a:r>
          </a:p>
        </p:txBody>
      </p:sp>
      <p:sp>
        <p:nvSpPr>
          <p:cNvPr id="5120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8"/>
          </a:xfrm>
        </p:spPr>
        <p:txBody>
          <a:bodyPr/>
          <a:lstStyle/>
          <a:p>
            <a:r>
              <a:rPr lang="hr-HR" altLang="sr-Latn-RS" smtClean="0"/>
              <a:t>Naziv može upisati korisnik</a:t>
            </a:r>
          </a:p>
        </p:txBody>
      </p:sp>
      <p:sp>
        <p:nvSpPr>
          <p:cNvPr id="51204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AE39F-43B8-469F-9837-B60ADE0FEB01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68564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52963"/>
            <a:ext cx="2714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Računanje</a:t>
            </a:r>
          </a:p>
        </p:txBody>
      </p:sp>
      <p:sp>
        <p:nvSpPr>
          <p:cNvPr id="5222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err="1" smtClean="0"/>
              <a:t>npr</a:t>
            </a:r>
            <a:r>
              <a:rPr lang="hr-HR" altLang="sr-Latn-RS" dirty="0" smtClean="0"/>
              <a:t>: </a:t>
            </a:r>
            <a:r>
              <a:rPr lang="hr-HR" altLang="sr-Latn-RS" dirty="0" err="1" smtClean="0"/>
              <a:t>novo_polje</a:t>
            </a:r>
            <a:r>
              <a:rPr lang="hr-HR" altLang="sr-Latn-RS" dirty="0" smtClean="0"/>
              <a:t>:[polje] * broj</a:t>
            </a:r>
          </a:p>
          <a:p>
            <a:r>
              <a:rPr lang="hr-HR" altLang="sr-Latn-RS" dirty="0" smtClean="0"/>
              <a:t>Može se uvesti i parametar koji će upisati korisnik npr. [</a:t>
            </a:r>
            <a:r>
              <a:rPr lang="hr-HR" altLang="sr-Latn-RS" dirty="0" err="1" smtClean="0"/>
              <a:t>tecaj</a:t>
            </a:r>
            <a:r>
              <a:rPr lang="hr-HR" altLang="sr-Latn-RS" dirty="0" smtClean="0"/>
              <a:t>]</a:t>
            </a:r>
          </a:p>
        </p:txBody>
      </p:sp>
      <p:sp>
        <p:nvSpPr>
          <p:cNvPr id="52228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EEEB3-9EBB-47E0-BCC0-7DB4034A1995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552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76914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Izrazi</a:t>
            </a:r>
          </a:p>
        </p:txBody>
      </p:sp>
      <p:sp>
        <p:nvSpPr>
          <p:cNvPr id="53251" name="Rezervirano mjesto sadržaja 2"/>
          <p:cNvSpPr>
            <a:spLocks noGrp="1"/>
          </p:cNvSpPr>
          <p:nvPr>
            <p:ph idx="1"/>
          </p:nvPr>
        </p:nvSpPr>
        <p:spPr>
          <a:xfrm>
            <a:off x="0" y="1412875"/>
            <a:ext cx="8686800" cy="4949825"/>
          </a:xfrm>
        </p:spPr>
        <p:txBody>
          <a:bodyPr/>
          <a:lstStyle/>
          <a:p>
            <a:r>
              <a:rPr lang="pl-PL" altLang="sr-Latn-RS" dirty="0" smtClean="0"/>
              <a:t>Desnim klikom u polje pa </a:t>
            </a:r>
            <a:br>
              <a:rPr lang="pl-PL" altLang="sr-Latn-RS" dirty="0" smtClean="0"/>
            </a:br>
            <a:r>
              <a:rPr lang="pl-PL" altLang="sr-Latn-RS" dirty="0" smtClean="0"/>
              <a:t>sastavljanje</a:t>
            </a:r>
          </a:p>
          <a:p>
            <a:pPr>
              <a:buFontTx/>
              <a:buNone/>
            </a:pPr>
            <a:r>
              <a:rPr lang="pl-PL" altLang="sr-Latn-RS" dirty="0" smtClean="0"/>
              <a:t>Npr. Zaokruživanje na </a:t>
            </a:r>
            <a:br>
              <a:rPr lang="pl-PL" altLang="sr-Latn-RS" dirty="0" smtClean="0"/>
            </a:br>
            <a:r>
              <a:rPr lang="pl-PL" altLang="sr-Latn-RS" dirty="0" smtClean="0"/>
              <a:t>jednu ili dvije decimale</a:t>
            </a:r>
          </a:p>
          <a:p>
            <a:r>
              <a:rPr lang="pl-PL" altLang="sr-Latn-RS" dirty="0" smtClean="0"/>
              <a:t>zaokruzeno_na_10:Round([cijena]/[tecaj];1)</a:t>
            </a:r>
          </a:p>
          <a:p>
            <a:r>
              <a:rPr lang="hr-HR" altLang="sr-Latn-RS" dirty="0"/>
              <a:t>iznos: </a:t>
            </a:r>
            <a:r>
              <a:rPr lang="hr-HR" altLang="sr-Latn-RS" dirty="0" err="1"/>
              <a:t>Round</a:t>
            </a:r>
            <a:r>
              <a:rPr lang="hr-HR" altLang="sr-Latn-RS" dirty="0"/>
              <a:t>([količina]*[cijena];2</a:t>
            </a:r>
            <a:r>
              <a:rPr lang="hr-HR" altLang="sr-Latn-RS" dirty="0" smtClean="0"/>
              <a:t>)</a:t>
            </a:r>
          </a:p>
          <a:p>
            <a:r>
              <a:rPr lang="hr-HR" altLang="sr-Latn-RS" dirty="0" err="1"/>
              <a:t>iznossPDV</a:t>
            </a:r>
            <a:r>
              <a:rPr lang="hr-HR" altLang="sr-Latn-RS" dirty="0"/>
              <a:t>: </a:t>
            </a:r>
            <a:r>
              <a:rPr lang="hr-HR" altLang="sr-Latn-RS" dirty="0" err="1"/>
              <a:t>Round</a:t>
            </a:r>
            <a:r>
              <a:rPr lang="hr-HR" altLang="sr-Latn-RS" dirty="0"/>
              <a:t>([iznos]*(1+[</a:t>
            </a:r>
            <a:r>
              <a:rPr lang="hr-HR" altLang="sr-Latn-RS" dirty="0" err="1"/>
              <a:t>pdv</a:t>
            </a:r>
            <a:r>
              <a:rPr lang="hr-HR" altLang="sr-Latn-RS" dirty="0"/>
              <a:t>]/100);2)</a:t>
            </a:r>
            <a:endParaRPr lang="hr-HR" altLang="sr-Latn-RS" dirty="0" smtClean="0"/>
          </a:p>
        </p:txBody>
      </p:sp>
      <p:sp>
        <p:nvSpPr>
          <p:cNvPr id="53252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6941B-C4FA-4104-A88F-7758A595E9CD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05" y="0"/>
            <a:ext cx="3943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09" y="2786062"/>
            <a:ext cx="14001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Izdvajanje (total)</a:t>
            </a:r>
          </a:p>
        </p:txBody>
      </p:sp>
      <p:sp>
        <p:nvSpPr>
          <p:cNvPr id="54275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Grupiraj prema školama i radionicama, za svaki promijenjeni (zajednički) podatak prebroji koliko je polaznika</a:t>
            </a:r>
          </a:p>
        </p:txBody>
      </p:sp>
      <p:sp>
        <p:nvSpPr>
          <p:cNvPr id="54276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E52EF-1F35-49A3-8214-04ABB0365256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863"/>
            <a:ext cx="496728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4572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Izdvajanje (total)</a:t>
            </a:r>
          </a:p>
        </p:txBody>
      </p:sp>
      <p:sp>
        <p:nvSpPr>
          <p:cNvPr id="552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Grupirano prema nazivu auta, izračunat prosjek (prosjek za svaku marku auta)</a:t>
            </a:r>
          </a:p>
        </p:txBody>
      </p:sp>
      <p:sp>
        <p:nvSpPr>
          <p:cNvPr id="55300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0181F4-34DE-462F-9CBD-9429676159D2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43449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29749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Brisanje</a:t>
            </a:r>
          </a:p>
        </p:txBody>
      </p:sp>
      <p:sp>
        <p:nvSpPr>
          <p:cNvPr id="563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Briši sve redove u tablici auto koji u nazivu auta imaju Polo</a:t>
            </a:r>
          </a:p>
        </p:txBody>
      </p:sp>
      <p:sp>
        <p:nvSpPr>
          <p:cNvPr id="56324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4CCD2-C34E-405B-9FB4-D285837F2F52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5475288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Ažuriranje</a:t>
            </a:r>
          </a:p>
        </p:txBody>
      </p:sp>
      <p:sp>
        <p:nvSpPr>
          <p:cNvPr id="573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Ažuriraj svim Polima cijenu na 50 000</a:t>
            </a:r>
          </a:p>
        </p:txBody>
      </p:sp>
      <p:sp>
        <p:nvSpPr>
          <p:cNvPr id="57348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2CDE2C-D68D-4C00-9BB5-2E72CD453145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62288"/>
            <a:ext cx="5524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slov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mtClean="0"/>
              <a:t>SQL upiti – izdvajanje podataka</a:t>
            </a:r>
          </a:p>
        </p:txBody>
      </p:sp>
      <p:sp>
        <p:nvSpPr>
          <p:cNvPr id="583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Izdvoji polja iz tablice pod uvjetom sortirano prema polju</a:t>
            </a:r>
          </a:p>
          <a:p>
            <a:pPr eaLnBrk="1" hangingPunct="1"/>
            <a:r>
              <a:rPr lang="en-US" altLang="sr-Latn-RS" smtClean="0"/>
              <a:t>SELECT polja FROM tablica WHERE kriterij ORDER BY sortpolje</a:t>
            </a:r>
            <a:endParaRPr lang="hr-HR" altLang="sr-Latn-RS" smtClean="0"/>
          </a:p>
        </p:txBody>
      </p:sp>
      <p:sp>
        <p:nvSpPr>
          <p:cNvPr id="58372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49E1CF-60E5-4EBC-B70B-B6B3443D52C1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Obrasci (Form)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949825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Formulari za unos, promjenu i pregled podataka (zapis po zapis)</a:t>
            </a:r>
          </a:p>
          <a:p>
            <a:pPr eaLnBrk="1" hangingPunct="1"/>
            <a:r>
              <a:rPr lang="hr-HR" altLang="sr-Latn-RS" smtClean="0"/>
              <a:t>Prikaz jednog zapisa na iz jednog izvora podataka (tablice ili upita) ili više izvora (upotrebom podobrazaca)</a:t>
            </a:r>
          </a:p>
          <a:p>
            <a:pPr eaLnBrk="1" hangingPunct="1"/>
            <a:r>
              <a:rPr lang="hr-HR" altLang="sr-Latn-RS" smtClean="0"/>
              <a:t>Stvaranje automatski ili čarobnjakom, a naknadne promjene u dizajnu</a:t>
            </a:r>
          </a:p>
        </p:txBody>
      </p:sp>
      <p:sp>
        <p:nvSpPr>
          <p:cNvPr id="5939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9D99A-1857-444C-B845-213F71B101D5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11" y="1063230"/>
            <a:ext cx="5030390" cy="529828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>
                <a:solidFill>
                  <a:schemeClr val="tx2"/>
                </a:solidFill>
              </a:rPr>
              <a:t>Primarni ključ</a:t>
            </a:r>
            <a:endParaRPr lang="en-US" altLang="sr-Latn-RS" dirty="0" smtClean="0">
              <a:solidFill>
                <a:schemeClr val="tx2"/>
              </a:solidFill>
            </a:endParaRPr>
          </a:p>
        </p:txBody>
      </p:sp>
      <p:sp>
        <p:nvSpPr>
          <p:cNvPr id="2560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4F9D71-9352-4244-8C99-C8F473A5FE5F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763316" y="1863328"/>
            <a:ext cx="57245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zh-CN" sz="135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altLang="sr-Latn-RS" sz="12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18086" y="3699273"/>
            <a:ext cx="583168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Primarni ključ mora zadovoljavati:</a:t>
            </a:r>
            <a:b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hr-HR" altLang="sr-Latn-RS" sz="135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r-HR" altLang="sr-Latn-RS" sz="1350" dirty="0">
                <a:solidFill>
                  <a:schemeClr val="tx2"/>
                </a:solidFill>
              </a:rPr>
              <a:t> 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vrijednost 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mora 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biti jednoznačna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r-HR" altLang="sr-Latn-RS" sz="1350" b="1" dirty="0">
                <a:solidFill>
                  <a:schemeClr val="tx2"/>
                </a:solidFill>
              </a:rPr>
              <a:t> 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ne 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može imati vrijednost NULL (ne može biti prazno polje)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r-HR" altLang="sr-Latn-RS" sz="1350" b="1" dirty="0">
                <a:solidFill>
                  <a:schemeClr val="tx2"/>
                </a:solidFill>
              </a:rPr>
              <a:t> </a:t>
            </a:r>
            <a:r>
              <a:rPr lang="hr-HR" altLang="sr-Latn-RS" sz="1350" b="1" dirty="0">
                <a:solidFill>
                  <a:schemeClr val="tx2"/>
                </a:solidFill>
              </a:rPr>
              <a:t>mo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ra </a:t>
            </a:r>
            <a:r>
              <a:rPr lang="hr-HR" altLang="sr-Latn-RS" sz="1350" b="1" dirty="0">
                <a:solidFill>
                  <a:schemeClr val="tx2"/>
                </a:solidFill>
                <a:cs typeface="Arial" panose="020B0604020202020204" pitchFamily="34" charset="0"/>
              </a:rPr>
              <a:t>postojati kod kreiranja i spremanja sloga.</a:t>
            </a:r>
            <a:endParaRPr lang="en-US" altLang="sr-Latn-RS" sz="135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95514" y="2402682"/>
            <a:ext cx="42660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r-HR" altLang="zh-CN" sz="1350" dirty="0">
                <a:solidFill>
                  <a:schemeClr val="tx2"/>
                </a:solidFill>
              </a:rPr>
              <a:t> </a:t>
            </a:r>
            <a:r>
              <a:rPr lang="hr-HR" altLang="zh-CN" sz="1350" b="1" dirty="0">
                <a:solidFill>
                  <a:schemeClr val="tx2"/>
                </a:solidFill>
                <a:cs typeface="Arial" panose="020B0604020202020204" pitchFamily="34" charset="0"/>
              </a:rPr>
              <a:t>Polje ili više polja </a:t>
            </a:r>
            <a:r>
              <a:rPr lang="hr-HR" altLang="zh-CN" sz="1350" b="1" dirty="0">
                <a:solidFill>
                  <a:schemeClr val="tx2"/>
                </a:solidFill>
                <a:cs typeface="Arial" panose="020B0604020202020204" pitchFamily="34" charset="0"/>
              </a:rPr>
              <a:t>kojima </a:t>
            </a:r>
            <a:r>
              <a:rPr lang="hr-HR" altLang="zh-CN" sz="1350" b="1" dirty="0">
                <a:solidFill>
                  <a:schemeClr val="tx2"/>
                </a:solidFill>
                <a:cs typeface="Arial" panose="020B0604020202020204" pitchFamily="34" charset="0"/>
              </a:rPr>
              <a:t>se može jednoznačno definirati </a:t>
            </a:r>
            <a:r>
              <a:rPr lang="hr-HR" altLang="zh-CN" sz="1350" b="1" dirty="0">
                <a:solidFill>
                  <a:schemeClr val="tx2"/>
                </a:solidFill>
              </a:rPr>
              <a:t>redak (slog) tablice </a:t>
            </a:r>
            <a:r>
              <a:rPr lang="hr-HR" altLang="zh-CN" sz="1350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hr-HR" altLang="zh-CN" sz="1350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en-US" altLang="sr-Latn-RS" sz="135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50281" y="3050381"/>
            <a:ext cx="41588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zh-CN" sz="1350" dirty="0">
                <a:solidFill>
                  <a:schemeClr val="tx2"/>
                </a:solidFill>
                <a:cs typeface="Arial" panose="020B0604020202020204" pitchFamily="34" charset="0"/>
              </a:rPr>
              <a:t>-</a:t>
            </a:r>
            <a:r>
              <a:rPr lang="hr-HR" altLang="zh-CN" sz="1350" dirty="0">
                <a:solidFill>
                  <a:schemeClr val="tx2"/>
                </a:solidFill>
              </a:rPr>
              <a:t> </a:t>
            </a:r>
            <a:r>
              <a:rPr lang="hr-HR" altLang="zh-CN" sz="1350" b="1" dirty="0">
                <a:solidFill>
                  <a:schemeClr val="tx2"/>
                </a:solidFill>
                <a:cs typeface="Arial" panose="020B0604020202020204" pitchFamily="34" charset="0"/>
              </a:rPr>
              <a:t>Preko primarnog ključa ostvaruje se i veza s drugim tablicama</a:t>
            </a:r>
            <a:r>
              <a:rPr lang="en-US" altLang="zh-CN" sz="1350" b="1" dirty="0">
                <a:solidFill>
                  <a:schemeClr val="tx2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sr-Latn-RS" sz="1350" b="1" dirty="0">
              <a:solidFill>
                <a:schemeClr val="tx2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31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allAtOnce"/>
      <p:bldP spid="30726" grpId="0"/>
      <p:bldP spid="307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Izrada obrasca</a:t>
            </a:r>
          </a:p>
        </p:txBody>
      </p:sp>
      <p:sp>
        <p:nvSpPr>
          <p:cNvPr id="604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Odabir tablice – pa stvori obrazac</a:t>
            </a:r>
          </a:p>
        </p:txBody>
      </p:sp>
      <p:sp>
        <p:nvSpPr>
          <p:cNvPr id="60420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388C41-B28E-4A0B-A88D-7D84B7B41293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48863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7" name="Ravni poveznik sa strelicom 6"/>
          <p:cNvCxnSpPr/>
          <p:nvPr/>
        </p:nvCxnSpPr>
        <p:spPr bwMode="auto">
          <a:xfrm>
            <a:off x="1547813" y="4941888"/>
            <a:ext cx="1871662" cy="71913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 bwMode="auto">
          <a:xfrm>
            <a:off x="2051050" y="3284538"/>
            <a:ext cx="1152525" cy="36036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 bwMode="auto">
          <a:xfrm rot="10800000">
            <a:off x="4643438" y="5661025"/>
            <a:ext cx="936625" cy="576263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 bwMode="auto">
          <a:xfrm rot="16200000" flipV="1">
            <a:off x="4283870" y="5949156"/>
            <a:ext cx="576262" cy="142875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 bwMode="auto">
          <a:xfrm flipV="1">
            <a:off x="3132138" y="5732463"/>
            <a:ext cx="1152525" cy="57626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 bwMode="auto">
          <a:xfrm flipV="1">
            <a:off x="1835150" y="5732463"/>
            <a:ext cx="1800225" cy="57626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428" name="TekstniOkvir 16"/>
          <p:cNvSpPr txBox="1">
            <a:spLocks noChangeArrowheads="1"/>
          </p:cNvSpPr>
          <p:nvPr/>
        </p:nvSpPr>
        <p:spPr bwMode="auto">
          <a:xfrm>
            <a:off x="684213" y="62118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2"/>
                </a:solidFill>
              </a:rPr>
              <a:t>Prethodni slog  Slijedeći slog  Posljednji slog  Novi slog (dodavanje)</a:t>
            </a:r>
          </a:p>
        </p:txBody>
      </p:sp>
      <p:sp>
        <p:nvSpPr>
          <p:cNvPr id="60429" name="TekstniOkvir 21"/>
          <p:cNvSpPr txBox="1">
            <a:spLocks noChangeArrowheads="1"/>
          </p:cNvSpPr>
          <p:nvPr/>
        </p:nvSpPr>
        <p:spPr bwMode="auto">
          <a:xfrm>
            <a:off x="250825" y="2349500"/>
            <a:ext cx="17287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2"/>
                </a:solidFill>
              </a:rPr>
              <a:t>Klik ovdje označava zapis (slog) pa se može brisati (del) ili kopirati</a:t>
            </a:r>
          </a:p>
        </p:txBody>
      </p:sp>
      <p:sp>
        <p:nvSpPr>
          <p:cNvPr id="60430" name="TekstniOkvir 23"/>
          <p:cNvSpPr txBox="1">
            <a:spLocks noChangeArrowheads="1"/>
          </p:cNvSpPr>
          <p:nvPr/>
        </p:nvSpPr>
        <p:spPr bwMode="auto">
          <a:xfrm>
            <a:off x="107950" y="4221163"/>
            <a:ext cx="1223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2"/>
                </a:solidFill>
              </a:rPr>
              <a:t>Prvi slog (početak tablice)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slov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693846"/>
          </a:xfrm>
        </p:spPr>
        <p:txBody>
          <a:bodyPr/>
          <a:lstStyle/>
          <a:p>
            <a:r>
              <a:rPr lang="hr-HR" altLang="sr-Latn-RS" dirty="0" smtClean="0"/>
              <a:t>Dizajn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038600" cy="3771900"/>
          </a:xfrm>
          <a:noFill/>
        </p:spPr>
      </p:pic>
      <p:sp>
        <p:nvSpPr>
          <p:cNvPr id="61444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altLang="sr-Latn-RS" smtClean="0"/>
              <a:t>Ne mijenjati tekstne okvire jer njihovo svojstvo Izvor kontrole govori odakle se crpu podaci</a:t>
            </a:r>
          </a:p>
          <a:p>
            <a:r>
              <a:rPr lang="hr-HR" altLang="sr-Latn-RS" smtClean="0"/>
              <a:t>Natpise (labele) smijemo mijenjati </a:t>
            </a:r>
          </a:p>
        </p:txBody>
      </p:sp>
      <p:sp>
        <p:nvSpPr>
          <p:cNvPr id="61445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14247-4B8C-401B-9345-2E379AEF2809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sp>
        <p:nvSpPr>
          <p:cNvPr id="61446" name="Strelica udesno 6"/>
          <p:cNvSpPr>
            <a:spLocks noChangeArrowheads="1"/>
          </p:cNvSpPr>
          <p:nvPr/>
        </p:nvSpPr>
        <p:spPr bwMode="auto">
          <a:xfrm rot="9029422">
            <a:off x="2749550" y="2414588"/>
            <a:ext cx="2232025" cy="792162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chemeClr val="tx1"/>
              </a:solidFill>
            </a:endParaRPr>
          </a:p>
        </p:txBody>
      </p:sp>
      <p:sp>
        <p:nvSpPr>
          <p:cNvPr id="61447" name="Strelica udesno 7"/>
          <p:cNvSpPr>
            <a:spLocks noChangeArrowheads="1"/>
          </p:cNvSpPr>
          <p:nvPr/>
        </p:nvSpPr>
        <p:spPr bwMode="auto">
          <a:xfrm rot="10436810">
            <a:off x="1074738" y="3843338"/>
            <a:ext cx="3789362" cy="790575"/>
          </a:xfrm>
          <a:prstGeom prst="right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614968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Obrazac s </a:t>
            </a:r>
            <a:r>
              <a:rPr lang="hr-HR" altLang="sr-Latn-RS" dirty="0" err="1" smtClean="0"/>
              <a:t>podobrascem</a:t>
            </a:r>
            <a:endParaRPr lang="hr-HR" altLang="sr-Latn-RS" dirty="0" smtClean="0"/>
          </a:p>
        </p:txBody>
      </p:sp>
      <p:sp>
        <p:nvSpPr>
          <p:cNvPr id="63491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86688" cy="4949825"/>
          </a:xfrm>
        </p:spPr>
        <p:txBody>
          <a:bodyPr/>
          <a:lstStyle/>
          <a:p>
            <a:r>
              <a:rPr lang="hr-HR" altLang="sr-Latn-RS" smtClean="0"/>
              <a:t>Odaberemo li tablicu koja ima podtablicu – dobit ćemo i podobrazac (svi auti pojedine firme)</a:t>
            </a:r>
          </a:p>
        </p:txBody>
      </p:sp>
      <p:sp>
        <p:nvSpPr>
          <p:cNvPr id="63492" name="Rezervirano mjesto broja slajd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256F4-E343-484B-BC2B-EF59916FF765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4762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Obrazac kojem je podloga upit za računanje </a:t>
            </a:r>
          </a:p>
        </p:txBody>
      </p:sp>
      <p:sp>
        <p:nvSpPr>
          <p:cNvPr id="64515" name="Rezervirano mjesto sadržaja 2"/>
          <p:cNvSpPr>
            <a:spLocks noGrp="1"/>
          </p:cNvSpPr>
          <p:nvPr>
            <p:ph sz="half" idx="1"/>
          </p:nvPr>
        </p:nvSpPr>
        <p:spPr>
          <a:xfrm>
            <a:off x="611560" y="2366963"/>
            <a:ext cx="4038600" cy="3276600"/>
          </a:xfrm>
        </p:spPr>
        <p:txBody>
          <a:bodyPr/>
          <a:lstStyle/>
          <a:p>
            <a:r>
              <a:rPr lang="hr-HR" altLang="sr-Latn-RS" dirty="0" smtClean="0"/>
              <a:t>Odabrati upit i kliknuti stvori obrazac</a:t>
            </a:r>
          </a:p>
          <a:p>
            <a:r>
              <a:rPr lang="hr-HR" altLang="sr-Latn-RS" dirty="0" smtClean="0"/>
              <a:t>Dodavanjem novog sloga polja koja se računaju automatski se popune iz unesenih podataka </a:t>
            </a:r>
          </a:p>
        </p:txBody>
      </p:sp>
      <p:sp>
        <p:nvSpPr>
          <p:cNvPr id="64516" name="Rezervirano mjesto broja slajd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6C49A-1B0C-43FF-8506-21089FBD981C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2038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2733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Izvještaji  (Report)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Za oblikovanje preglednog ispisa podataka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Način izrade izvještaja gotovo istovjetan izradi obrasca (</a:t>
            </a:r>
            <a:r>
              <a:rPr lang="hr-HR" altLang="sr-Latn-RS" i="1" smtClean="0"/>
              <a:t>ne mogu se upisivati podaci u tablice kao kod  obrasca</a:t>
            </a:r>
            <a:r>
              <a:rPr lang="hr-HR" altLang="sr-Latn-RS" smtClean="0"/>
              <a:t>!)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Podaci se mogu grupirati, izračunavati i sortirati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Poželjno je da podloga izvještaju bude upit u kojem će se izvršiti sve potrebno izračunavanje, koji će sadržavati potrebna polja i eventualno upis parametra</a:t>
            </a:r>
          </a:p>
        </p:txBody>
      </p:sp>
      <p:sp>
        <p:nvSpPr>
          <p:cNvPr id="65538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AA1FE1-4552-4188-8A08-57188F2B2D92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slov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2751138" cy="1425575"/>
          </a:xfrm>
        </p:spPr>
        <p:txBody>
          <a:bodyPr/>
          <a:lstStyle/>
          <a:p>
            <a:r>
              <a:rPr lang="hr-HR" altLang="sr-Latn-RS" smtClean="0"/>
              <a:t>Izrada izvještaja</a:t>
            </a:r>
          </a:p>
        </p:txBody>
      </p:sp>
      <p:sp>
        <p:nvSpPr>
          <p:cNvPr id="6656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  <a:p>
            <a:r>
              <a:rPr lang="hr-HR" altLang="sr-Latn-RS" smtClean="0"/>
              <a:t>Biranje podataka</a:t>
            </a:r>
          </a:p>
          <a:p>
            <a:endParaRPr lang="hr-HR" altLang="sr-Latn-RS" smtClean="0"/>
          </a:p>
          <a:p>
            <a:endParaRPr lang="hr-HR" altLang="sr-Latn-RS" smtClean="0"/>
          </a:p>
          <a:p>
            <a:endParaRPr lang="hr-HR" altLang="sr-Latn-RS" smtClean="0"/>
          </a:p>
          <a:p>
            <a:r>
              <a:rPr lang="hr-HR" altLang="sr-Latn-RS" smtClean="0"/>
              <a:t>Grupiranje podataka</a:t>
            </a:r>
          </a:p>
        </p:txBody>
      </p:sp>
      <p:sp>
        <p:nvSpPr>
          <p:cNvPr id="66564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E1E8B1-6953-4B45-8140-4EB20ACEB96B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64343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362325"/>
            <a:ext cx="46069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Izvještaji</a:t>
            </a:r>
          </a:p>
        </p:txBody>
      </p:sp>
      <p:sp>
        <p:nvSpPr>
          <p:cNvPr id="67587" name="Rezervirano mjesto sadržaja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altLang="sr-Latn-RS" smtClean="0"/>
              <a:t>Sortiranje</a:t>
            </a:r>
          </a:p>
          <a:p>
            <a:endParaRPr lang="hr-HR" altLang="sr-Latn-RS" smtClean="0"/>
          </a:p>
          <a:p>
            <a:r>
              <a:rPr lang="hr-HR" altLang="sr-Latn-RS" smtClean="0"/>
              <a:t>Sumiranje, prosjek i sl.</a:t>
            </a:r>
          </a:p>
        </p:txBody>
      </p:sp>
      <p:sp>
        <p:nvSpPr>
          <p:cNvPr id="67588" name="Rezervirano mjesto sadržaja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CS" altLang="sr-Latn-RS" smtClean="0"/>
          </a:p>
        </p:txBody>
      </p:sp>
      <p:sp>
        <p:nvSpPr>
          <p:cNvPr id="67589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C1E86B-3E49-4180-B23D-0AF80189EBFA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75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4248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52101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0" name="Ravni poveznik sa strelicom 9"/>
          <p:cNvCxnSpPr/>
          <p:nvPr/>
        </p:nvCxnSpPr>
        <p:spPr bwMode="auto">
          <a:xfrm rot="10800000" flipV="1">
            <a:off x="2555875" y="4005263"/>
            <a:ext cx="4176713" cy="10795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Izvještaji</a:t>
            </a:r>
          </a:p>
        </p:txBody>
      </p:sp>
      <p:sp>
        <p:nvSpPr>
          <p:cNvPr id="68611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altLang="sr-Latn-RS" smtClean="0"/>
              <a:t>Izgled izvještaja</a:t>
            </a:r>
          </a:p>
        </p:txBody>
      </p:sp>
      <p:sp>
        <p:nvSpPr>
          <p:cNvPr id="68612" name="Rezervirano mjesto broja slajd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E6239-7BD0-4C79-8DA3-71E1D194BC61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52101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Dizajn izvještaja</a:t>
            </a:r>
          </a:p>
        </p:txBody>
      </p:sp>
      <p:sp>
        <p:nvSpPr>
          <p:cNvPr id="69635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altLang="sr-Latn-RS" smtClean="0"/>
              <a:t>Izvješća najčešće zahtijevaju doradu u dizajnu</a:t>
            </a:r>
          </a:p>
          <a:p>
            <a:r>
              <a:rPr lang="hr-HR" altLang="sr-Latn-RS" smtClean="0"/>
              <a:t>Promjena širine polja, razmještaj i sl.</a:t>
            </a:r>
          </a:p>
          <a:p>
            <a:r>
              <a:rPr lang="hr-HR" altLang="sr-Latn-RS" smtClean="0"/>
              <a:t>Paziti na tekstne okvire koji crpe podatke iz tablica ili upita!</a:t>
            </a:r>
          </a:p>
          <a:p>
            <a:r>
              <a:rPr lang="hr-HR" altLang="sr-Latn-RS" smtClean="0"/>
              <a:t>Neki tekstni okviri sadrže formule (počinju s =)</a:t>
            </a:r>
          </a:p>
        </p:txBody>
      </p:sp>
      <p:pic>
        <p:nvPicPr>
          <p:cNvPr id="6963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2878716"/>
            <a:ext cx="3360738" cy="2251505"/>
          </a:xfrm>
          <a:noFill/>
        </p:spPr>
      </p:pic>
      <p:sp>
        <p:nvSpPr>
          <p:cNvPr id="69636" name="Rezervirano mjesto broja slajd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A311E-AF84-4EAC-9D85-2B266B806825}" type="slidenum">
              <a:rPr lang="en-US" altLang="sr-Latn-R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sr-Latn-RS" sz="1400" smtClean="0">
              <a:solidFill>
                <a:schemeClr val="tx2"/>
              </a:solidFill>
            </a:endParaRP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2466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prikaza podataka za izvještaj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1828801"/>
            <a:ext cx="4346818" cy="435133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Nekad želimo da podaci o računu, svjedodžba učenika i sl. bude na jednoj stranici a ne u tablici jedno ispod drugog</a:t>
            </a:r>
          </a:p>
          <a:p>
            <a:r>
              <a:rPr lang="hr-HR" dirty="0" smtClean="0"/>
              <a:t>Svojstva sekcije </a:t>
            </a:r>
            <a:r>
              <a:rPr lang="hr-HR" dirty="0" err="1" smtClean="0"/>
              <a:t>racun_Podnožje</a:t>
            </a:r>
            <a:r>
              <a:rPr lang="hr-HR" dirty="0" smtClean="0"/>
              <a:t>: </a:t>
            </a:r>
          </a:p>
          <a:p>
            <a:r>
              <a:rPr lang="hr-HR" dirty="0" smtClean="0"/>
              <a:t>Zadrži zajedno – </a:t>
            </a:r>
            <a:r>
              <a:rPr lang="hr-HR" i="1" dirty="0" smtClean="0"/>
              <a:t>ne </a:t>
            </a:r>
            <a:r>
              <a:rPr lang="hr-HR" dirty="0" smtClean="0"/>
              <a:t>želimo zadržati na jednoj stranici sekciju</a:t>
            </a:r>
          </a:p>
          <a:p>
            <a:r>
              <a:rPr lang="hr-HR" dirty="0" smtClean="0"/>
              <a:t>Prisilno izvedi novu stranicu – nakon sekcije</a:t>
            </a:r>
          </a:p>
          <a:p>
            <a:r>
              <a:rPr lang="hr-HR" dirty="0" smtClean="0"/>
              <a:t>Podatke u zaglavlju računa možemo razmjestiti jedan ispod drugog, no u sekciji pojedinost bi polja trebala ostati jedno pokraj drugog </a:t>
            </a:r>
            <a:r>
              <a:rPr lang="hr-HR" i="1" dirty="0" smtClean="0"/>
              <a:t>(račun ima više stavaka)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73CF4-5E51-4E62-A818-1CCACC2E91E3}" type="slidenum">
              <a:rPr lang="en-US" altLang="sr-Latn-RS" smtClean="0"/>
              <a:pPr>
                <a:defRPr/>
              </a:pPr>
              <a:t>59</a:t>
            </a:fld>
            <a:endParaRPr lang="en-US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r="18422"/>
          <a:stretch/>
        </p:blipFill>
        <p:spPr>
          <a:xfrm>
            <a:off x="4598338" y="2846758"/>
            <a:ext cx="4545662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8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Strani ključ i veze među tablicama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99592" y="2226469"/>
            <a:ext cx="3402378" cy="3263504"/>
          </a:xfrm>
        </p:spPr>
        <p:txBody>
          <a:bodyPr>
            <a:normAutofit fontScale="70000" lnSpcReduction="20000"/>
          </a:bodyPr>
          <a:lstStyle/>
          <a:p>
            <a:r>
              <a:rPr lang="hr-HR" altLang="sr-Latn-RS" b="1" dirty="0">
                <a:latin typeface="Times New Roman" panose="02020603050405020304" pitchFamily="18" charset="0"/>
              </a:rPr>
              <a:t>veze</a:t>
            </a:r>
            <a:r>
              <a:rPr lang="hr-HR" altLang="sr-Latn-RS" dirty="0">
                <a:latin typeface="Times New Roman" panose="02020603050405020304" pitchFamily="18" charset="0"/>
              </a:rPr>
              <a:t> - uspostavljaju se između dva ili više tipova entiteta (1:1, 1:N, M:N)</a:t>
            </a:r>
          </a:p>
          <a:p>
            <a:pPr>
              <a:buNone/>
            </a:pPr>
            <a:endParaRPr lang="hr-HR" altLang="sr-Latn-RS" dirty="0">
              <a:latin typeface="Times New Roman" panose="02020603050405020304" pitchFamily="18" charset="0"/>
            </a:endParaRPr>
          </a:p>
          <a:p>
            <a:r>
              <a:rPr lang="hr-HR" altLang="sr-Latn-RS" b="1" dirty="0">
                <a:latin typeface="Times New Roman" panose="02020603050405020304" pitchFamily="18" charset="0"/>
              </a:rPr>
              <a:t>strani ključ - </a:t>
            </a:r>
            <a:r>
              <a:rPr lang="hr-HR" altLang="sr-Latn-RS" b="1" dirty="0" smtClean="0">
                <a:latin typeface="Times New Roman" panose="02020603050405020304" pitchFamily="18" charset="0"/>
              </a:rPr>
              <a:t>skup atributa u jednoj relaciji koji može poprimiti vrijednost primarnog ključa druge relacije </a:t>
            </a:r>
          </a:p>
          <a:p>
            <a:endParaRPr lang="hr-HR" altLang="sr-Latn-RS" b="1" dirty="0" smtClean="0">
              <a:latin typeface="Times New Roman" panose="02020603050405020304" pitchFamily="18" charset="0"/>
            </a:endParaRPr>
          </a:p>
          <a:p>
            <a:r>
              <a:rPr lang="hr-HR" altLang="sr-Latn-RS" dirty="0" smtClean="0">
                <a:latin typeface="Times New Roman" panose="02020603050405020304" pitchFamily="18" charset="0"/>
              </a:rPr>
              <a:t>OIB firme je strani ključ u tablici auti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CAC798-C4C4-4C8D-99E9-06954F181AE8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  <p:pic>
        <p:nvPicPr>
          <p:cNvPr id="7" name="Picture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271" y="2456892"/>
            <a:ext cx="3539729" cy="250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Suma na kraju sekcije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dnu računa uobičajeno zbrojimo npr. Iznos</a:t>
            </a:r>
          </a:p>
          <a:p>
            <a:r>
              <a:rPr lang="hr-HR" dirty="0" smtClean="0"/>
              <a:t>U sekciji </a:t>
            </a:r>
            <a:r>
              <a:rPr lang="hr-HR" dirty="0" err="1" smtClean="0"/>
              <a:t>racun_Podnožje</a:t>
            </a:r>
            <a:r>
              <a:rPr lang="hr-HR" dirty="0" smtClean="0"/>
              <a:t> nam treba Tekstualni okvir čiji </a:t>
            </a:r>
            <a:r>
              <a:rPr lang="hr-HR" dirty="0"/>
              <a:t>izvor kontrole je =Zbroj([iznos</a:t>
            </a:r>
            <a:r>
              <a:rPr lang="hr-HR" dirty="0" smtClean="0"/>
              <a:t>])</a:t>
            </a:r>
          </a:p>
          <a:p>
            <a:r>
              <a:rPr lang="hr-HR" dirty="0" smtClean="0"/>
              <a:t>Tekući zbroj postavljamo na ne (može preko grupe ili preko svih)</a:t>
            </a:r>
          </a:p>
          <a:p>
            <a:pPr lvl="1"/>
            <a:r>
              <a:rPr lang="hr-HR" dirty="0" smtClean="0"/>
              <a:t>Preko grupe kumulativno zbraja kroz grupu, a radi novu sumu kad počne nova grupa</a:t>
            </a:r>
          </a:p>
          <a:p>
            <a:pPr lvl="1"/>
            <a:r>
              <a:rPr lang="hr-HR" smtClean="0"/>
              <a:t>Preko </a:t>
            </a:r>
            <a:r>
              <a:rPr lang="hr-HR" dirty="0" smtClean="0"/>
              <a:t>svih kumulativno zbraja do kraja izvještaja</a:t>
            </a:r>
          </a:p>
          <a:p>
            <a:r>
              <a:rPr lang="hr-HR" dirty="0" smtClean="0"/>
              <a:t>Iznos smo ranije izračunali u upitu!</a:t>
            </a:r>
          </a:p>
          <a:p>
            <a:pPr lvl="1"/>
            <a:r>
              <a:rPr lang="hr-HR" altLang="sr-Latn-RS" dirty="0"/>
              <a:t>iznos: </a:t>
            </a:r>
            <a:r>
              <a:rPr lang="hr-HR" altLang="sr-Latn-RS" dirty="0" err="1"/>
              <a:t>Round</a:t>
            </a:r>
            <a:r>
              <a:rPr lang="hr-HR" altLang="sr-Latn-RS" dirty="0"/>
              <a:t>([količina]*[cijena];2)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73CF4-5E51-4E62-A818-1CCACC2E91E3}" type="slidenum">
              <a:rPr lang="en-US" altLang="sr-Latn-RS" smtClean="0"/>
              <a:pPr>
                <a:defRPr/>
              </a:pPr>
              <a:t>60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7850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67"/>
          <p:cNvSpPr>
            <a:spLocks noGrp="1" noChangeArrowheads="1"/>
          </p:cNvSpPr>
          <p:nvPr>
            <p:ph type="title"/>
          </p:nvPr>
        </p:nvSpPr>
        <p:spPr>
          <a:xfrm>
            <a:off x="2465786" y="1063230"/>
            <a:ext cx="5192315" cy="529828"/>
          </a:xfrm>
          <a:noFill/>
        </p:spPr>
        <p:txBody>
          <a:bodyPr>
            <a:normAutofit fontScale="90000"/>
          </a:bodyPr>
          <a:lstStyle/>
          <a:p>
            <a:r>
              <a:rPr lang="hr-HR" altLang="sr-Latn-RS" dirty="0" smtClean="0">
                <a:solidFill>
                  <a:schemeClr val="tx2"/>
                </a:solidFill>
              </a:rPr>
              <a:t>Normalizacija</a:t>
            </a:r>
            <a:endParaRPr lang="en-US" altLang="sr-Latn-RS" dirty="0" smtClean="0">
              <a:solidFill>
                <a:schemeClr val="tx2"/>
              </a:solidFill>
            </a:endParaRPr>
          </a:p>
        </p:txBody>
      </p:sp>
      <p:sp>
        <p:nvSpPr>
          <p:cNvPr id="27650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7DB9D5-CFAC-491D-A3AE-8817BD54710C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  <p:sp>
        <p:nvSpPr>
          <p:cNvPr id="34981" name="Text Box 165"/>
          <p:cNvSpPr txBox="1">
            <a:spLocks noChangeArrowheads="1"/>
          </p:cNvSpPr>
          <p:nvPr/>
        </p:nvSpPr>
        <p:spPr bwMode="auto">
          <a:xfrm>
            <a:off x="1331641" y="2520542"/>
            <a:ext cx="594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zh-CN" sz="1800" b="1" dirty="0">
                <a:solidFill>
                  <a:schemeClr val="tx2"/>
                </a:solidFill>
                <a:cs typeface="Arial" panose="020B0604020202020204" pitchFamily="34" charset="0"/>
              </a:rPr>
              <a:t>postupak kojim se tablice u bazi strukturiraju tako da se izbjegne redundantnost i međuzavisnost</a:t>
            </a:r>
            <a:r>
              <a:rPr lang="hr-HR" altLang="zh-CN" sz="1800" dirty="0">
                <a:solidFill>
                  <a:schemeClr val="tx2"/>
                </a:solidFill>
                <a:cs typeface="Arial" panose="020B0604020202020204" pitchFamily="34" charset="0"/>
              </a:rPr>
              <a:t> te da se stvori što konzistentniji model podataka</a:t>
            </a:r>
            <a:r>
              <a:rPr lang="en-US" altLang="zh-CN" sz="1800" dirty="0">
                <a:solidFill>
                  <a:schemeClr val="tx2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sr-Latn-R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4982" name="Text Box 166"/>
          <p:cNvSpPr txBox="1">
            <a:spLocks noChangeArrowheads="1"/>
          </p:cNvSpPr>
          <p:nvPr/>
        </p:nvSpPr>
        <p:spPr bwMode="auto">
          <a:xfrm>
            <a:off x="1611330" y="4023595"/>
            <a:ext cx="5643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zh-CN" sz="1800" dirty="0">
                <a:solidFill>
                  <a:schemeClr val="tx2"/>
                </a:solidFill>
                <a:cs typeface="Arial" panose="020B0604020202020204" pitchFamily="34" charset="0"/>
              </a:rPr>
              <a:t>Normalizacija se praktično izvodi tako da se tablica, u kojoj se nepotrebno ponavljaju poda</a:t>
            </a:r>
            <a:r>
              <a:rPr lang="hr-HR" altLang="zh-CN" sz="1800" dirty="0">
                <a:solidFill>
                  <a:schemeClr val="tx2"/>
                </a:solidFill>
              </a:rPr>
              <a:t>t</a:t>
            </a:r>
            <a:r>
              <a:rPr lang="hr-HR" altLang="zh-CN" sz="1800" dirty="0">
                <a:solidFill>
                  <a:schemeClr val="tx2"/>
                </a:solidFill>
                <a:cs typeface="Arial" panose="020B0604020202020204" pitchFamily="34" charset="0"/>
              </a:rPr>
              <a:t>ci organizira u više tablica</a:t>
            </a:r>
            <a:r>
              <a:rPr lang="hr-HR" altLang="zh-CN" sz="1800" dirty="0">
                <a:solidFill>
                  <a:schemeClr val="tx2"/>
                </a:solidFill>
              </a:rPr>
              <a:t>.</a:t>
            </a:r>
            <a:r>
              <a:rPr lang="en-US" altLang="zh-CN" sz="1800" dirty="0">
                <a:solidFill>
                  <a:schemeClr val="tx2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sr-Latn-R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47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81" grpId="0"/>
      <p:bldP spid="349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170"/>
          <p:cNvSpPr>
            <a:spLocks noGrp="1" noChangeArrowheads="1"/>
          </p:cNvSpPr>
          <p:nvPr>
            <p:ph type="title"/>
          </p:nvPr>
        </p:nvSpPr>
        <p:spPr>
          <a:xfrm>
            <a:off x="2195512" y="1063230"/>
            <a:ext cx="5462588" cy="529828"/>
          </a:xfrm>
          <a:noFill/>
        </p:spPr>
        <p:txBody>
          <a:bodyPr>
            <a:normAutofit fontScale="90000"/>
          </a:bodyPr>
          <a:lstStyle/>
          <a:p>
            <a:r>
              <a:rPr lang="hr-HR" altLang="sr-Latn-RS" smtClean="0">
                <a:solidFill>
                  <a:schemeClr val="tx2"/>
                </a:solidFill>
              </a:rPr>
              <a:t>Tablica</a:t>
            </a:r>
            <a:endParaRPr lang="en-US" altLang="sr-Latn-RS" smtClean="0">
              <a:solidFill>
                <a:schemeClr val="tx2"/>
              </a:solidFill>
            </a:endParaRPr>
          </a:p>
        </p:txBody>
      </p:sp>
      <p:sp>
        <p:nvSpPr>
          <p:cNvPr id="286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D90CEB-4E3A-4D09-8A0C-E3870F464642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01391" y="2078832"/>
            <a:ext cx="50768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350">
                <a:solidFill>
                  <a:schemeClr val="tx2"/>
                </a:solidFill>
                <a:cs typeface="Arial" panose="020B0604020202020204" pitchFamily="34" charset="0"/>
              </a:rPr>
              <a:t>Tablica s unešenim podacima izgleda:</a:t>
            </a:r>
            <a:endParaRPr lang="en-US" altLang="sr-Latn-RS" sz="135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1904" name="Line 160"/>
          <p:cNvSpPr>
            <a:spLocks noChangeShapeType="1"/>
          </p:cNvSpPr>
          <p:nvPr/>
        </p:nvSpPr>
        <p:spPr bwMode="auto">
          <a:xfrm flipV="1">
            <a:off x="4199447" y="4975578"/>
            <a:ext cx="486965" cy="728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31906" name="Text Box 162"/>
          <p:cNvSpPr txBox="1">
            <a:spLocks noChangeArrowheads="1"/>
          </p:cNvSpPr>
          <p:nvPr/>
        </p:nvSpPr>
        <p:spPr bwMode="auto">
          <a:xfrm>
            <a:off x="2064006" y="5091046"/>
            <a:ext cx="2376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1350" dirty="0">
                <a:solidFill>
                  <a:schemeClr val="tx2"/>
                </a:solidFill>
                <a:cs typeface="Arial" panose="020B0604020202020204" pitchFamily="34" charset="0"/>
              </a:rPr>
              <a:t>Redundantna stanja – nepotrebno ponavljani podaci, problemi kod održavanja</a:t>
            </a:r>
            <a:endParaRPr lang="en-US" altLang="sr-Latn-RS" sz="135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1908" name="Text Box 164"/>
          <p:cNvSpPr txBox="1">
            <a:spLocks noChangeArrowheads="1"/>
          </p:cNvSpPr>
          <p:nvPr/>
        </p:nvSpPr>
        <p:spPr bwMode="auto">
          <a:xfrm>
            <a:off x="4733925" y="2672953"/>
            <a:ext cx="20526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350">
                <a:solidFill>
                  <a:schemeClr val="tx2"/>
                </a:solidFill>
                <a:cs typeface="Arial" panose="020B0604020202020204" pitchFamily="34" charset="0"/>
              </a:rPr>
              <a:t>Primarni ključ</a:t>
            </a:r>
            <a:endParaRPr lang="en-US" altLang="sr-Latn-RS" sz="135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/>
          </p:nvPr>
        </p:nvGraphicFramePr>
        <p:xfrm>
          <a:off x="1277635" y="1968020"/>
          <a:ext cx="5892509" cy="2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Naziv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OIB_firme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Naziv firme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Adresa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Cijena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Broj_vrata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Šetalište HNP 6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Šetalište HNP 6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83.000,00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Šetalište HNP 6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90.000,00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</a:t>
                      </a:r>
                      <a:r>
                        <a:rPr lang="hr-HR" sz="11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Passat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Šetalište HNP 6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180.000,00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</a:t>
                      </a:r>
                      <a:r>
                        <a:rPr lang="hr-HR" sz="11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Passat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Trg  Lj. Gaja 8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180.000,00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Trg  </a:t>
                      </a:r>
                      <a:r>
                        <a:rPr lang="hr-HR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Lj</a:t>
                      </a:r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Gaja 8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200.000,00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Trg  </a:t>
                      </a:r>
                      <a:r>
                        <a:rPr lang="hr-HR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Lj</a:t>
                      </a:r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Gaja 8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160.000,00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107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Preradovićev trg 11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56.000,00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107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Preradovićev</a:t>
                      </a:r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trg 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70.000,00 kn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207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AK3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Preradovićev</a:t>
                      </a:r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trg 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89.000,00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207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Preradovićev</a:t>
                      </a:r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trg </a:t>
                      </a:r>
                      <a:r>
                        <a:rPr lang="hr-HR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130.000,00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12345678906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AK4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Zagrebačka cesta 1</a:t>
                      </a:r>
                      <a:endParaRPr lang="hr-H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solidFill>
                            <a:schemeClr val="tx2"/>
                          </a:solidFill>
                          <a:effectLst/>
                        </a:rPr>
                        <a:t>100.000,00 kn</a:t>
                      </a:r>
                      <a:endParaRPr lang="hr-H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709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906" grpId="0" autoUpdateAnimBg="0"/>
      <p:bldP spid="319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170"/>
          <p:cNvSpPr>
            <a:spLocks noGrp="1" noChangeArrowheads="1"/>
          </p:cNvSpPr>
          <p:nvPr>
            <p:ph type="title"/>
          </p:nvPr>
        </p:nvSpPr>
        <p:spPr>
          <a:xfrm>
            <a:off x="2195512" y="1063230"/>
            <a:ext cx="5462588" cy="529828"/>
          </a:xfrm>
          <a:noFill/>
        </p:spPr>
        <p:txBody>
          <a:bodyPr>
            <a:normAutofit fontScale="90000"/>
          </a:bodyPr>
          <a:lstStyle/>
          <a:p>
            <a:r>
              <a:rPr lang="hr-HR" altLang="sr-Latn-RS" smtClean="0">
                <a:solidFill>
                  <a:schemeClr val="tx2"/>
                </a:solidFill>
              </a:rPr>
              <a:t>Tablica</a:t>
            </a:r>
            <a:endParaRPr lang="en-US" altLang="sr-Latn-RS" smtClean="0">
              <a:solidFill>
                <a:schemeClr val="tx2"/>
              </a:solidFill>
            </a:endParaRPr>
          </a:p>
        </p:txBody>
      </p:sp>
      <p:sp>
        <p:nvSpPr>
          <p:cNvPr id="286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D90CEB-4E3A-4D09-8A0C-E3870F464642}" type="slidenum">
              <a:rPr lang="en-US" altLang="sr-Latn-RS" sz="105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sr-Latn-RS" sz="1050">
              <a:solidFill>
                <a:schemeClr val="tx2"/>
              </a:solidFill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/>
          </p:nvPr>
        </p:nvGraphicFramePr>
        <p:xfrm>
          <a:off x="305526" y="1808820"/>
          <a:ext cx="3198953" cy="2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ID_auta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Naziv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Cijena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Broj_vrata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120.000,00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83.000,00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90.000,00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</a:t>
                      </a:r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Passat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180.000,00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</a:t>
                      </a:r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Passat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180.000,00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200.000,00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VW Golf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160.000,00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107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56.000,00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107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70.000,00 kn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89.000,00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Peugot</a:t>
                      </a:r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207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130.000,00 kn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smtClean="0">
                          <a:solidFill>
                            <a:schemeClr val="tx2"/>
                          </a:solidFill>
                          <a:effectLst/>
                        </a:rPr>
                        <a:t>VW Polo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100.000,00 kn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hr-HR" sz="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ica 1"/>
          <p:cNvGraphicFramePr>
            <a:graphicFrameLocks noGrp="1"/>
          </p:cNvGraphicFramePr>
          <p:nvPr>
            <p:extLst/>
          </p:nvPr>
        </p:nvGraphicFramePr>
        <p:xfrm>
          <a:off x="5008541" y="1970838"/>
          <a:ext cx="3389780" cy="2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422">
                  <a:extLst>
                    <a:ext uri="{9D8B030D-6E8A-4147-A177-3AD203B41FA5}">
                      <a16:colId xmlns:a16="http://schemas.microsoft.com/office/drawing/2014/main" val="2466592146"/>
                    </a:ext>
                  </a:extLst>
                </a:gridCol>
                <a:gridCol w="696223">
                  <a:extLst>
                    <a:ext uri="{9D8B030D-6E8A-4147-A177-3AD203B41FA5}">
                      <a16:colId xmlns:a16="http://schemas.microsoft.com/office/drawing/2014/main" val="3901754720"/>
                    </a:ext>
                  </a:extLst>
                </a:gridCol>
                <a:gridCol w="1599135">
                  <a:extLst>
                    <a:ext uri="{9D8B030D-6E8A-4147-A177-3AD203B41FA5}">
                      <a16:colId xmlns:a16="http://schemas.microsoft.com/office/drawing/2014/main" val="1780717146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OIB_firme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Naziv firme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Adresa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403114429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Šetalište HNP 6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22641721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12345678901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Šetalište HNP 6</a:t>
                      </a:r>
                      <a:endParaRPr lang="hr-HR" sz="900" b="0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26413431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12345678901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Šetalište HNP 6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46541275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12345678901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AK1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Šetalište HNP 6</a:t>
                      </a:r>
                      <a:endParaRPr lang="hr-H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356394942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solidFill>
                            <a:schemeClr val="tx2"/>
                          </a:solidFill>
                          <a:effectLst/>
                        </a:rPr>
                        <a:t>Trg  Lj. Gaja 8</a:t>
                      </a:r>
                      <a:endParaRPr lang="hr-HR" sz="9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50215368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12345678903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Trg  </a:t>
                      </a:r>
                      <a:r>
                        <a:rPr lang="hr-HR" sz="90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Lj</a:t>
                      </a:r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. Gaja 8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81996627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12345678903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AK2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Trg  </a:t>
                      </a:r>
                      <a:r>
                        <a:rPr lang="hr-HR" sz="90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Lj</a:t>
                      </a:r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. Gaja 8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70233266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Preradovićev</a:t>
                      </a:r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trg 11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414057503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12345678905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Preradovićev</a:t>
                      </a:r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trg </a:t>
                      </a:r>
                      <a:r>
                        <a:rPr lang="hr-HR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45816934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12345678905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AK3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Preradovićev</a:t>
                      </a:r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trg </a:t>
                      </a:r>
                      <a:r>
                        <a:rPr lang="hr-HR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2734559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12345678905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AK3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Preradovićev</a:t>
                      </a:r>
                      <a:r>
                        <a:rPr lang="hr-HR" sz="9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trg </a:t>
                      </a:r>
                      <a:r>
                        <a:rPr lang="hr-HR" sz="90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</a:t>
                      </a:r>
                      <a:endParaRPr lang="hr-HR" sz="9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314507166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12345678906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AK4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Zagrebačka cesta 1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369554201"/>
                  </a:ext>
                </a:extLst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3504479" y="1808820"/>
          <a:ext cx="1094422" cy="286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422">
                  <a:extLst>
                    <a:ext uri="{9D8B030D-6E8A-4147-A177-3AD203B41FA5}">
                      <a16:colId xmlns:a16="http://schemas.microsoft.com/office/drawing/2014/main" val="3711831341"/>
                    </a:ext>
                  </a:extLst>
                </a:gridCol>
              </a:tblGrid>
              <a:tr h="400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OIB_firme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430523709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42476631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17441519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912021981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12345678901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58650418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43676299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886418483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12345678903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3832863497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686014445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3259394606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895391430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12345678905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54307342"/>
                  </a:ext>
                </a:extLst>
              </a:tr>
              <a:tr h="205177"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12345678906</a:t>
                      </a:r>
                      <a:endParaRPr lang="hr-HR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2705776531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953197" y="1508738"/>
            <a:ext cx="531236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Auti</a:t>
            </a:r>
            <a:endParaRPr lang="hr-HR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5184768" y="1628852"/>
            <a:ext cx="680315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Firme</a:t>
            </a:r>
            <a:endParaRPr lang="hr-HR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504679" y="1774353"/>
            <a:ext cx="1074653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Vanjski ključ</a:t>
            </a:r>
            <a:endParaRPr lang="hr-H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39949" y="1779108"/>
            <a:ext cx="515206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Ključ</a:t>
            </a:r>
            <a:endParaRPr lang="hr-H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349676" y="1970839"/>
            <a:ext cx="515206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r-H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Ključ</a:t>
            </a:r>
            <a:endParaRPr lang="hr-H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734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TM03457515[[fn=Megtekintés]]</Template>
  <TotalTime>3647</TotalTime>
  <Words>2449</Words>
  <Application>Microsoft Office PowerPoint</Application>
  <PresentationFormat>Prikaz na zaslonu (4:3)</PresentationFormat>
  <Paragraphs>624</Paragraphs>
  <Slides>60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60</vt:i4>
      </vt:variant>
    </vt:vector>
  </HeadingPairs>
  <TitlesOfParts>
    <vt:vector size="69" baseType="lpstr">
      <vt:lpstr>宋体</vt:lpstr>
      <vt:lpstr>Arial</vt:lpstr>
      <vt:lpstr>Calibri</vt:lpstr>
      <vt:lpstr>Century Schoolbook</vt:lpstr>
      <vt:lpstr>Tahoma</vt:lpstr>
      <vt:lpstr>Times New Roman</vt:lpstr>
      <vt:lpstr>Wingdings</vt:lpstr>
      <vt:lpstr>Wingdings 2</vt:lpstr>
      <vt:lpstr>View</vt:lpstr>
      <vt:lpstr>Access</vt:lpstr>
      <vt:lpstr>Baza podataka</vt:lpstr>
      <vt:lpstr>Baze podataka</vt:lpstr>
      <vt:lpstr>Tablice (Table)</vt:lpstr>
      <vt:lpstr>Primarni ključ</vt:lpstr>
      <vt:lpstr>Strani ključ i veze među tablicama</vt:lpstr>
      <vt:lpstr>Normalizacija</vt:lpstr>
      <vt:lpstr>Tablica</vt:lpstr>
      <vt:lpstr>Tablica</vt:lpstr>
      <vt:lpstr>Tablica</vt:lpstr>
      <vt:lpstr>Normalizirane tablice</vt:lpstr>
      <vt:lpstr>Zadatak</vt:lpstr>
      <vt:lpstr>Posudba filmova</vt:lpstr>
      <vt:lpstr>Nastava</vt:lpstr>
      <vt:lpstr>Relacijski model</vt:lpstr>
      <vt:lpstr>PowerPoint prezentacija</vt:lpstr>
      <vt:lpstr>Access</vt:lpstr>
      <vt:lpstr>Dijelovi baze podataka</vt:lpstr>
      <vt:lpstr>Baza podataka u Accessu</vt:lpstr>
      <vt:lpstr>Tabele</vt:lpstr>
      <vt:lpstr>Vrsta podataka</vt:lpstr>
      <vt:lpstr>Dizajniranje tablice - ključ</vt:lpstr>
      <vt:lpstr>Ključ</vt:lpstr>
      <vt:lpstr>Svojstva</vt:lpstr>
      <vt:lpstr>Vrsta podataka</vt:lpstr>
      <vt:lpstr>Brojevi</vt:lpstr>
      <vt:lpstr>Maska</vt:lpstr>
      <vt:lpstr>Primjeri</vt:lpstr>
      <vt:lpstr>Veze između tablica</vt:lpstr>
      <vt:lpstr>Veze (Relationship)</vt:lpstr>
      <vt:lpstr>Veze</vt:lpstr>
      <vt:lpstr>Pogledajte video</vt:lpstr>
      <vt:lpstr>Filtriranje</vt:lpstr>
      <vt:lpstr>Sortiranje</vt:lpstr>
      <vt:lpstr>Primjer </vt:lpstr>
      <vt:lpstr>Svojstva</vt:lpstr>
      <vt:lpstr>Upiti (Query)</vt:lpstr>
      <vt:lpstr>Upiti (Query)</vt:lpstr>
      <vt:lpstr>Uvjeti</vt:lpstr>
      <vt:lpstr>Izdvajanje podataka</vt:lpstr>
      <vt:lpstr>Izdvajanje podataka</vt:lpstr>
      <vt:lpstr>Računanje</vt:lpstr>
      <vt:lpstr>Izrazi</vt:lpstr>
      <vt:lpstr>Izdvajanje (total)</vt:lpstr>
      <vt:lpstr>Izdvajanje (total)</vt:lpstr>
      <vt:lpstr>Brisanje</vt:lpstr>
      <vt:lpstr>Ažuriranje</vt:lpstr>
      <vt:lpstr>SQL upiti – izdvajanje podataka</vt:lpstr>
      <vt:lpstr>Obrasci (Form)</vt:lpstr>
      <vt:lpstr>Izrada obrasca</vt:lpstr>
      <vt:lpstr>Dizajn</vt:lpstr>
      <vt:lpstr>Obrazac s podobrascem</vt:lpstr>
      <vt:lpstr>Obrazac kojem je podloga upit za računanje </vt:lpstr>
      <vt:lpstr>Izvještaji  (Report)</vt:lpstr>
      <vt:lpstr>Izrada izvještaja</vt:lpstr>
      <vt:lpstr>Izvještaji</vt:lpstr>
      <vt:lpstr>Izvještaji</vt:lpstr>
      <vt:lpstr>Dizajn izvještaja</vt:lpstr>
      <vt:lpstr>Način prikaza podataka za izvještaj</vt:lpstr>
      <vt:lpstr>Suma na kraju sekcije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ACCESS</dc:title>
  <dc:creator>stjepan šalković</dc:creator>
  <cp:lastModifiedBy>Stjepan Šalković</cp:lastModifiedBy>
  <cp:revision>117</cp:revision>
  <dcterms:created xsi:type="dcterms:W3CDTF">2001-11-07T10:02:41Z</dcterms:created>
  <dcterms:modified xsi:type="dcterms:W3CDTF">2020-03-14T21:37:54Z</dcterms:modified>
</cp:coreProperties>
</file>